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96752"/>
            <a:ext cx="7056784" cy="1219201"/>
          </a:xfrm>
        </p:spPr>
        <p:txBody>
          <a:bodyPr>
            <a:normAutofit fontScale="90000"/>
          </a:bodyPr>
          <a:lstStyle/>
          <a:p>
            <a:pPr algn="l"/>
            <a:r>
              <a:rPr lang="tk-TM" sz="2800" b="1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sz="2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tk-TM" sz="2800" b="1" cap="none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sz="2800" b="1" cap="none" dirty="0">
                <a:latin typeface="Times New Roman" pitchFamily="18" charset="0"/>
                <a:cs typeface="Times New Roman" pitchFamily="18" charset="0"/>
              </a:rPr>
            </a:br>
            <a:r>
              <a:rPr lang="tk-TM" sz="2800" b="1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sz="2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tk-TM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sz="2800" dirty="0">
                <a:latin typeface="Times New Roman" pitchFamily="18" charset="0"/>
                <a:cs typeface="Times New Roman" pitchFamily="18" charset="0"/>
              </a:rPr>
            </a:br>
            <a:r>
              <a:rPr lang="tk-TM" sz="3200" b="1" cap="none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4-njy umumy okuw</a:t>
            </a:r>
            <a:r>
              <a:rPr lang="tk-TM" sz="3200" b="1" cap="none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tk-TM" sz="3200" b="1" cap="none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k-TM" sz="32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Tema:  </a:t>
            </a:r>
            <a:r>
              <a:rPr lang="tk-TM" sz="3200" b="1" cap="none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GÖNI  WE TERS GEODEZIKI  </a:t>
            </a:r>
            <a:br>
              <a:rPr lang="tk-TM" sz="3200" b="1" cap="none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k-TM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tk-TM" sz="3200" b="1" cap="none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MESELELER          </a:t>
            </a:r>
            <a:br>
              <a:rPr lang="tk-TM" sz="3200" b="1" cap="none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k-TM" sz="32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2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200" b="1" cap="none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852936"/>
            <a:ext cx="8136904" cy="524272"/>
          </a:xfrm>
        </p:spPr>
        <p:txBody>
          <a:bodyPr>
            <a:noAutofit/>
          </a:bodyPr>
          <a:lstStyle/>
          <a:p>
            <a:r>
              <a:rPr lang="tk-TM" sz="2800" b="1" smtClean="0">
                <a:solidFill>
                  <a:srgbClr val="0070C0"/>
                </a:solidFill>
              </a:rPr>
              <a:t>Umumy </a:t>
            </a:r>
            <a:r>
              <a:rPr lang="tk-TM" sz="2800" b="1" smtClean="0">
                <a:solidFill>
                  <a:srgbClr val="0070C0"/>
                </a:solidFill>
                <a:cs typeface="Times New Roman" pitchFamily="18" charset="0"/>
              </a:rPr>
              <a:t>okuwyň</a:t>
            </a:r>
            <a:r>
              <a:rPr lang="tk-TM" sz="2800" b="1" smtClean="0">
                <a:solidFill>
                  <a:srgbClr val="0070C0"/>
                </a:solidFill>
              </a:rPr>
              <a:t> meýilnamasy:</a:t>
            </a:r>
          </a:p>
          <a:p>
            <a:pPr algn="l"/>
            <a:r>
              <a:rPr lang="tk-TM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4.1. Göni geodeziki meseleler barada düşünje</a:t>
            </a:r>
            <a:r>
              <a:rPr lang="tk-TM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tk-TM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4.2. Ters geodeziki </a:t>
            </a:r>
            <a:r>
              <a:rPr lang="tk-TM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meseleler barada düşünje</a:t>
            </a:r>
            <a:r>
              <a:rPr lang="tk-TM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tk-TM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4.3.  Başlangyç we soňky nokatlaryň gönükdiriji burçlarynyň arasyndaky arabaglanşyk</a:t>
            </a:r>
            <a:endParaRPr lang="tk-TM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727" y="364502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6392" y="260648"/>
            <a:ext cx="835292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β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βn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indiki tarapyň gönükdiriji burçy öňki tarapyň</a:t>
            </a:r>
            <a:r>
              <a:rPr lang="tk-TM" sz="2400" b="1" dirty="0">
                <a:latin typeface="Times New Roman" pitchFamily="18" charset="0"/>
                <a:cs typeface="Times New Roman" pitchFamily="18" charset="0"/>
              </a:rPr>
              <a:t> gönükdiriji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burçynyň üstüne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180°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goşmaga we ýörelgäniň sag tarapynda ýatan burçynyň aýrylmagyna deň.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Barlag formulasyny almak üçin (2)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aňlatma,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(1) aňlatmanyň bahasyny goýarys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180°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dirty="0"/>
              <a:t> </a:t>
            </a:r>
            <a:r>
              <a:rPr lang="ru-RU" sz="2400" dirty="0" smtClean="0"/>
              <a:t>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Eger-de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teodolit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ýörelgesiniň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indiki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taraplary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şuňa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meňzeşlikde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hasaplamalary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gaýtalasak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alarys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400" dirty="0" smtClean="0"/>
              <a:t>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(β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+… + 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= n </a:t>
            </a:r>
            <a:r>
              <a:rPr lang="ru-RU" sz="2400" dirty="0" smtClean="0"/>
              <a:t>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∑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→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∑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n </a:t>
            </a:r>
            <a:r>
              <a:rPr lang="ru-RU" sz="2400" dirty="0" smtClean="0"/>
              <a:t>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5" y="6237312"/>
            <a:ext cx="8768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768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769" y="328498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4664"/>
            <a:ext cx="835292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Berlen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formula,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baglanan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burçlar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gönükdiriji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burçlar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hasaplananda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barlag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formulasy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Eger-de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taraplaryň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başlangyç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soňky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gönükdiriji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burçlary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 düzedilen burçlaryň jemine derek ölçenen burçlaryň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∑β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jemini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goýsak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formula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teodolit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ýörelgesiniň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/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baglanşyksyzlygyny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kesgitlemäge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mümkinçilik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berer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  <a:p>
            <a:pPr indent="542925"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 smtClean="0"/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∑β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n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 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(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Käwagtlar gönükdiriji burçlary,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nokatdan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nokada çenli ýörelgäniň çepinde ýatan burçlar boýunça hasaplaýarlar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360° –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360° –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........................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360° –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542925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51723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2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764704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(1), (2),....,(n) aňlatmalara bu bahalary goýup, alarys:</a:t>
            </a:r>
          </a:p>
          <a:p>
            <a:pPr algn="ctr"/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+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+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.................................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+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Ýörelgäniň çepinde ýatan burçlar boýunça, gönükdiriji burçlary hasaplamagyň dogrulygyny barlamak üçin, şu aňlatmany peýdalanarys: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542925" algn="ctr"/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∑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n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 180°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∑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λ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 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°.</a:t>
            </a:r>
          </a:p>
          <a:p>
            <a:pPr indent="542925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/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sormula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kesgitlenýär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i="1" dirty="0"/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∑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+ n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 180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75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54868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b="1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9249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8386" y="486916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8386" y="476672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b="1" dirty="0">
                <a:latin typeface="Times New Roman" pitchFamily="18" charset="0"/>
                <a:cs typeface="Times New Roman" pitchFamily="18" charset="0"/>
              </a:rPr>
              <a:t>4.1. Göni geodeziki meseleler barada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düşünje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Geodeziýada köplenç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koordinatalary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bir nokatdan beýleki nokada geçirmeli bolýar (1-nji surat). Mysal üçin,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nokadyň başlangyç koordinatalaryny, ondan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nokada çenli 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k-TM" sz="16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kese aralygy we bu iki nokady birikdirýän çyzygyň ugruny (</a:t>
            </a:r>
            <a:r>
              <a:rPr lang="tk-TM" sz="2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4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gönükdiriji burçy ýa-da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k-TM" sz="14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rumby) bilip,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nokadyň koordinatalaryny kesgitlemek mümkin. Şunuň ýaly ýagdaýda koordinatalary geçirmeklige </a:t>
            </a:r>
            <a:r>
              <a:rPr lang="tk-TM" sz="2400" b="1" i="1" dirty="0" smtClean="0">
                <a:latin typeface="Times New Roman" pitchFamily="18" charset="0"/>
                <a:cs typeface="Times New Roman" pitchFamily="18" charset="0"/>
              </a:rPr>
              <a:t>göni geodeziki mesele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endParaRPr lang="tk-TM" sz="2400" dirty="0"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tk-TM" sz="2400" dirty="0"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49465"/>
            <a:ext cx="4356484" cy="2818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97228" y="3886501"/>
            <a:ext cx="2385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1-nji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Göni </a:t>
            </a:r>
          </a:p>
          <a:p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geodeziki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mesele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519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2668" y="3516140"/>
            <a:ext cx="849067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1000" i="1"/>
              <a:t/>
            </a:r>
            <a:br>
              <a:rPr lang="ru-RU" sz="1000" i="1"/>
            </a:br>
            <a:r>
              <a:rPr lang="ru-RU" sz="1000"/>
              <a:t/>
            </a:r>
            <a:br>
              <a:rPr lang="ru-RU" sz="1000"/>
            </a:br>
            <a:r>
              <a:rPr lang="ru-RU" sz="1000"/>
              <a:t/>
            </a:r>
            <a:br>
              <a:rPr lang="ru-RU" sz="1000"/>
            </a:br>
            <a:r>
              <a:rPr lang="ru-RU" sz="1000"/>
              <a:t/>
            </a:r>
            <a:br>
              <a:rPr lang="ru-RU" sz="1000"/>
            </a:br>
            <a:endParaRPr lang="ru-RU" sz="1000"/>
          </a:p>
        </p:txBody>
      </p:sp>
      <p:sp>
        <p:nvSpPr>
          <p:cNvPr id="6" name="Прямоугольник 5"/>
          <p:cNvSpPr/>
          <p:nvPr/>
        </p:nvSpPr>
        <p:spPr>
          <a:xfrm>
            <a:off x="362668" y="476672"/>
            <a:ext cx="83857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Sferoidde ýerleşen nokatlar üçin, berlen meseläni çözmeklik uly kynçylyklary döredýär. Tekizlikdäki nokatlar üçin ol şunuň ýaly çözülýär.</a:t>
            </a:r>
          </a:p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Berlen: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 nokat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    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Tapmaly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nokady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uratdan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göniden-göni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alarys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ΔX = X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X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pPr indent="542925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ΔY =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ndiki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nokatlaryň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koordinatalarynyň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ΔX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tapawutlaryna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artdyrmasy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ru-RU" sz="2400" b="1" dirty="0"/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kesimiň degişli koordinatalar oklaryna proýeksiýalaryny emele getirýärler.</a:t>
            </a:r>
            <a:r>
              <a:rPr lang="ru-RU" sz="2400" b="1" dirty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göniburçly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göniburçlykdan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bahalaryny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tapýarys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542925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ΔX = S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ΔY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endParaRPr lang="tk-TM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4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72510"/>
              </p:ext>
            </p:extLst>
          </p:nvPr>
        </p:nvGraphicFramePr>
        <p:xfrm>
          <a:off x="503548" y="3068960"/>
          <a:ext cx="8172908" cy="295232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01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8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0788">
                <a:tc rowSpan="2">
                  <a:txBody>
                    <a:bodyPr/>
                    <a:lstStyle/>
                    <a:p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Koordinatalar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artdyrmasy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k-TM" sz="2400" smtClean="0">
                          <a:effectLst/>
                        </a:rPr>
                        <a:t>Ç</a:t>
                      </a:r>
                      <a:r>
                        <a:rPr lang="ru-RU" sz="2400" smtClean="0">
                          <a:effectLst/>
                        </a:rPr>
                        <a:t>yzyk ugrugan, tegelegiň çärýekleri</a:t>
                      </a:r>
                      <a:endParaRPr lang="ru-RU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9964">
                <a:tc vMerge="1">
                  <a:txBody>
                    <a:bodyPr/>
                    <a:lstStyle/>
                    <a:p>
                      <a:pPr algn="ctr"/>
                      <a:endParaRPr lang="ru-RU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k-TM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(</a:t>
                      </a:r>
                      <a:r>
                        <a:rPr lang="ru-RU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Dg-Gd)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k-TM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(</a:t>
                      </a:r>
                      <a:r>
                        <a:rPr lang="ru-RU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Go-Gd)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k-TM" sz="2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k-TM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(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Go-Gb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</a:p>
                    <a:p>
                      <a:pPr algn="ctr"/>
                      <a:endParaRPr lang="ru-RU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k-TM" sz="2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k-TM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(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Dg-Gb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788">
                <a:tc>
                  <a:txBody>
                    <a:bodyPr/>
                    <a:lstStyle/>
                    <a:p>
                      <a:pPr algn="ctr"/>
                      <a:r>
                        <a:rPr lang="el-GR" sz="2400">
                          <a:effectLst/>
                        </a:rPr>
                        <a:t>Δ</a:t>
                      </a:r>
                      <a:r>
                        <a:rPr lang="tk-TM" sz="2400">
                          <a:effectLst/>
                        </a:rPr>
                        <a:t>X </a:t>
                      </a:r>
                      <a:endParaRPr lang="tk-TM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+ 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– 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– 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+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788">
                <a:tc>
                  <a:txBody>
                    <a:bodyPr/>
                    <a:lstStyle/>
                    <a:p>
                      <a:pPr algn="ctr"/>
                      <a:r>
                        <a:rPr lang="el-GR" sz="2400">
                          <a:effectLst/>
                        </a:rPr>
                        <a:t>Δ</a:t>
                      </a:r>
                      <a:r>
                        <a:rPr lang="tk-TM" sz="2400">
                          <a:effectLst/>
                        </a:rPr>
                        <a:t>Y </a:t>
                      </a:r>
                      <a:endParaRPr lang="tk-TM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+ 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+ 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– </a:t>
                      </a:r>
                      <a:endParaRPr lang="ru-RU" sz="2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–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3548" y="1675352"/>
            <a:ext cx="842493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r>
              <a:rPr lang="ru-RU" sz="2000" i="1" dirty="0" smtClean="0"/>
              <a:t>1-nji </a:t>
            </a:r>
            <a:r>
              <a:rPr lang="ru-RU" sz="2000" i="1" dirty="0" err="1" smtClean="0"/>
              <a:t>tablisa</a:t>
            </a:r>
            <a:endParaRPr lang="ru-RU" sz="2000" i="1" dirty="0" smtClean="0"/>
          </a:p>
          <a:p>
            <a:pPr algn="ctr"/>
            <a:r>
              <a:rPr lang="ru-RU" sz="2400" b="1" dirty="0" smtClean="0"/>
              <a:t>ΔX </a:t>
            </a:r>
            <a:r>
              <a:rPr lang="ru-RU" sz="2400" b="1" dirty="0"/>
              <a:t>и </a:t>
            </a:r>
            <a:r>
              <a:rPr lang="ru-RU" sz="2400" b="1" dirty="0" smtClean="0"/>
              <a:t>ΔY </a:t>
            </a:r>
            <a:r>
              <a:rPr lang="ru-RU" sz="2400" b="1" dirty="0" err="1" smtClean="0"/>
              <a:t>koordinatalar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artdyrmasynyň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alamatlary</a:t>
            </a:r>
            <a:r>
              <a:rPr lang="ru-RU" sz="2400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4777" y="404664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formulalarda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hemişe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bolýandygy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ΔX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artdyrmasynyň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alamatlary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alamatlaryna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bagly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bolýarlar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urçlaryň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bahalary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ΔX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alamatlary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1-nji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tablisada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hödürlenen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62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386" y="404664"/>
            <a:ext cx="8482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tk-TM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969" y="404664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Rumbuň </a:t>
            </a:r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kömegi bilen koordinatalar artdyrmalaryny şu formulalar arkaly hasaplaýarys:</a:t>
            </a:r>
          </a:p>
          <a:p>
            <a:pPr indent="542925"/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ΔX = S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,</a:t>
            </a:r>
            <a:br>
              <a:rPr lang="ru-RU" sz="25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      ΔY 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= S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oordinatalar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artdyrmalaryna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alamatlary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rumbuň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adyna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görä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berýärler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r>
              <a:rPr lang="tk-TM" sz="25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oordinatalar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artdyrmalaryny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plap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nokadyň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gözlenýän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koordinatalaryny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tapýarys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+ ΔX ,</a:t>
            </a:r>
            <a:br>
              <a:rPr lang="ru-RU" sz="25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      Y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= Y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 + ΔY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Şunlukda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nokatlaryň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islendik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sanynyň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koordinatalaryny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tertip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tapmak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indiki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nokadyň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koordinatalary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ondan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nokadyň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koordinatasynyň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üstüne</a:t>
            </a:r>
            <a:r>
              <a:rPr lang="tk-TM" sz="25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degişli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artdyrmalaryň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goşulmagyna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deň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6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2400" b="1" dirty="0" smtClean="0"/>
              <a:t>4.2</a:t>
            </a:r>
            <a:r>
              <a:rPr lang="ru-RU" sz="2400" b="1" dirty="0"/>
              <a:t>. </a:t>
            </a:r>
            <a:r>
              <a:rPr lang="ru-RU" sz="2400" b="1" dirty="0" err="1" smtClean="0"/>
              <a:t>Ters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geodeziki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mesele</a:t>
            </a:r>
            <a:endParaRPr lang="ru-RU" sz="2400" b="1" dirty="0" smtClean="0"/>
          </a:p>
          <a:p>
            <a:pPr indent="542925"/>
            <a:r>
              <a:rPr lang="ru-RU" sz="2400" b="1" dirty="0"/>
              <a:t/>
            </a:r>
            <a:br>
              <a:rPr lang="ru-RU" sz="2400" b="1" dirty="0"/>
            </a:b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13631" y="1030670"/>
            <a:ext cx="828092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Ters geodeziki meseläniň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manysy,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nokatlaryň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Y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belli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koordinatalarynda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çyzygyň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uzynlygyny we ugruny: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k-TM" sz="1100" i="1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tk-TM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rumbyny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ýa-da </a:t>
            </a:r>
            <a:r>
              <a:rPr lang="tk-TM" sz="28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200" dirty="0" smtClean="0">
                <a:latin typeface="Symbol" pitchFamily="18" charset="2"/>
                <a:cs typeface="Times New Roman" pitchFamily="18" charset="0"/>
              </a:rPr>
              <a:t>AB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gönükdiriji burçuny kesgitlemekden durýar (24-nji surat).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Berlen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mesele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şunuň ýaly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çözülýär.</a:t>
            </a:r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Ilkibaşda koordinatalar artdyrmalaryny tapýarys. 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31968"/>
            <a:ext cx="3699712" cy="3123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004048" y="371703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2-nji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ers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geodeziki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mesele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tk-TM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95536" y="404664"/>
                <a:ext cx="8352928" cy="3640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i="1" dirty="0" smtClean="0">
                    <a:latin typeface="Times New Roman" pitchFamily="18" charset="0"/>
                    <a:cs typeface="Times New Roman" pitchFamily="18" charset="0"/>
                  </a:rPr>
                  <a:t>ΔX 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= X</a:t>
                </a:r>
                <a:r>
                  <a:rPr lang="ru-RU" sz="16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 – X</a:t>
                </a:r>
                <a:r>
                  <a:rPr lang="ru-RU" sz="1600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 ,</a:t>
                </a:r>
                <a:b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ΔY = Y</a:t>
                </a:r>
                <a:r>
                  <a:rPr lang="ru-RU" sz="16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 – Y</a:t>
                </a:r>
                <a:r>
                  <a:rPr lang="ru-RU" sz="1600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indent="542925"/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tk-TM" sz="1100" i="1" dirty="0" smtClean="0">
                    <a:latin typeface="Times New Roman" pitchFamily="18" charset="0"/>
                    <a:cs typeface="Times New Roman" pitchFamily="18" charset="0"/>
                  </a:rPr>
                  <a:t>AB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burçuň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ululygyny şu gatnaşykdan kesgitleýäris:</a:t>
                </a:r>
                <a:r>
                  <a:rPr lang="tk-TM" sz="1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indent="542925"/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tg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tk-TM" sz="1400" i="1" dirty="0" smtClean="0">
                    <a:latin typeface="Times New Roman" pitchFamily="18" charset="0"/>
                    <a:cs typeface="Times New Roman" pitchFamily="18" charset="0"/>
                  </a:rPr>
                  <a:t>AB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k-TM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tk-TM" sz="24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Χ</m:t>
                        </m:r>
                      </m:num>
                      <m:den>
                        <m:r>
                          <a:rPr lang="tk-TM" sz="2400" i="1" smtClean="0">
                            <a:latin typeface="Cambria Math"/>
                            <a:cs typeface="Times New Roman" pitchFamily="18" charset="0"/>
                          </a:rPr>
                          <m:t>∆</m:t>
                        </m:r>
                        <m:r>
                          <a:rPr lang="tk-TM" sz="2400" b="0" i="1" smtClean="0">
                            <a:latin typeface="Cambria Math"/>
                            <a:cs typeface="Times New Roman" pitchFamily="18" charset="0"/>
                          </a:rPr>
                          <m:t>𝑌</m:t>
                        </m:r>
                      </m:den>
                    </m:f>
                  </m:oMath>
                </a14:m>
                <a:endParaRPr lang="ru-RU" sz="24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indent="542925"/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Koordinatalar artdyrmasynyň alamatlary boýunça rumbuň ýerleşen çärýegini we onuň adyny hasaplaýarys. Gönükdiriji burçlaryň we rumblaryň arasyndaky baglanşyklary peýdalanyp,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2800" i="1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ru-RU" sz="1400" i="1" dirty="0" smtClean="0">
                    <a:latin typeface="Times New Roman" pitchFamily="18" charset="0"/>
                    <a:cs typeface="Times New Roman" pitchFamily="18" charset="0"/>
                  </a:rPr>
                  <a:t>AB</a:t>
                </a:r>
                <a:r>
                  <a:rPr lang="ru-RU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tapýarys.</a:t>
                </a:r>
              </a:p>
              <a:p>
                <a:pPr indent="542925"/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Barlag üçin 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tk-TM" sz="1600" i="1" dirty="0" smtClean="0">
                    <a:latin typeface="Times New Roman" pitchFamily="18" charset="0"/>
                    <a:cs typeface="Times New Roman" pitchFamily="18" charset="0"/>
                  </a:rPr>
                  <a:t>AB</a:t>
                </a:r>
                <a:r>
                  <a:rPr lang="tk-TM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400" dirty="0" smtClean="0">
                    <a:latin typeface="Times New Roman" pitchFamily="18" charset="0"/>
                    <a:cs typeface="Times New Roman" pitchFamily="18" charset="0"/>
                  </a:rPr>
                  <a:t>şu formulalar arkaly iki gezek hasaplaýarys:</a:t>
                </a:r>
                <a:endParaRPr lang="tk-TM" sz="24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4664"/>
                <a:ext cx="8352928" cy="3640292"/>
              </a:xfrm>
              <a:prstGeom prst="rect">
                <a:avLst/>
              </a:prstGeom>
              <a:blipFill>
                <a:blip r:embed="rId2"/>
                <a:stretch>
                  <a:fillRect l="-1533" t="-1338" b="-2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95536" y="2136339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/>
              <a:t/>
            </a:r>
            <a:br>
              <a:rPr lang="ru-RU" i="1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98" y="4077072"/>
            <a:ext cx="70567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71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1600" b="1" i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>
                <a:latin typeface="Times New Roman" pitchFamily="18" charset="0"/>
                <a:cs typeface="Times New Roman" pitchFamily="18" charset="0"/>
              </a:rPr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  <p:sp>
        <p:nvSpPr>
          <p:cNvPr id="3" name="Прямоугольник 2"/>
          <p:cNvSpPr/>
          <p:nvPr/>
        </p:nvSpPr>
        <p:spPr>
          <a:xfrm>
            <a:off x="381819" y="348045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i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k-TM" sz="1600" i="1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tk-TM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smtClean="0">
                <a:latin typeface="Times New Roman" pitchFamily="18" charset="0"/>
                <a:cs typeface="Times New Roman" pitchFamily="18" charset="0"/>
              </a:rPr>
              <a:t>aralygy şu formula boýunça hem kesgitlemek bolar: </a:t>
            </a:r>
            <a:endParaRPr lang="ru-RU" sz="240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81930"/>
            <a:ext cx="2429500" cy="67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3920" y="1556791"/>
            <a:ext cx="83529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b="1" dirty="0">
                <a:latin typeface="Times New Roman" pitchFamily="18" charset="0"/>
                <a:cs typeface="Times New Roman" pitchFamily="18" charset="0"/>
              </a:rPr>
              <a:t>4.3.  Başlangyç we soňky nokatlaryň gönükdiriji burçlarynyň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arasyndaky arabaglanşyk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3-nji suratda teodolit ýörelgesiniň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taraplarynyň gönükdiriji burçlaryny kesgitlemegiň çyzgysy görkezilen. Başlangyç tarapyň </a:t>
            </a:r>
            <a:r>
              <a:rPr lang="tk-TM" sz="2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gönükdiriji burçy belli we geodeziki abzaly teodolit bilen,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A-dan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 çenli ýörelgäniň sag tarapynda ýatan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burçlar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ölçenen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Ýörelgäniň galan taraplarynyň </a:t>
            </a:r>
            <a:r>
              <a:rPr lang="tk-TM" sz="2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2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2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gönükdiriji burçlaryny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tapýarys.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Göni we ters </a:t>
            </a:r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gönükdiriji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burçlaryny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ň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aralaryndaky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baglanyşygyň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ýazyp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bileris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tk-TM" sz="2800" i="1" dirty="0">
                <a:latin typeface="Symbol" pitchFamily="18" charset="2"/>
                <a:cs typeface="Times New Roman" pitchFamily="18" charset="0"/>
              </a:rPr>
              <a:t>a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tk-TM" sz="1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tk-TM" sz="2800" i="1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tk-TM" sz="12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180°. 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tk-TM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789040"/>
            <a:ext cx="8330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2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23722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717032"/>
            <a:ext cx="83529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3-nji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eodolit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ýörelgesiniň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taraplarynyň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gönükdiriji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burçlaryny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tk-TM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kesgitlemegiň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çyzgysy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tk-TM" sz="800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erlen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aňlatmadan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şular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gelip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çykýar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42925"/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tk-TM" sz="2400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542925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eodolit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ýörelgeleriniň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galan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taraplarynyň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gönükdiriji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burçlary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edil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şunuň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ýaly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hasaplanýar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2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1231</TotalTime>
  <Words>599</Words>
  <Application>Microsoft Office PowerPoint</Application>
  <PresentationFormat>Экран (4:3)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Cambria Math</vt:lpstr>
      <vt:lpstr>Symbol</vt:lpstr>
      <vt:lpstr>Times New Roman</vt:lpstr>
      <vt:lpstr>Verdana</vt:lpstr>
      <vt:lpstr>Wingdings 2</vt:lpstr>
      <vt:lpstr>Аспект</vt:lpstr>
      <vt:lpstr>    4-njy umumy okuw. Tema:  GÖNI  WE TERS GEODEZIKI                MESELELER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9-njy umumy okuw. Tema: BEÝGELMELERI WE NOKATLARYŇ BEÝIKLIK BELLIKLERINI KESGITLEMEK</dc:title>
  <dc:creator>Пользователь</dc:creator>
  <cp:lastModifiedBy>Пользователь Windows</cp:lastModifiedBy>
  <cp:revision>74</cp:revision>
  <dcterms:created xsi:type="dcterms:W3CDTF">2021-02-12T07:42:36Z</dcterms:created>
  <dcterms:modified xsi:type="dcterms:W3CDTF">2021-03-05T13:38:38Z</dcterms:modified>
</cp:coreProperties>
</file>