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tk-T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4" d="100"/>
          <a:sy n="94" d="100"/>
        </p:scale>
        <p:origin x="192" y="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tk-TM"/>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tk-TM"/>
          </a:p>
        </p:txBody>
      </p:sp>
      <p:sp>
        <p:nvSpPr>
          <p:cNvPr id="4" name="Дата 3"/>
          <p:cNvSpPr>
            <a:spLocks noGrp="1"/>
          </p:cNvSpPr>
          <p:nvPr>
            <p:ph type="dt" sz="half" idx="10"/>
          </p:nvPr>
        </p:nvSpPr>
        <p:spPr/>
        <p:txBody>
          <a:bodyPr/>
          <a:lstStyle/>
          <a:p>
            <a:fld id="{EBB324E2-D486-419F-8A03-F91C9B7F87D2}" type="datetimeFigureOut">
              <a:rPr lang="tk-TM" smtClean="0"/>
              <a:t>12.03.20 ý.</a:t>
            </a:fld>
            <a:endParaRPr lang="tk-TM"/>
          </a:p>
        </p:txBody>
      </p:sp>
      <p:sp>
        <p:nvSpPr>
          <p:cNvPr id="5" name="Нижний колонтитул 4"/>
          <p:cNvSpPr>
            <a:spLocks noGrp="1"/>
          </p:cNvSpPr>
          <p:nvPr>
            <p:ph type="ftr" sz="quarter" idx="11"/>
          </p:nvPr>
        </p:nvSpPr>
        <p:spPr/>
        <p:txBody>
          <a:bodyPr/>
          <a:lstStyle/>
          <a:p>
            <a:endParaRPr lang="tk-TM"/>
          </a:p>
        </p:txBody>
      </p:sp>
      <p:sp>
        <p:nvSpPr>
          <p:cNvPr id="6" name="Номер слайда 5"/>
          <p:cNvSpPr>
            <a:spLocks noGrp="1"/>
          </p:cNvSpPr>
          <p:nvPr>
            <p:ph type="sldNum" sz="quarter" idx="12"/>
          </p:nvPr>
        </p:nvSpPr>
        <p:spPr/>
        <p:txBody>
          <a:bodyPr/>
          <a:lstStyle/>
          <a:p>
            <a:fld id="{E947624A-1A3B-452D-B0CA-F7C98C226822}" type="slidenum">
              <a:rPr lang="tk-TM" smtClean="0"/>
              <a:t>‹#›</a:t>
            </a:fld>
            <a:endParaRPr lang="tk-TM"/>
          </a:p>
        </p:txBody>
      </p:sp>
    </p:spTree>
    <p:extLst>
      <p:ext uri="{BB962C8B-B14F-4D97-AF65-F5344CB8AC3E}">
        <p14:creationId xmlns:p14="http://schemas.microsoft.com/office/powerpoint/2010/main" val="1670240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tk-TM"/>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tk-TM"/>
          </a:p>
        </p:txBody>
      </p:sp>
      <p:sp>
        <p:nvSpPr>
          <p:cNvPr id="4" name="Дата 3"/>
          <p:cNvSpPr>
            <a:spLocks noGrp="1"/>
          </p:cNvSpPr>
          <p:nvPr>
            <p:ph type="dt" sz="half" idx="10"/>
          </p:nvPr>
        </p:nvSpPr>
        <p:spPr/>
        <p:txBody>
          <a:bodyPr/>
          <a:lstStyle/>
          <a:p>
            <a:fld id="{EBB324E2-D486-419F-8A03-F91C9B7F87D2}" type="datetimeFigureOut">
              <a:rPr lang="tk-TM" smtClean="0"/>
              <a:t>12.03.20 ý.</a:t>
            </a:fld>
            <a:endParaRPr lang="tk-TM"/>
          </a:p>
        </p:txBody>
      </p:sp>
      <p:sp>
        <p:nvSpPr>
          <p:cNvPr id="5" name="Нижний колонтитул 4"/>
          <p:cNvSpPr>
            <a:spLocks noGrp="1"/>
          </p:cNvSpPr>
          <p:nvPr>
            <p:ph type="ftr" sz="quarter" idx="11"/>
          </p:nvPr>
        </p:nvSpPr>
        <p:spPr/>
        <p:txBody>
          <a:bodyPr/>
          <a:lstStyle/>
          <a:p>
            <a:endParaRPr lang="tk-TM"/>
          </a:p>
        </p:txBody>
      </p:sp>
      <p:sp>
        <p:nvSpPr>
          <p:cNvPr id="6" name="Номер слайда 5"/>
          <p:cNvSpPr>
            <a:spLocks noGrp="1"/>
          </p:cNvSpPr>
          <p:nvPr>
            <p:ph type="sldNum" sz="quarter" idx="12"/>
          </p:nvPr>
        </p:nvSpPr>
        <p:spPr/>
        <p:txBody>
          <a:bodyPr/>
          <a:lstStyle/>
          <a:p>
            <a:fld id="{E947624A-1A3B-452D-B0CA-F7C98C226822}" type="slidenum">
              <a:rPr lang="tk-TM" smtClean="0"/>
              <a:t>‹#›</a:t>
            </a:fld>
            <a:endParaRPr lang="tk-TM"/>
          </a:p>
        </p:txBody>
      </p:sp>
    </p:spTree>
    <p:extLst>
      <p:ext uri="{BB962C8B-B14F-4D97-AF65-F5344CB8AC3E}">
        <p14:creationId xmlns:p14="http://schemas.microsoft.com/office/powerpoint/2010/main" val="4270561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endParaRPr lang="tk-TM"/>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tk-TM"/>
          </a:p>
        </p:txBody>
      </p:sp>
      <p:sp>
        <p:nvSpPr>
          <p:cNvPr id="4" name="Дата 3"/>
          <p:cNvSpPr>
            <a:spLocks noGrp="1"/>
          </p:cNvSpPr>
          <p:nvPr>
            <p:ph type="dt" sz="half" idx="10"/>
          </p:nvPr>
        </p:nvSpPr>
        <p:spPr/>
        <p:txBody>
          <a:bodyPr/>
          <a:lstStyle/>
          <a:p>
            <a:fld id="{EBB324E2-D486-419F-8A03-F91C9B7F87D2}" type="datetimeFigureOut">
              <a:rPr lang="tk-TM" smtClean="0"/>
              <a:t>12.03.20 ý.</a:t>
            </a:fld>
            <a:endParaRPr lang="tk-TM"/>
          </a:p>
        </p:txBody>
      </p:sp>
      <p:sp>
        <p:nvSpPr>
          <p:cNvPr id="5" name="Нижний колонтитул 4"/>
          <p:cNvSpPr>
            <a:spLocks noGrp="1"/>
          </p:cNvSpPr>
          <p:nvPr>
            <p:ph type="ftr" sz="quarter" idx="11"/>
          </p:nvPr>
        </p:nvSpPr>
        <p:spPr/>
        <p:txBody>
          <a:bodyPr/>
          <a:lstStyle/>
          <a:p>
            <a:endParaRPr lang="tk-TM"/>
          </a:p>
        </p:txBody>
      </p:sp>
      <p:sp>
        <p:nvSpPr>
          <p:cNvPr id="6" name="Номер слайда 5"/>
          <p:cNvSpPr>
            <a:spLocks noGrp="1"/>
          </p:cNvSpPr>
          <p:nvPr>
            <p:ph type="sldNum" sz="quarter" idx="12"/>
          </p:nvPr>
        </p:nvSpPr>
        <p:spPr/>
        <p:txBody>
          <a:bodyPr/>
          <a:lstStyle/>
          <a:p>
            <a:fld id="{E947624A-1A3B-452D-B0CA-F7C98C226822}" type="slidenum">
              <a:rPr lang="tk-TM" smtClean="0"/>
              <a:t>‹#›</a:t>
            </a:fld>
            <a:endParaRPr lang="tk-TM"/>
          </a:p>
        </p:txBody>
      </p:sp>
    </p:spTree>
    <p:extLst>
      <p:ext uri="{BB962C8B-B14F-4D97-AF65-F5344CB8AC3E}">
        <p14:creationId xmlns:p14="http://schemas.microsoft.com/office/powerpoint/2010/main" val="34326697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tk-TM"/>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tk-TM"/>
          </a:p>
        </p:txBody>
      </p:sp>
      <p:sp>
        <p:nvSpPr>
          <p:cNvPr id="4" name="Дата 3"/>
          <p:cNvSpPr>
            <a:spLocks noGrp="1"/>
          </p:cNvSpPr>
          <p:nvPr>
            <p:ph type="dt" sz="half" idx="10"/>
          </p:nvPr>
        </p:nvSpPr>
        <p:spPr/>
        <p:txBody>
          <a:bodyPr/>
          <a:lstStyle/>
          <a:p>
            <a:fld id="{EBB324E2-D486-419F-8A03-F91C9B7F87D2}" type="datetimeFigureOut">
              <a:rPr lang="tk-TM" smtClean="0"/>
              <a:t>12.03.20 ý.</a:t>
            </a:fld>
            <a:endParaRPr lang="tk-TM"/>
          </a:p>
        </p:txBody>
      </p:sp>
      <p:sp>
        <p:nvSpPr>
          <p:cNvPr id="5" name="Нижний колонтитул 4"/>
          <p:cNvSpPr>
            <a:spLocks noGrp="1"/>
          </p:cNvSpPr>
          <p:nvPr>
            <p:ph type="ftr" sz="quarter" idx="11"/>
          </p:nvPr>
        </p:nvSpPr>
        <p:spPr/>
        <p:txBody>
          <a:bodyPr/>
          <a:lstStyle/>
          <a:p>
            <a:endParaRPr lang="tk-TM"/>
          </a:p>
        </p:txBody>
      </p:sp>
      <p:sp>
        <p:nvSpPr>
          <p:cNvPr id="6" name="Номер слайда 5"/>
          <p:cNvSpPr>
            <a:spLocks noGrp="1"/>
          </p:cNvSpPr>
          <p:nvPr>
            <p:ph type="sldNum" sz="quarter" idx="12"/>
          </p:nvPr>
        </p:nvSpPr>
        <p:spPr/>
        <p:txBody>
          <a:bodyPr/>
          <a:lstStyle/>
          <a:p>
            <a:fld id="{E947624A-1A3B-452D-B0CA-F7C98C226822}" type="slidenum">
              <a:rPr lang="tk-TM" smtClean="0"/>
              <a:t>‹#›</a:t>
            </a:fld>
            <a:endParaRPr lang="tk-TM"/>
          </a:p>
        </p:txBody>
      </p:sp>
    </p:spTree>
    <p:extLst>
      <p:ext uri="{BB962C8B-B14F-4D97-AF65-F5344CB8AC3E}">
        <p14:creationId xmlns:p14="http://schemas.microsoft.com/office/powerpoint/2010/main" val="723636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tk-TM"/>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EBB324E2-D486-419F-8A03-F91C9B7F87D2}" type="datetimeFigureOut">
              <a:rPr lang="tk-TM" smtClean="0"/>
              <a:t>12.03.20 ý.</a:t>
            </a:fld>
            <a:endParaRPr lang="tk-TM"/>
          </a:p>
        </p:txBody>
      </p:sp>
      <p:sp>
        <p:nvSpPr>
          <p:cNvPr id="5" name="Нижний колонтитул 4"/>
          <p:cNvSpPr>
            <a:spLocks noGrp="1"/>
          </p:cNvSpPr>
          <p:nvPr>
            <p:ph type="ftr" sz="quarter" idx="11"/>
          </p:nvPr>
        </p:nvSpPr>
        <p:spPr/>
        <p:txBody>
          <a:bodyPr/>
          <a:lstStyle/>
          <a:p>
            <a:endParaRPr lang="tk-TM"/>
          </a:p>
        </p:txBody>
      </p:sp>
      <p:sp>
        <p:nvSpPr>
          <p:cNvPr id="6" name="Номер слайда 5"/>
          <p:cNvSpPr>
            <a:spLocks noGrp="1"/>
          </p:cNvSpPr>
          <p:nvPr>
            <p:ph type="sldNum" sz="quarter" idx="12"/>
          </p:nvPr>
        </p:nvSpPr>
        <p:spPr/>
        <p:txBody>
          <a:bodyPr/>
          <a:lstStyle/>
          <a:p>
            <a:fld id="{E947624A-1A3B-452D-B0CA-F7C98C226822}" type="slidenum">
              <a:rPr lang="tk-TM" smtClean="0"/>
              <a:t>‹#›</a:t>
            </a:fld>
            <a:endParaRPr lang="tk-TM"/>
          </a:p>
        </p:txBody>
      </p:sp>
    </p:spTree>
    <p:extLst>
      <p:ext uri="{BB962C8B-B14F-4D97-AF65-F5344CB8AC3E}">
        <p14:creationId xmlns:p14="http://schemas.microsoft.com/office/powerpoint/2010/main" val="2808331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tk-TM"/>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tk-TM"/>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tk-TM"/>
          </a:p>
        </p:txBody>
      </p:sp>
      <p:sp>
        <p:nvSpPr>
          <p:cNvPr id="5" name="Дата 4"/>
          <p:cNvSpPr>
            <a:spLocks noGrp="1"/>
          </p:cNvSpPr>
          <p:nvPr>
            <p:ph type="dt" sz="half" idx="10"/>
          </p:nvPr>
        </p:nvSpPr>
        <p:spPr/>
        <p:txBody>
          <a:bodyPr/>
          <a:lstStyle/>
          <a:p>
            <a:fld id="{EBB324E2-D486-419F-8A03-F91C9B7F87D2}" type="datetimeFigureOut">
              <a:rPr lang="tk-TM" smtClean="0"/>
              <a:t>12.03.20 ý.</a:t>
            </a:fld>
            <a:endParaRPr lang="tk-TM"/>
          </a:p>
        </p:txBody>
      </p:sp>
      <p:sp>
        <p:nvSpPr>
          <p:cNvPr id="6" name="Нижний колонтитул 5"/>
          <p:cNvSpPr>
            <a:spLocks noGrp="1"/>
          </p:cNvSpPr>
          <p:nvPr>
            <p:ph type="ftr" sz="quarter" idx="11"/>
          </p:nvPr>
        </p:nvSpPr>
        <p:spPr/>
        <p:txBody>
          <a:bodyPr/>
          <a:lstStyle/>
          <a:p>
            <a:endParaRPr lang="tk-TM"/>
          </a:p>
        </p:txBody>
      </p:sp>
      <p:sp>
        <p:nvSpPr>
          <p:cNvPr id="7" name="Номер слайда 6"/>
          <p:cNvSpPr>
            <a:spLocks noGrp="1"/>
          </p:cNvSpPr>
          <p:nvPr>
            <p:ph type="sldNum" sz="quarter" idx="12"/>
          </p:nvPr>
        </p:nvSpPr>
        <p:spPr/>
        <p:txBody>
          <a:bodyPr/>
          <a:lstStyle/>
          <a:p>
            <a:fld id="{E947624A-1A3B-452D-B0CA-F7C98C226822}" type="slidenum">
              <a:rPr lang="tk-TM" smtClean="0"/>
              <a:t>‹#›</a:t>
            </a:fld>
            <a:endParaRPr lang="tk-TM"/>
          </a:p>
        </p:txBody>
      </p:sp>
    </p:spTree>
    <p:extLst>
      <p:ext uri="{BB962C8B-B14F-4D97-AF65-F5344CB8AC3E}">
        <p14:creationId xmlns:p14="http://schemas.microsoft.com/office/powerpoint/2010/main" val="15534937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endParaRPr lang="tk-TM"/>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tk-TM"/>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tk-TM"/>
          </a:p>
        </p:txBody>
      </p:sp>
      <p:sp>
        <p:nvSpPr>
          <p:cNvPr id="7" name="Дата 6"/>
          <p:cNvSpPr>
            <a:spLocks noGrp="1"/>
          </p:cNvSpPr>
          <p:nvPr>
            <p:ph type="dt" sz="half" idx="10"/>
          </p:nvPr>
        </p:nvSpPr>
        <p:spPr/>
        <p:txBody>
          <a:bodyPr/>
          <a:lstStyle/>
          <a:p>
            <a:fld id="{EBB324E2-D486-419F-8A03-F91C9B7F87D2}" type="datetimeFigureOut">
              <a:rPr lang="tk-TM" smtClean="0"/>
              <a:t>12.03.20 ý.</a:t>
            </a:fld>
            <a:endParaRPr lang="tk-TM"/>
          </a:p>
        </p:txBody>
      </p:sp>
      <p:sp>
        <p:nvSpPr>
          <p:cNvPr id="8" name="Нижний колонтитул 7"/>
          <p:cNvSpPr>
            <a:spLocks noGrp="1"/>
          </p:cNvSpPr>
          <p:nvPr>
            <p:ph type="ftr" sz="quarter" idx="11"/>
          </p:nvPr>
        </p:nvSpPr>
        <p:spPr/>
        <p:txBody>
          <a:bodyPr/>
          <a:lstStyle/>
          <a:p>
            <a:endParaRPr lang="tk-TM"/>
          </a:p>
        </p:txBody>
      </p:sp>
      <p:sp>
        <p:nvSpPr>
          <p:cNvPr id="9" name="Номер слайда 8"/>
          <p:cNvSpPr>
            <a:spLocks noGrp="1"/>
          </p:cNvSpPr>
          <p:nvPr>
            <p:ph type="sldNum" sz="quarter" idx="12"/>
          </p:nvPr>
        </p:nvSpPr>
        <p:spPr/>
        <p:txBody>
          <a:bodyPr/>
          <a:lstStyle/>
          <a:p>
            <a:fld id="{E947624A-1A3B-452D-B0CA-F7C98C226822}" type="slidenum">
              <a:rPr lang="tk-TM" smtClean="0"/>
              <a:t>‹#›</a:t>
            </a:fld>
            <a:endParaRPr lang="tk-TM"/>
          </a:p>
        </p:txBody>
      </p:sp>
    </p:spTree>
    <p:extLst>
      <p:ext uri="{BB962C8B-B14F-4D97-AF65-F5344CB8AC3E}">
        <p14:creationId xmlns:p14="http://schemas.microsoft.com/office/powerpoint/2010/main" val="2652341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tk-TM"/>
          </a:p>
        </p:txBody>
      </p:sp>
      <p:sp>
        <p:nvSpPr>
          <p:cNvPr id="3" name="Дата 2"/>
          <p:cNvSpPr>
            <a:spLocks noGrp="1"/>
          </p:cNvSpPr>
          <p:nvPr>
            <p:ph type="dt" sz="half" idx="10"/>
          </p:nvPr>
        </p:nvSpPr>
        <p:spPr/>
        <p:txBody>
          <a:bodyPr/>
          <a:lstStyle/>
          <a:p>
            <a:fld id="{EBB324E2-D486-419F-8A03-F91C9B7F87D2}" type="datetimeFigureOut">
              <a:rPr lang="tk-TM" smtClean="0"/>
              <a:t>12.03.20 ý.</a:t>
            </a:fld>
            <a:endParaRPr lang="tk-TM"/>
          </a:p>
        </p:txBody>
      </p:sp>
      <p:sp>
        <p:nvSpPr>
          <p:cNvPr id="4" name="Нижний колонтитул 3"/>
          <p:cNvSpPr>
            <a:spLocks noGrp="1"/>
          </p:cNvSpPr>
          <p:nvPr>
            <p:ph type="ftr" sz="quarter" idx="11"/>
          </p:nvPr>
        </p:nvSpPr>
        <p:spPr/>
        <p:txBody>
          <a:bodyPr/>
          <a:lstStyle/>
          <a:p>
            <a:endParaRPr lang="tk-TM"/>
          </a:p>
        </p:txBody>
      </p:sp>
      <p:sp>
        <p:nvSpPr>
          <p:cNvPr id="5" name="Номер слайда 4"/>
          <p:cNvSpPr>
            <a:spLocks noGrp="1"/>
          </p:cNvSpPr>
          <p:nvPr>
            <p:ph type="sldNum" sz="quarter" idx="12"/>
          </p:nvPr>
        </p:nvSpPr>
        <p:spPr/>
        <p:txBody>
          <a:bodyPr/>
          <a:lstStyle/>
          <a:p>
            <a:fld id="{E947624A-1A3B-452D-B0CA-F7C98C226822}" type="slidenum">
              <a:rPr lang="tk-TM" smtClean="0"/>
              <a:t>‹#›</a:t>
            </a:fld>
            <a:endParaRPr lang="tk-TM"/>
          </a:p>
        </p:txBody>
      </p:sp>
    </p:spTree>
    <p:extLst>
      <p:ext uri="{BB962C8B-B14F-4D97-AF65-F5344CB8AC3E}">
        <p14:creationId xmlns:p14="http://schemas.microsoft.com/office/powerpoint/2010/main" val="768677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BB324E2-D486-419F-8A03-F91C9B7F87D2}" type="datetimeFigureOut">
              <a:rPr lang="tk-TM" smtClean="0"/>
              <a:t>12.03.20 ý.</a:t>
            </a:fld>
            <a:endParaRPr lang="tk-TM"/>
          </a:p>
        </p:txBody>
      </p:sp>
      <p:sp>
        <p:nvSpPr>
          <p:cNvPr id="3" name="Нижний колонтитул 2"/>
          <p:cNvSpPr>
            <a:spLocks noGrp="1"/>
          </p:cNvSpPr>
          <p:nvPr>
            <p:ph type="ftr" sz="quarter" idx="11"/>
          </p:nvPr>
        </p:nvSpPr>
        <p:spPr/>
        <p:txBody>
          <a:bodyPr/>
          <a:lstStyle/>
          <a:p>
            <a:endParaRPr lang="tk-TM"/>
          </a:p>
        </p:txBody>
      </p:sp>
      <p:sp>
        <p:nvSpPr>
          <p:cNvPr id="4" name="Номер слайда 3"/>
          <p:cNvSpPr>
            <a:spLocks noGrp="1"/>
          </p:cNvSpPr>
          <p:nvPr>
            <p:ph type="sldNum" sz="quarter" idx="12"/>
          </p:nvPr>
        </p:nvSpPr>
        <p:spPr/>
        <p:txBody>
          <a:bodyPr/>
          <a:lstStyle/>
          <a:p>
            <a:fld id="{E947624A-1A3B-452D-B0CA-F7C98C226822}" type="slidenum">
              <a:rPr lang="tk-TM" smtClean="0"/>
              <a:t>‹#›</a:t>
            </a:fld>
            <a:endParaRPr lang="tk-TM"/>
          </a:p>
        </p:txBody>
      </p:sp>
    </p:spTree>
    <p:extLst>
      <p:ext uri="{BB962C8B-B14F-4D97-AF65-F5344CB8AC3E}">
        <p14:creationId xmlns:p14="http://schemas.microsoft.com/office/powerpoint/2010/main" val="2317210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tk-TM"/>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tk-TM"/>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EBB324E2-D486-419F-8A03-F91C9B7F87D2}" type="datetimeFigureOut">
              <a:rPr lang="tk-TM" smtClean="0"/>
              <a:t>12.03.20 ý.</a:t>
            </a:fld>
            <a:endParaRPr lang="tk-TM"/>
          </a:p>
        </p:txBody>
      </p:sp>
      <p:sp>
        <p:nvSpPr>
          <p:cNvPr id="6" name="Нижний колонтитул 5"/>
          <p:cNvSpPr>
            <a:spLocks noGrp="1"/>
          </p:cNvSpPr>
          <p:nvPr>
            <p:ph type="ftr" sz="quarter" idx="11"/>
          </p:nvPr>
        </p:nvSpPr>
        <p:spPr/>
        <p:txBody>
          <a:bodyPr/>
          <a:lstStyle/>
          <a:p>
            <a:endParaRPr lang="tk-TM"/>
          </a:p>
        </p:txBody>
      </p:sp>
      <p:sp>
        <p:nvSpPr>
          <p:cNvPr id="7" name="Номер слайда 6"/>
          <p:cNvSpPr>
            <a:spLocks noGrp="1"/>
          </p:cNvSpPr>
          <p:nvPr>
            <p:ph type="sldNum" sz="quarter" idx="12"/>
          </p:nvPr>
        </p:nvSpPr>
        <p:spPr/>
        <p:txBody>
          <a:bodyPr/>
          <a:lstStyle/>
          <a:p>
            <a:fld id="{E947624A-1A3B-452D-B0CA-F7C98C226822}" type="slidenum">
              <a:rPr lang="tk-TM" smtClean="0"/>
              <a:t>‹#›</a:t>
            </a:fld>
            <a:endParaRPr lang="tk-TM"/>
          </a:p>
        </p:txBody>
      </p:sp>
    </p:spTree>
    <p:extLst>
      <p:ext uri="{BB962C8B-B14F-4D97-AF65-F5344CB8AC3E}">
        <p14:creationId xmlns:p14="http://schemas.microsoft.com/office/powerpoint/2010/main" val="1640929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tk-TM"/>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k-TM"/>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EBB324E2-D486-419F-8A03-F91C9B7F87D2}" type="datetimeFigureOut">
              <a:rPr lang="tk-TM" smtClean="0"/>
              <a:t>12.03.20 ý.</a:t>
            </a:fld>
            <a:endParaRPr lang="tk-TM"/>
          </a:p>
        </p:txBody>
      </p:sp>
      <p:sp>
        <p:nvSpPr>
          <p:cNvPr id="6" name="Нижний колонтитул 5"/>
          <p:cNvSpPr>
            <a:spLocks noGrp="1"/>
          </p:cNvSpPr>
          <p:nvPr>
            <p:ph type="ftr" sz="quarter" idx="11"/>
          </p:nvPr>
        </p:nvSpPr>
        <p:spPr/>
        <p:txBody>
          <a:bodyPr/>
          <a:lstStyle/>
          <a:p>
            <a:endParaRPr lang="tk-TM"/>
          </a:p>
        </p:txBody>
      </p:sp>
      <p:sp>
        <p:nvSpPr>
          <p:cNvPr id="7" name="Номер слайда 6"/>
          <p:cNvSpPr>
            <a:spLocks noGrp="1"/>
          </p:cNvSpPr>
          <p:nvPr>
            <p:ph type="sldNum" sz="quarter" idx="12"/>
          </p:nvPr>
        </p:nvSpPr>
        <p:spPr/>
        <p:txBody>
          <a:bodyPr/>
          <a:lstStyle/>
          <a:p>
            <a:fld id="{E947624A-1A3B-452D-B0CA-F7C98C226822}" type="slidenum">
              <a:rPr lang="tk-TM" smtClean="0"/>
              <a:t>‹#›</a:t>
            </a:fld>
            <a:endParaRPr lang="tk-TM"/>
          </a:p>
        </p:txBody>
      </p:sp>
    </p:spTree>
    <p:extLst>
      <p:ext uri="{BB962C8B-B14F-4D97-AF65-F5344CB8AC3E}">
        <p14:creationId xmlns:p14="http://schemas.microsoft.com/office/powerpoint/2010/main" val="1354274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tk-TM"/>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tk-TM"/>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B324E2-D486-419F-8A03-F91C9B7F87D2}" type="datetimeFigureOut">
              <a:rPr lang="tk-TM" smtClean="0"/>
              <a:t>12.03.20 ý.</a:t>
            </a:fld>
            <a:endParaRPr lang="tk-TM"/>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k-TM"/>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47624A-1A3B-452D-B0CA-F7C98C226822}" type="slidenum">
              <a:rPr lang="tk-TM" smtClean="0"/>
              <a:t>‹#›</a:t>
            </a:fld>
            <a:endParaRPr lang="tk-TM"/>
          </a:p>
        </p:txBody>
      </p:sp>
    </p:spTree>
    <p:extLst>
      <p:ext uri="{BB962C8B-B14F-4D97-AF65-F5344CB8AC3E}">
        <p14:creationId xmlns:p14="http://schemas.microsoft.com/office/powerpoint/2010/main" val="1432910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k-T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5220" y="224004"/>
            <a:ext cx="11181347" cy="2471069"/>
          </a:xfrm>
        </p:spPr>
        <p:txBody>
          <a:bodyPr/>
          <a:lstStyle/>
          <a:p>
            <a:r>
              <a:rPr lang="cs-CZ" b="1" dirty="0">
                <a:latin typeface="Times New Roman" panose="02020603050405020304" pitchFamily="18" charset="0"/>
                <a:cs typeface="Times New Roman" panose="02020603050405020304" pitchFamily="18" charset="0"/>
              </a:rPr>
              <a:t>Elektrik ölçeg serişdeleri </a:t>
            </a:r>
            <a:r>
              <a:rPr lang="tk-TM" b="1" dirty="0">
                <a:latin typeface="Times New Roman" panose="02020603050405020304" pitchFamily="18" charset="0"/>
                <a:cs typeface="Times New Roman" panose="02020603050405020304" pitchFamily="18" charset="0"/>
              </a:rPr>
              <a:t>we </a:t>
            </a:r>
            <a:r>
              <a:rPr lang="cs-CZ" b="1" dirty="0">
                <a:latin typeface="Times New Roman" panose="02020603050405020304" pitchFamily="18" charset="0"/>
                <a:cs typeface="Times New Roman" panose="02020603050405020304" pitchFamily="18" charset="0"/>
              </a:rPr>
              <a:t>metrologiki üpjünçilik</a:t>
            </a:r>
            <a:endParaRPr lang="tk-TM"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0" y="3147080"/>
            <a:ext cx="12192000" cy="3325910"/>
          </a:xfrm>
          <a:prstGeom prst="rect">
            <a:avLst/>
          </a:prstGeom>
        </p:spPr>
        <p:txBody>
          <a:bodyPr wrap="square">
            <a:spAutoFit/>
          </a:bodyPr>
          <a:lstStyle/>
          <a:p>
            <a:pPr marL="6350" marR="39370" indent="-6350" algn="ctr">
              <a:lnSpc>
                <a:spcPct val="103000"/>
              </a:lnSpc>
              <a:spcAft>
                <a:spcPts val="25"/>
              </a:spcAft>
            </a:pPr>
            <a:r>
              <a:rPr lang="tk-TM" sz="3200" b="1" dirty="0">
                <a:solidFill>
                  <a:srgbClr val="000000"/>
                </a:solidFill>
                <a:effectLst/>
                <a:latin typeface="Times New Roman" panose="02020603050405020304" pitchFamily="18" charset="0"/>
                <a:ea typeface="Times New Roman" panose="02020603050405020304" pitchFamily="18" charset="0"/>
              </a:rPr>
              <a:t>Meýilnama:</a:t>
            </a:r>
            <a:endParaRPr lang="tk-TM" sz="2400" dirty="0">
              <a:solidFill>
                <a:srgbClr val="000000"/>
              </a:solidFill>
              <a:effectLst/>
              <a:latin typeface="Times New Roman" panose="02020603050405020304" pitchFamily="18" charset="0"/>
              <a:ea typeface="Times New Roman" panose="02020603050405020304" pitchFamily="18" charset="0"/>
            </a:endParaRPr>
          </a:p>
          <a:p>
            <a:pPr marL="6350" marR="39370" indent="-6350" algn="ctr">
              <a:lnSpc>
                <a:spcPct val="103000"/>
              </a:lnSpc>
              <a:spcAft>
                <a:spcPts val="25"/>
              </a:spcAft>
            </a:pPr>
            <a:r>
              <a:rPr lang="tk-TM" sz="3200" b="1" dirty="0">
                <a:solidFill>
                  <a:srgbClr val="000000"/>
                </a:solidFill>
                <a:effectLst/>
                <a:latin typeface="Times New Roman" panose="02020603050405020304" pitchFamily="18" charset="0"/>
                <a:ea typeface="Times New Roman" panose="02020603050405020304" pitchFamily="18" charset="0"/>
              </a:rPr>
              <a:t> </a:t>
            </a:r>
            <a:endParaRPr lang="tk-TM" sz="2400" dirty="0">
              <a:solidFill>
                <a:srgbClr val="000000"/>
              </a:solidFill>
              <a:effectLst/>
              <a:latin typeface="Times New Roman" panose="02020603050405020304" pitchFamily="18" charset="0"/>
              <a:ea typeface="Times New Roman" panose="02020603050405020304" pitchFamily="18" charset="0"/>
            </a:endParaRPr>
          </a:p>
          <a:p>
            <a:pPr marL="342900" marR="39370" lvl="0" indent="-342900">
              <a:lnSpc>
                <a:spcPct val="103000"/>
              </a:lnSpc>
              <a:buFont typeface="+mj-lt"/>
              <a:buAutoNum type="arabicPeriod"/>
            </a:pPr>
            <a:r>
              <a:rPr lang="tk-TM" sz="2800" b="1" dirty="0">
                <a:solidFill>
                  <a:srgbClr val="000000"/>
                </a:solidFill>
                <a:latin typeface="Times New Roman" panose="02020603050405020304" pitchFamily="18" charset="0"/>
                <a:ea typeface="Times New Roman" panose="02020603050405020304" pitchFamily="18" charset="0"/>
              </a:rPr>
              <a:t>Elektrik ölçegleri we metrologiýanyň meseleleri.</a:t>
            </a:r>
            <a:endParaRPr lang="tk-TM" sz="2400" dirty="0">
              <a:solidFill>
                <a:srgbClr val="000000"/>
              </a:solidFill>
              <a:effectLst/>
              <a:latin typeface="Times New Roman" panose="02020603050405020304" pitchFamily="18" charset="0"/>
              <a:ea typeface="Times New Roman" panose="02020603050405020304" pitchFamily="18" charset="0"/>
            </a:endParaRPr>
          </a:p>
          <a:p>
            <a:pPr marL="342900" marR="39370" lvl="0" indent="-342900">
              <a:lnSpc>
                <a:spcPct val="103000"/>
              </a:lnSpc>
              <a:buFont typeface="+mj-lt"/>
              <a:buAutoNum type="arabicPeriod"/>
            </a:pPr>
            <a:r>
              <a:rPr lang="tk-TM" sz="2800" b="1" dirty="0">
                <a:solidFill>
                  <a:srgbClr val="000000"/>
                </a:solidFill>
                <a:latin typeface="Times New Roman" panose="02020603050405020304" pitchFamily="18" charset="0"/>
                <a:ea typeface="Times New Roman" panose="02020603050405020304" pitchFamily="18" charset="0"/>
              </a:rPr>
              <a:t>Halk hojalygynda metrologiýanyň praktiki ähmiýeti we</a:t>
            </a:r>
            <a:r>
              <a:rPr lang="en-US" sz="2800" b="1" dirty="0">
                <a:solidFill>
                  <a:srgbClr val="000000"/>
                </a:solidFill>
                <a:latin typeface="Times New Roman" panose="02020603050405020304" pitchFamily="18" charset="0"/>
                <a:ea typeface="Times New Roman" panose="02020603050405020304" pitchFamily="18" charset="0"/>
              </a:rPr>
              <a:t> </a:t>
            </a:r>
            <a:r>
              <a:rPr lang="en-US" sz="2800" b="1" dirty="0" err="1">
                <a:solidFill>
                  <a:srgbClr val="000000"/>
                </a:solidFill>
                <a:latin typeface="Times New Roman" panose="02020603050405020304" pitchFamily="18" charset="0"/>
                <a:ea typeface="Times New Roman" panose="02020603050405020304" pitchFamily="18" charset="0"/>
              </a:rPr>
              <a:t>metrologiki</a:t>
            </a:r>
            <a:r>
              <a:rPr lang="en-US" sz="2800" b="1" dirty="0">
                <a:solidFill>
                  <a:srgbClr val="000000"/>
                </a:solidFill>
                <a:latin typeface="Times New Roman" panose="02020603050405020304" pitchFamily="18" charset="0"/>
                <a:ea typeface="Times New Roman" panose="02020603050405020304" pitchFamily="18" charset="0"/>
              </a:rPr>
              <a:t> </a:t>
            </a:r>
            <a:r>
              <a:rPr lang="en-US" sz="2800" b="1" dirty="0" err="1">
                <a:solidFill>
                  <a:srgbClr val="000000"/>
                </a:solidFill>
                <a:latin typeface="Times New Roman" panose="02020603050405020304" pitchFamily="18" charset="0"/>
                <a:ea typeface="Times New Roman" panose="02020603050405020304" pitchFamily="18" charset="0"/>
              </a:rPr>
              <a:t>häsiýetnamalar</a:t>
            </a:r>
            <a:r>
              <a:rPr lang="tk-TM" sz="2800" b="1" dirty="0">
                <a:solidFill>
                  <a:srgbClr val="000000"/>
                </a:solidFill>
                <a:latin typeface="Times New Roman" panose="02020603050405020304" pitchFamily="18" charset="0"/>
                <a:ea typeface="Times New Roman" panose="02020603050405020304" pitchFamily="18" charset="0"/>
              </a:rPr>
              <a:t>.</a:t>
            </a:r>
            <a:endParaRPr lang="tk-TM" sz="2400" dirty="0">
              <a:solidFill>
                <a:srgbClr val="000000"/>
              </a:solidFill>
              <a:effectLst/>
              <a:latin typeface="Times New Roman" panose="02020603050405020304" pitchFamily="18" charset="0"/>
              <a:ea typeface="Times New Roman" panose="02020603050405020304" pitchFamily="18" charset="0"/>
            </a:endParaRPr>
          </a:p>
          <a:p>
            <a:pPr marL="342900" marR="39370" lvl="0" indent="-342900">
              <a:lnSpc>
                <a:spcPct val="103000"/>
              </a:lnSpc>
              <a:spcAft>
                <a:spcPts val="25"/>
              </a:spcAft>
              <a:buFont typeface="+mj-lt"/>
              <a:buAutoNum type="arabicPeriod"/>
            </a:pPr>
            <a:r>
              <a:rPr lang="en-US" sz="2800" b="1" dirty="0" err="1">
                <a:solidFill>
                  <a:srgbClr val="000000"/>
                </a:solidFill>
                <a:latin typeface="Times New Roman" panose="02020603050405020304" pitchFamily="18" charset="0"/>
                <a:ea typeface="Times New Roman" panose="02020603050405020304" pitchFamily="18" charset="0"/>
              </a:rPr>
              <a:t>Türkmenistanyň</a:t>
            </a:r>
            <a:r>
              <a:rPr lang="en-US" sz="2800" b="1" dirty="0">
                <a:solidFill>
                  <a:srgbClr val="000000"/>
                </a:solidFill>
                <a:latin typeface="Times New Roman" panose="02020603050405020304" pitchFamily="18" charset="0"/>
                <a:ea typeface="Times New Roman" panose="02020603050405020304" pitchFamily="18" charset="0"/>
              </a:rPr>
              <a:t> </a:t>
            </a:r>
            <a:r>
              <a:rPr lang="en-US" sz="2800" b="1" dirty="0" err="1">
                <a:solidFill>
                  <a:srgbClr val="000000"/>
                </a:solidFill>
                <a:latin typeface="Times New Roman" panose="02020603050405020304" pitchFamily="18" charset="0"/>
                <a:ea typeface="Times New Roman" panose="02020603050405020304" pitchFamily="18" charset="0"/>
              </a:rPr>
              <a:t>metrologiki</a:t>
            </a:r>
            <a:r>
              <a:rPr lang="en-US" sz="2800" b="1" dirty="0">
                <a:solidFill>
                  <a:srgbClr val="000000"/>
                </a:solidFill>
                <a:latin typeface="Times New Roman" panose="02020603050405020304" pitchFamily="18" charset="0"/>
                <a:ea typeface="Times New Roman" panose="02020603050405020304" pitchFamily="18" charset="0"/>
              </a:rPr>
              <a:t> </a:t>
            </a:r>
            <a:r>
              <a:rPr lang="en-US" sz="2800" b="1" dirty="0" err="1">
                <a:solidFill>
                  <a:srgbClr val="000000"/>
                </a:solidFill>
                <a:latin typeface="Times New Roman" panose="02020603050405020304" pitchFamily="18" charset="0"/>
                <a:ea typeface="Times New Roman" panose="02020603050405020304" pitchFamily="18" charset="0"/>
              </a:rPr>
              <a:t>gulluklary</a:t>
            </a:r>
            <a:r>
              <a:rPr lang="tk-TM" sz="2800" b="1" dirty="0">
                <a:solidFill>
                  <a:srgbClr val="000000"/>
                </a:solidFill>
                <a:latin typeface="Times New Roman" panose="02020603050405020304" pitchFamily="18" charset="0"/>
                <a:ea typeface="Times New Roman" panose="02020603050405020304" pitchFamily="18" charset="0"/>
              </a:rPr>
              <a:t>, olaryň esasy meseleleri we borçlary.</a:t>
            </a:r>
            <a:endParaRPr lang="tk-TM" sz="24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356228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ctr">
              <a:spcAft>
                <a:spcPts val="0"/>
              </a:spcAft>
            </a:pPr>
            <a:r>
              <a:rPr lang="tk-TM" sz="3600" b="1" dirty="0">
                <a:solidFill>
                  <a:srgbClr val="000000"/>
                </a:solidFill>
                <a:latin typeface="Times New Roman" panose="02020603050405020304" pitchFamily="18" charset="0"/>
                <a:ea typeface="Calibri" panose="020F0502020204030204" pitchFamily="34" charset="0"/>
              </a:rPr>
              <a:t>Elektrik ölçegiň usullary we serişdeleri</a:t>
            </a:r>
            <a:r>
              <a:rPr lang="tk-TM" sz="3600" dirty="0">
                <a:solidFill>
                  <a:srgbClr val="000000"/>
                </a:solidFill>
                <a:latin typeface="Times New Roman" panose="02020603050405020304" pitchFamily="18" charset="0"/>
                <a:ea typeface="Calibri" panose="020F0502020204030204" pitchFamily="34" charset="0"/>
              </a:rPr>
              <a:t>.</a:t>
            </a:r>
            <a:endParaRPr lang="tk-TM" sz="32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3600" b="1" dirty="0">
                <a:solidFill>
                  <a:srgbClr val="000000"/>
                </a:solidFill>
                <a:latin typeface="Times New Roman" panose="02020603050405020304" pitchFamily="18" charset="0"/>
                <a:ea typeface="Calibri" panose="020F0502020204030204" pitchFamily="34" charset="0"/>
              </a:rPr>
              <a:t>Ölçeg</a:t>
            </a:r>
            <a:r>
              <a:rPr lang="tk-TM" sz="3600" dirty="0">
                <a:solidFill>
                  <a:srgbClr val="000000"/>
                </a:solidFill>
                <a:latin typeface="Times New Roman" panose="02020603050405020304" pitchFamily="18" charset="0"/>
                <a:ea typeface="Calibri" panose="020F0502020204030204" pitchFamily="34" charset="0"/>
              </a:rPr>
              <a:t> – ýörite tehniki serişdeleriň kömegi bilen tejribe arkaly fiziki ululyklaryň bahalaryny (tejribäni kesgitlemek) tapmakdan ybaratdyr. Ölçelýän ululugyň häsiýeti barada san informasiýany berýän birligiň fiziki ululugy üçin birnäçe sana aýdylýar. </a:t>
            </a:r>
            <a:endParaRPr lang="tk-TM" sz="32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3600" dirty="0">
                <a:solidFill>
                  <a:srgbClr val="000000"/>
                </a:solidFill>
                <a:latin typeface="Times New Roman" panose="02020603050405020304" pitchFamily="18" charset="0"/>
                <a:ea typeface="Calibri" panose="020F0502020204030204" pitchFamily="34" charset="0"/>
              </a:rPr>
              <a:t>1963 ýylda Halkara birlikleriň sistemasy girizilen (HS):m – metr, s – sekund, A – Amper, kg – kilogram, Kandela, Kelwiniň gradusy, mol. </a:t>
            </a:r>
            <a:endParaRPr lang="tk-TM" sz="32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3600" dirty="0">
                <a:solidFill>
                  <a:srgbClr val="000000"/>
                </a:solidFill>
                <a:latin typeface="Times New Roman" panose="02020603050405020304" pitchFamily="18" charset="0"/>
                <a:ea typeface="Calibri" panose="020F0502020204030204" pitchFamily="34" charset="0"/>
              </a:rPr>
              <a:t>Elektrik ölçeglerde ulanylýan we kadalaşan ýalňyşlygy bolan tehniki serişdelerdir. Ölçegi amala aşyrmak üçin ölçeg arkaly we ölçeg geçirmek talap edilýär. </a:t>
            </a:r>
            <a:endParaRPr lang="tk-TM" sz="32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8988726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
            <a:ext cx="12192000" cy="6568465"/>
          </a:xfrm>
          <a:prstGeom prst="rect">
            <a:avLst/>
          </a:prstGeom>
        </p:spPr>
        <p:txBody>
          <a:bodyPr wrap="square">
            <a:spAutoFit/>
          </a:bodyPr>
          <a:lstStyle/>
          <a:p>
            <a:pPr algn="ctr">
              <a:spcAft>
                <a:spcPts val="0"/>
              </a:spcAft>
            </a:pPr>
            <a:r>
              <a:rPr lang="tk-TM" sz="2800" b="1" dirty="0">
                <a:solidFill>
                  <a:srgbClr val="000000"/>
                </a:solidFill>
                <a:latin typeface="Times New Roman" panose="02020603050405020304" pitchFamily="18" charset="0"/>
                <a:ea typeface="Calibri" panose="020F0502020204030204" pitchFamily="34" charset="0"/>
              </a:rPr>
              <a:t>Ölçeg maglumat toplumy. ÖMT</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b="1" dirty="0">
                <a:solidFill>
                  <a:srgbClr val="000000"/>
                </a:solidFill>
                <a:latin typeface="Times New Roman" panose="02020603050405020304" pitchFamily="18" charset="0"/>
                <a:ea typeface="Calibri" panose="020F0502020204030204" pitchFamily="34" charset="0"/>
              </a:rPr>
              <a:t>	Ölçeg birligi </a:t>
            </a:r>
            <a:r>
              <a:rPr lang="tk-TM" sz="2800" dirty="0">
                <a:solidFill>
                  <a:srgbClr val="000000"/>
                </a:solidFill>
                <a:latin typeface="Times New Roman" panose="02020603050405020304" pitchFamily="18" charset="0"/>
                <a:ea typeface="Calibri" panose="020F0502020204030204" pitchFamily="34" charset="0"/>
              </a:rPr>
              <a:t>– fiziki ululygy berlen ölçegde gaýtadan işlemek üçin niýetlenen ölçeg serişdesi (ölçeg tegegi, kondensatorlar (sygym), tejribe çekuw daşlary).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b="1" dirty="0">
                <a:solidFill>
                  <a:srgbClr val="000000"/>
                </a:solidFill>
                <a:latin typeface="Times New Roman" panose="02020603050405020304" pitchFamily="18" charset="0"/>
                <a:ea typeface="Calibri" panose="020F0502020204030204" pitchFamily="34" charset="0"/>
              </a:rPr>
              <a:t>	Elektrik ölçeg abzallary </a:t>
            </a:r>
            <a:r>
              <a:rPr lang="tk-TM" sz="2800" dirty="0">
                <a:solidFill>
                  <a:srgbClr val="000000"/>
                </a:solidFill>
                <a:latin typeface="Times New Roman" panose="02020603050405020304" pitchFamily="18" charset="0"/>
                <a:ea typeface="Calibri" panose="020F0502020204030204" pitchFamily="34" charset="0"/>
              </a:rPr>
              <a:t>– synag geçirijä gaýtadan işlemek üçin ygtybarly (formadaky) şekildäki ölçeg ululygynyň bahasy baradaky maglumaty işläp çykarmak üçin niýetlenen elektrik ölçeg serişdesi (V, A, W we ş. m.).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b="1" dirty="0">
                <a:solidFill>
                  <a:srgbClr val="000000"/>
                </a:solidFill>
                <a:latin typeface="Times New Roman" panose="02020603050405020304" pitchFamily="18" charset="0"/>
                <a:ea typeface="Calibri" panose="020F0502020204030204" pitchFamily="34" charset="0"/>
              </a:rPr>
              <a:t>	Ölçeg özgerdijileri </a:t>
            </a:r>
            <a:r>
              <a:rPr lang="tk-TM" sz="2800" dirty="0">
                <a:solidFill>
                  <a:srgbClr val="000000"/>
                </a:solidFill>
                <a:latin typeface="Times New Roman" panose="02020603050405020304" pitchFamily="18" charset="0"/>
                <a:ea typeface="Calibri" panose="020F0502020204030204" pitchFamily="34" charset="0"/>
              </a:rPr>
              <a:t>– gözegçi tarapyndan kabul edip bolmaýan, soňky özgermä, gaýtadan işlenmä, saklanma bermek üçin amatly şekilde ölçenilýän maglumatyň elektrik signalyny işläp çykarmak üçin niýetlenen elektrik ölçeg serişdeleridir.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dirty="0">
                <a:solidFill>
                  <a:srgbClr val="000000"/>
                </a:solidFill>
                <a:latin typeface="Times New Roman" panose="02020603050405020304" pitchFamily="18" charset="0"/>
                <a:ea typeface="Calibri" panose="020F0502020204030204" pitchFamily="34" charset="0"/>
              </a:rPr>
              <a:t>	Olar: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135"/>
              </a:spcAft>
            </a:pPr>
            <a:r>
              <a:rPr lang="tk-TM" sz="2800" dirty="0">
                <a:solidFill>
                  <a:srgbClr val="000000"/>
                </a:solidFill>
                <a:latin typeface="Times New Roman" panose="02020603050405020304" pitchFamily="18" charset="0"/>
                <a:ea typeface="Calibri" panose="020F0502020204030204" pitchFamily="34" charset="0"/>
              </a:rPr>
              <a:t>a) elektrik ululyklary elektrige özgerdijiler (şuntlar, U bölüjiler, trnsformatorlar);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dirty="0">
                <a:solidFill>
                  <a:srgbClr val="000000"/>
                </a:solidFill>
                <a:latin typeface="Times New Roman" panose="02020603050405020304" pitchFamily="18" charset="0"/>
                <a:ea typeface="Calibri" panose="020F0502020204030204" pitchFamily="34" charset="0"/>
              </a:rPr>
              <a:t>b) elektrik däl ululyklary elektrige özgerdijiler (termoelektrik termometr, termorezistorlar, induktiw özgerdijiler). </a:t>
            </a:r>
            <a:endParaRPr lang="tk-TM" sz="24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973888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632585"/>
          </a:xfrm>
          <a:prstGeom prst="rect">
            <a:avLst/>
          </a:prstGeom>
        </p:spPr>
        <p:txBody>
          <a:bodyPr wrap="square">
            <a:spAutoFit/>
          </a:bodyPr>
          <a:lstStyle/>
          <a:p>
            <a:pPr>
              <a:spcAft>
                <a:spcPts val="0"/>
              </a:spcAft>
            </a:pPr>
            <a:r>
              <a:rPr lang="tk-TM" sz="2500" b="1" dirty="0">
                <a:solidFill>
                  <a:srgbClr val="000000"/>
                </a:solidFill>
                <a:latin typeface="Times New Roman" panose="02020603050405020304" pitchFamily="18" charset="0"/>
                <a:ea typeface="Calibri" panose="020F0502020204030204" pitchFamily="34" charset="0"/>
              </a:rPr>
              <a:t>Elektrik ölçeg gurnamalar </a:t>
            </a:r>
            <a:r>
              <a:rPr lang="tk-TM" sz="2500" dirty="0">
                <a:solidFill>
                  <a:srgbClr val="000000"/>
                </a:solidFill>
                <a:latin typeface="Times New Roman" panose="02020603050405020304" pitchFamily="18" charset="0"/>
                <a:ea typeface="Calibri" panose="020F0502020204030204" pitchFamily="34" charset="0"/>
              </a:rPr>
              <a:t>– birnäçe ölçeg serişdelerinden we kömekçi gurluşlardan (ölçeg birlikleri, ölçeg esbaplary, ölçeg özgerdijileri) düzülendir. Olaryň kömegi bilen aýratynlykda abzallar bilen geçirilen we elektrik ölçeg esbaplaryny graduirlemek (düzmek, sazlamak) üçin ulanylýar. </a:t>
            </a:r>
            <a:endParaRPr lang="tk-TM" sz="25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500" b="1" dirty="0">
                <a:solidFill>
                  <a:srgbClr val="000000"/>
                </a:solidFill>
                <a:latin typeface="Times New Roman" panose="02020603050405020304" pitchFamily="18" charset="0"/>
                <a:ea typeface="Calibri" panose="020F0502020204030204" pitchFamily="34" charset="0"/>
              </a:rPr>
              <a:t>	ÖMT </a:t>
            </a:r>
            <a:r>
              <a:rPr lang="tk-TM" sz="2500" dirty="0">
                <a:solidFill>
                  <a:srgbClr val="000000"/>
                </a:solidFill>
                <a:latin typeface="Times New Roman" panose="02020603050405020304" pitchFamily="18" charset="0"/>
                <a:ea typeface="Calibri" panose="020F0502020204030204" pitchFamily="34" charset="0"/>
              </a:rPr>
              <a:t>– özara aragatnaşyk kanallary bilen birleşen ölçeg serişdeleriniň we kömekçi gurnamalaryň toplumy (jemi). Olar birnäçe çeşmelerden ölçenilýän maglumaty awtomatiki amala aşyrmak üçin, şeýle-de ölçeg geçirmek, gaýtadan işlemek üçin niýetlenendir. </a:t>
            </a:r>
            <a:endParaRPr lang="tk-TM" sz="25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500" b="1" dirty="0">
                <a:solidFill>
                  <a:srgbClr val="000000"/>
                </a:solidFill>
                <a:latin typeface="Times New Roman" panose="02020603050405020304" pitchFamily="18" charset="0"/>
                <a:ea typeface="Calibri" panose="020F0502020204030204" pitchFamily="34" charset="0"/>
              </a:rPr>
              <a:t>	Elektrik ölçeg usullary </a:t>
            </a:r>
            <a:r>
              <a:rPr lang="tk-TM" sz="2500" dirty="0">
                <a:solidFill>
                  <a:srgbClr val="000000"/>
                </a:solidFill>
                <a:latin typeface="Times New Roman" panose="02020603050405020304" pitchFamily="18" charset="0"/>
                <a:ea typeface="Calibri" panose="020F0502020204030204" pitchFamily="34" charset="0"/>
              </a:rPr>
              <a:t>– alynýan maglumata baglylykda göni we gytak (sowa) bolup bilýär: </a:t>
            </a:r>
            <a:endParaRPr lang="tk-TM" sz="25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500" b="1" dirty="0">
                <a:solidFill>
                  <a:srgbClr val="000000"/>
                </a:solidFill>
                <a:latin typeface="Times New Roman" panose="02020603050405020304" pitchFamily="18" charset="0"/>
                <a:ea typeface="Calibri" panose="020F0502020204030204" pitchFamily="34" charset="0"/>
              </a:rPr>
              <a:t>	Gös-göni </a:t>
            </a:r>
            <a:r>
              <a:rPr lang="tk-TM" sz="2500" dirty="0">
                <a:solidFill>
                  <a:srgbClr val="000000"/>
                </a:solidFill>
                <a:latin typeface="Times New Roman" panose="02020603050405020304" pitchFamily="18" charset="0"/>
                <a:ea typeface="Calibri" panose="020F0502020204030204" pitchFamily="34" charset="0"/>
              </a:rPr>
              <a:t>– netije gös göni tejribäniň berlenlerinden (netijeleri) alynýar (I – ampermetr bilen, temperatura – termometr bilen ölçemek). </a:t>
            </a:r>
            <a:r>
              <a:rPr lang="tk-TM" sz="2500" b="1" dirty="0">
                <a:solidFill>
                  <a:srgbClr val="000000"/>
                </a:solidFill>
                <a:latin typeface="Times New Roman" panose="02020603050405020304" pitchFamily="18" charset="0"/>
                <a:ea typeface="Calibri" panose="020F0502020204030204" pitchFamily="34" charset="0"/>
              </a:rPr>
              <a:t>	</a:t>
            </a:r>
          </a:p>
          <a:p>
            <a:pPr>
              <a:spcAft>
                <a:spcPts val="0"/>
              </a:spcAft>
            </a:pPr>
            <a:r>
              <a:rPr lang="tk-TM" sz="2500" b="1" dirty="0">
                <a:solidFill>
                  <a:srgbClr val="000000"/>
                </a:solidFill>
                <a:latin typeface="Times New Roman" panose="02020603050405020304" pitchFamily="18" charset="0"/>
                <a:ea typeface="Calibri" panose="020F0502020204030204" pitchFamily="34" charset="0"/>
              </a:rPr>
              <a:t>	Gös-göni </a:t>
            </a:r>
            <a:r>
              <a:rPr lang="tk-TM" sz="2500" dirty="0">
                <a:solidFill>
                  <a:srgbClr val="000000"/>
                </a:solidFill>
                <a:latin typeface="Times New Roman" panose="02020603050405020304" pitchFamily="18" charset="0"/>
                <a:ea typeface="Calibri" panose="020F0502020204030204" pitchFamily="34" charset="0"/>
              </a:rPr>
              <a:t>– bu ölçeg, fiziki ululyklaryň gözlenýän bahalaryny gös-göni tejribeleriň berlenlerinden tapýarlar. Göni ölçegi Q=X deňleme bilen aňladyp bolar, nirede Q-ölçelýän ululugyň gözlenýän bahasy, X-tejribäniň üsti bilen gös-göni alynýan baha. </a:t>
            </a:r>
            <a:endParaRPr lang="tk-TM" sz="25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500" b="1" dirty="0">
                <a:solidFill>
                  <a:srgbClr val="000000"/>
                </a:solidFill>
                <a:latin typeface="Times New Roman" panose="02020603050405020304" pitchFamily="18" charset="0"/>
                <a:ea typeface="Calibri" panose="020F0502020204030204" pitchFamily="34" charset="0"/>
              </a:rPr>
              <a:t>	Gytaklaýyn </a:t>
            </a:r>
            <a:r>
              <a:rPr lang="tk-TM" sz="2500" dirty="0">
                <a:solidFill>
                  <a:srgbClr val="000000"/>
                </a:solidFill>
                <a:latin typeface="Times New Roman" panose="02020603050405020304" pitchFamily="18" charset="0"/>
                <a:ea typeface="Calibri" panose="020F0502020204030204" pitchFamily="34" charset="0"/>
              </a:rPr>
              <a:t>– gözlenýän ululygyň bahasy bu ululygyň we göni ölçegiň netijesinde alynan ululyklaryň arasyndaky belli bolan baglanşyklaryň esasynda tapylýar (P=U•I; I – ampermetr bilen we U woltmetr bilen ölçenilýär). </a:t>
            </a:r>
            <a:endParaRPr lang="tk-TM" sz="25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7312213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986528"/>
          </a:xfrm>
          <a:prstGeom prst="rect">
            <a:avLst/>
          </a:prstGeom>
        </p:spPr>
        <p:txBody>
          <a:bodyPr wrap="square">
            <a:spAutoFit/>
          </a:bodyPr>
          <a:lstStyle/>
          <a:p>
            <a:pPr>
              <a:spcAft>
                <a:spcPts val="0"/>
              </a:spcAft>
            </a:pPr>
            <a:r>
              <a:rPr lang="tk-TM" sz="3200" b="1" dirty="0">
                <a:solidFill>
                  <a:srgbClr val="000000"/>
                </a:solidFill>
                <a:latin typeface="Times New Roman" panose="02020603050405020304" pitchFamily="18" charset="0"/>
                <a:ea typeface="Calibri" panose="020F0502020204030204" pitchFamily="34" charset="0"/>
              </a:rPr>
              <a:t>Gös – göni bahalandyrmak usuly </a:t>
            </a:r>
            <a:r>
              <a:rPr lang="tk-TM" sz="3200" dirty="0">
                <a:solidFill>
                  <a:srgbClr val="000000"/>
                </a:solidFill>
                <a:latin typeface="Times New Roman" panose="02020603050405020304" pitchFamily="18" charset="0"/>
                <a:ea typeface="Calibri" panose="020F0502020204030204" pitchFamily="34" charset="0"/>
              </a:rPr>
              <a:t>– ölçenýän ululugy önümden degişli birlige graduirlenen ölçeg abzallaryň şnalasynda gös-göni kesgitlenýär. Bu ýagdaýda ölçenilýän ululyk göniden – göni täsirli ölçeg abzalynyň hasaplaýjy gurluşy boýunça kesgitlenilýär (togy ampermetr bilen ölçemek). Usul – ýönekeý, emma takyklygy pes we ol has giňden ýaýran. </a:t>
            </a:r>
            <a:endParaRPr lang="tk-TM" sz="28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3200" b="1" dirty="0">
                <a:solidFill>
                  <a:srgbClr val="000000"/>
                </a:solidFill>
                <a:latin typeface="Times New Roman" panose="02020603050405020304" pitchFamily="18" charset="0"/>
                <a:ea typeface="Calibri" panose="020F0502020204030204" pitchFamily="34" charset="0"/>
              </a:rPr>
              <a:t>	Deňeşdirme usuly </a:t>
            </a:r>
            <a:r>
              <a:rPr lang="tk-TM" sz="3200" dirty="0">
                <a:solidFill>
                  <a:srgbClr val="000000"/>
                </a:solidFill>
                <a:latin typeface="Times New Roman" panose="02020603050405020304" pitchFamily="18" charset="0"/>
                <a:ea typeface="Calibri" panose="020F0502020204030204" pitchFamily="34" charset="0"/>
              </a:rPr>
              <a:t>– ölçenilýän ululygy gös-göni ölçeg bilen deňeşdirýärler, (agramy girilen bilen terezirlerde ölçemek, garşylygy – garşylygyň nusgalyk tegekleri bilen ölçemek). Deňeşdirme usulynyň takyklygy göniden-göni usula garanyňda has takyk, ýöne az-owlak kyndyr. . Deňeşdirme usuly dürlülügi bilen tapawutlanýar. </a:t>
            </a:r>
            <a:endParaRPr lang="tk-TM" sz="28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3200" b="1" dirty="0">
                <a:solidFill>
                  <a:srgbClr val="000000"/>
                </a:solidFill>
                <a:latin typeface="Times New Roman" panose="02020603050405020304" pitchFamily="18" charset="0"/>
                <a:ea typeface="Calibri" panose="020F0502020204030204" pitchFamily="34" charset="0"/>
              </a:rPr>
              <a:t>	Nul usuly </a:t>
            </a:r>
            <a:r>
              <a:rPr lang="tk-TM" sz="3200" dirty="0">
                <a:solidFill>
                  <a:srgbClr val="000000"/>
                </a:solidFill>
                <a:latin typeface="Times New Roman" panose="02020603050405020304" pitchFamily="18" charset="0"/>
                <a:ea typeface="Calibri" panose="020F0502020204030204" pitchFamily="34" charset="0"/>
              </a:rPr>
              <a:t>– ölçenilýän ululygy ölçeg birligi bilen deňeşdirmek, bu ýagdaýda ölçenilýän ululygyň indikatora täsiri, belli ululygyň gabatlaşykly täsiri bilen nula getirilýär (köpriniň kömegi bilen R – ölçemek). </a:t>
            </a:r>
            <a:endParaRPr lang="tk-TM" sz="28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5133545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555641"/>
          </a:xfrm>
          <a:prstGeom prst="rect">
            <a:avLst/>
          </a:prstGeom>
        </p:spPr>
        <p:txBody>
          <a:bodyPr wrap="square">
            <a:spAutoFit/>
          </a:bodyPr>
          <a:lstStyle/>
          <a:p>
            <a:pPr>
              <a:spcAft>
                <a:spcPts val="0"/>
              </a:spcAft>
            </a:pPr>
            <a:r>
              <a:rPr lang="tk-TM" sz="2800" b="1" dirty="0">
                <a:solidFill>
                  <a:srgbClr val="000000"/>
                </a:solidFill>
                <a:latin typeface="Times New Roman" panose="02020603050405020304" pitchFamily="18" charset="0"/>
                <a:ea typeface="Calibri" panose="020F0502020204030204" pitchFamily="34" charset="0"/>
              </a:rPr>
              <a:t>Differensial (tapawutly) usuly </a:t>
            </a:r>
            <a:r>
              <a:rPr lang="tk-TM" sz="2800" dirty="0">
                <a:solidFill>
                  <a:srgbClr val="000000"/>
                </a:solidFill>
                <a:latin typeface="Times New Roman" panose="02020603050405020304" pitchFamily="18" charset="0"/>
                <a:ea typeface="Calibri" panose="020F0502020204030204" pitchFamily="34" charset="0"/>
              </a:rPr>
              <a:t>– bu usul ölçelýän Ax ululyk we nusga Ao (ΔA=Ax-A0) aralaryndaky tapawut bilen kesgitlenýär. differensial usulyň takyklygy deňeşdirilýän ululyklaryň öz-ara tapawutlarynyň azalmagynda artýar. Bu usul sepiň ululyklary bolan garşylyk, induktiwlik we sygym başgalary ölçemek üçin ulanylýar. Ölçeg birligi bilen deňeşdirme usuly, bu ýagdaýda abzal bilen ölçenilýän ululygyň we belli ölçeg birliginiň aratapawudy ölçenilýär, şeýlelikde ölçenilýän ululygyň doly däl deňlemesi bolup geçýär (deňagramly köpri bilen elektrik garşylygy ölçemeki bu ýagdaýda R – köpriniň diňe bir eginleriniň belli garşylyklary bilen däl-de, eýsem indikatoryň görkezmeleri bilen hem kesgitlenilýär).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b="1" dirty="0">
                <a:solidFill>
                  <a:srgbClr val="000000"/>
                </a:solidFill>
                <a:latin typeface="Times New Roman" panose="02020603050405020304" pitchFamily="18" charset="0"/>
                <a:ea typeface="Calibri" panose="020F0502020204030204" pitchFamily="34" charset="0"/>
              </a:rPr>
              <a:t>	Çalşyrma usuly </a:t>
            </a:r>
            <a:r>
              <a:rPr lang="tk-TM" sz="2800" dirty="0">
                <a:solidFill>
                  <a:srgbClr val="000000"/>
                </a:solidFill>
                <a:latin typeface="Times New Roman" panose="02020603050405020304" pitchFamily="18" charset="0"/>
                <a:ea typeface="Calibri" panose="020F0502020204030204" pitchFamily="34" charset="0"/>
              </a:rPr>
              <a:t>– ölçeg gurnamasynda AX ölçenilýän ululygyň, ölçeg birligi tarapyndan işlenelip düzülen belli A0 ululyk bilen çalşylanda, ölçeg birligi bilen deňeşdirme usuly, hatda A0 üýtgetmek bilen ölçenilýän gurnama AX ululygyň täsirindäki ýaly ýagdaýa getirilýär. Netijide AX= A0. Has takyk usul. (garşylygy – ölçeg garşylygyny we sazlaýjy nusgalyk garşylygy, induktiwligi we sygymy we boş ölçelende gezekli – gezegine köpriniň şol bir egnine birikdirip ölçeg geçirilýär). </a:t>
            </a:r>
            <a:endParaRPr lang="tk-TM" sz="24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3188403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567824"/>
          </a:xfrm>
          <a:prstGeom prst="rect">
            <a:avLst/>
          </a:prstGeom>
        </p:spPr>
        <p:txBody>
          <a:bodyPr wrap="square">
            <a:spAutoFit/>
          </a:bodyPr>
          <a:lstStyle/>
          <a:p>
            <a:pPr marL="6350" marR="39370" indent="180340">
              <a:lnSpc>
                <a:spcPct val="103000"/>
              </a:lnSpc>
            </a:pPr>
            <a:r>
              <a:rPr lang="tk-TM" sz="3200" dirty="0">
                <a:solidFill>
                  <a:srgbClr val="000000"/>
                </a:solidFill>
                <a:latin typeface="Times New Roman" panose="02020603050405020304" pitchFamily="18" charset="0"/>
                <a:ea typeface="Times New Roman" panose="02020603050405020304" pitchFamily="18" charset="0"/>
              </a:rPr>
              <a:t>Ylmyň we tehnikanyň ösüşi ölçegiň ornunyň artmagy bilen baglydyr. Ölçegiň görnüşleriniň we serişdeleriniň köpdürliligi artýär, we ol </a:t>
            </a:r>
            <a:r>
              <a:rPr lang="tk-TM" sz="3200" b="1" dirty="0">
                <a:solidFill>
                  <a:srgbClr val="000000"/>
                </a:solidFill>
                <a:latin typeface="Times New Roman" panose="02020603050405020304" pitchFamily="18" charset="0"/>
                <a:ea typeface="Times New Roman" panose="02020603050405020304" pitchFamily="18" charset="0"/>
              </a:rPr>
              <a:t>ölçegiň ýeketäkligini </a:t>
            </a:r>
            <a:r>
              <a:rPr lang="tk-TM" sz="3200" dirty="0">
                <a:solidFill>
                  <a:srgbClr val="000000"/>
                </a:solidFill>
                <a:latin typeface="Times New Roman" panose="02020603050405020304" pitchFamily="18" charset="0"/>
                <a:ea typeface="Times New Roman" panose="02020603050405020304" pitchFamily="18" charset="0"/>
              </a:rPr>
              <a:t>üpjün etmegiň tertibinde gitmeli – bu ýalňyşlyklaryň häsiýetnamalarynyň bahasyny görkezmek bilen kabul edilen berliklerde ölçegiň netijeleriniň aňlatmasy.</a:t>
            </a:r>
            <a:endParaRPr lang="tk-TM" sz="2800" dirty="0">
              <a:solidFill>
                <a:srgbClr val="000000"/>
              </a:solidFill>
              <a:effectLst/>
              <a:latin typeface="Times New Roman" panose="02020603050405020304" pitchFamily="18" charset="0"/>
              <a:ea typeface="Times New Roman" panose="02020603050405020304" pitchFamily="18" charset="0"/>
            </a:endParaRPr>
          </a:p>
          <a:p>
            <a:pPr>
              <a:spcAft>
                <a:spcPts val="0"/>
              </a:spcAft>
            </a:pPr>
            <a:r>
              <a:rPr lang="tk-TM" sz="3200" b="1" dirty="0">
                <a:solidFill>
                  <a:srgbClr val="000000"/>
                </a:solidFill>
                <a:latin typeface="Times New Roman" panose="02020603050405020304" pitchFamily="18" charset="0"/>
                <a:ea typeface="Calibri" panose="020F0502020204030204" pitchFamily="34" charset="0"/>
              </a:rPr>
              <a:t>	Metrologiki üpjünçilik </a:t>
            </a:r>
            <a:r>
              <a:rPr lang="tk-TM" sz="3200" dirty="0">
                <a:solidFill>
                  <a:srgbClr val="000000"/>
                </a:solidFill>
                <a:latin typeface="Times New Roman" panose="02020603050405020304" pitchFamily="18" charset="0"/>
                <a:ea typeface="Calibri" panose="020F0502020204030204" pitchFamily="34" charset="0"/>
              </a:rPr>
              <a:t>(MÜ) – ölçegiň talap edilýän takyklygyna we birligine ýetmek üçin zerur bolan ylmy, guramaçylyk, tehniki we kanuny esaslary (düzgünler we kadalar) gurnamakdan ybaratdyr. </a:t>
            </a:r>
            <a:endParaRPr lang="tk-TM" sz="28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3200" b="1" dirty="0">
                <a:solidFill>
                  <a:srgbClr val="000000"/>
                </a:solidFill>
                <a:latin typeface="Times New Roman" panose="02020603050405020304" pitchFamily="18" charset="0"/>
                <a:ea typeface="Calibri" panose="020F0502020204030204" pitchFamily="34" charset="0"/>
              </a:rPr>
              <a:t>	MÜ-ň ylmy esaslary </a:t>
            </a:r>
            <a:r>
              <a:rPr lang="tk-TM" sz="3200" dirty="0">
                <a:solidFill>
                  <a:srgbClr val="000000"/>
                </a:solidFill>
                <a:latin typeface="Times New Roman" panose="02020603050405020304" pitchFamily="18" charset="0"/>
                <a:ea typeface="Calibri" panose="020F0502020204030204" pitchFamily="34" charset="0"/>
              </a:rPr>
              <a:t>– bu ölçeg baradaky metrologiýa ylmy bolup, ölçegiň talap edilýän takyklygyny we birligini üpjün etmegiň usullary we serişdeleridir. </a:t>
            </a:r>
            <a:endParaRPr lang="tk-TM" sz="28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3200" b="1" dirty="0">
                <a:solidFill>
                  <a:srgbClr val="000000"/>
                </a:solidFill>
                <a:latin typeface="Times New Roman" panose="02020603050405020304" pitchFamily="18" charset="0"/>
                <a:ea typeface="Calibri" panose="020F0502020204030204" pitchFamily="34" charset="0"/>
              </a:rPr>
              <a:t>	MÜ-ň guramaçylygy esaslary </a:t>
            </a:r>
            <a:r>
              <a:rPr lang="tk-TM" sz="3200" dirty="0">
                <a:solidFill>
                  <a:srgbClr val="000000"/>
                </a:solidFill>
                <a:latin typeface="Times New Roman" panose="02020603050405020304" pitchFamily="18" charset="0"/>
                <a:ea typeface="Calibri" panose="020F0502020204030204" pitchFamily="34" charset="0"/>
              </a:rPr>
              <a:t>– bu MÜ gönükdirilen döwlet we pudak gulluklaryndan durýan, döwletiň metrologuýa gullugydyr. </a:t>
            </a:r>
            <a:endParaRPr lang="tk-TM" sz="28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9117126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986528"/>
          </a:xfrm>
          <a:prstGeom prst="rect">
            <a:avLst/>
          </a:prstGeom>
        </p:spPr>
        <p:txBody>
          <a:bodyPr wrap="square">
            <a:spAutoFit/>
          </a:bodyPr>
          <a:lstStyle/>
          <a:p>
            <a:pPr>
              <a:spcAft>
                <a:spcPts val="0"/>
              </a:spcAft>
            </a:pPr>
            <a:r>
              <a:rPr lang="tk-TM" sz="3200" b="1" dirty="0">
                <a:solidFill>
                  <a:srgbClr val="000000"/>
                </a:solidFill>
                <a:latin typeface="Times New Roman" panose="02020603050405020304" pitchFamily="18" charset="0"/>
                <a:ea typeface="Calibri" panose="020F0502020204030204" pitchFamily="34" charset="0"/>
              </a:rPr>
              <a:t>MÜ-ň tehniki esaslary </a:t>
            </a:r>
            <a:r>
              <a:rPr lang="tk-TM" sz="3200" dirty="0">
                <a:solidFill>
                  <a:srgbClr val="000000"/>
                </a:solidFill>
                <a:latin typeface="Times New Roman" panose="02020603050405020304" pitchFamily="18" charset="0"/>
                <a:ea typeface="Calibri" panose="020F0502020204030204" pitchFamily="34" charset="0"/>
              </a:rPr>
              <a:t>– döwlet etalonlarynyň, fiziki ululyklaryň birikleriniň toplymy; nusgalyk ölçeg serişdereleriniň we deňeşdirme serişdereleriniň kömegi bilen fiziki ululyklaryň birlikleriniň ölçeglerini etalonlardan ähli ölçeg serişdelerine geçirmek toplumy; ölçeg serişdeleriniň döwlet synaglarynyň toplumy; ölçeg serişdeleriniň hökmany deňeşdirmesiniň ýa-da metrologiki barlagynyň toplumy; jisimleriň we materiallaryň häsiýetiniň we düzüminiň standart nusgalyk toplumy; jisimleriň we materiallaryň häsiýeti we fiziki hemişelikleri barada standart habar berijiniň (sprawoçnik) berlenleriniň toplumy. </a:t>
            </a:r>
            <a:endParaRPr lang="tk-TM" sz="28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3200" b="1" dirty="0">
                <a:solidFill>
                  <a:srgbClr val="000000"/>
                </a:solidFill>
                <a:latin typeface="Times New Roman" panose="02020603050405020304" pitchFamily="18" charset="0"/>
                <a:ea typeface="Calibri" panose="020F0502020204030204" pitchFamily="34" charset="0"/>
              </a:rPr>
              <a:t>	MÜ kanuny esaslary </a:t>
            </a:r>
            <a:r>
              <a:rPr lang="tk-TM" sz="3200" dirty="0">
                <a:solidFill>
                  <a:srgbClr val="000000"/>
                </a:solidFill>
                <a:latin typeface="Times New Roman" panose="02020603050405020304" pitchFamily="18" charset="0"/>
                <a:ea typeface="Calibri" panose="020F0502020204030204" pitchFamily="34" charset="0"/>
              </a:rPr>
              <a:t>– ölçegiň birligini üpjün etmek we bahalandyrmak üçinözara baglanşykly standart düzgünleri we kadalary, talaplary we möçberleri ornaşdyrýan düzgüni normatiw – tehniki dokumentleriň kompleksini görkezýän ölçegiň birligini üpjün etmegiň döwlet sistemasy (ÖDS). </a:t>
            </a:r>
            <a:endParaRPr lang="tk-TM" sz="28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1355977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555641"/>
          </a:xfrm>
          <a:prstGeom prst="rect">
            <a:avLst/>
          </a:prstGeom>
        </p:spPr>
        <p:txBody>
          <a:bodyPr wrap="square">
            <a:spAutoFit/>
          </a:bodyPr>
          <a:lstStyle/>
          <a:p>
            <a:pPr algn="ctr">
              <a:spcAft>
                <a:spcPts val="0"/>
              </a:spcAft>
            </a:pPr>
            <a:r>
              <a:rPr lang="tk-TM" sz="2800" b="1" dirty="0">
                <a:solidFill>
                  <a:srgbClr val="000000"/>
                </a:solidFill>
                <a:latin typeface="Times New Roman" panose="02020603050405020304" pitchFamily="18" charset="0"/>
                <a:ea typeface="Calibri" panose="020F0502020204030204" pitchFamily="34" charset="0"/>
              </a:rPr>
              <a:t>Türkmenistanyň metrologiki gulluklary.</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dirty="0">
                <a:solidFill>
                  <a:srgbClr val="000000"/>
                </a:solidFill>
                <a:latin typeface="Times New Roman" panose="02020603050405020304" pitchFamily="18" charset="0"/>
                <a:ea typeface="Calibri" panose="020F0502020204030204" pitchFamily="34" charset="0"/>
              </a:rPr>
              <a:t>	1. Metrologiýa we standartizasiýa boýunça baş döwlet gullugy. Ol köpçülik işleriniň uly toplumyny amala aşyrýar: ölçegiň birligini we talap edilýän takyklygyny üpjün etmek boýunça; önümçiliň, synaglaryň, önümi ulanmaklygyň, ölçeg serişdelerini ulanmaklygyň we bejermekligiň metrologiki üpjünçiligi boýunça; kärhanalaryň metrologiki gullugynyň işine, täze ölçeg tehnikasyny ornaşdyrmagyň düzgünine we ýagdaýyna, kärhanalara hödürlenýän ölçeg serişdelerini we synaglaryna, bu synaglar üçin dokumentasiýalaryna döwlet gözegçiligini amala aşyrýar.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b="1" dirty="0">
                <a:solidFill>
                  <a:srgbClr val="000000"/>
                </a:solidFill>
                <a:latin typeface="Times New Roman" panose="02020603050405020304" pitchFamily="18" charset="0"/>
                <a:ea typeface="Calibri" panose="020F0502020204030204" pitchFamily="34" charset="0"/>
              </a:rPr>
              <a:t>	Ministrlikleriň (pudaklaryň) metrologiki gulluklary aşakdakylardan durýar: </a:t>
            </a:r>
            <a:r>
              <a:rPr lang="tk-TM" sz="2800" dirty="0">
                <a:solidFill>
                  <a:srgbClr val="000000"/>
                </a:solidFill>
                <a:latin typeface="Times New Roman" panose="02020603050405020304" pitchFamily="18" charset="0"/>
                <a:ea typeface="Calibri" panose="020F0502020204030204" pitchFamily="34" charset="0"/>
              </a:rPr>
              <a:t>a) ministrligiň baş metrology gullugy;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dirty="0">
                <a:solidFill>
                  <a:srgbClr val="000000"/>
                </a:solidFill>
                <a:latin typeface="Times New Roman" panose="02020603050405020304" pitchFamily="18" charset="0"/>
                <a:ea typeface="Calibri" panose="020F0502020204030204" pitchFamily="34" charset="0"/>
              </a:rPr>
              <a:t>b) metrologiki gullugyň baş guramasy;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dirty="0">
                <a:solidFill>
                  <a:srgbClr val="000000"/>
                </a:solidFill>
                <a:latin typeface="Times New Roman" panose="02020603050405020304" pitchFamily="18" charset="0"/>
                <a:ea typeface="Calibri" panose="020F0502020204030204" pitchFamily="34" charset="0"/>
              </a:rPr>
              <a:t>w) metrologiki gullugyň düýpli guramasy;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dirty="0">
                <a:solidFill>
                  <a:srgbClr val="000000"/>
                </a:solidFill>
                <a:latin typeface="Times New Roman" panose="02020603050405020304" pitchFamily="18" charset="0"/>
                <a:ea typeface="Calibri" panose="020F0502020204030204" pitchFamily="34" charset="0"/>
              </a:rPr>
              <a:t>g)kärhanalaryň, ylmy – gözleg, taslama – konstruktor we tehnologiki guramalarynyň metrologiki gulluklary. </a:t>
            </a:r>
            <a:endParaRPr lang="tk-TM" sz="24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181083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
            <a:ext cx="12192000" cy="6273512"/>
          </a:xfrm>
          <a:prstGeom prst="rect">
            <a:avLst/>
          </a:prstGeom>
        </p:spPr>
        <p:txBody>
          <a:bodyPr wrap="square">
            <a:spAutoFit/>
          </a:bodyPr>
          <a:lstStyle/>
          <a:p>
            <a:pPr>
              <a:spcAft>
                <a:spcPts val="0"/>
              </a:spcAft>
            </a:pPr>
            <a:r>
              <a:rPr lang="tk-TM" sz="2500" b="1" dirty="0">
                <a:solidFill>
                  <a:srgbClr val="000000"/>
                </a:solidFill>
                <a:latin typeface="Times New Roman" panose="02020603050405020304" pitchFamily="18" charset="0"/>
                <a:ea typeface="Calibri" panose="020F0502020204030204" pitchFamily="34" charset="0"/>
              </a:rPr>
              <a:t>Ministrligiň (pudaklaryň) metrologiki gullugynyň esasy meseleleri. </a:t>
            </a:r>
            <a:endParaRPr lang="tk-TM" sz="2500" dirty="0">
              <a:solidFill>
                <a:srgbClr val="000000"/>
              </a:solidFill>
              <a:effectLst/>
              <a:latin typeface="Times New Roman" panose="02020603050405020304" pitchFamily="18" charset="0"/>
              <a:ea typeface="Calibri" panose="020F0502020204030204" pitchFamily="34" charset="0"/>
            </a:endParaRPr>
          </a:p>
          <a:p>
            <a:pPr>
              <a:spcAft>
                <a:spcPts val="135"/>
              </a:spcAft>
            </a:pPr>
            <a:r>
              <a:rPr lang="tk-TM" sz="2500" dirty="0">
                <a:solidFill>
                  <a:srgbClr val="000000"/>
                </a:solidFill>
                <a:latin typeface="Times New Roman" panose="02020603050405020304" pitchFamily="18" charset="0"/>
                <a:ea typeface="Calibri" panose="020F0502020204030204" pitchFamily="34" charset="0"/>
              </a:rPr>
              <a:t>a) Ministrligiň guramalarynda we kärhanalarynda barlagy, synagy, ölçeg tehnikasynyň ösüşini we derejesiniň ýokarlanmagyny, ölçegiň talap edilýän takyklygyny we birligini üpjün etmek; </a:t>
            </a:r>
            <a:endParaRPr lang="tk-TM" sz="25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500" dirty="0">
                <a:solidFill>
                  <a:srgbClr val="000000"/>
                </a:solidFill>
                <a:latin typeface="Times New Roman" panose="02020603050405020304" pitchFamily="18" charset="0"/>
                <a:ea typeface="Calibri" panose="020F0502020204030204" pitchFamily="34" charset="0"/>
              </a:rPr>
              <a:t>b) Ministrligiň kärhanalarynda çykarylýan önümiň işletmesiniň we synagynyň, önümçiligiň, gaýtadan işletmesiniň metrologiki üpjünçiligiboýunça metodiki ylalaşmasy, ýolbaşçylygy we amala aşyrylmasy; </a:t>
            </a:r>
            <a:endParaRPr lang="tk-TM" sz="2500" dirty="0">
              <a:solidFill>
                <a:srgbClr val="000000"/>
              </a:solidFill>
              <a:effectLst/>
              <a:latin typeface="Times New Roman" panose="02020603050405020304" pitchFamily="18" charset="0"/>
              <a:ea typeface="Calibri" panose="020F0502020204030204" pitchFamily="34" charset="0"/>
            </a:endParaRPr>
          </a:p>
          <a:p>
            <a:pPr>
              <a:spcAft>
                <a:spcPts val="135"/>
              </a:spcAft>
            </a:pPr>
            <a:r>
              <a:rPr lang="tk-TM" sz="2500" dirty="0">
                <a:solidFill>
                  <a:srgbClr val="000000"/>
                </a:solidFill>
                <a:latin typeface="Times New Roman" panose="02020603050405020304" pitchFamily="18" charset="0"/>
                <a:ea typeface="Calibri" panose="020F0502020204030204" pitchFamily="34" charset="0"/>
              </a:rPr>
              <a:t>w) Barlagyň we synagyň häzirki zaman ölçeg serişdelerini we usullaryny, şeýle-de kärhanalarda degişli deňeşdirme enjamlaryny ornaşdyrmak; </a:t>
            </a:r>
            <a:endParaRPr lang="tk-TM" sz="25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500" dirty="0">
                <a:solidFill>
                  <a:srgbClr val="000000"/>
                </a:solidFill>
                <a:latin typeface="Times New Roman" panose="02020603050405020304" pitchFamily="18" charset="0"/>
                <a:ea typeface="Calibri" panose="020F0502020204030204" pitchFamily="34" charset="0"/>
              </a:rPr>
              <a:t>g) DÖS standartlaryny ornaşdyrmak we gaýtadan işlemek; </a:t>
            </a:r>
            <a:endParaRPr lang="tk-TM" sz="25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500" dirty="0">
                <a:solidFill>
                  <a:srgbClr val="000000"/>
                </a:solidFill>
                <a:latin typeface="Times New Roman" panose="02020603050405020304" pitchFamily="18" charset="0"/>
                <a:ea typeface="Calibri" panose="020F0502020204030204" pitchFamily="34" charset="0"/>
              </a:rPr>
              <a:t>d) Gaýtadan işlenen we çykarylan ölçeg serişdelerini, deňeşdirme enjamlaryny, taýýarlamalary, bejergini we işletmänidöwlet synagyndan geçirmek we planlaşdyrmak; </a:t>
            </a:r>
            <a:endParaRPr lang="tk-TM" sz="25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500" dirty="0">
                <a:solidFill>
                  <a:srgbClr val="000000"/>
                </a:solidFill>
                <a:latin typeface="Times New Roman" panose="02020603050405020304" pitchFamily="18" charset="0"/>
                <a:ea typeface="Calibri" panose="020F0502020204030204" pitchFamily="34" charset="0"/>
              </a:rPr>
              <a:t>e) Taslamalaryň, standartlaryň we tehniki şertleriň, möhüm önümleriň taslamasynyň, tehnologiki we konstruktor dokumentleriň metrologiki ekspertizasyny (derňemesini) geçirmek; </a:t>
            </a:r>
            <a:endParaRPr lang="tk-TM" sz="2500" dirty="0">
              <a:solidFill>
                <a:srgbClr val="000000"/>
              </a:solidFill>
              <a:effectLst/>
              <a:latin typeface="Times New Roman" panose="02020603050405020304" pitchFamily="18" charset="0"/>
              <a:ea typeface="Calibri" panose="020F0502020204030204" pitchFamily="34" charset="0"/>
            </a:endParaRPr>
          </a:p>
          <a:p>
            <a:r>
              <a:rPr lang="tk-TM" sz="2500" dirty="0">
                <a:solidFill>
                  <a:srgbClr val="000000"/>
                </a:solidFill>
                <a:latin typeface="Times New Roman" panose="02020603050405020304" pitchFamily="18" charset="0"/>
                <a:ea typeface="Times New Roman" panose="02020603050405020304" pitchFamily="18" charset="0"/>
              </a:rPr>
              <a:t>j) Pudaklarda ulanylýan ölçeg serişdeleriniň bejergisini we barlagyny üpjün etmek, olaryň ýagdaýyna we ulanylşyna gözegçiligi amala aşyrmak.</a:t>
            </a:r>
            <a:endParaRPr lang="tk-TM" sz="2500" dirty="0"/>
          </a:p>
        </p:txBody>
      </p:sp>
    </p:spTree>
    <p:extLst>
      <p:ext uri="{BB962C8B-B14F-4D97-AF65-F5344CB8AC3E}">
        <p14:creationId xmlns:p14="http://schemas.microsoft.com/office/powerpoint/2010/main" val="28258302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
            <a:ext cx="12192000" cy="6581289"/>
          </a:xfrm>
          <a:prstGeom prst="rect">
            <a:avLst/>
          </a:prstGeom>
        </p:spPr>
        <p:txBody>
          <a:bodyPr wrap="square">
            <a:spAutoFit/>
          </a:bodyPr>
          <a:lstStyle/>
          <a:p>
            <a:pPr algn="ctr">
              <a:spcAft>
                <a:spcPts val="0"/>
              </a:spcAft>
            </a:pPr>
            <a:r>
              <a:rPr lang="tk-TM" sz="2800" b="1" dirty="0">
                <a:solidFill>
                  <a:srgbClr val="000000"/>
                </a:solidFill>
                <a:latin typeface="Times New Roman" panose="02020603050405020304" pitchFamily="18" charset="0"/>
                <a:ea typeface="Calibri" panose="020F0502020204030204" pitchFamily="34" charset="0"/>
              </a:rPr>
              <a:t>Senagat kärhanalarynyň metrologiki gullugynyň esasy meseleleri.</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dirty="0">
                <a:solidFill>
                  <a:srgbClr val="000000"/>
                </a:solidFill>
                <a:latin typeface="Times New Roman" panose="02020603050405020304" pitchFamily="18" charset="0"/>
                <a:ea typeface="Calibri" panose="020F0502020204030204" pitchFamily="34" charset="0"/>
              </a:rPr>
              <a:t>1. Ölçegiň birligini we talap edilýän takyklygyny üpjün etmek, ölçegiň tehnikasynyň we kärhanalarda gözegçiligiň kämilleşmegi we derejesiniň ýokarlanmagyny amala aşyrmak .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dirty="0">
                <a:solidFill>
                  <a:srgbClr val="000000"/>
                </a:solidFill>
                <a:latin typeface="Times New Roman" panose="02020603050405020304" pitchFamily="18" charset="0"/>
                <a:ea typeface="Calibri" panose="020F0502020204030204" pitchFamily="34" charset="0"/>
              </a:rPr>
              <a:t>2. Kärhananyň ähli iş ýerlerinde metrologik üpjünçiliginiň kämilleşmegi we taýýarlygy boýunça işleri geçirmek.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dirty="0">
                <a:solidFill>
                  <a:srgbClr val="000000"/>
                </a:solidFill>
                <a:latin typeface="Times New Roman" panose="02020603050405020304" pitchFamily="18" charset="0"/>
                <a:ea typeface="Calibri" panose="020F0502020204030204" pitchFamily="34" charset="0"/>
              </a:rPr>
              <a:t>3. Aşakdakylary üpjün edýän, önümçiligiň we ylmyň häzirki zaman talaplaryna laýyk gelýän ölçegiň, synagyň we barlagyň ýerine ýetirilşiniň usullarynyň we serişdeleriniň düzgüne laýyk ornaşdyrylmagyny üpjün etmek: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135"/>
              </a:spcAft>
            </a:pPr>
            <a:r>
              <a:rPr lang="tk-TM" sz="2800" dirty="0">
                <a:solidFill>
                  <a:srgbClr val="000000"/>
                </a:solidFill>
                <a:latin typeface="Times New Roman" panose="02020603050405020304" pitchFamily="18" charset="0"/>
                <a:ea typeface="Calibri" panose="020F0502020204030204" pitchFamily="34" charset="0"/>
              </a:rPr>
              <a:t>a) tehnologik prosessleriň berlen düzgünlerini goldamak;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135"/>
              </a:spcAft>
            </a:pPr>
            <a:r>
              <a:rPr lang="tk-TM" sz="2800" dirty="0">
                <a:solidFill>
                  <a:srgbClr val="000000"/>
                </a:solidFill>
                <a:latin typeface="Times New Roman" panose="02020603050405020304" pitchFamily="18" charset="0"/>
                <a:ea typeface="Calibri" panose="020F0502020204030204" pitchFamily="34" charset="0"/>
              </a:rPr>
              <a:t>b) önümiň hiliniň doly barlagy we zähmet öndürijiliginiň ýokarlanmagy;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dirty="0">
                <a:solidFill>
                  <a:srgbClr val="000000"/>
                </a:solidFill>
                <a:latin typeface="Times New Roman" panose="02020603050405020304" pitchFamily="18" charset="0"/>
                <a:ea typeface="Calibri" panose="020F0502020204030204" pitchFamily="34" charset="0"/>
              </a:rPr>
              <a:t>w) ylmy barlaglaryň, taslama, konstruktor we tejribe işleriniň täsirliligini güýçlendirmek;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dirty="0">
                <a:solidFill>
                  <a:srgbClr val="000000"/>
                </a:solidFill>
                <a:latin typeface="Times New Roman" panose="02020603050405020304" pitchFamily="18" charset="0"/>
                <a:ea typeface="Calibri" panose="020F0502020204030204" pitchFamily="34" charset="0"/>
              </a:rPr>
              <a:t>g) zähmetiň howpsuzlyk şertleriniň ýerine ýetirilşini barlamak;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dirty="0">
                <a:solidFill>
                  <a:srgbClr val="000000"/>
                </a:solidFill>
                <a:latin typeface="Times New Roman" panose="02020603050405020304" pitchFamily="18" charset="0"/>
                <a:ea typeface="Calibri" panose="020F0502020204030204" pitchFamily="34" charset="0"/>
              </a:rPr>
              <a:t>d) material we energetiki baýlyklaryň tygşytly peýdalanylmagy we takykhasaby. </a:t>
            </a:r>
            <a:endParaRPr lang="tk-TM" sz="24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070948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7491794"/>
          </a:xfrm>
          <a:prstGeom prst="rect">
            <a:avLst/>
          </a:prstGeom>
        </p:spPr>
        <p:txBody>
          <a:bodyPr wrap="square">
            <a:spAutoFit/>
          </a:bodyPr>
          <a:lstStyle/>
          <a:p>
            <a:pPr>
              <a:spcAft>
                <a:spcPts val="0"/>
              </a:spcAft>
            </a:pPr>
            <a:r>
              <a:rPr lang="tk-TM" sz="4000" b="1" dirty="0">
                <a:solidFill>
                  <a:srgbClr val="000000"/>
                </a:solidFill>
                <a:latin typeface="Times New Roman" panose="02020603050405020304" pitchFamily="18" charset="0"/>
                <a:ea typeface="Calibri" panose="020F0502020204030204" pitchFamily="34" charset="0"/>
              </a:rPr>
              <a:t>Ölçeg</a:t>
            </a:r>
            <a:r>
              <a:rPr lang="tk-TM" sz="4000" dirty="0">
                <a:solidFill>
                  <a:srgbClr val="000000"/>
                </a:solidFill>
                <a:latin typeface="Times New Roman" panose="02020603050405020304" pitchFamily="18" charset="0"/>
                <a:ea typeface="Calibri" panose="020F0502020204030204" pitchFamily="34" charset="0"/>
              </a:rPr>
              <a:t> – bu tebigaty hadysalaryny we kanunlaryny öwrenmegiň esasy usullarynyň biridir. Ölçeg arkaly fizika, mehanika ýaly takyk ylymlar döredi. Bu ylymlarda ölçeg takyk gurnamaga mümkin tebigatyň obýektiw kanunlaryny häsiýetlendirýän baglanşygy mümkinçilik berdi. </a:t>
            </a:r>
            <a:endParaRPr lang="tk-TM" sz="36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4000" dirty="0">
                <a:solidFill>
                  <a:srgbClr val="000000"/>
                </a:solidFill>
                <a:latin typeface="Times New Roman" panose="02020603050405020304" pitchFamily="18" charset="0"/>
                <a:ea typeface="Calibri" panose="020F0502020204030204" pitchFamily="34" charset="0"/>
              </a:rPr>
              <a:t>	Ölçeg barada alymlaryň aýdan sözleri: </a:t>
            </a:r>
            <a:endParaRPr lang="tk-TM" sz="3600" dirty="0">
              <a:solidFill>
                <a:srgbClr val="000000"/>
              </a:solidFill>
              <a:effectLst/>
              <a:latin typeface="Times New Roman" panose="02020603050405020304" pitchFamily="18" charset="0"/>
              <a:ea typeface="Calibri" panose="020F0502020204030204" pitchFamily="34" charset="0"/>
            </a:endParaRPr>
          </a:p>
          <a:p>
            <a:pPr>
              <a:spcAft>
                <a:spcPts val="135"/>
              </a:spcAft>
            </a:pPr>
            <a:r>
              <a:rPr lang="tk-TM" sz="4000" dirty="0">
                <a:solidFill>
                  <a:srgbClr val="000000"/>
                </a:solidFill>
                <a:latin typeface="Times New Roman" panose="02020603050405020304" pitchFamily="18" charset="0"/>
                <a:ea typeface="Calibri" panose="020F0502020204030204" pitchFamily="34" charset="0"/>
              </a:rPr>
              <a:t>1. D. I. Mendeleýew: “Ylym ölçeg başlandan soň başlanýar, takyk ylymy ölçeg birliksiz göz öňüne getirmek mümkin däl”. </a:t>
            </a:r>
            <a:endParaRPr lang="tk-TM" sz="36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4000" dirty="0">
                <a:solidFill>
                  <a:srgbClr val="000000"/>
                </a:solidFill>
                <a:latin typeface="Times New Roman" panose="02020603050405020304" pitchFamily="18" charset="0"/>
                <a:ea typeface="Calibri" panose="020F0502020204030204" pitchFamily="34" charset="0"/>
              </a:rPr>
              <a:t>2. Kelwin: “Her bir zat diňe özüniň ölçeg derejesi boýunça belli”. </a:t>
            </a:r>
            <a:endParaRPr lang="tk-TM" sz="36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7866339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555641"/>
          </a:xfrm>
          <a:prstGeom prst="rect">
            <a:avLst/>
          </a:prstGeom>
        </p:spPr>
        <p:txBody>
          <a:bodyPr wrap="square">
            <a:spAutoFit/>
          </a:bodyPr>
          <a:lstStyle/>
          <a:p>
            <a:pPr algn="ctr">
              <a:spcAft>
                <a:spcPts val="0"/>
              </a:spcAft>
            </a:pPr>
            <a:r>
              <a:rPr lang="tk-TM" sz="2800" b="1" dirty="0">
                <a:solidFill>
                  <a:srgbClr val="000000"/>
                </a:solidFill>
                <a:latin typeface="Times New Roman" panose="02020603050405020304" pitchFamily="18" charset="0"/>
                <a:ea typeface="Calibri" panose="020F0502020204030204" pitchFamily="34" charset="0"/>
              </a:rPr>
              <a:t>Kärhanalaryň metrologiýa gulluklarynyň borçlary.</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dirty="0">
                <a:solidFill>
                  <a:srgbClr val="000000"/>
                </a:solidFill>
                <a:latin typeface="Times New Roman" panose="02020603050405020304" pitchFamily="18" charset="0"/>
                <a:ea typeface="Calibri" panose="020F0502020204030204" pitchFamily="34" charset="0"/>
              </a:rPr>
              <a:t>1. Ylmy barlag işleri (YBT) we Konstruktor gaýtadan işlemeleriniň gurnamasy (KGIG), önümçiligiň metrologiki üpjünçiliginiň ýagdaýynda yzygider gözegçilik (analiz) geçirmek we metrologiýa üpjünçiliginiň kämilleşmegi boýunça teklipleri gaýtadan işlemek we kärhananyň önümçilik tematiki meýilnamasyna (planyna) girizmek üçin ýolbaşçylara teklip edilýän köpçilik işleriniň amala aşyrylmagy.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dirty="0">
                <a:solidFill>
                  <a:srgbClr val="000000"/>
                </a:solidFill>
                <a:latin typeface="Times New Roman" panose="02020603050405020304" pitchFamily="18" charset="0"/>
                <a:ea typeface="Calibri" panose="020F0502020204030204" pitchFamily="34" charset="0"/>
              </a:rPr>
              <a:t>2. Ölçeg tehnikasyny ornaşdyrmagyň, gaýtadan işlemegiň we özleşdirmegiň planlarynyň, metrologiýa gullugynyň işiniň (geljegi bar bolan) perspektiwaly we ýyllyk planlarynyň ýolbaşçylara tassyklamaga hödürlemek we düýpli (bazaly) guramalar bilen gaýtadan işlemek we ylalaşmak.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dirty="0">
                <a:solidFill>
                  <a:srgbClr val="000000"/>
                </a:solidFill>
                <a:latin typeface="Times New Roman" panose="02020603050405020304" pitchFamily="18" charset="0"/>
                <a:ea typeface="Calibri" panose="020F0502020204030204" pitchFamily="34" charset="0"/>
              </a:rPr>
              <a:t>3. Döwlet we reglamentirleýän kärhanalaryň standartlaryny, ölçeg serişdeleriniň metrologiki häsiýetnamalaryny, ölçegi geçirmegiň usullaryny, degşirmäniň usullaryny we serişdelerini ornaşdyrmak.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dirty="0">
                <a:solidFill>
                  <a:srgbClr val="000000"/>
                </a:solidFill>
                <a:latin typeface="Times New Roman" panose="02020603050405020304" pitchFamily="18" charset="0"/>
                <a:ea typeface="Calibri" panose="020F0502020204030204" pitchFamily="34" charset="0"/>
              </a:rPr>
              <a:t>4. Kärhanada önüme işlenilip düzülen, konstruktor we tehnologiki dokumentleriniň metrologiýa (ekspertizasyny) barlagynyň geçirmegini gurnamak we oňa gatnaşmak. </a:t>
            </a:r>
            <a:endParaRPr lang="tk-TM" sz="24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7668036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
            <a:ext cx="12192000" cy="6837834"/>
          </a:xfrm>
          <a:prstGeom prst="rect">
            <a:avLst/>
          </a:prstGeom>
        </p:spPr>
        <p:txBody>
          <a:bodyPr wrap="square">
            <a:spAutoFit/>
          </a:bodyPr>
          <a:lstStyle/>
          <a:p>
            <a:pPr>
              <a:spcAft>
                <a:spcPts val="0"/>
              </a:spcAft>
            </a:pPr>
            <a:r>
              <a:rPr lang="tk-TM" sz="2300" dirty="0">
                <a:solidFill>
                  <a:srgbClr val="000000"/>
                </a:solidFill>
                <a:latin typeface="Times New Roman" panose="02020603050405020304" pitchFamily="18" charset="0"/>
                <a:ea typeface="Calibri" panose="020F0502020204030204" pitchFamily="34" charset="0"/>
              </a:rPr>
              <a:t>5. Önümi synag edýän we kabul edýän tehnologiki prosessleri dolandyrmak we anyk barlagy üpjün edýän ölçegleriň ýerine ýetirilşiniň usullaryny we serişdelerini bellemäge gatnaşmak. </a:t>
            </a:r>
            <a:endParaRPr lang="tk-TM" sz="23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300" dirty="0">
                <a:solidFill>
                  <a:srgbClr val="000000"/>
                </a:solidFill>
                <a:latin typeface="Times New Roman" panose="02020603050405020304" pitchFamily="18" charset="0"/>
                <a:ea typeface="Calibri" panose="020F0502020204030204" pitchFamily="34" charset="0"/>
              </a:rPr>
              <a:t>6. Beýleki kärhanalar tarapyndan ölçeg serişdelerini taýýarlamaga we taslamaga tehniki meseleleri gaýtadan işlemek. </a:t>
            </a:r>
            <a:endParaRPr lang="tk-TM" sz="23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300" dirty="0">
                <a:solidFill>
                  <a:srgbClr val="000000"/>
                </a:solidFill>
                <a:latin typeface="Times New Roman" panose="02020603050405020304" pitchFamily="18" charset="0"/>
                <a:ea typeface="Calibri" panose="020F0502020204030204" pitchFamily="34" charset="0"/>
              </a:rPr>
              <a:t>7. Kärhanalara gerek boljak ölçeg , synag we barlag serişdelerini gaýtadan işlemek. </a:t>
            </a:r>
            <a:endParaRPr lang="tk-TM" sz="2300" dirty="0">
              <a:solidFill>
                <a:srgbClr val="000000"/>
              </a:solidFill>
              <a:effectLst/>
              <a:latin typeface="Times New Roman" panose="02020603050405020304" pitchFamily="18" charset="0"/>
              <a:ea typeface="Calibri" panose="020F0502020204030204" pitchFamily="34" charset="0"/>
            </a:endParaRPr>
          </a:p>
          <a:p>
            <a:pPr marL="6350" marR="39370" indent="-6350">
              <a:lnSpc>
                <a:spcPct val="103000"/>
              </a:lnSpc>
            </a:pPr>
            <a:r>
              <a:rPr lang="tk-TM" sz="2300" dirty="0">
                <a:solidFill>
                  <a:srgbClr val="000000"/>
                </a:solidFill>
                <a:latin typeface="Times New Roman" panose="02020603050405020304" pitchFamily="18" charset="0"/>
                <a:ea typeface="Times New Roman" panose="02020603050405020304" pitchFamily="18" charset="0"/>
              </a:rPr>
              <a:t>8. Ölçegleriň awtomatizasiýasy we ölçeg serişdeleriniň degşirmesi bilen baglanşykly işlere gatnaşmak.</a:t>
            </a:r>
            <a:endParaRPr lang="tk-TM" sz="2300" dirty="0">
              <a:solidFill>
                <a:srgbClr val="000000"/>
              </a:solidFill>
              <a:effectLst/>
              <a:latin typeface="Times New Roman" panose="02020603050405020304" pitchFamily="18" charset="0"/>
              <a:ea typeface="Times New Roman" panose="02020603050405020304" pitchFamily="18" charset="0"/>
            </a:endParaRPr>
          </a:p>
          <a:p>
            <a:pPr>
              <a:spcAft>
                <a:spcPts val="0"/>
              </a:spcAft>
            </a:pPr>
            <a:r>
              <a:rPr lang="tk-TM" sz="2300" dirty="0">
                <a:solidFill>
                  <a:srgbClr val="000000"/>
                </a:solidFill>
                <a:latin typeface="Times New Roman" panose="02020603050405020304" pitchFamily="18" charset="0"/>
                <a:ea typeface="Calibri" panose="020F0502020204030204" pitchFamily="34" charset="0"/>
              </a:rPr>
              <a:t>9. Standartlaşdyrylmadyk ölçeg serişdelerini we ölçegleriň ýerine ýetirilşiniň usullarynyň metrologiki attestasiýasyny (bahalandyrmasyny) geçirmek. </a:t>
            </a:r>
            <a:endParaRPr lang="tk-TM" sz="23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300" dirty="0">
                <a:solidFill>
                  <a:srgbClr val="000000"/>
                </a:solidFill>
                <a:latin typeface="Times New Roman" panose="02020603050405020304" pitchFamily="18" charset="0"/>
                <a:ea typeface="Calibri" panose="020F0502020204030204" pitchFamily="34" charset="0"/>
              </a:rPr>
              <a:t>10. Kärhanada öndürilýän önümiň attestasiýa taýýarlygy boýunça işlere gatnaşmak. </a:t>
            </a:r>
            <a:endParaRPr lang="tk-TM" sz="23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300" dirty="0">
                <a:solidFill>
                  <a:srgbClr val="000000"/>
                </a:solidFill>
                <a:latin typeface="Times New Roman" panose="02020603050405020304" pitchFamily="18" charset="0"/>
                <a:ea typeface="Calibri" panose="020F0502020204030204" pitchFamily="34" charset="0"/>
              </a:rPr>
              <a:t>11. Önümiň täze görnüşleriniň synagynyň, şeýle-de toplumlaýyn önümleriň barlag we ulanma synaglarynyň geçirilşine gatnaşmak. </a:t>
            </a:r>
            <a:endParaRPr lang="tk-TM" sz="23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300" dirty="0">
                <a:solidFill>
                  <a:srgbClr val="000000"/>
                </a:solidFill>
                <a:latin typeface="Times New Roman" panose="02020603050405020304" pitchFamily="18" charset="0"/>
                <a:ea typeface="Calibri" panose="020F0502020204030204" pitchFamily="34" charset="0"/>
              </a:rPr>
              <a:t>12. Işçi etalonlarynyň degşirmesini we saklanmasyny üpjün etmek, gerekli ýagdaýda nusgalyk ölçeg serişdelerini we olaryň işletmesini goldamak. </a:t>
            </a:r>
            <a:endParaRPr lang="tk-TM" sz="23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300" dirty="0">
                <a:solidFill>
                  <a:srgbClr val="000000"/>
                </a:solidFill>
                <a:latin typeface="Times New Roman" panose="02020603050405020304" pitchFamily="18" charset="0"/>
                <a:ea typeface="Calibri" panose="020F0502020204030204" pitchFamily="34" charset="0"/>
              </a:rPr>
              <a:t>13. Kärhana degişli ölçeg serişdeleriniň bejirmesini geçirmek we gurnamak. </a:t>
            </a:r>
            <a:endParaRPr lang="tk-TM" sz="23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300" dirty="0">
                <a:solidFill>
                  <a:srgbClr val="000000"/>
                </a:solidFill>
                <a:latin typeface="Times New Roman" panose="02020603050405020304" pitchFamily="18" charset="0"/>
                <a:ea typeface="Calibri" panose="020F0502020204030204" pitchFamily="34" charset="0"/>
              </a:rPr>
              <a:t>14. Ölçeg serişdeleriniň operator hasaplamasyny alyp barmak, ölçeg serişdeleriniň kireýne berilýän we alyş-çalyş fonduny gurnamak. </a:t>
            </a:r>
            <a:endParaRPr lang="tk-TM" sz="2300" dirty="0">
              <a:solidFill>
                <a:srgbClr val="000000"/>
              </a:solidFill>
              <a:effectLst/>
              <a:latin typeface="Times New Roman" panose="02020603050405020304" pitchFamily="18" charset="0"/>
              <a:ea typeface="Calibri" panose="020F0502020204030204" pitchFamily="34" charset="0"/>
            </a:endParaRPr>
          </a:p>
          <a:p>
            <a:pPr marL="6350" marR="39370" indent="180340">
              <a:lnSpc>
                <a:spcPct val="103000"/>
              </a:lnSpc>
            </a:pPr>
            <a:r>
              <a:rPr lang="tk-TM" sz="2300" dirty="0">
                <a:solidFill>
                  <a:srgbClr val="000000"/>
                </a:solidFill>
                <a:latin typeface="Times New Roman" panose="02020603050405020304" pitchFamily="18" charset="0"/>
                <a:ea typeface="Times New Roman" panose="02020603050405020304" pitchFamily="18" charset="0"/>
              </a:rPr>
              <a:t>15. Ölçegi geçirmek bilen bagly kärhanadaky işgärleriň iş derejesini ýokarlandyrmak boýunça işleri geçirmek.</a:t>
            </a:r>
            <a:endParaRPr lang="tk-TM" sz="23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18395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
            <a:ext cx="12192000" cy="5942652"/>
          </a:xfrm>
          <a:prstGeom prst="rect">
            <a:avLst/>
          </a:prstGeom>
        </p:spPr>
        <p:txBody>
          <a:bodyPr wrap="square">
            <a:spAutoFit/>
          </a:bodyPr>
          <a:lstStyle/>
          <a:p>
            <a:pPr>
              <a:spcAft>
                <a:spcPts val="0"/>
              </a:spcAft>
            </a:pPr>
            <a:r>
              <a:rPr lang="tk-TM" sz="2800" b="1" dirty="0">
                <a:solidFill>
                  <a:srgbClr val="000000"/>
                </a:solidFill>
                <a:latin typeface="Times New Roman" panose="02020603050405020304" pitchFamily="18" charset="0"/>
                <a:ea typeface="Calibri" panose="020F0502020204030204" pitchFamily="34" charset="0"/>
              </a:rPr>
              <a:t>Ölçegiň mysallary.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135"/>
              </a:spcAft>
            </a:pPr>
            <a:r>
              <a:rPr lang="tk-TM" sz="2800" dirty="0">
                <a:solidFill>
                  <a:srgbClr val="000000"/>
                </a:solidFill>
                <a:latin typeface="Times New Roman" panose="02020603050405020304" pitchFamily="18" charset="0"/>
                <a:ea typeface="Calibri" panose="020F0502020204030204" pitchFamily="34" charset="0"/>
              </a:rPr>
              <a:t>1. Nemes alymy, fizik G. Om – elektrik zynjyrynyň kanunyny (1826 ý.) birnäçe takyk ölçegleriň üsti bilen ornaşdyrdy.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dirty="0">
                <a:solidFill>
                  <a:srgbClr val="000000"/>
                </a:solidFill>
                <a:latin typeface="Times New Roman" panose="02020603050405020304" pitchFamily="18" charset="0"/>
                <a:ea typeface="Calibri" panose="020F0502020204030204" pitchFamily="34" charset="0"/>
              </a:rPr>
              <a:t>2. Önümçilik kärhanalarynyň elektrik üpjünçiligi üçin–öndürilýän elektrik energiýanyň hiline (±5% U, f ±0,1 Gs), durnuklylygyna gözegçilik, elektrik energiýanyň harçlanşynyň hasabaty elektrik ölçegsiz mümkin däl.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135"/>
              </a:spcAft>
            </a:pPr>
            <a:r>
              <a:rPr lang="tk-TM" sz="2800" dirty="0">
                <a:solidFill>
                  <a:srgbClr val="000000"/>
                </a:solidFill>
                <a:latin typeface="Times New Roman" panose="02020603050405020304" pitchFamily="18" charset="0"/>
                <a:ea typeface="Calibri" panose="020F0502020204030204" pitchFamily="34" charset="0"/>
              </a:rPr>
              <a:t>3. Medisinada – täze ugurlar peýda boldy.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135"/>
              </a:spcAft>
            </a:pPr>
            <a:r>
              <a:rPr lang="tk-TM" sz="2800" dirty="0">
                <a:solidFill>
                  <a:srgbClr val="000000"/>
                </a:solidFill>
                <a:latin typeface="Times New Roman" panose="02020603050405020304" pitchFamily="18" charset="0"/>
                <a:ea typeface="Calibri" panose="020F0502020204030204" pitchFamily="34" charset="0"/>
              </a:rPr>
              <a:t>a) elektroensefologiýa – adamyň beýnisindäki elektrik toklary ölçemek we hasaba almak bilen meşgullanýar.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135"/>
              </a:spcAft>
            </a:pPr>
            <a:r>
              <a:rPr lang="tk-TM" sz="2800" dirty="0">
                <a:solidFill>
                  <a:srgbClr val="000000"/>
                </a:solidFill>
                <a:latin typeface="Times New Roman" panose="02020603050405020304" pitchFamily="18" charset="0"/>
                <a:ea typeface="Calibri" panose="020F0502020204030204" pitchFamily="34" charset="0"/>
              </a:rPr>
              <a:t>b) Elektrokardiografiýa – ýüregiň işleýşine gözegçilik etmek üçin ulanylýar.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135"/>
              </a:spcAft>
            </a:pPr>
            <a:r>
              <a:rPr lang="tk-TM" sz="2800" dirty="0">
                <a:solidFill>
                  <a:srgbClr val="000000"/>
                </a:solidFill>
                <a:latin typeface="Times New Roman" panose="02020603050405020304" pitchFamily="18" charset="0"/>
                <a:ea typeface="Calibri" panose="020F0502020204030204" pitchFamily="34" charset="0"/>
              </a:rPr>
              <a:t>c) Bioradiotelemetriýa – janly organizmde gan basyşyny temperaturasyny to we ş. M. kesgitlemek.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135"/>
              </a:spcAft>
            </a:pPr>
            <a:r>
              <a:rPr lang="tk-TM" sz="2800" dirty="0">
                <a:solidFill>
                  <a:srgbClr val="000000"/>
                </a:solidFill>
                <a:latin typeface="Times New Roman" panose="02020603050405020304" pitchFamily="18" charset="0"/>
                <a:ea typeface="Calibri" panose="020F0502020204030204" pitchFamily="34" charset="0"/>
              </a:rPr>
              <a:t>4. Senagatda – elektrik energiýanyň harçlanşyna gözegçilik etmek. </a:t>
            </a:r>
            <a:endParaRPr lang="tk-TM" sz="24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848861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433137"/>
            <a:ext cx="12192000" cy="5693866"/>
          </a:xfrm>
          <a:prstGeom prst="rect">
            <a:avLst/>
          </a:prstGeom>
        </p:spPr>
        <p:txBody>
          <a:bodyPr wrap="square">
            <a:spAutoFit/>
          </a:bodyPr>
          <a:lstStyle/>
          <a:p>
            <a:pPr>
              <a:spcAft>
                <a:spcPts val="0"/>
              </a:spcAft>
            </a:pPr>
            <a:r>
              <a:rPr lang="tk-TM" sz="2800" dirty="0">
                <a:solidFill>
                  <a:srgbClr val="000000"/>
                </a:solidFill>
                <a:latin typeface="Times New Roman" panose="02020603050405020304" pitchFamily="18" charset="0"/>
                <a:ea typeface="Calibri" panose="020F0502020204030204" pitchFamily="34" charset="0"/>
              </a:rPr>
              <a:t>	Stoletow A. G. – fotoelektrik effektini öwrenmekde ölçeg teoriýasynda köp işler etdi.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dirty="0">
                <a:solidFill>
                  <a:srgbClr val="000000"/>
                </a:solidFill>
                <a:latin typeface="Times New Roman" panose="02020603050405020304" pitchFamily="18" charset="0"/>
                <a:ea typeface="Calibri" panose="020F0502020204030204" pitchFamily="34" charset="0"/>
              </a:rPr>
              <a:t>	B. S. Ýakobi – elektrik zynjyryndaky garşylygy ölçemek üçin birnäçe abzallary işläp düzdi.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dirty="0">
                <a:solidFill>
                  <a:srgbClr val="000000"/>
                </a:solidFill>
                <a:latin typeface="Times New Roman" panose="02020603050405020304" pitchFamily="18" charset="0"/>
                <a:ea typeface="Calibri" panose="020F0502020204030204" pitchFamily="34" charset="0"/>
              </a:rPr>
              <a:t>	Häzirki wagtda elektrik ölçeg tehnikasyndaky ösüşi-ölçeg teoriýasynyň soňky ösüşleriniň netijesinde üpjün edilen, mikroelektronikanyň, awtomatikanyň, hasaplaýyş tehnikasynyň üstünlikleri giňden ulanylýar.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dirty="0">
                <a:solidFill>
                  <a:srgbClr val="000000"/>
                </a:solidFill>
                <a:latin typeface="Times New Roman" panose="02020603050405020304" pitchFamily="18" charset="0"/>
                <a:ea typeface="Calibri" panose="020F0502020204030204" pitchFamily="34" charset="0"/>
              </a:rPr>
              <a:t>	Täze üstünlikler: çap ediji rezistorlary esasynda, hereketdäki bölegi bolmadyk analog abzallar: köpriler, güýjenmäni bölüjilerden ybaratdyr.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b="1" dirty="0">
                <a:solidFill>
                  <a:srgbClr val="000000"/>
                </a:solidFill>
                <a:latin typeface="Times New Roman" panose="02020603050405020304" pitchFamily="18" charset="0"/>
                <a:ea typeface="Calibri" panose="020F0502020204030204" pitchFamily="34" charset="0"/>
              </a:rPr>
              <a:t>SÖA </a:t>
            </a:r>
            <a:r>
              <a:rPr lang="tk-TM" sz="2800" dirty="0">
                <a:solidFill>
                  <a:srgbClr val="000000"/>
                </a:solidFill>
                <a:latin typeface="Times New Roman" panose="02020603050405020304" pitchFamily="18" charset="0"/>
                <a:ea typeface="Calibri" panose="020F0502020204030204" pitchFamily="34" charset="0"/>
              </a:rPr>
              <a:t>(sanly ölçeg abzallar).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dirty="0">
                <a:solidFill>
                  <a:srgbClr val="000000"/>
                </a:solidFill>
                <a:latin typeface="Times New Roman" panose="02020603050405020304" pitchFamily="18" charset="0"/>
                <a:ea typeface="Calibri" panose="020F0502020204030204" pitchFamily="34" charset="0"/>
              </a:rPr>
              <a:t>	Soňky wagtlarda ölçeg tehnikasyna ölçegiň netijesini täzeden işleýän, köpeldýän, bölýän we ş. m. Mikroprosessorlar girizildi (Hasaplaýjy maşynlar). TPDAS – tehnologiki prosessleri dolandyrmagyň awtomatiki toplumy. </a:t>
            </a:r>
            <a:endParaRPr lang="tk-TM" sz="24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066796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56674"/>
            <a:ext cx="12192000" cy="6012736"/>
          </a:xfrm>
          <a:prstGeom prst="rect">
            <a:avLst/>
          </a:prstGeom>
        </p:spPr>
        <p:txBody>
          <a:bodyPr wrap="square">
            <a:spAutoFit/>
          </a:bodyPr>
          <a:lstStyle/>
          <a:p>
            <a:pPr marL="6350" marR="39370" indent="-6350" algn="just">
              <a:lnSpc>
                <a:spcPct val="103000"/>
              </a:lnSpc>
              <a:spcAft>
                <a:spcPts val="25"/>
              </a:spcAft>
            </a:pPr>
            <a:r>
              <a:rPr lang="tk-TM" sz="2400" b="1" dirty="0">
                <a:solidFill>
                  <a:srgbClr val="000000"/>
                </a:solidFill>
                <a:latin typeface="Times New Roman" panose="02020603050405020304" pitchFamily="18" charset="0"/>
                <a:ea typeface="Times New Roman" panose="02020603050405020304" pitchFamily="18" charset="0"/>
              </a:rPr>
              <a:t>		Ylmy esaslary:</a:t>
            </a:r>
            <a:endParaRPr lang="tk-TM" sz="2000" dirty="0">
              <a:solidFill>
                <a:srgbClr val="000000"/>
              </a:solidFill>
              <a:effectLst/>
              <a:latin typeface="Times New Roman" panose="02020603050405020304" pitchFamily="18" charset="0"/>
              <a:ea typeface="Times New Roman" panose="02020603050405020304" pitchFamily="18" charset="0"/>
            </a:endParaRPr>
          </a:p>
          <a:p>
            <a:pPr>
              <a:spcAft>
                <a:spcPts val="0"/>
              </a:spcAft>
            </a:pPr>
            <a:r>
              <a:rPr lang="tk-TM" sz="2400" dirty="0">
                <a:solidFill>
                  <a:srgbClr val="000000"/>
                </a:solidFill>
                <a:latin typeface="Times New Roman" panose="02020603050405020304" pitchFamily="18" charset="0"/>
                <a:ea typeface="Calibri" panose="020F0502020204030204" pitchFamily="34" charset="0"/>
              </a:rPr>
              <a:t>1980 ý. praktikada: elektrik garşylygyň 15 birligi, EHG 8 birligi, elektrik toguň (akymyň) 5 birligi ulanylýardy – bu bolsa ölçegiň we hasaplamalaryň netijelerini dogry goýmagy kynlaşdyrýardy. Şonuň üçin hökmany bir ölçeg sistemasyny girizmeli boldy. Bular ýaly birlikler sistemasy elektrikleýiş boýunça birinji kongressde 1881 ý. kabul edildi. Häzirki wagtda – </a:t>
            </a:r>
            <a:r>
              <a:rPr lang="tk-TM" sz="2400" b="1" dirty="0">
                <a:solidFill>
                  <a:srgbClr val="000000"/>
                </a:solidFill>
                <a:latin typeface="Times New Roman" panose="02020603050405020304" pitchFamily="18" charset="0"/>
                <a:ea typeface="Calibri" panose="020F0502020204030204" pitchFamily="34" charset="0"/>
              </a:rPr>
              <a:t>standartizasiýa </a:t>
            </a:r>
            <a:r>
              <a:rPr lang="tk-TM" sz="2400" dirty="0">
                <a:solidFill>
                  <a:srgbClr val="000000"/>
                </a:solidFill>
                <a:latin typeface="Times New Roman" panose="02020603050405020304" pitchFamily="18" charset="0"/>
                <a:ea typeface="Calibri" panose="020F0502020204030204" pitchFamily="34" charset="0"/>
              </a:rPr>
              <a:t>we </a:t>
            </a:r>
            <a:r>
              <a:rPr lang="tk-TM" sz="2400" b="1" dirty="0">
                <a:solidFill>
                  <a:srgbClr val="000000"/>
                </a:solidFill>
                <a:latin typeface="Times New Roman" panose="02020603050405020304" pitchFamily="18" charset="0"/>
                <a:ea typeface="Calibri" panose="020F0502020204030204" pitchFamily="34" charset="0"/>
              </a:rPr>
              <a:t>metrologiýa </a:t>
            </a:r>
            <a:r>
              <a:rPr lang="tk-TM" sz="2400" dirty="0">
                <a:solidFill>
                  <a:srgbClr val="000000"/>
                </a:solidFill>
                <a:latin typeface="Times New Roman" panose="02020603050405020304" pitchFamily="18" charset="0"/>
                <a:ea typeface="Calibri" panose="020F0502020204030204" pitchFamily="34" charset="0"/>
              </a:rPr>
              <a:t>ýaly ylymlar peýda boldy. </a:t>
            </a:r>
            <a:endParaRPr lang="tk-TM" sz="20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400" b="1" dirty="0">
                <a:solidFill>
                  <a:srgbClr val="000000"/>
                </a:solidFill>
                <a:latin typeface="Times New Roman" panose="02020603050405020304" pitchFamily="18" charset="0"/>
                <a:ea typeface="Calibri" panose="020F0502020204030204" pitchFamily="34" charset="0"/>
              </a:rPr>
              <a:t>	Standartizasiýa </a:t>
            </a:r>
            <a:r>
              <a:rPr lang="tk-TM" sz="2400" dirty="0">
                <a:solidFill>
                  <a:srgbClr val="000000"/>
                </a:solidFill>
                <a:latin typeface="Times New Roman" panose="02020603050405020304" pitchFamily="18" charset="0"/>
                <a:ea typeface="Calibri" panose="020F0502020204030204" pitchFamily="34" charset="0"/>
              </a:rPr>
              <a:t>– materiallara, tehnologiki prosesslere, önümlere, tehniki dokumentlere we ş. m. kesgitli talaplary ornaşdyrýan tehniki kanunlar. </a:t>
            </a:r>
            <a:endParaRPr lang="tk-TM" sz="20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400" b="1" dirty="0">
                <a:solidFill>
                  <a:srgbClr val="000000"/>
                </a:solidFill>
                <a:latin typeface="Times New Roman" panose="02020603050405020304" pitchFamily="18" charset="0"/>
                <a:ea typeface="Calibri" panose="020F0502020204030204" pitchFamily="34" charset="0"/>
              </a:rPr>
              <a:t>	Metrologiýa </a:t>
            </a:r>
            <a:r>
              <a:rPr lang="tk-TM" sz="2400" dirty="0">
                <a:solidFill>
                  <a:srgbClr val="000000"/>
                </a:solidFill>
                <a:latin typeface="Times New Roman" panose="02020603050405020304" pitchFamily="18" charset="0"/>
                <a:ea typeface="Calibri" panose="020F0502020204030204" pitchFamily="34" charset="0"/>
              </a:rPr>
              <a:t>– ölçeg, onuň usullary we serişdeleri, olaryň birligini we talap edilýän takyklygyny gazanmaklyk baradaky ylymdyr. </a:t>
            </a:r>
            <a:endParaRPr lang="tk-TM" sz="20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400" dirty="0">
                <a:solidFill>
                  <a:srgbClr val="000000"/>
                </a:solidFill>
                <a:latin typeface="Times New Roman" panose="02020603050405020304" pitchFamily="18" charset="0"/>
                <a:ea typeface="Calibri" panose="020F0502020204030204" pitchFamily="34" charset="0"/>
              </a:rPr>
              <a:t>Standartlar we metrologiýa bir döwlet gullugyna birleşip – Türkmenistanyň Baş Döwlet standartlary gullygy diýen ada eýe boldy. </a:t>
            </a:r>
            <a:endParaRPr lang="tk-TM" sz="20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400" dirty="0">
                <a:solidFill>
                  <a:srgbClr val="000000"/>
                </a:solidFill>
                <a:latin typeface="Times New Roman" panose="02020603050405020304" pitchFamily="18" charset="0"/>
                <a:ea typeface="Calibri" panose="020F0502020204030204" pitchFamily="34" charset="0"/>
              </a:rPr>
              <a:t>Bu gulluk ölçeg tehnikasynyň ýagdaýyna, ölçegiň takyklygyna metrologiýa gulluklarynyň we Döwlet gözegçilikleriniň, tejribelikleriniň üsti bilen gözegçilik amala aşyrýarlar. </a:t>
            </a:r>
            <a:r>
              <a:rPr lang="en-US" sz="2400" dirty="0" err="1">
                <a:solidFill>
                  <a:srgbClr val="000000"/>
                </a:solidFill>
                <a:latin typeface="Times New Roman" panose="02020603050405020304" pitchFamily="18" charset="0"/>
                <a:ea typeface="Times New Roman" panose="02020603050405020304" pitchFamily="18" charset="0"/>
              </a:rPr>
              <a:t>Metrologiki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soraglaryň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ulalaşygy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ölçeg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birlikleriniň</a:t>
            </a:r>
            <a:r>
              <a:rPr lang="en-US" sz="2400" dirty="0">
                <a:solidFill>
                  <a:srgbClr val="000000"/>
                </a:solidFill>
                <a:latin typeface="Times New Roman" panose="02020603050405020304" pitchFamily="18" charset="0"/>
                <a:ea typeface="Times New Roman" panose="02020603050405020304" pitchFamily="18" charset="0"/>
              </a:rPr>
              <a:t> we </a:t>
            </a:r>
            <a:r>
              <a:rPr lang="en-US" sz="2400" dirty="0" err="1">
                <a:solidFill>
                  <a:srgbClr val="000000"/>
                </a:solidFill>
                <a:latin typeface="Times New Roman" panose="02020603050405020304" pitchFamily="18" charset="0"/>
                <a:ea typeface="Times New Roman" panose="02020603050405020304" pitchFamily="18" charset="0"/>
              </a:rPr>
              <a:t>terezileriň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Halkara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komitetinde</a:t>
            </a:r>
            <a:r>
              <a:rPr lang="en-US" sz="2400" dirty="0">
                <a:solidFill>
                  <a:srgbClr val="000000"/>
                </a:solidFill>
                <a:latin typeface="Times New Roman" panose="02020603050405020304" pitchFamily="18" charset="0"/>
                <a:ea typeface="Times New Roman" panose="02020603050405020304" pitchFamily="18" charset="0"/>
              </a:rPr>
              <a:t> we </a:t>
            </a:r>
            <a:r>
              <a:rPr lang="en-US" sz="2400" dirty="0" err="1">
                <a:solidFill>
                  <a:srgbClr val="000000"/>
                </a:solidFill>
                <a:latin typeface="Times New Roman" panose="02020603050405020304" pitchFamily="18" charset="0"/>
                <a:ea typeface="Times New Roman" panose="02020603050405020304" pitchFamily="18" charset="0"/>
              </a:rPr>
              <a:t>ölçeg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birlikleriň</a:t>
            </a:r>
            <a:r>
              <a:rPr lang="en-US" sz="2400" dirty="0">
                <a:solidFill>
                  <a:srgbClr val="000000"/>
                </a:solidFill>
                <a:latin typeface="Times New Roman" panose="02020603050405020304" pitchFamily="18" charset="0"/>
                <a:ea typeface="Times New Roman" panose="02020603050405020304" pitchFamily="18" charset="0"/>
              </a:rPr>
              <a:t> we </a:t>
            </a:r>
            <a:r>
              <a:rPr lang="en-US" sz="2400" dirty="0" err="1">
                <a:solidFill>
                  <a:srgbClr val="000000"/>
                </a:solidFill>
                <a:latin typeface="Times New Roman" panose="02020603050405020304" pitchFamily="18" charset="0"/>
                <a:ea typeface="Times New Roman" panose="02020603050405020304" pitchFamily="18" charset="0"/>
              </a:rPr>
              <a:t>terezileriň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Halkara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býurosynda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Sewradada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Pariža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golaý</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geçirildi</a:t>
            </a:r>
            <a:r>
              <a:rPr lang="en-US" sz="2400" dirty="0">
                <a:solidFill>
                  <a:srgbClr val="000000"/>
                </a:solidFill>
                <a:latin typeface="Times New Roman" panose="02020603050405020304" pitchFamily="18" charset="0"/>
                <a:ea typeface="Times New Roman" panose="02020603050405020304" pitchFamily="18" charset="0"/>
              </a:rPr>
              <a:t>. </a:t>
            </a:r>
            <a:endParaRPr lang="tk-TM" sz="2400" dirty="0"/>
          </a:p>
        </p:txBody>
      </p:sp>
    </p:spTree>
    <p:extLst>
      <p:ext uri="{BB962C8B-B14F-4D97-AF65-F5344CB8AC3E}">
        <p14:creationId xmlns:p14="http://schemas.microsoft.com/office/powerpoint/2010/main" val="3622510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
            <a:ext cx="12192000" cy="6555641"/>
          </a:xfrm>
          <a:prstGeom prst="rect">
            <a:avLst/>
          </a:prstGeom>
        </p:spPr>
        <p:txBody>
          <a:bodyPr wrap="square">
            <a:spAutoFit/>
          </a:bodyPr>
          <a:lstStyle/>
          <a:p>
            <a:pPr>
              <a:spcAft>
                <a:spcPts val="0"/>
              </a:spcAft>
            </a:pPr>
            <a:r>
              <a:rPr lang="tk-TM" sz="3000" b="1" dirty="0">
                <a:solidFill>
                  <a:srgbClr val="000000"/>
                </a:solidFill>
                <a:latin typeface="Times New Roman" panose="02020603050405020304" pitchFamily="18" charset="0"/>
                <a:ea typeface="Calibri" panose="020F0502020204030204" pitchFamily="34" charset="0"/>
              </a:rPr>
              <a:t>Metrologiýanyň meselesi </a:t>
            </a:r>
            <a:r>
              <a:rPr lang="tk-TM" sz="3000" dirty="0">
                <a:solidFill>
                  <a:srgbClr val="000000"/>
                </a:solidFill>
                <a:latin typeface="Times New Roman" panose="02020603050405020304" pitchFamily="18" charset="0"/>
                <a:ea typeface="Calibri" panose="020F0502020204030204" pitchFamily="34" charset="0"/>
              </a:rPr>
              <a:t>– ölçegiň hökmany takyklygyny we birligini üpjün etmekden ybaratdyr. </a:t>
            </a:r>
            <a:endParaRPr lang="tk-TM" sz="30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3000" dirty="0">
                <a:solidFill>
                  <a:srgbClr val="000000"/>
                </a:solidFill>
                <a:latin typeface="Times New Roman" panose="02020603050405020304" pitchFamily="18" charset="0"/>
                <a:ea typeface="Calibri" panose="020F0502020204030204" pitchFamily="34" charset="0"/>
              </a:rPr>
              <a:t>1. Ölçegiň ýeketäkligi – bu ölçegiň şeýle ýagdaýy, haçan-da, olaryň netijeleri kanunlaşdyrylan birliklerde aňladylýar we ölçegiň ýalňyşlygy berlen ahtimallykda bellidir. Ölçegiň ýeketäkligi dürli ýerlerde, dürli wagtda dürli ölçeg usullaryny we serişdelerini ulanylanmak bilen ölçegiň netejelerini dogry goýmak üçin hökmandyr. </a:t>
            </a:r>
            <a:endParaRPr lang="tk-TM" sz="30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3000" dirty="0">
                <a:solidFill>
                  <a:srgbClr val="000000"/>
                </a:solidFill>
                <a:latin typeface="Times New Roman" panose="02020603050405020304" pitchFamily="18" charset="0"/>
                <a:ea typeface="Calibri" panose="020F0502020204030204" pitchFamily="34" charset="0"/>
              </a:rPr>
              <a:t>2. Ölçegiň takyklygy, olaryň netijeleriniň ölçenilýän ululygynyň hakyky bahasyna ýakynlygy bilen häsiýetlendirilýär. </a:t>
            </a:r>
            <a:endParaRPr lang="tk-TM" sz="30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3000" dirty="0">
                <a:solidFill>
                  <a:srgbClr val="000000"/>
                </a:solidFill>
                <a:latin typeface="Times New Roman" panose="02020603050405020304" pitchFamily="18" charset="0"/>
                <a:ea typeface="Calibri" panose="020F0502020204030204" pitchFamily="34" charset="0"/>
              </a:rPr>
              <a:t>Şeýlelikde, metrologiýanyň wajyp meseleleriniň biri bolup ölçegiň ýeketäkligini we hökmany takyklygyny üpjün etmekden ybarat bolup durýar. Kanunçykaryjy metrologiýa Döwlet tarapyndan ölçegiň birligini üpjün etmäge gönükdirilen kadalaryň, talap edilýän düzgünleriniň, kanunlarynyň we gözegçilikleriň kompleksini ýerine ýetirýär. </a:t>
            </a:r>
            <a:endParaRPr lang="tk-TM" sz="30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591704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94085"/>
          </a:xfrm>
          <a:prstGeom prst="rect">
            <a:avLst/>
          </a:prstGeom>
        </p:spPr>
        <p:txBody>
          <a:bodyPr wrap="square">
            <a:spAutoFit/>
          </a:bodyPr>
          <a:lstStyle/>
          <a:p>
            <a:pPr algn="ctr">
              <a:spcAft>
                <a:spcPts val="0"/>
              </a:spcAft>
            </a:pPr>
            <a:r>
              <a:rPr lang="tk-TM" sz="2800" b="1" dirty="0">
                <a:solidFill>
                  <a:srgbClr val="000000"/>
                </a:solidFill>
                <a:latin typeface="Times New Roman" panose="02020603050405020304" pitchFamily="18" charset="0"/>
                <a:ea typeface="Calibri" panose="020F0502020204030204" pitchFamily="34" charset="0"/>
              </a:rPr>
              <a:t>Ylmy tehniki ösüş</a:t>
            </a:r>
            <a:r>
              <a:rPr lang="tk-TM" sz="2800" dirty="0">
                <a:solidFill>
                  <a:srgbClr val="000000"/>
                </a:solidFill>
                <a:latin typeface="Times New Roman" panose="02020603050405020304" pitchFamily="18" charset="0"/>
                <a:ea typeface="Calibri" panose="020F0502020204030204" pitchFamily="34" charset="0"/>
              </a:rPr>
              <a:t> </a:t>
            </a:r>
            <a:r>
              <a:rPr lang="tk-TM" sz="2800" b="1" dirty="0">
                <a:solidFill>
                  <a:srgbClr val="000000"/>
                </a:solidFill>
                <a:latin typeface="Times New Roman" panose="02020603050405020304" pitchFamily="18" charset="0"/>
                <a:ea typeface="Calibri" panose="020F0502020204030204" pitchFamily="34" charset="0"/>
              </a:rPr>
              <a:t>YTÖ üçin metrologiýanyň ähmiýeti we onuň halk hojalygyndaky orny.</a:t>
            </a:r>
          </a:p>
          <a:p>
            <a:pPr algn="ctr">
              <a:spcAft>
                <a:spcPts val="0"/>
              </a:spcAft>
            </a:pP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dirty="0">
                <a:solidFill>
                  <a:srgbClr val="000000"/>
                </a:solidFill>
                <a:latin typeface="Times New Roman" panose="02020603050405020304" pitchFamily="18" charset="0"/>
                <a:ea typeface="Calibri" panose="020F0502020204030204" pitchFamily="34" charset="0"/>
              </a:rPr>
              <a:t>	Metrologiýa tebigi we tehniki ylymlaryň ösüşinde uly orny tutýar, ölçegiň takyklygynyň ýokarlanmagy adam tarapyndan tebigatyň, hadysalarynyň Kanunlaryny öwrenmäge, täze tehnologiýalary, maşynlary işläp düzmäge mümkinçilik berýär.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dirty="0">
                <a:solidFill>
                  <a:srgbClr val="000000"/>
                </a:solidFill>
                <a:latin typeface="Times New Roman" panose="02020603050405020304" pitchFamily="18" charset="0"/>
                <a:ea typeface="Calibri" panose="020F0502020204030204" pitchFamily="34" charset="0"/>
              </a:rPr>
              <a:t>Şeýlelikde takyk ylymlar esasynda mehanikanyň, fizikanyň kanunlary açyldy (Omyň kanuny). Şeýle-de takyk ölçegler esasynda Amerikan alymy A. A. Maýkelson açyş etdi. Ol ýagtylygyň kabul edijisiniň we çeşmesiniň özara hereketinde interferension Çyzatyň süýşemesi bolup geçmeýändigini tassyklady, bu synagyň netijeleri Eýinşteýn A. tarapyndan häzirki zaman fizikasynda otnositellik nazarynyň esasynda goýuldy. Suwuň dykyzlygynyň ölçeginiň takyklygynyň ulalmagy,1923 ýylda adaty suwda az mukdarda bolmagy hem onuň dykyzlygynyň artmagyna getirýän wodorod – deýteriýanyň agyr izotopynyň açylmagyna getirdi. </a:t>
            </a:r>
            <a:endParaRPr lang="tk-TM" sz="24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279924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658618"/>
          </a:xfrm>
          <a:prstGeom prst="rect">
            <a:avLst/>
          </a:prstGeom>
        </p:spPr>
        <p:txBody>
          <a:bodyPr wrap="square">
            <a:spAutoFit/>
          </a:bodyPr>
          <a:lstStyle/>
          <a:p>
            <a:pPr marL="6350" marR="39370" indent="180340">
              <a:lnSpc>
                <a:spcPct val="103000"/>
              </a:lnSpc>
            </a:pPr>
            <a:r>
              <a:rPr lang="tk-TM" sz="2800" b="1" dirty="0">
                <a:solidFill>
                  <a:srgbClr val="000000"/>
                </a:solidFill>
                <a:latin typeface="Times New Roman" panose="02020603050405020304" pitchFamily="18" charset="0"/>
                <a:ea typeface="Times New Roman" panose="02020603050405020304" pitchFamily="18" charset="0"/>
              </a:rPr>
              <a:t>Halk hojalygynda metrologiýanyň praktiki ähmiýeti</a:t>
            </a:r>
            <a:r>
              <a:rPr lang="tk-TM" sz="2800" dirty="0">
                <a:solidFill>
                  <a:srgbClr val="000000"/>
                </a:solidFill>
                <a:latin typeface="Times New Roman" panose="02020603050405020304" pitchFamily="18" charset="0"/>
                <a:ea typeface="Times New Roman" panose="02020603050405020304" pitchFamily="18" charset="0"/>
              </a:rPr>
              <a:t>, ol ölçeg tehnikasynyň esasy bolup durýar, onuň kömegi bilen söwdäde, senagatda, transportda, aragatnaşykda, medisinada ölçeg geçirýilýär we ş. m.</a:t>
            </a:r>
            <a:endParaRPr lang="tk-TM" sz="2400" dirty="0">
              <a:solidFill>
                <a:srgbClr val="000000"/>
              </a:solidFill>
              <a:effectLst/>
              <a:latin typeface="Times New Roman" panose="02020603050405020304" pitchFamily="18" charset="0"/>
              <a:ea typeface="Times New Roman" panose="02020603050405020304" pitchFamily="18" charset="0"/>
            </a:endParaRPr>
          </a:p>
          <a:p>
            <a:pPr>
              <a:spcAft>
                <a:spcPts val="0"/>
              </a:spcAft>
            </a:pPr>
            <a:r>
              <a:rPr lang="tk-TM" sz="2800" dirty="0">
                <a:solidFill>
                  <a:srgbClr val="000000"/>
                </a:solidFill>
                <a:latin typeface="Times New Roman" panose="02020603050405020304" pitchFamily="18" charset="0"/>
                <a:ea typeface="Calibri" panose="020F0502020204030204" pitchFamily="34" charset="0"/>
              </a:rPr>
              <a:t>	Metrologiýanyň esasy oruny: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dirty="0">
                <a:solidFill>
                  <a:srgbClr val="000000"/>
                </a:solidFill>
                <a:latin typeface="Times New Roman" panose="02020603050405020304" pitchFamily="18" charset="0"/>
                <a:ea typeface="Calibri" panose="020F0502020204030204" pitchFamily="34" charset="0"/>
              </a:rPr>
              <a:t>	Biziň senagatymyzyň öňünde durýan – tehnika derejäniň we önümiň hiliniň artmagy we ýekebir hiliň gökezijileriniň kömegi bilen gözegçilik edilýänliginden däldir.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135"/>
              </a:spcAft>
            </a:pPr>
            <a:r>
              <a:rPr lang="tk-TM" sz="2800" dirty="0">
                <a:solidFill>
                  <a:srgbClr val="000000"/>
                </a:solidFill>
                <a:latin typeface="Times New Roman" panose="02020603050405020304" pitchFamily="18" charset="0"/>
                <a:ea typeface="Calibri" panose="020F0502020204030204" pitchFamily="34" charset="0"/>
              </a:rPr>
              <a:t>1. Önümiň hiliniň we tehniki derejesiniň ýokarlanmagynda we onuň önümçiliginde: maşyn gurluşykda, metallurgiýada we ş. m. aktiw gözegçiligiň üsti bilen ýetilýär.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135"/>
              </a:spcAft>
            </a:pPr>
            <a:r>
              <a:rPr lang="tk-TM" sz="2800" dirty="0">
                <a:solidFill>
                  <a:srgbClr val="000000"/>
                </a:solidFill>
                <a:latin typeface="Times New Roman" panose="02020603050405020304" pitchFamily="18" charset="0"/>
                <a:ea typeface="Calibri" panose="020F0502020204030204" pitchFamily="34" charset="0"/>
              </a:rPr>
              <a:t>2. Elektrik energiýanyň hilini gözegçilik etmek. U–naprýaženiýanyň durnuklygyna we f-ýygylygyň durnuklylygyna.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135"/>
              </a:spcAft>
            </a:pPr>
            <a:r>
              <a:rPr lang="tk-TM" sz="2800" dirty="0">
                <a:solidFill>
                  <a:srgbClr val="000000"/>
                </a:solidFill>
                <a:latin typeface="Times New Roman" panose="02020603050405020304" pitchFamily="18" charset="0"/>
                <a:ea typeface="Calibri" panose="020F0502020204030204" pitchFamily="34" charset="0"/>
              </a:rPr>
              <a:t>3. Gurşap alýan giňeşligiň (sredanyň) ýagdaýyna gözegçilik etmek: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135"/>
              </a:spcAft>
            </a:pPr>
            <a:r>
              <a:rPr lang="tk-TM" sz="2800" dirty="0">
                <a:solidFill>
                  <a:srgbClr val="000000"/>
                </a:solidFill>
                <a:latin typeface="Times New Roman" panose="02020603050405020304" pitchFamily="18" charset="0"/>
                <a:ea typeface="Calibri" panose="020F0502020204030204" pitchFamily="34" charset="0"/>
              </a:rPr>
              <a:t>a) Suwuň;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135"/>
              </a:spcAft>
            </a:pPr>
            <a:r>
              <a:rPr lang="tk-TM" sz="2800" dirty="0">
                <a:solidFill>
                  <a:srgbClr val="000000"/>
                </a:solidFill>
                <a:latin typeface="Times New Roman" panose="02020603050405020304" pitchFamily="18" charset="0"/>
                <a:ea typeface="Calibri" panose="020F0502020204030204" pitchFamily="34" charset="0"/>
              </a:rPr>
              <a:t>b) Atmosferanyň;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dirty="0">
                <a:solidFill>
                  <a:srgbClr val="000000"/>
                </a:solidFill>
                <a:latin typeface="Times New Roman" panose="02020603050405020304" pitchFamily="18" charset="0"/>
                <a:ea typeface="Calibri" panose="020F0502020204030204" pitchFamily="34" charset="0"/>
              </a:rPr>
              <a:t>c) Ýeriň. </a:t>
            </a:r>
            <a:endParaRPr lang="tk-TM" sz="24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687648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029856"/>
          </a:xfrm>
          <a:prstGeom prst="rect">
            <a:avLst/>
          </a:prstGeom>
        </p:spPr>
        <p:txBody>
          <a:bodyPr wrap="square">
            <a:spAutoFit/>
          </a:bodyPr>
          <a:lstStyle/>
          <a:p>
            <a:pPr>
              <a:spcAft>
                <a:spcPts val="0"/>
              </a:spcAft>
            </a:pPr>
            <a:r>
              <a:rPr lang="tk-TM" sz="3200" b="1" dirty="0">
                <a:solidFill>
                  <a:srgbClr val="000000"/>
                </a:solidFill>
                <a:latin typeface="Times New Roman" panose="02020603050405020304" pitchFamily="18" charset="0"/>
                <a:ea typeface="Calibri" panose="020F0502020204030204" pitchFamily="34" charset="0"/>
              </a:rPr>
              <a:t>Metrologiýanyň häzirki zaman ýagdaýy aşakdakylardan durýar</a:t>
            </a:r>
            <a:r>
              <a:rPr lang="tk-TM" sz="3200" dirty="0">
                <a:solidFill>
                  <a:srgbClr val="000000"/>
                </a:solidFill>
                <a:latin typeface="Times New Roman" panose="02020603050405020304" pitchFamily="18" charset="0"/>
                <a:ea typeface="Calibri" panose="020F0502020204030204" pitchFamily="34" charset="0"/>
              </a:rPr>
              <a:t>. </a:t>
            </a:r>
          </a:p>
          <a:p>
            <a:pPr>
              <a:spcAft>
                <a:spcPts val="0"/>
              </a:spcAft>
            </a:pPr>
            <a:endParaRPr lang="tk-TM" sz="2800" dirty="0">
              <a:solidFill>
                <a:srgbClr val="000000"/>
              </a:solidFill>
              <a:effectLst/>
              <a:latin typeface="Times New Roman" panose="02020603050405020304" pitchFamily="18" charset="0"/>
              <a:ea typeface="Calibri" panose="020F0502020204030204" pitchFamily="34" charset="0"/>
            </a:endParaRPr>
          </a:p>
          <a:p>
            <a:pPr>
              <a:spcAft>
                <a:spcPts val="135"/>
              </a:spcAft>
            </a:pPr>
            <a:r>
              <a:rPr lang="tk-TM" sz="3200" dirty="0">
                <a:solidFill>
                  <a:srgbClr val="000000"/>
                </a:solidFill>
                <a:latin typeface="Times New Roman" panose="02020603050405020304" pitchFamily="18" charset="0"/>
                <a:ea typeface="Calibri" panose="020F0502020204030204" pitchFamily="34" charset="0"/>
              </a:rPr>
              <a:t>1. Mikroelektronikanyň gazananlarynyň giňden ulanylmagy. </a:t>
            </a:r>
            <a:endParaRPr lang="tk-TM" sz="2800" dirty="0">
              <a:solidFill>
                <a:srgbClr val="000000"/>
              </a:solidFill>
              <a:effectLst/>
              <a:latin typeface="Times New Roman" panose="02020603050405020304" pitchFamily="18" charset="0"/>
              <a:ea typeface="Calibri" panose="020F0502020204030204" pitchFamily="34" charset="0"/>
            </a:endParaRPr>
          </a:p>
          <a:p>
            <a:pPr>
              <a:spcAft>
                <a:spcPts val="135"/>
              </a:spcAft>
            </a:pPr>
            <a:r>
              <a:rPr lang="tk-TM" sz="3200" dirty="0">
                <a:solidFill>
                  <a:srgbClr val="000000"/>
                </a:solidFill>
                <a:latin typeface="Times New Roman" panose="02020603050405020304" pitchFamily="18" charset="0"/>
                <a:ea typeface="Calibri" panose="020F0502020204030204" pitchFamily="34" charset="0"/>
              </a:rPr>
              <a:t>2. Awtomatiki we hasaplaýyş tehnikalary. </a:t>
            </a:r>
            <a:endParaRPr lang="tk-TM" sz="2800" dirty="0">
              <a:solidFill>
                <a:srgbClr val="000000"/>
              </a:solidFill>
              <a:effectLst/>
              <a:latin typeface="Times New Roman" panose="02020603050405020304" pitchFamily="18" charset="0"/>
              <a:ea typeface="Calibri" panose="020F0502020204030204" pitchFamily="34" charset="0"/>
            </a:endParaRPr>
          </a:p>
          <a:p>
            <a:pPr>
              <a:spcAft>
                <a:spcPts val="135"/>
              </a:spcAft>
            </a:pPr>
            <a:r>
              <a:rPr lang="tk-TM" sz="3200" dirty="0">
                <a:solidFill>
                  <a:srgbClr val="000000"/>
                </a:solidFill>
                <a:latin typeface="Times New Roman" panose="02020603050405020304" pitchFamily="18" charset="0"/>
                <a:ea typeface="Calibri" panose="020F0502020204030204" pitchFamily="34" charset="0"/>
              </a:rPr>
              <a:t>3. Hereketli bölegi bolmadyk analog abzallar. </a:t>
            </a:r>
            <a:endParaRPr lang="tk-TM" sz="2800" dirty="0">
              <a:solidFill>
                <a:srgbClr val="000000"/>
              </a:solidFill>
              <a:effectLst/>
              <a:latin typeface="Times New Roman" panose="02020603050405020304" pitchFamily="18" charset="0"/>
              <a:ea typeface="Calibri" panose="020F0502020204030204" pitchFamily="34" charset="0"/>
            </a:endParaRPr>
          </a:p>
          <a:p>
            <a:pPr>
              <a:spcAft>
                <a:spcPts val="135"/>
              </a:spcAft>
            </a:pPr>
            <a:r>
              <a:rPr lang="tk-TM" sz="3200" dirty="0">
                <a:solidFill>
                  <a:srgbClr val="000000"/>
                </a:solidFill>
                <a:latin typeface="Times New Roman" panose="02020603050405020304" pitchFamily="18" charset="0"/>
                <a:ea typeface="Calibri" panose="020F0502020204030204" pitchFamily="34" charset="0"/>
              </a:rPr>
              <a:t>4. Çap ediji rezistorlaryň esasynda: köpriler, naprýaženiýany bölüjiler. </a:t>
            </a:r>
            <a:endParaRPr lang="tk-TM" sz="2800" dirty="0">
              <a:solidFill>
                <a:srgbClr val="000000"/>
              </a:solidFill>
              <a:effectLst/>
              <a:latin typeface="Times New Roman" panose="02020603050405020304" pitchFamily="18" charset="0"/>
              <a:ea typeface="Calibri" panose="020F0502020204030204" pitchFamily="34" charset="0"/>
            </a:endParaRPr>
          </a:p>
          <a:p>
            <a:pPr>
              <a:spcAft>
                <a:spcPts val="135"/>
              </a:spcAft>
            </a:pPr>
            <a:r>
              <a:rPr lang="tk-TM" sz="3200" dirty="0">
                <a:solidFill>
                  <a:srgbClr val="000000"/>
                </a:solidFill>
                <a:latin typeface="Times New Roman" panose="02020603050405020304" pitchFamily="18" charset="0"/>
                <a:ea typeface="Calibri" panose="020F0502020204030204" pitchFamily="34" charset="0"/>
              </a:rPr>
              <a:t>5. Sanly ölçeg abzallary. SÖA </a:t>
            </a:r>
            <a:endParaRPr lang="tk-TM" sz="2800" dirty="0">
              <a:solidFill>
                <a:srgbClr val="000000"/>
              </a:solidFill>
              <a:effectLst/>
              <a:latin typeface="Times New Roman" panose="02020603050405020304" pitchFamily="18" charset="0"/>
              <a:ea typeface="Calibri" panose="020F0502020204030204" pitchFamily="34" charset="0"/>
            </a:endParaRPr>
          </a:p>
          <a:p>
            <a:pPr>
              <a:spcAft>
                <a:spcPts val="135"/>
              </a:spcAft>
            </a:pPr>
            <a:r>
              <a:rPr lang="tk-TM" sz="3200" dirty="0">
                <a:solidFill>
                  <a:srgbClr val="000000"/>
                </a:solidFill>
                <a:latin typeface="Times New Roman" panose="02020603050405020304" pitchFamily="18" charset="0"/>
                <a:ea typeface="Calibri" panose="020F0502020204030204" pitchFamily="34" charset="0"/>
              </a:rPr>
              <a:t>6. Awtomatiki ölçeg toplumy. AÖS </a:t>
            </a:r>
            <a:endParaRPr lang="tk-TM" sz="2800" dirty="0">
              <a:solidFill>
                <a:srgbClr val="000000"/>
              </a:solidFill>
              <a:effectLst/>
              <a:latin typeface="Times New Roman" panose="02020603050405020304" pitchFamily="18" charset="0"/>
              <a:ea typeface="Calibri" panose="020F0502020204030204" pitchFamily="34" charset="0"/>
            </a:endParaRPr>
          </a:p>
          <a:p>
            <a:pPr>
              <a:spcAft>
                <a:spcPts val="135"/>
              </a:spcAft>
            </a:pPr>
            <a:r>
              <a:rPr lang="tk-TM" sz="3200" dirty="0">
                <a:solidFill>
                  <a:srgbClr val="000000"/>
                </a:solidFill>
                <a:latin typeface="Times New Roman" panose="02020603050405020304" pitchFamily="18" charset="0"/>
                <a:ea typeface="Calibri" panose="020F0502020204030204" pitchFamily="34" charset="0"/>
              </a:rPr>
              <a:t>7. Tehnologiki prosessleri dolandyrmagyň awtomatiki sistemasy (ТП)DAS </a:t>
            </a:r>
            <a:endParaRPr lang="tk-TM" sz="28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3200" dirty="0">
                <a:solidFill>
                  <a:srgbClr val="000000"/>
                </a:solidFill>
                <a:latin typeface="Times New Roman" panose="02020603050405020304" pitchFamily="18" charset="0"/>
                <a:ea typeface="Calibri" panose="020F0502020204030204" pitchFamily="34" charset="0"/>
              </a:rPr>
              <a:t>8. ATHS(САПР) (awtomatlanan taslama we hasaplama sistemasy). </a:t>
            </a:r>
            <a:endParaRPr lang="tk-TM" sz="28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3200" dirty="0">
                <a:solidFill>
                  <a:srgbClr val="000000"/>
                </a:solidFill>
                <a:latin typeface="Times New Roman" panose="02020603050405020304" pitchFamily="18" charset="0"/>
                <a:ea typeface="Calibri" panose="020F0502020204030204" pitchFamily="34" charset="0"/>
              </a:rPr>
              <a:t>9. YBAS(АСНИ) (ylmy barlaglaryň awtomatizirlenen sistemasy). </a:t>
            </a:r>
            <a:endParaRPr lang="tk-TM" sz="28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70247654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2671</Words>
  <Application>Microsoft Office PowerPoint</Application>
  <PresentationFormat>Широкоэкранный</PresentationFormat>
  <Paragraphs>125</Paragraphs>
  <Slides>21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21</vt:i4>
      </vt:variant>
    </vt:vector>
  </HeadingPairs>
  <TitlesOfParts>
    <vt:vector size="26" baseType="lpstr">
      <vt:lpstr>Arial</vt:lpstr>
      <vt:lpstr>Calibri</vt:lpstr>
      <vt:lpstr>Calibri Light</vt:lpstr>
      <vt:lpstr>Times New Roman</vt:lpstr>
      <vt:lpstr>Тема Office</vt:lpstr>
      <vt:lpstr>Elektrik ölçeg serişdeleri we metrologiki üpjünçilik</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Elektrik ölçeg serişdeleri we metrologiki üpjünçilik</dc:title>
  <dc:creator>Lenovo</dc:creator>
  <cp:lastModifiedBy>Talyp</cp:lastModifiedBy>
  <cp:revision>4</cp:revision>
  <dcterms:created xsi:type="dcterms:W3CDTF">2021-02-10T02:48:46Z</dcterms:created>
  <dcterms:modified xsi:type="dcterms:W3CDTF">2020-03-12T10:27:58Z</dcterms:modified>
</cp:coreProperties>
</file>