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68" r:id="rId4"/>
    <p:sldId id="270" r:id="rId5"/>
    <p:sldId id="258" r:id="rId6"/>
    <p:sldId id="259" r:id="rId7"/>
    <p:sldId id="278" r:id="rId8"/>
    <p:sldId id="260" r:id="rId9"/>
    <p:sldId id="261" r:id="rId10"/>
    <p:sldId id="262" r:id="rId11"/>
    <p:sldId id="267" r:id="rId12"/>
    <p:sldId id="271" r:id="rId13"/>
    <p:sldId id="266" r:id="rId14"/>
    <p:sldId id="272" r:id="rId15"/>
    <p:sldId id="263" r:id="rId16"/>
    <p:sldId id="264" r:id="rId17"/>
    <p:sldId id="265" r:id="rId18"/>
    <p:sldId id="273" r:id="rId19"/>
    <p:sldId id="274" r:id="rId20"/>
    <p:sldId id="275" r:id="rId21"/>
    <p:sldId id="276" r:id="rId22"/>
    <p:sldId id="277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8300DBB-9940-4703-ABE7-418E1F8B69D2}">
          <p14:sldIdLst>
            <p14:sldId id="256"/>
            <p14:sldId id="257"/>
            <p14:sldId id="268"/>
            <p14:sldId id="270"/>
            <p14:sldId id="258"/>
            <p14:sldId id="259"/>
            <p14:sldId id="278"/>
            <p14:sldId id="260"/>
            <p14:sldId id="261"/>
            <p14:sldId id="262"/>
            <p14:sldId id="267"/>
            <p14:sldId id="271"/>
            <p14:sldId id="266"/>
            <p14:sldId id="272"/>
            <p14:sldId id="263"/>
            <p14:sldId id="264"/>
            <p14:sldId id="265"/>
            <p14:sldId id="273"/>
            <p14:sldId id="274"/>
            <p14:sldId id="275"/>
            <p14:sldId id="276"/>
            <p14:sldId id="277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728" autoAdjust="0"/>
    <p:restoredTop sz="93881" autoAdjust="0"/>
  </p:normalViewPr>
  <p:slideViewPr>
    <p:cSldViewPr snapToGrid="0">
      <p:cViewPr varScale="1">
        <p:scale>
          <a:sx n="81" d="100"/>
          <a:sy n="81" d="100"/>
        </p:scale>
        <p:origin x="91" y="235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03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E9088-C837-4E02-8AB3-07AC1D9C5637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51A86-B6C1-48AB-80C3-C544291EF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539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51A86-B6C1-48AB-80C3-C544291EF37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622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51A86-B6C1-48AB-80C3-C544291EF37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270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51A86-B6C1-48AB-80C3-C544291EF37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278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51A86-B6C1-48AB-80C3-C544291EF37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812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2036" y="360218"/>
            <a:ext cx="10912764" cy="5055844"/>
          </a:xfrm>
        </p:spPr>
        <p:txBody>
          <a:bodyPr/>
          <a:lstStyle/>
          <a:p>
            <a:pPr algn="l"/>
            <a:r>
              <a:rPr lang="en-US" sz="4000" b="1" dirty="0" err="1" smtClean="0">
                <a:solidFill>
                  <a:srgbClr val="FF0000"/>
                </a:solidFill>
              </a:rPr>
              <a:t>Tema</a:t>
            </a:r>
            <a:r>
              <a:rPr lang="en-US" sz="4000" b="1" dirty="0" smtClean="0">
                <a:solidFill>
                  <a:srgbClr val="FF0000"/>
                </a:solidFill>
              </a:rPr>
              <a:t>: </a:t>
            </a:r>
            <a:r>
              <a:rPr lang="ru-RU" sz="4800" b="1" dirty="0" err="1" smtClean="0">
                <a:solidFill>
                  <a:srgbClr val="FF0000"/>
                </a:solidFill>
              </a:rPr>
              <a:t>Himiki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termodinamika</a:t>
            </a:r>
            <a:r>
              <a:rPr lang="en-US" sz="4800" b="1" dirty="0" smtClean="0">
                <a:solidFill>
                  <a:srgbClr val="FF0000"/>
                </a:solidFill>
              </a:rPr>
              <a:t/>
            </a:r>
            <a:br>
              <a:rPr lang="en-US" sz="4800" b="1" dirty="0" smtClean="0">
                <a:solidFill>
                  <a:srgbClr val="FF0000"/>
                </a:solidFill>
              </a:rPr>
            </a:br>
            <a:r>
              <a:rPr lang="tk-TM" sz="4800" b="1" dirty="0" smtClean="0">
                <a:solidFill>
                  <a:srgbClr val="FF0000"/>
                </a:solidFill>
              </a:rPr>
              <a:t>  </a:t>
            </a:r>
            <a:r>
              <a:rPr lang="en-US" sz="4800" b="1" dirty="0" smtClean="0">
                <a:solidFill>
                  <a:srgbClr val="FF0000"/>
                </a:solidFill>
              </a:rPr>
              <a:t>                </a:t>
            </a:r>
            <a:r>
              <a:rPr lang="en-US" sz="3200" b="1" dirty="0" smtClean="0">
                <a:solidFill>
                  <a:srgbClr val="FF0000"/>
                </a:solidFill>
              </a:rPr>
              <a:t>Me</a:t>
            </a:r>
            <a:r>
              <a:rPr lang="tk-TM" sz="3200" b="1" dirty="0" smtClean="0">
                <a:solidFill>
                  <a:srgbClr val="FF0000"/>
                </a:solidFill>
              </a:rPr>
              <a:t>ý</a:t>
            </a:r>
            <a:r>
              <a:rPr lang="en-US" sz="3200" b="1" dirty="0" err="1" smtClean="0">
                <a:solidFill>
                  <a:srgbClr val="FF0000"/>
                </a:solidFill>
              </a:rPr>
              <a:t>ilnama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  <a:r>
              <a:rPr lang="ru-RU" sz="48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48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tk-TM" sz="48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</a:t>
            </a:r>
            <a:r>
              <a:rPr lang="ru-RU" sz="4800" dirty="0" err="1" smtClean="0">
                <a:solidFill>
                  <a:schemeClr val="tx2">
                    <a:lumMod val="75000"/>
                  </a:schemeClr>
                </a:solidFill>
              </a:rPr>
              <a:t>Gess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2">
                    <a:lumMod val="75000"/>
                  </a:schemeClr>
                </a:solidFill>
              </a:rPr>
              <a:t>kanuny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2">
                    <a:lumMod val="75000"/>
                  </a:schemeClr>
                </a:solidFill>
              </a:rPr>
              <a:t>we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2">
                    <a:lumMod val="75000"/>
                  </a:schemeClr>
                </a:solidFill>
              </a:rPr>
              <a:t>ondan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2">
                    <a:lumMod val="75000"/>
                  </a:schemeClr>
                </a:solidFill>
              </a:rPr>
              <a:t>gelip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2">
                    <a:lumMod val="75000"/>
                  </a:schemeClr>
                </a:solidFill>
              </a:rPr>
              <a:t>çykýan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2">
                    <a:lumMod val="75000"/>
                  </a:schemeClr>
                </a:solidFill>
              </a:rPr>
              <a:t>netijeler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br>
              <a:rPr lang="ru-RU" sz="4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k-TM" sz="4800" dirty="0" smtClean="0">
                <a:solidFill>
                  <a:schemeClr val="tx2">
                    <a:lumMod val="75000"/>
                  </a:schemeClr>
                </a:solidFill>
              </a:rPr>
              <a:t>2.</a:t>
            </a:r>
            <a:r>
              <a:rPr lang="sq-AL" sz="4800" dirty="0" smtClean="0">
                <a:solidFill>
                  <a:schemeClr val="tx2">
                    <a:lumMod val="75000"/>
                  </a:schemeClr>
                </a:solidFill>
              </a:rPr>
              <a:t>Maddalaryň </a:t>
            </a:r>
            <a:r>
              <a:rPr lang="sq-AL" sz="4800" dirty="0">
                <a:solidFill>
                  <a:schemeClr val="tx2">
                    <a:lumMod val="75000"/>
                  </a:schemeClr>
                </a:solidFill>
              </a:rPr>
              <a:t>standart ýagdaýlary.  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4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k-TM" sz="4800" dirty="0" smtClean="0">
                <a:solidFill>
                  <a:schemeClr val="tx2">
                    <a:lumMod val="75000"/>
                  </a:schemeClr>
                </a:solidFill>
              </a:rPr>
              <a:t>3.</a:t>
            </a:r>
            <a:r>
              <a:rPr lang="ru-RU" sz="4800" dirty="0" err="1" smtClean="0">
                <a:solidFill>
                  <a:schemeClr val="tx2">
                    <a:lumMod val="75000"/>
                  </a:schemeClr>
                </a:solidFill>
              </a:rPr>
              <a:t>Entropiýa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2">
                    <a:lumMod val="75000"/>
                  </a:schemeClr>
                </a:solidFill>
              </a:rPr>
              <a:t>hakynda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2">
                    <a:lumMod val="75000"/>
                  </a:schemeClr>
                </a:solidFill>
              </a:rPr>
              <a:t>düşünje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br>
              <a:rPr lang="ru-RU" sz="4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k-TM" sz="4800" dirty="0" smtClean="0">
                <a:solidFill>
                  <a:schemeClr val="tx2">
                    <a:lumMod val="75000"/>
                  </a:schemeClr>
                </a:solidFill>
              </a:rPr>
              <a:t>4.</a:t>
            </a:r>
            <a:r>
              <a:rPr lang="ru-RU" sz="4800" dirty="0" err="1" smtClean="0">
                <a:solidFill>
                  <a:schemeClr val="tx2">
                    <a:lumMod val="75000"/>
                  </a:schemeClr>
                </a:solidFill>
              </a:rPr>
              <a:t>Gibbs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2">
                    <a:lumMod val="75000"/>
                  </a:schemeClr>
                </a:solidFill>
              </a:rPr>
              <a:t>energiýasy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2">
                    <a:lumMod val="75000"/>
                  </a:schemeClr>
                </a:solidFill>
              </a:rPr>
              <a:t>hakynda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2">
                    <a:lumMod val="75000"/>
                  </a:schemeClr>
                </a:solidFill>
              </a:rPr>
              <a:t>düşünje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7109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</a:pPr>
            <a:r>
              <a:rPr lang="tk-TM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irleşmäniň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geliş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entropiýasy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b="1" i="1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dynçlykdaky ýöne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entropiýasyndan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tapawutlanýar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şertlerde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-de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ýönekeý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maddalaryň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ulgamynyň, </a:t>
            </a:r>
            <a:r>
              <a:rPr lang="ru-RU" sz="3200" b="1" i="1" dirty="0" smtClean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entropiýalary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nola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däldirler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Entropiýanyň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sistemadaky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ýokarlanmagyn</a:t>
            </a:r>
            <a:r>
              <a:rPr lang="tk-TM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faktory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diýip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atlandyrarys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temperatura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näçe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ýokarlandygyça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şonça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-da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ýüze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çykýar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faktoryna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lang="ru-RU" sz="3200" b="1" i="1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köpeltmek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hasyly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arkaly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mukdar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taýdan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berse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energiýanyň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birligin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(J)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aňlatsa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bolýar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indent="179705" algn="just">
              <a:lnSpc>
                <a:spcPct val="107000"/>
              </a:lnSpc>
            </a:pP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Sistemanyň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energiýasynyň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peselmegini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energetiki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-da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entalpiýa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faktory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diýip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atlandyrarys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Sistemanyň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tendensiýasy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ymtylyş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ugry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mukdar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taýdan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prosesiň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ýylylyk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effektiniň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bahasynyň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aňladylýar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916435"/>
              </p:ext>
            </p:extLst>
          </p:nvPr>
        </p:nvGraphicFramePr>
        <p:xfrm>
          <a:off x="4082461" y="3751866"/>
          <a:ext cx="1403938" cy="876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" name="Уравнение" r:id="rId3" imgW="482400" imgH="393480" progId="Equation.3">
                  <p:embed/>
                </p:oleObj>
              </mc:Choice>
              <mc:Fallback>
                <p:oleObj name="Уравнение" r:id="rId3" imgW="4824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82461" y="3751866"/>
                        <a:ext cx="1403938" cy="8766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607065"/>
              </p:ext>
            </p:extLst>
          </p:nvPr>
        </p:nvGraphicFramePr>
        <p:xfrm>
          <a:off x="6343715" y="3756577"/>
          <a:ext cx="2008433" cy="98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" name="Уравнение" r:id="rId5" imgW="711000" imgH="469800" progId="Equation.3">
                  <p:embed/>
                </p:oleObj>
              </mc:Choice>
              <mc:Fallback>
                <p:oleObj name="Уравнение" r:id="rId5" imgW="71100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43715" y="3756577"/>
                        <a:ext cx="2008433" cy="989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63508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1601"/>
            <a:ext cx="12192000" cy="6647992"/>
          </a:xfrm>
        </p:spPr>
        <p:txBody>
          <a:bodyPr>
            <a:noAutofit/>
          </a:bodyPr>
          <a:lstStyle/>
          <a:p>
            <a:pPr indent="179705" algn="just"/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Himiki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reaksiýalarda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entropiýanyň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üýtgemegi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reaksiýanyň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dowamynda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sistemanyň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göwrüminiň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üýtgemegi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berse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bolýar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2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285"/>
              </a:spcBef>
              <a:spcAft>
                <a:spcPts val="285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1/2 C 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grafit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) + 1/2 CO</a:t>
            </a:r>
            <a:r>
              <a:rPr lang="en-US" sz="2400" b="1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gaz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) = CO 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gaz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),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smtClean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S= 87,8 J/K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k-TM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reaksiýada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sistemanyň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göwrümi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ulalýar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400" b="1" i="1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0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diýmek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artýar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            </a:t>
            </a:r>
          </a:p>
          <a:p>
            <a:pPr marL="0" indent="0" algn="just"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Wodoroddan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azotdan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ammiagyň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geliş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285"/>
              </a:spcBef>
              <a:spcAft>
                <a:spcPts val="285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1/2 N</a:t>
            </a:r>
            <a:r>
              <a:rPr lang="en-US" sz="2400" b="1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gaz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) + 3/2 H</a:t>
            </a:r>
            <a:r>
              <a:rPr lang="en-US" sz="2400" b="1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gaz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) =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NH</a:t>
            </a:r>
            <a:r>
              <a:rPr lang="en-US" sz="2400" b="1" baseline="-25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gaz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),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ru-RU" sz="2400" b="1" dirty="0" smtClean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S= – 103,1 J/K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k-TM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reaksiýada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sistemanyň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göwrümi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kiçelýär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400" b="1" i="1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 0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diýmek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tk-TM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kiçelýär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/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Eger-de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reaksiýa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gaty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maddalaryň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arasynda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geçýän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meselem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285"/>
              </a:spcBef>
              <a:spcAft>
                <a:spcPts val="285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Al 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) + Sb 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) =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AlSb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), </a:t>
            </a:r>
            <a:r>
              <a:rPr lang="ru-RU" sz="24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S= – 5,01 J/K,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onda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sistemanyň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göwrüminiň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hem-de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entropiýasynyň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üýtgemegi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ýüzünde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aşmaýar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maddalarynyň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sany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üýtgemeýän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proseslere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meselem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k-TM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grafit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+ O</a:t>
            </a:r>
            <a:r>
              <a:rPr lang="en-US" sz="24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= CO</a:t>
            </a:r>
            <a:r>
              <a:rPr lang="en-US" sz="24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b="1" dirty="0" smtClean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– 2,9 J/K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853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0800"/>
          </a:xfrm>
        </p:spPr>
        <p:txBody>
          <a:bodyPr/>
          <a:lstStyle/>
          <a:p>
            <a:pPr algn="ctr"/>
            <a:r>
              <a:rPr lang="tk-TM" b="1" dirty="0" smtClean="0">
                <a:solidFill>
                  <a:srgbClr val="FF0000"/>
                </a:solidFill>
              </a:rPr>
              <a:t>Gibs energiýasy (Gibbsiň termohimiki potensialy)we täsirleşmeleriň ugurlary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34321"/>
            <a:ext cx="12192000" cy="5007041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ululyk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himiki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reaksiýany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ň </a:t>
            </a:r>
            <a:r>
              <a:rPr lang="ru-RU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geçişi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döwründe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energiýanyň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üýtgemesini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görkezmek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himiki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siýanyň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geçmeginiň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potensial</a:t>
            </a:r>
            <a:r>
              <a:rPr lang="tk-TM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baradaky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soraga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jogap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berýär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indiki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görnüşdäki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termodinamiki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potensial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k-TM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 </a:t>
            </a:r>
            <a:r>
              <a:rPr lang="ru-RU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Gibbs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energiýasyny</a:t>
            </a:r>
            <a:r>
              <a:rPr lang="tk-TM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ulgamyň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himiki</a:t>
            </a:r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</a:t>
            </a:r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diýip</a:t>
            </a:r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düşünip</a:t>
            </a:r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bolýar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Gibbs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energiýasynyň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klassiki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aňlatmasy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görnüşde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16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indent="0" algn="just">
              <a:lnSpc>
                <a:spcPct val="107000"/>
              </a:lnSpc>
              <a:buNone/>
            </a:pP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geliş</a:t>
            </a:r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ýa-da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Gibbs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geliş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Gibbs </a:t>
            </a:r>
            <a:r>
              <a:rPr lang="en-US" sz="32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</a:t>
            </a:r>
            <a:r>
              <a:rPr lang="en-US" sz="32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32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diýlip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ýagdaýdaky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maddanyň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gelme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reaksiýasyndaky</a:t>
            </a:r>
            <a:r>
              <a:rPr lang="en-US" sz="32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Gibbs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energiýasynyň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üýtgemegine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2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en-US" sz="32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en-US" sz="32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düşünilýär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kesgitleme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şertlerde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durnukly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sada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maddanyň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geliş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Gibbs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energiýasynyň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nola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deňdigini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aňladýar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Sistemanyň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entalpiýasynyň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entropiýasynyň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üýtgeýşi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Gibbs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energiýasynyň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üýtgemegi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prosesiň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ýolyna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bagly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däldir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127631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082070" cy="674557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Gibbsyň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termodinamiki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potensialy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4000" b="1" dirty="0" smtClean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</a:t>
            </a:r>
            <a:r>
              <a:rPr lang="ru-RU" sz="4000" b="1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U + </a:t>
            </a:r>
            <a:r>
              <a:rPr lang="tk-TM" sz="40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40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en-US" sz="40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TS </a:t>
            </a:r>
            <a:r>
              <a:rPr lang="ru-RU" sz="27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74557"/>
            <a:ext cx="12082071" cy="618344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lang="en-US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erde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3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içki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k-TM" sz="43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basyş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g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öwrüm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absolýut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temperatura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43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ulgamyň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kristallyň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suwuklygyň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ş.m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himiki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diýip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düşünip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bolýar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Ulgamyň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himiki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potensialy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Gibbs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energiýasynyň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ulgamyň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bölejikleriň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sanyna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gatnaşygy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l-GR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tk-TM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G  </a:t>
            </a:r>
            <a:r>
              <a:rPr lang="el-GR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̸</a:t>
            </a:r>
            <a:r>
              <a:rPr lang="tk-TM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N</a:t>
            </a:r>
            <a:endParaRPr lang="ru-RU" sz="3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söz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aýtsak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Gibbs</a:t>
            </a:r>
            <a:r>
              <a:rPr lang="en-US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energiýasynyň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üýtgemesiniň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häsiýeti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bize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</a:t>
            </a:r>
            <a:r>
              <a:rPr lang="tk-TM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jek bolýan 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prosesimiz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</a:t>
            </a:r>
            <a:r>
              <a:rPr lang="tk-TM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ermi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geçmejekligi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bara-da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aýtmaga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mümkinçilik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döredýär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Prosesiň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geçmesiniň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geçme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şerti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gelýän</a:t>
            </a:r>
            <a:r>
              <a:rPr lang="ru-RU" sz="4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deňsizlik</a:t>
            </a:r>
            <a:r>
              <a:rPr lang="tk-TM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</a:t>
            </a:r>
            <a:r>
              <a:rPr lang="ru-RU" sz="4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504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12191999" cy="7120128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850"/>
              </a:spcBef>
              <a:spcAft>
                <a:spcPts val="565"/>
              </a:spcAft>
            </a:pPr>
            <a:r>
              <a:rPr lang="tk-TM" sz="3600" b="1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en-US" sz="3600" b="1" dirty="0" err="1" smtClean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imiki</a:t>
            </a:r>
            <a:r>
              <a:rPr lang="en-US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täsirleşmeleriň</a:t>
            </a:r>
            <a:r>
              <a:rPr lang="en-US" sz="3600" b="1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600" b="1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ugurlary</a:t>
            </a:r>
            <a:endParaRPr lang="ru-RU" sz="3600" b="1" dirty="0">
              <a:solidFill>
                <a:schemeClr val="accent5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79705" algn="just">
              <a:lnSpc>
                <a:spcPct val="107000"/>
              </a:lnSpc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öz-özünden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daşyndan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ýetirmezden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diňe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durnuklylygy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pes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ýagdaýdan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has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durnukly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geçip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bilýär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Ýokarda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seredilip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geçilenlerden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himiki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proseslerde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wagtda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sany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tendensiýanyň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sistemanyň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entalpiýasyny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kiçeldýän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bölejikleriň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berk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baglanyşyklaryň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hasabyna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çylşyrymly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bölejiklere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birikmäge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ymtylmagynyň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hem-de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entropiýany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ulaldýan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bölejikleriň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biri-birlerinden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daşlaşyp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aýrylyşmaga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ymtylmagynyň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edýändigi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gelip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çykýar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Başgaça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aýdylanda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sany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gapma-garşylykly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faktorlaryň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entalpiýa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we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lang="ru-RU" sz="28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faktorlarynyň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tk-TM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ler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ýüze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çykýar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gapma-garşylykly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tendensiýalaryň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gapma-garşylykly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ugurlaryň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hemişelik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temperaturada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basyşda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geçýän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proseslerdäki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jemleýin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effekti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Gibbs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energiýasynyň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-da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izobara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izotermiki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potensialyň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)*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üýtgemegini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görkezýär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= </a:t>
            </a:r>
            <a:r>
              <a:rPr lang="ru-RU" sz="28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·</a:t>
            </a:r>
            <a:r>
              <a:rPr lang="ru-RU" sz="28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2737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705599"/>
          </a:xfrm>
        </p:spPr>
        <p:txBody>
          <a:bodyPr>
            <a:normAutofit/>
          </a:bodyPr>
          <a:lstStyle/>
          <a:p>
            <a:pPr indent="179705" algn="just">
              <a:lnSpc>
                <a:spcPct val="107000"/>
              </a:lnSpc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Gapma-garşylykly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ugurlaryň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entalpiýa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entropiýa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faktorlarynyň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hemişelik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göwrümde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geçýän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proseslerdäki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jemleýin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effekti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izohor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potensialyň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üýtgemegi-ni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görkezýär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= </a:t>
            </a:r>
            <a:r>
              <a:rPr lang="ru-RU" sz="24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U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·</a:t>
            </a:r>
            <a:r>
              <a:rPr lang="ru-RU" sz="24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79705" algn="just">
              <a:lnSpc>
                <a:spcPct val="107000"/>
              </a:lnSpc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Muňa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Gelmgols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funksiýasy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Köplenç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izobar-izotermiki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potensialy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Gibbs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giňden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potensial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teoretiki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nazaryýet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taýdan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tejribe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geçirmezden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potensial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Gibbs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energiýasynyň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üýtgemeginiň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tebigaty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prosesiň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aşyrylmagynyň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prinsipial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taýdan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mümkindigi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-da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däldigi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pikir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ýöretmäge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bermäge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mümkinçilik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berýär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Prosesiň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prinsipial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mümkinliginiň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deňsizlikdir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285"/>
              </a:spcBef>
              <a:spcAft>
                <a:spcPts val="285"/>
              </a:spcAft>
            </a:pPr>
            <a:r>
              <a:rPr lang="ru-RU" sz="24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&lt; 0. 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79705" algn="just">
              <a:lnSpc>
                <a:spcPct val="107000"/>
              </a:lnSpc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Eger-de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hasaplamalar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netijesinde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&lt; 0,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otrisatel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san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onda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täsirleşme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geçýär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Başgaça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aýdylanda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eger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-de Gibbs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sistemanyň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ilki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başky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ýagdaýynda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ahyrky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ýagdaýyndakydan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onda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reaksiýalar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erkine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geçýärler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076316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764" y="378691"/>
            <a:ext cx="8775238" cy="5985164"/>
          </a:xfrm>
        </p:spPr>
        <p:txBody>
          <a:bodyPr/>
          <a:lstStyle/>
          <a:p>
            <a:pPr indent="179705" algn="just">
              <a:lnSpc>
                <a:spcPct val="107000"/>
              </a:lnSpc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Eger-de </a:t>
            </a:r>
            <a:r>
              <a:rPr lang="ru-RU" sz="36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0,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položitel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san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onda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täsirleşme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ters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ugra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sagdan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çepe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geçýär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Gibbs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energiýasynyň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ulalmagy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6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0)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şertlerde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prosesiň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erkine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aşmagynyň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däldigine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şaýatlyk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Eger-de </a:t>
            </a:r>
            <a:r>
              <a:rPr lang="ru-RU" sz="36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 </a:t>
            </a:r>
            <a:r>
              <a:rPr lang="en-US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onda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himiki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deňagramlylyk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ýagdaýynda</a:t>
            </a:r>
            <a:r>
              <a:rPr lang="en-US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saklanýar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95029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76" y="1"/>
            <a:ext cx="120844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95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048565" cy="363070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30706"/>
            <a:ext cx="12048565" cy="322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53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496" y="-109728"/>
            <a:ext cx="11570208" cy="696772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400" b="1" dirty="0" err="1">
                <a:solidFill>
                  <a:schemeClr val="accent5"/>
                </a:solidFill>
              </a:rPr>
              <a:t>Gess</a:t>
            </a:r>
            <a:r>
              <a:rPr lang="en-US" sz="4400" b="1" dirty="0">
                <a:solidFill>
                  <a:schemeClr val="accent5"/>
                </a:solidFill>
              </a:rPr>
              <a:t> </a:t>
            </a:r>
            <a:r>
              <a:rPr lang="en-US" sz="4400" b="1" dirty="0" err="1">
                <a:solidFill>
                  <a:schemeClr val="accent5"/>
                </a:solidFill>
              </a:rPr>
              <a:t>kanuny</a:t>
            </a:r>
            <a:r>
              <a:rPr lang="en-US" sz="3200" b="1" dirty="0">
                <a:solidFill>
                  <a:schemeClr val="accent5"/>
                </a:solidFill>
              </a:rPr>
              <a:t>. </a:t>
            </a:r>
            <a:r>
              <a:rPr lang="en-US" sz="3600" b="1" dirty="0" err="1"/>
              <a:t>Termohimiki</a:t>
            </a:r>
            <a:r>
              <a:rPr lang="en-US" sz="3600" b="1" dirty="0"/>
              <a:t> </a:t>
            </a:r>
            <a:r>
              <a:rPr lang="en-US" sz="3600" b="1" dirty="0" err="1"/>
              <a:t>hasaplamalaryň</a:t>
            </a:r>
            <a:r>
              <a:rPr lang="en-US" sz="3600" b="1" dirty="0"/>
              <a:t> </a:t>
            </a:r>
            <a:r>
              <a:rPr lang="en-US" sz="3600" b="1" dirty="0" err="1" smtClean="0"/>
              <a:t>esasyny</a:t>
            </a:r>
            <a:r>
              <a:rPr lang="tk-TM" sz="3600" b="1" dirty="0" smtClean="0"/>
              <a:t>,</a:t>
            </a:r>
            <a:r>
              <a:rPr lang="en-US" sz="3600" b="1" dirty="0" smtClean="0"/>
              <a:t> </a:t>
            </a:r>
            <a:r>
              <a:rPr lang="tk-TM" sz="3600" b="1" dirty="0" smtClean="0"/>
              <a:t>Rus himigi </a:t>
            </a:r>
            <a:r>
              <a:rPr lang="en-US" sz="3600" b="1" dirty="0" smtClean="0"/>
              <a:t>German </a:t>
            </a:r>
            <a:r>
              <a:rPr lang="en-US" sz="3600" b="1" dirty="0" err="1" smtClean="0"/>
              <a:t>Iwanowi</a:t>
            </a:r>
            <a:r>
              <a:rPr lang="tk-TM" sz="3600" b="1" dirty="0" smtClean="0"/>
              <a:t>ç </a:t>
            </a:r>
            <a:r>
              <a:rPr lang="en-US" sz="3600" b="1" dirty="0" err="1" smtClean="0"/>
              <a:t>Gess</a:t>
            </a:r>
            <a:r>
              <a:rPr lang="en-US" sz="3600" b="1" dirty="0" smtClean="0"/>
              <a:t> </a:t>
            </a:r>
            <a:r>
              <a:rPr lang="en-US" sz="3600" b="1" dirty="0" err="1"/>
              <a:t>tarapyndan</a:t>
            </a:r>
            <a:r>
              <a:rPr lang="en-US" sz="3600" b="1" dirty="0"/>
              <a:t> (</a:t>
            </a:r>
            <a:r>
              <a:rPr lang="en-US" sz="3600" b="1" dirty="0" smtClean="0"/>
              <a:t>184</a:t>
            </a:r>
            <a:r>
              <a:rPr lang="tk-TM" sz="3600" b="1" dirty="0" smtClean="0"/>
              <a:t>0</a:t>
            </a:r>
            <a:r>
              <a:rPr lang="en-US" sz="3600" b="1" dirty="0" smtClean="0"/>
              <a:t>-</a:t>
            </a:r>
            <a:r>
              <a:rPr lang="en-US" sz="3600" b="1" dirty="0" err="1" smtClean="0"/>
              <a:t>nji</a:t>
            </a:r>
            <a:r>
              <a:rPr lang="en-US" sz="3600" b="1" dirty="0" smtClean="0"/>
              <a:t> </a:t>
            </a:r>
            <a:r>
              <a:rPr lang="en-US" sz="3600" b="1" dirty="0"/>
              <a:t>ý.) </a:t>
            </a:r>
            <a:r>
              <a:rPr lang="en-US" sz="3600" b="1" dirty="0" err="1"/>
              <a:t>teswirlenen</a:t>
            </a:r>
            <a:r>
              <a:rPr lang="en-US" sz="3600" b="1" dirty="0"/>
              <a:t> </a:t>
            </a:r>
            <a:r>
              <a:rPr lang="en-US" sz="3600" b="1" dirty="0" err="1"/>
              <a:t>kanun</a:t>
            </a:r>
            <a:r>
              <a:rPr lang="en-US" sz="3600" b="1" dirty="0"/>
              <a:t> </a:t>
            </a:r>
            <a:r>
              <a:rPr lang="en-US" sz="3600" b="1" dirty="0" err="1"/>
              <a:t>tutýar</a:t>
            </a:r>
            <a:r>
              <a:rPr lang="en-US" sz="3600" b="1" dirty="0"/>
              <a:t>. </a:t>
            </a:r>
            <a:r>
              <a:rPr lang="tk-TM" sz="3600" b="1" dirty="0" smtClean="0"/>
              <a:t>Şol kanuna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laýyklykda</a:t>
            </a:r>
            <a:r>
              <a:rPr lang="tk-TM" sz="3600" b="1" dirty="0" smtClean="0"/>
              <a:t> 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u-RU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obar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4000" b="1" i="1" dirty="0" smtClean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izohor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izotermiki</a:t>
            </a:r>
            <a:r>
              <a:rPr lang="tk-TM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endotermiki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şertlerde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geçirilýän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himiki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reaksi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ň </a:t>
            </a:r>
            <a:r>
              <a:rPr lang="ru-RU" sz="40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ýylylyk</a:t>
            </a:r>
            <a:r>
              <a:rPr lang="ru-RU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effekti</a:t>
            </a:r>
            <a:r>
              <a:rPr lang="en-US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reaksiýanyň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geçiş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ýoluna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bolman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diňe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başdaky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maddalaryň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ýagdaýyna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görnüşine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reaksiýanyň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önümlerine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bolýar</a:t>
            </a:r>
            <a:r>
              <a:rPr lang="tk-TM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ru-RU" sz="4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k-TM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9632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130" y="0"/>
            <a:ext cx="120978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718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73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651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85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62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53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69950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Ýönekeý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söz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aýdylanda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geçýän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käbir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himiki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prosesde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himiki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öwürilme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stadiýa-da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birnäçe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stadiýa-da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geçýänine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garamazdan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bölünip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çykýan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siňdirilýän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ýylyly</a:t>
            </a:r>
            <a:r>
              <a:rPr lang="tk-TM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energiýasynyň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mukdary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elm</a:t>
            </a:r>
            <a:r>
              <a:rPr lang="en-US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dama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sana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basyş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maddalaryň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agregat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tk-TM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şertinde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Mysal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adamyň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organizminde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en-US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gec</a:t>
            </a:r>
            <a:r>
              <a:rPr lang="tk-TM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ýän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glýukozanyň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okislenmesi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stadyýaly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örän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çylşyrymly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mehanizm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geçýär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muňa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garamazdan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prosesiň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hemme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stadyýalarynyň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ýylylyk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effektiniň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summasy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jemi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tk-TM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glýukozanyň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gös-göni ýöne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ýakylmagynyň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ýylyly</a:t>
            </a:r>
            <a:r>
              <a:rPr lang="tk-TM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effekti bilen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  <a:endParaRPr lang="ru-RU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11539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Gess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kanuny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umumylaşdyrylan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shematiki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himiki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görnüşinde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görkezilen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käbir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başdaky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</a:t>
            </a:r>
            <a:r>
              <a:rPr lang="ru-RU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maddalaryň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täsirleşmesi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netijesinde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</a:t>
            </a:r>
            <a:r>
              <a:rPr lang="ru-RU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reaksiýanyň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önümleri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alynýar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täsirleşme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geçýän stadiýalarynyň sany boýunça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dürli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birnäçe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stadiýalar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yň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etijesinde geçmegi mümkin,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ş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ýylylyk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effekt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leriniň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çiş sanyna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∆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200" b="1" i="1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 belläliň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k-TM" sz="3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Gess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kanunyna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laýyklykda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reaksiýanyň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ýylylyk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effektleri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indiki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gatnaşyk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baglydyrlar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292" y="5633197"/>
            <a:ext cx="8324850" cy="5524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909" y="3252247"/>
            <a:ext cx="6890994" cy="142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3424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85800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 err="1">
                <a:solidFill>
                  <a:schemeClr val="accent5"/>
                </a:solidFill>
              </a:rPr>
              <a:t>Meselem</a:t>
            </a:r>
            <a:r>
              <a:rPr lang="en-US" sz="3600" b="1" dirty="0"/>
              <a:t>, </a:t>
            </a:r>
            <a:r>
              <a:rPr lang="en-US" sz="3600" b="1" dirty="0" err="1"/>
              <a:t>uglerodyň</a:t>
            </a:r>
            <a:r>
              <a:rPr lang="en-US" sz="3600" b="1" dirty="0"/>
              <a:t> (</a:t>
            </a:r>
            <a:r>
              <a:rPr lang="en-US" sz="3600" b="1" dirty="0" smtClean="0"/>
              <a:t>IV </a:t>
            </a:r>
            <a:r>
              <a:rPr lang="en-US" sz="3600" b="1" dirty="0" err="1" smtClean="0"/>
              <a:t>walentli</a:t>
            </a:r>
            <a:r>
              <a:rPr lang="en-US" sz="3600" b="1" dirty="0" smtClean="0"/>
              <a:t>) </a:t>
            </a:r>
            <a:r>
              <a:rPr lang="en-US" sz="3600" b="1" dirty="0" err="1"/>
              <a:t>oksidiniň</a:t>
            </a:r>
            <a:r>
              <a:rPr lang="en-US" sz="3600" b="1" dirty="0"/>
              <a:t> </a:t>
            </a:r>
            <a:r>
              <a:rPr lang="en-US" sz="3600" b="1" dirty="0" err="1"/>
              <a:t>grafitden</a:t>
            </a:r>
            <a:r>
              <a:rPr lang="en-US" sz="3600" b="1" dirty="0"/>
              <a:t> we </a:t>
            </a:r>
            <a:r>
              <a:rPr lang="en-US" sz="3600" b="1" dirty="0" err="1"/>
              <a:t>kisloroddan</a:t>
            </a:r>
            <a:r>
              <a:rPr lang="en-US" sz="3600" b="1" dirty="0"/>
              <a:t> </a:t>
            </a:r>
            <a:r>
              <a:rPr lang="en-US" sz="3600" b="1" dirty="0" err="1"/>
              <a:t>emele</a:t>
            </a:r>
            <a:r>
              <a:rPr lang="en-US" sz="3600" b="1" dirty="0"/>
              <a:t> </a:t>
            </a:r>
            <a:r>
              <a:rPr lang="en-US" sz="3600" b="1" dirty="0" err="1"/>
              <a:t>gelmegini</a:t>
            </a:r>
            <a:r>
              <a:rPr lang="en-US" sz="3600" b="1" dirty="0"/>
              <a:t> </a:t>
            </a:r>
            <a:r>
              <a:rPr lang="en-US" sz="3600" b="1" dirty="0" err="1"/>
              <a:t>ýönekeý</a:t>
            </a:r>
            <a:r>
              <a:rPr lang="en-US" sz="3600" b="1" dirty="0"/>
              <a:t> </a:t>
            </a:r>
            <a:r>
              <a:rPr lang="en-US" sz="3600" b="1" dirty="0" err="1"/>
              <a:t>maddalaryň</a:t>
            </a:r>
            <a:r>
              <a:rPr lang="en-US" sz="3600" b="1" dirty="0"/>
              <a:t> </a:t>
            </a:r>
            <a:r>
              <a:rPr lang="en-US" sz="3600" b="1" dirty="0" err="1"/>
              <a:t>täsirleşmesiniň</a:t>
            </a:r>
            <a:r>
              <a:rPr lang="en-US" sz="3600" b="1" dirty="0"/>
              <a:t> </a:t>
            </a:r>
            <a:r>
              <a:rPr lang="en-US" sz="3600" b="1" dirty="0" err="1"/>
              <a:t>gönüden-göni</a:t>
            </a:r>
            <a:r>
              <a:rPr lang="en-US" sz="3600" b="1" dirty="0"/>
              <a:t> </a:t>
            </a:r>
            <a:r>
              <a:rPr lang="en-US" sz="3600" b="1" dirty="0" err="1"/>
              <a:t>netijesi</a:t>
            </a:r>
            <a:endParaRPr lang="ru-RU" sz="3600" b="1" dirty="0"/>
          </a:p>
          <a:p>
            <a:r>
              <a:rPr lang="en-US" sz="3600" b="1" dirty="0" smtClean="0"/>
              <a:t>C</a:t>
            </a:r>
            <a:r>
              <a:rPr lang="en-US" sz="3600" b="1" baseline="-25000" dirty="0" smtClean="0"/>
              <a:t>(</a:t>
            </a:r>
            <a:r>
              <a:rPr lang="en-US" sz="3600" b="1" baseline="-25000" dirty="0" err="1" smtClean="0"/>
              <a:t>grafit</a:t>
            </a:r>
            <a:r>
              <a:rPr lang="en-US" sz="3600" b="1" baseline="-25000" dirty="0"/>
              <a:t>) </a:t>
            </a:r>
            <a:r>
              <a:rPr lang="en-US" sz="3600" b="1" dirty="0"/>
              <a:t>+ 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2(</a:t>
            </a:r>
            <a:r>
              <a:rPr lang="en-US" sz="3600" b="1" baseline="-25000" dirty="0" err="1" smtClean="0"/>
              <a:t>gaz</a:t>
            </a:r>
            <a:r>
              <a:rPr lang="en-US" sz="3600" b="1" baseline="-25000" dirty="0"/>
              <a:t>) </a:t>
            </a:r>
            <a:r>
              <a:rPr lang="en-US" sz="3600" b="1" dirty="0"/>
              <a:t>= </a:t>
            </a:r>
            <a:r>
              <a:rPr lang="en-US" sz="3600" b="1" dirty="0" smtClean="0"/>
              <a:t>CO</a:t>
            </a:r>
            <a:r>
              <a:rPr lang="en-US" sz="3600" b="1" baseline="-25000" dirty="0" smtClean="0"/>
              <a:t>2(</a:t>
            </a:r>
            <a:r>
              <a:rPr lang="en-US" sz="3600" b="1" baseline="-25000" dirty="0" err="1" smtClean="0"/>
              <a:t>gaz</a:t>
            </a:r>
            <a:r>
              <a:rPr lang="en-US" sz="3600" b="1" baseline="-25000" dirty="0" smtClean="0"/>
              <a:t>),</a:t>
            </a:r>
            <a:r>
              <a:rPr lang="tk-TM" sz="3600" b="1" baseline="-25000" dirty="0" smtClean="0"/>
              <a:t> </a:t>
            </a:r>
            <a:r>
              <a:rPr lang="tk-TM" sz="3000" b="1" i="1" dirty="0" smtClean="0"/>
              <a:t>ýylyly effekti</a:t>
            </a:r>
            <a:r>
              <a:rPr lang="ru-RU" sz="3000" i="1" dirty="0" smtClean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sz="3600" i="1" dirty="0" smtClean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600" b="1" i="1" dirty="0" smtClean="0">
                <a:solidFill>
                  <a:srgbClr val="FF0000"/>
                </a:solidFill>
              </a:rPr>
              <a:t>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</a:t>
            </a:r>
            <a:endParaRPr lang="ru-RU" sz="3600" b="1" baseline="-25000" dirty="0">
              <a:solidFill>
                <a:srgbClr val="FF0000"/>
              </a:solidFill>
            </a:endParaRPr>
          </a:p>
          <a:p>
            <a:r>
              <a:rPr lang="en-US" sz="3600" b="1" dirty="0" err="1"/>
              <a:t>ýa</a:t>
            </a:r>
            <a:r>
              <a:rPr lang="en-US" sz="3600" b="1" dirty="0"/>
              <a:t>-da </a:t>
            </a:r>
            <a:r>
              <a:rPr lang="tk-TM" sz="3600" b="1" dirty="0" smtClean="0"/>
              <a:t>başga-ça bu </a:t>
            </a:r>
            <a:r>
              <a:rPr lang="en-US" sz="3600" b="1" dirty="0" smtClean="0"/>
              <a:t>proses</a:t>
            </a:r>
            <a:r>
              <a:rPr lang="tk-TM" sz="3600" b="1" dirty="0"/>
              <a:t>i, </a:t>
            </a:r>
            <a:r>
              <a:rPr lang="tk-TM" sz="3600" b="1" dirty="0" smtClean="0"/>
              <a:t>başda </a:t>
            </a:r>
            <a:r>
              <a:rPr lang="en-US" sz="3600" b="1" dirty="0" err="1" smtClean="0"/>
              <a:t>uglerodyň</a:t>
            </a:r>
            <a:r>
              <a:rPr lang="en-US" sz="3600" b="1" dirty="0" smtClean="0"/>
              <a:t> </a:t>
            </a:r>
            <a:r>
              <a:rPr lang="en-US" sz="3600" b="1" dirty="0"/>
              <a:t>(II) </a:t>
            </a:r>
            <a:r>
              <a:rPr lang="en-US" sz="3600" b="1" dirty="0" err="1"/>
              <a:t>oksidiniň</a:t>
            </a:r>
            <a:r>
              <a:rPr lang="en-US" sz="3600" b="1" dirty="0"/>
              <a:t> </a:t>
            </a:r>
            <a:r>
              <a:rPr lang="en-US" sz="3600" b="1" dirty="0" err="1"/>
              <a:t>emele</a:t>
            </a:r>
            <a:r>
              <a:rPr lang="en-US" sz="3600" b="1" dirty="0"/>
              <a:t> </a:t>
            </a:r>
            <a:r>
              <a:rPr lang="en-US" sz="3600" b="1" dirty="0" err="1" smtClean="0"/>
              <a:t>gelmegi</a:t>
            </a:r>
            <a:r>
              <a:rPr lang="en-US" sz="3600" b="1" dirty="0" smtClean="0"/>
              <a:t> we</a:t>
            </a:r>
            <a:r>
              <a:rPr lang="tk-TM" sz="3600" b="1" dirty="0" smtClean="0"/>
              <a:t> ikinji stadiýasynda bolsa onuň 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ýanmagy</a:t>
            </a:r>
            <a:r>
              <a:rPr lang="tk-TM" sz="3600" b="1" dirty="0" smtClean="0"/>
              <a:t> ýaly</a:t>
            </a:r>
            <a:r>
              <a:rPr lang="en-US" sz="3600" b="1" dirty="0" smtClean="0"/>
              <a:t> </a:t>
            </a:r>
            <a:r>
              <a:rPr lang="en-US" sz="3600" b="1" dirty="0" err="1"/>
              <a:t>aralyk</a:t>
            </a:r>
            <a:r>
              <a:rPr lang="en-US" sz="3600" b="1" dirty="0"/>
              <a:t> </a:t>
            </a:r>
            <a:r>
              <a:rPr lang="tk-TM" sz="3600" b="1" dirty="0" smtClean="0"/>
              <a:t>geçýän </a:t>
            </a:r>
            <a:r>
              <a:rPr lang="en-US" sz="3600" b="1" dirty="0" err="1" smtClean="0"/>
              <a:t>stadiýa</a:t>
            </a:r>
            <a:r>
              <a:rPr lang="tk-TM" sz="3600" b="1" dirty="0" smtClean="0"/>
              <a:t>laryň</a:t>
            </a:r>
            <a:r>
              <a:rPr lang="en-US" sz="3600" b="1" dirty="0" smtClean="0"/>
              <a:t> </a:t>
            </a:r>
            <a:r>
              <a:rPr lang="en-US" sz="3600" b="1" dirty="0" err="1"/>
              <a:t>üsti</a:t>
            </a:r>
            <a:r>
              <a:rPr lang="en-US" sz="3600" b="1" dirty="0"/>
              <a:t> </a:t>
            </a:r>
            <a:r>
              <a:rPr lang="en-US" sz="3600" b="1" dirty="0" err="1"/>
              <a:t>bilen</a:t>
            </a:r>
            <a:r>
              <a:rPr lang="en-US" sz="3600" b="1" dirty="0"/>
              <a:t> </a:t>
            </a:r>
            <a:r>
              <a:rPr lang="en-US" sz="3600" b="1" dirty="0" err="1" smtClean="0"/>
              <a:t>geç</a:t>
            </a:r>
            <a:r>
              <a:rPr lang="tk-TM" sz="3600" b="1" dirty="0" smtClean="0"/>
              <a:t>işini </a:t>
            </a:r>
            <a:r>
              <a:rPr lang="en-US" sz="3600" b="1" dirty="0" smtClean="0"/>
              <a:t> </a:t>
            </a:r>
            <a:r>
              <a:rPr lang="tk-TM" sz="3600" b="1" dirty="0" smtClean="0"/>
              <a:t>görkezsek onda</a:t>
            </a:r>
            <a:r>
              <a:rPr lang="en-US" sz="3600" b="1" dirty="0" smtClean="0"/>
              <a:t>:</a:t>
            </a:r>
            <a:endParaRPr lang="ru-RU" sz="3600" b="1" dirty="0"/>
          </a:p>
          <a:p>
            <a:r>
              <a:rPr lang="en-US" sz="3600" b="1" dirty="0" smtClean="0"/>
              <a:t>C</a:t>
            </a:r>
            <a:r>
              <a:rPr lang="en-US" sz="3600" b="1" baseline="-25000" dirty="0" smtClean="0"/>
              <a:t>(</a:t>
            </a:r>
            <a:r>
              <a:rPr lang="en-US" sz="3600" b="1" baseline="-25000" dirty="0" err="1" smtClean="0"/>
              <a:t>grafit</a:t>
            </a:r>
            <a:r>
              <a:rPr lang="en-US" sz="3600" b="1" baseline="-25000" dirty="0"/>
              <a:t>) </a:t>
            </a:r>
            <a:r>
              <a:rPr lang="en-US" sz="3600" b="1" dirty="0"/>
              <a:t>+ </a:t>
            </a:r>
            <a:r>
              <a:rPr lang="en-US" sz="3000" b="1" dirty="0"/>
              <a:t>1/2</a:t>
            </a:r>
            <a:r>
              <a:rPr lang="en-US" sz="3600" b="1" dirty="0"/>
              <a:t> 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2(</a:t>
            </a:r>
            <a:r>
              <a:rPr lang="en-US" sz="3600" b="1" baseline="-25000" dirty="0" err="1" smtClean="0"/>
              <a:t>gaz</a:t>
            </a:r>
            <a:r>
              <a:rPr lang="en-US" sz="3600" b="1" baseline="-25000" dirty="0"/>
              <a:t>) </a:t>
            </a:r>
            <a:r>
              <a:rPr lang="en-US" sz="3600" b="1" dirty="0"/>
              <a:t>= </a:t>
            </a:r>
            <a:r>
              <a:rPr lang="en-US" sz="3600" b="1" dirty="0" smtClean="0"/>
              <a:t>CO</a:t>
            </a:r>
            <a:r>
              <a:rPr lang="en-US" sz="3600" b="1" baseline="-25000" dirty="0" smtClean="0"/>
              <a:t>(</a:t>
            </a:r>
            <a:r>
              <a:rPr lang="en-US" sz="3600" b="1" baseline="-25000" dirty="0" err="1" smtClean="0"/>
              <a:t>gaz</a:t>
            </a:r>
            <a:r>
              <a:rPr lang="en-US" sz="3600" b="1" baseline="-25000" dirty="0"/>
              <a:t>), </a:t>
            </a:r>
            <a:r>
              <a:rPr lang="ru-RU" sz="3600" i="1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600" b="1" i="1" dirty="0" smtClean="0">
                <a:solidFill>
                  <a:srgbClr val="FF0000"/>
                </a:solidFill>
              </a:rPr>
              <a:t>H</a:t>
            </a:r>
            <a:r>
              <a:rPr lang="en-US" sz="3600" b="1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>
                <a:solidFill>
                  <a:srgbClr val="FF0000"/>
                </a:solidFill>
              </a:rPr>
              <a:t>,</a:t>
            </a:r>
            <a:endParaRPr lang="ru-RU" sz="3600" b="1" dirty="0">
              <a:solidFill>
                <a:srgbClr val="FF0000"/>
              </a:solidFill>
            </a:endParaRPr>
          </a:p>
          <a:p>
            <a:r>
              <a:rPr lang="en-US" sz="3600" b="1" dirty="0" smtClean="0"/>
              <a:t>CO</a:t>
            </a:r>
            <a:r>
              <a:rPr lang="en-US" sz="3600" b="1" baseline="-25000" dirty="0" smtClean="0"/>
              <a:t>(</a:t>
            </a:r>
            <a:r>
              <a:rPr lang="en-US" sz="3600" b="1" baseline="-25000" dirty="0" err="1" smtClean="0"/>
              <a:t>gaz</a:t>
            </a:r>
            <a:r>
              <a:rPr lang="en-US" sz="3600" b="1" baseline="-25000" dirty="0"/>
              <a:t>) </a:t>
            </a:r>
            <a:r>
              <a:rPr lang="en-US" sz="3600" b="1" dirty="0"/>
              <a:t>+ </a:t>
            </a:r>
            <a:r>
              <a:rPr lang="en-US" sz="3000" b="1" dirty="0"/>
              <a:t>1/2</a:t>
            </a:r>
            <a:r>
              <a:rPr lang="en-US" sz="3600" b="1" dirty="0"/>
              <a:t> 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2(</a:t>
            </a:r>
            <a:r>
              <a:rPr lang="en-US" sz="3600" b="1" baseline="-25000" dirty="0" err="1" smtClean="0"/>
              <a:t>gaz</a:t>
            </a:r>
            <a:r>
              <a:rPr lang="en-US" sz="3600" b="1" baseline="-25000" dirty="0"/>
              <a:t>) </a:t>
            </a:r>
            <a:r>
              <a:rPr lang="en-US" sz="3600" b="1" dirty="0"/>
              <a:t>= </a:t>
            </a:r>
            <a:r>
              <a:rPr lang="en-US" sz="3600" b="1" dirty="0" smtClean="0"/>
              <a:t>CO</a:t>
            </a:r>
            <a:r>
              <a:rPr lang="en-US" sz="3600" b="1" baseline="-25000" dirty="0" smtClean="0"/>
              <a:t>2(</a:t>
            </a:r>
            <a:r>
              <a:rPr lang="en-US" sz="3600" b="1" baseline="-25000" dirty="0" err="1" smtClean="0"/>
              <a:t>gaz</a:t>
            </a:r>
            <a:r>
              <a:rPr lang="en-US" sz="3600" b="1" baseline="-25000" dirty="0"/>
              <a:t>), </a:t>
            </a:r>
            <a:r>
              <a:rPr lang="ru-RU" sz="3600" i="1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600" b="1" i="1" dirty="0" smtClean="0">
                <a:solidFill>
                  <a:srgbClr val="FF0000"/>
                </a:solidFill>
              </a:rPr>
              <a:t>H</a:t>
            </a:r>
            <a:r>
              <a:rPr lang="en-US" sz="3600" b="1" i="1" baseline="-25000" dirty="0" smtClean="0">
                <a:solidFill>
                  <a:srgbClr val="FF0000"/>
                </a:solidFill>
              </a:rPr>
              <a:t>3</a:t>
            </a:r>
            <a:endParaRPr lang="ru-RU" sz="3600" b="1" i="1" baseline="-25000" dirty="0">
              <a:solidFill>
                <a:srgbClr val="FF0000"/>
              </a:solidFill>
            </a:endParaRPr>
          </a:p>
          <a:p>
            <a:r>
              <a:rPr lang="tk-TM" sz="3600" b="1" dirty="0" smtClean="0"/>
              <a:t>    </a:t>
            </a:r>
            <a:r>
              <a:rPr lang="en-US" sz="3600" b="1" dirty="0" err="1" smtClean="0"/>
              <a:t>jemlenende</a:t>
            </a:r>
            <a:r>
              <a:rPr lang="tk-TM" sz="3600" b="1" dirty="0" smtClean="0"/>
              <a:t>:      </a:t>
            </a:r>
            <a:r>
              <a:rPr lang="en-US" sz="3600" b="1" dirty="0" smtClean="0"/>
              <a:t>C</a:t>
            </a:r>
            <a:r>
              <a:rPr lang="en-US" sz="3600" b="1" baseline="-25000" dirty="0" smtClean="0"/>
              <a:t>(</a:t>
            </a:r>
            <a:r>
              <a:rPr lang="en-US" sz="3600" b="1" baseline="-25000" dirty="0" err="1" smtClean="0"/>
              <a:t>grafit</a:t>
            </a:r>
            <a:r>
              <a:rPr lang="en-US" sz="3600" b="1" baseline="-25000" dirty="0"/>
              <a:t>) </a:t>
            </a:r>
            <a:r>
              <a:rPr lang="en-US" sz="3600" b="1" dirty="0"/>
              <a:t>+ 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2(</a:t>
            </a:r>
            <a:r>
              <a:rPr lang="en-US" sz="3600" b="1" baseline="-25000" dirty="0" err="1" smtClean="0"/>
              <a:t>gaz</a:t>
            </a:r>
            <a:r>
              <a:rPr lang="en-US" sz="3600" b="1" baseline="-25000" dirty="0"/>
              <a:t>) </a:t>
            </a:r>
            <a:r>
              <a:rPr lang="en-US" sz="3600" b="1" dirty="0"/>
              <a:t>= </a:t>
            </a:r>
            <a:r>
              <a:rPr lang="en-US" sz="3600" b="1" dirty="0" smtClean="0"/>
              <a:t>CO</a:t>
            </a:r>
            <a:r>
              <a:rPr lang="en-US" sz="3600" b="1" baseline="-25000" dirty="0" smtClean="0"/>
              <a:t>2(</a:t>
            </a:r>
            <a:r>
              <a:rPr lang="en-US" sz="3600" b="1" baseline="-25000" dirty="0" err="1" smtClean="0"/>
              <a:t>gaz</a:t>
            </a:r>
            <a:r>
              <a:rPr lang="en-US" sz="3600" b="1" baseline="-25000" dirty="0"/>
              <a:t>), </a:t>
            </a:r>
            <a:r>
              <a:rPr lang="ru-RU" sz="3600" i="1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600" b="1" i="1" dirty="0" smtClean="0">
                <a:solidFill>
                  <a:srgbClr val="FF0000"/>
                </a:solidFill>
              </a:rPr>
              <a:t>H</a:t>
            </a:r>
            <a:r>
              <a:rPr lang="en-US" sz="3600" b="1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+ </a:t>
            </a:r>
            <a:r>
              <a:rPr lang="ru-RU" sz="3600" i="1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600" b="1" i="1" dirty="0" smtClean="0">
                <a:solidFill>
                  <a:srgbClr val="FF0000"/>
                </a:solidFill>
              </a:rPr>
              <a:t>H</a:t>
            </a:r>
            <a:r>
              <a:rPr lang="en-US" sz="3600" b="1" i="1" baseline="-25000" dirty="0" smtClean="0">
                <a:solidFill>
                  <a:srgbClr val="FF0000"/>
                </a:solidFill>
              </a:rPr>
              <a:t>3</a:t>
            </a: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=</a:t>
            </a:r>
            <a:r>
              <a:rPr lang="tk-TM" sz="3600" b="1" dirty="0" smtClean="0"/>
              <a:t> </a:t>
            </a:r>
            <a:r>
              <a:rPr lang="ru-RU" sz="3600" i="1" dirty="0" smtClean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600" b="1" i="1" dirty="0" smtClean="0">
                <a:solidFill>
                  <a:srgbClr val="FF0000"/>
                </a:solidFill>
              </a:rPr>
              <a:t>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</a:t>
            </a:r>
            <a:endParaRPr lang="ru-RU" sz="3600" b="1" i="1" dirty="0">
              <a:solidFill>
                <a:srgbClr val="FF0000"/>
              </a:solidFill>
            </a:endParaRPr>
          </a:p>
          <a:p>
            <a:r>
              <a:rPr lang="tk-TM" sz="3600" b="1" dirty="0" smtClean="0"/>
              <a:t>       </a:t>
            </a:r>
            <a:r>
              <a:rPr lang="en-US" sz="3600" b="1" dirty="0" err="1" smtClean="0"/>
              <a:t>prosesiň</a:t>
            </a:r>
            <a:r>
              <a:rPr lang="en-US" sz="3600" b="1" dirty="0" smtClean="0"/>
              <a:t> </a:t>
            </a:r>
            <a:r>
              <a:rPr lang="en-US" sz="3600" b="1" dirty="0" err="1"/>
              <a:t>netijesi</a:t>
            </a:r>
            <a:r>
              <a:rPr lang="en-US" sz="3600" b="1" dirty="0"/>
              <a:t> </a:t>
            </a:r>
            <a:r>
              <a:rPr lang="en-US" sz="3600" b="1" dirty="0" err="1"/>
              <a:t>hökmünde</a:t>
            </a:r>
            <a:r>
              <a:rPr lang="en-US" sz="3600" b="1" dirty="0"/>
              <a:t> </a:t>
            </a:r>
            <a:r>
              <a:rPr lang="en-US" sz="3600" b="1" dirty="0" err="1"/>
              <a:t>garasa</a:t>
            </a:r>
            <a:r>
              <a:rPr lang="en-US" sz="3600" b="1" dirty="0"/>
              <a:t> </a:t>
            </a:r>
            <a:r>
              <a:rPr lang="en-US" sz="3600" b="1" dirty="0" err="1"/>
              <a:t>bolar</a:t>
            </a:r>
            <a:r>
              <a:rPr lang="en-US" sz="3600" b="1" dirty="0"/>
              <a:t>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70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229855"/>
          </a:xfrm>
        </p:spPr>
        <p:txBody>
          <a:bodyPr/>
          <a:lstStyle/>
          <a:p>
            <a:r>
              <a:rPr lang="en-US" sz="3200" b="1" dirty="0" err="1" smtClean="0">
                <a:solidFill>
                  <a:schemeClr val="accent5"/>
                </a:solidFill>
              </a:rPr>
              <a:t>Gess</a:t>
            </a:r>
            <a:r>
              <a:rPr lang="en-US" sz="3200" b="1" dirty="0" smtClean="0">
                <a:solidFill>
                  <a:schemeClr val="accent5"/>
                </a:solidFill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</a:rPr>
              <a:t>kanunyna</a:t>
            </a:r>
            <a:r>
              <a:rPr lang="en-US" sz="3200" b="1" dirty="0">
                <a:solidFill>
                  <a:schemeClr val="accent5"/>
                </a:solidFill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</a:rPr>
              <a:t>laýyklykda</a:t>
            </a:r>
            <a:r>
              <a:rPr lang="en-US" sz="3200" b="1" dirty="0">
                <a:solidFill>
                  <a:schemeClr val="accent5"/>
                </a:solidFill>
              </a:rPr>
              <a:t>, </a:t>
            </a:r>
            <a:r>
              <a:rPr lang="en-US" sz="3200" b="1" dirty="0"/>
              <a:t>CO</a:t>
            </a:r>
            <a:r>
              <a:rPr lang="en-US" sz="3200" b="1" baseline="-25000" dirty="0"/>
              <a:t>2</a:t>
            </a:r>
            <a:r>
              <a:rPr lang="en-US" sz="3200" b="1" dirty="0"/>
              <a:t>-niň hem </a:t>
            </a:r>
            <a:r>
              <a:rPr lang="en-US" sz="3200" b="1" dirty="0" err="1"/>
              <a:t>gönüden-göni</a:t>
            </a:r>
            <a:r>
              <a:rPr lang="en-US" sz="3200" b="1" dirty="0"/>
              <a:t>  </a:t>
            </a:r>
            <a:r>
              <a:rPr lang="en-US" sz="3200" b="1" dirty="0" err="1"/>
              <a:t>ýönekeý</a:t>
            </a:r>
            <a:r>
              <a:rPr lang="en-US" sz="3200" b="1" dirty="0"/>
              <a:t> </a:t>
            </a:r>
            <a:r>
              <a:rPr lang="en-US" sz="3200" b="1" dirty="0" err="1"/>
              <a:t>maddalardan</a:t>
            </a:r>
            <a:r>
              <a:rPr lang="en-US" sz="3200" b="1" dirty="0"/>
              <a:t>, hem CO-</a:t>
            </a:r>
            <a:r>
              <a:rPr lang="en-US" sz="3200" b="1" dirty="0" err="1"/>
              <a:t>nyň</a:t>
            </a:r>
            <a:r>
              <a:rPr lang="en-US" sz="3200" b="1" dirty="0"/>
              <a:t> </a:t>
            </a:r>
            <a:r>
              <a:rPr lang="en-US" sz="3200" b="1" dirty="0" err="1"/>
              <a:t>emele</a:t>
            </a:r>
            <a:r>
              <a:rPr lang="en-US" sz="3200" b="1" dirty="0"/>
              <a:t> </a:t>
            </a:r>
            <a:r>
              <a:rPr lang="en-US" sz="3200" b="1" dirty="0" err="1"/>
              <a:t>gelmeginiň</a:t>
            </a:r>
            <a:r>
              <a:rPr lang="en-US" sz="3200" b="1" dirty="0"/>
              <a:t> we </a:t>
            </a:r>
            <a:r>
              <a:rPr lang="en-US" sz="3200" b="1" dirty="0" err="1" smtClean="0"/>
              <a:t>ýanmagynyň</a:t>
            </a:r>
            <a:r>
              <a:rPr lang="en-US" sz="3200" b="1" dirty="0" smtClean="0"/>
              <a:t> </a:t>
            </a:r>
            <a:r>
              <a:rPr lang="en-US" sz="3200" b="1" dirty="0" err="1"/>
              <a:t>aralyk</a:t>
            </a:r>
            <a:r>
              <a:rPr lang="en-US" sz="3200" b="1" dirty="0"/>
              <a:t> </a:t>
            </a:r>
            <a:r>
              <a:rPr lang="en-US" sz="3200" b="1" dirty="0" err="1"/>
              <a:t>stadiýasynyň</a:t>
            </a:r>
            <a:r>
              <a:rPr lang="en-US" sz="3200" b="1" dirty="0"/>
              <a:t> </a:t>
            </a:r>
            <a:r>
              <a:rPr lang="en-US" sz="3200" b="1" dirty="0" err="1"/>
              <a:t>üsti</a:t>
            </a:r>
            <a:r>
              <a:rPr lang="en-US" sz="3200" b="1" dirty="0"/>
              <a:t> </a:t>
            </a:r>
            <a:r>
              <a:rPr lang="en-US" sz="3200" b="1" dirty="0" err="1"/>
              <a:t>bilen</a:t>
            </a:r>
            <a:r>
              <a:rPr lang="en-US" sz="3200" b="1" dirty="0"/>
              <a:t> </a:t>
            </a:r>
            <a:r>
              <a:rPr lang="en-US" sz="3200" b="1" dirty="0" err="1"/>
              <a:t>emele</a:t>
            </a:r>
            <a:r>
              <a:rPr lang="en-US" sz="3200" b="1" dirty="0"/>
              <a:t> </a:t>
            </a:r>
            <a:r>
              <a:rPr lang="en-US" sz="3200" b="1" dirty="0" err="1"/>
              <a:t>geliş</a:t>
            </a:r>
            <a:r>
              <a:rPr lang="en-US" sz="3200" b="1" dirty="0"/>
              <a:t> </a:t>
            </a:r>
            <a:r>
              <a:rPr lang="en-US" sz="3200" b="1" dirty="0" err="1"/>
              <a:t>ýylylyk</a:t>
            </a:r>
            <a:r>
              <a:rPr lang="en-US" sz="3200" b="1" dirty="0"/>
              <a:t> </a:t>
            </a:r>
            <a:r>
              <a:rPr lang="en-US" sz="3200" b="1" dirty="0" err="1"/>
              <a:t>effektleri</a:t>
            </a:r>
            <a:r>
              <a:rPr lang="en-US" sz="3200" b="1" dirty="0"/>
              <a:t> </a:t>
            </a:r>
            <a:r>
              <a:rPr lang="en-US" sz="3200" b="1" dirty="0" err="1"/>
              <a:t>aşakdaky</a:t>
            </a:r>
            <a:r>
              <a:rPr lang="en-US" sz="3200" b="1" dirty="0"/>
              <a:t> </a:t>
            </a:r>
            <a:r>
              <a:rPr lang="en-US" sz="3200" b="1" dirty="0" err="1"/>
              <a:t>deňleme</a:t>
            </a:r>
            <a:r>
              <a:rPr lang="en-US" sz="3200" b="1" dirty="0"/>
              <a:t> </a:t>
            </a:r>
            <a:r>
              <a:rPr lang="en-US" sz="3200" b="1" dirty="0" err="1"/>
              <a:t>bilen</a:t>
            </a:r>
            <a:r>
              <a:rPr lang="en-US" sz="3200" b="1" dirty="0"/>
              <a:t> </a:t>
            </a:r>
            <a:r>
              <a:rPr lang="en-US" sz="3200" b="1" dirty="0" err="1"/>
              <a:t>aňladylar</a:t>
            </a:r>
            <a:r>
              <a:rPr lang="en-US" sz="3200" b="1" dirty="0"/>
              <a:t>:</a:t>
            </a:r>
            <a:endParaRPr lang="ru-RU" sz="3200" b="1" dirty="0"/>
          </a:p>
          <a:p>
            <a:pPr lvl="8"/>
            <a:r>
              <a:rPr lang="ru-RU" sz="4000" i="1" dirty="0" smtClean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4000" b="1" i="1" dirty="0" smtClean="0">
                <a:solidFill>
                  <a:srgbClr val="FF0000"/>
                </a:solidFill>
              </a:rPr>
              <a:t>H</a:t>
            </a:r>
            <a:r>
              <a:rPr lang="en-US" sz="4000" b="1" i="1" baseline="-25000" dirty="0" smtClean="0">
                <a:solidFill>
                  <a:srgbClr val="FF0000"/>
                </a:solidFill>
              </a:rPr>
              <a:t>1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>
                <a:solidFill>
                  <a:srgbClr val="FF0000"/>
                </a:solidFill>
              </a:rPr>
              <a:t>= </a:t>
            </a:r>
            <a:r>
              <a:rPr lang="ru-RU" sz="4000" i="1" dirty="0" smtClean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4000" b="1" i="1" dirty="0" smtClean="0">
                <a:solidFill>
                  <a:srgbClr val="FF0000"/>
                </a:solidFill>
              </a:rPr>
              <a:t>H</a:t>
            </a:r>
            <a:r>
              <a:rPr lang="en-US" sz="4000" b="1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>
                <a:solidFill>
                  <a:srgbClr val="FF0000"/>
                </a:solidFill>
              </a:rPr>
              <a:t>+ </a:t>
            </a:r>
            <a:r>
              <a:rPr lang="ru-RU" sz="4000" i="1" dirty="0" smtClean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4000" b="1" i="1" dirty="0" smtClean="0">
                <a:solidFill>
                  <a:srgbClr val="FF0000"/>
                </a:solidFill>
              </a:rPr>
              <a:t>H</a:t>
            </a:r>
            <a:r>
              <a:rPr lang="en-US" sz="4000" b="1" i="1" baseline="-25000" dirty="0" smtClean="0">
                <a:solidFill>
                  <a:srgbClr val="FF0000"/>
                </a:solidFill>
              </a:rPr>
              <a:t>3</a:t>
            </a:r>
            <a:r>
              <a:rPr lang="en-US" sz="4000" b="1" i="1" dirty="0">
                <a:solidFill>
                  <a:srgbClr val="FF0000"/>
                </a:solidFill>
              </a:rPr>
              <a:t>.</a:t>
            </a:r>
            <a:endParaRPr lang="ru-RU" sz="4000" b="1" i="1" dirty="0">
              <a:solidFill>
                <a:srgbClr val="FF0000"/>
              </a:solidFill>
            </a:endParaRPr>
          </a:p>
          <a:p>
            <a:r>
              <a:rPr lang="en-US" sz="3200" b="1" dirty="0" err="1"/>
              <a:t>Ýokarda</a:t>
            </a:r>
            <a:r>
              <a:rPr lang="en-US" sz="3200" b="1" dirty="0"/>
              <a:t> </a:t>
            </a:r>
            <a:r>
              <a:rPr lang="en-US" sz="3200" b="1" dirty="0" err="1" smtClean="0"/>
              <a:t>aýdylanlar</a:t>
            </a:r>
            <a:r>
              <a:rPr lang="tk-TM" sz="3200" b="1" dirty="0" smtClean="0"/>
              <a:t>a</a:t>
            </a:r>
            <a:r>
              <a:rPr lang="en-US" sz="3200" b="1" dirty="0" smtClean="0"/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entalpiýa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diagrammasy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dirty="0" err="1" smtClean="0"/>
              <a:t>diý</a:t>
            </a:r>
            <a:r>
              <a:rPr lang="tk-TM" sz="3200" b="1" dirty="0"/>
              <a:t>i</a:t>
            </a:r>
            <a:r>
              <a:rPr lang="en-US" sz="3200" b="1" dirty="0" smtClean="0"/>
              <a:t>lip </a:t>
            </a:r>
            <a:r>
              <a:rPr lang="en-US" sz="3200" b="1" dirty="0" err="1"/>
              <a:t>atlandyrylýan</a:t>
            </a:r>
            <a:r>
              <a:rPr lang="en-US" sz="3200" b="1" dirty="0"/>
              <a:t> </a:t>
            </a:r>
            <a:r>
              <a:rPr lang="en-US" sz="3200" b="1" dirty="0" err="1" smtClean="0"/>
              <a:t>diagramma</a:t>
            </a:r>
            <a:r>
              <a:rPr lang="en-US" sz="3200" b="1" dirty="0" smtClean="0"/>
              <a:t> </a:t>
            </a:r>
            <a:r>
              <a:rPr lang="en-US" sz="3200" b="1" dirty="0" err="1"/>
              <a:t>görnüşinde</a:t>
            </a:r>
            <a:r>
              <a:rPr lang="en-US" sz="3200" b="1" dirty="0"/>
              <a:t> </a:t>
            </a:r>
            <a:r>
              <a:rPr lang="en-US" sz="3200" b="1" dirty="0" err="1" smtClean="0"/>
              <a:t>görke</a:t>
            </a:r>
            <a:r>
              <a:rPr lang="tk-TM" sz="3200" b="1" dirty="0" smtClean="0"/>
              <a:t>z</a:t>
            </a:r>
            <a:r>
              <a:rPr lang="en-US" sz="3200" b="1" dirty="0" smtClean="0"/>
              <a:t>se </a:t>
            </a:r>
            <a:r>
              <a:rPr lang="en-US" sz="3200" b="1" dirty="0" err="1"/>
              <a:t>bolýar</a:t>
            </a:r>
            <a:r>
              <a:rPr lang="en-US" sz="3200" b="1" dirty="0"/>
              <a:t> </a:t>
            </a:r>
            <a:r>
              <a:rPr lang="en-US" sz="3200" b="1" dirty="0" err="1" smtClean="0"/>
              <a:t>Diagramm</a:t>
            </a:r>
            <a:r>
              <a:rPr lang="tk-TM" sz="3200" b="1" dirty="0" smtClean="0"/>
              <a:t>a</a:t>
            </a:r>
            <a:r>
              <a:rPr lang="en-US" sz="3200" b="1" dirty="0" err="1" smtClean="0"/>
              <a:t>daky</a:t>
            </a:r>
            <a:r>
              <a:rPr lang="en-US" sz="3200" b="1" dirty="0" smtClean="0"/>
              <a:t> </a:t>
            </a:r>
            <a:r>
              <a:rPr lang="en-US" sz="3200" b="1" dirty="0" err="1"/>
              <a:t>ilki</a:t>
            </a:r>
            <a:r>
              <a:rPr lang="en-US" sz="3200" b="1" dirty="0"/>
              <a:t> </a:t>
            </a:r>
            <a:r>
              <a:rPr lang="en-US" sz="3200" b="1" dirty="0" err="1"/>
              <a:t>başky</a:t>
            </a:r>
            <a:r>
              <a:rPr lang="en-US" sz="3200" b="1" dirty="0"/>
              <a:t> </a:t>
            </a:r>
            <a:r>
              <a:rPr lang="en-US" sz="3200" b="1" dirty="0" err="1" smtClean="0"/>
              <a:t>maddalaryň</a:t>
            </a:r>
            <a:r>
              <a:rPr lang="en-US" sz="3200" b="1" dirty="0"/>
              <a:t>, </a:t>
            </a:r>
            <a:r>
              <a:rPr lang="en-US" sz="3200" b="1" dirty="0" err="1"/>
              <a:t>aralyk</a:t>
            </a:r>
            <a:r>
              <a:rPr lang="en-US" sz="3200" b="1" dirty="0"/>
              <a:t> we </a:t>
            </a:r>
            <a:r>
              <a:rPr lang="en-US" sz="3200" b="1" dirty="0" err="1"/>
              <a:t>ahyrky</a:t>
            </a:r>
            <a:r>
              <a:rPr lang="en-US" sz="3200" b="1" dirty="0"/>
              <a:t> </a:t>
            </a:r>
            <a:r>
              <a:rPr lang="en-US" sz="3200" b="1" dirty="0" err="1"/>
              <a:t>önümleriň</a:t>
            </a:r>
            <a:r>
              <a:rPr lang="en-US" sz="3200" b="1" dirty="0"/>
              <a:t> </a:t>
            </a:r>
            <a:r>
              <a:rPr lang="en-US" sz="3200" b="1" dirty="0" err="1"/>
              <a:t>entalpiýalarynyň</a:t>
            </a:r>
            <a:r>
              <a:rPr lang="en-US" sz="3200" b="1" dirty="0"/>
              <a:t> </a:t>
            </a:r>
            <a:r>
              <a:rPr lang="en-US" sz="3200" b="1" dirty="0" err="1"/>
              <a:t>derejelerindäki</a:t>
            </a:r>
            <a:r>
              <a:rPr lang="en-US" sz="3200" b="1" dirty="0"/>
              <a:t> </a:t>
            </a:r>
            <a:r>
              <a:rPr lang="en-US" sz="3200" b="1" dirty="0" err="1"/>
              <a:t>tapawut</a:t>
            </a:r>
            <a:r>
              <a:rPr lang="en-US" sz="3200" b="1" dirty="0"/>
              <a:t> </a:t>
            </a:r>
            <a:r>
              <a:rPr lang="en-US" sz="3200" b="1" dirty="0" err="1"/>
              <a:t>degişli</a:t>
            </a:r>
            <a:r>
              <a:rPr lang="en-US" sz="3200" b="1" dirty="0"/>
              <a:t> </a:t>
            </a:r>
            <a:r>
              <a:rPr lang="en-US" sz="3200" b="1" dirty="0" err="1"/>
              <a:t>reaksiýalaryň</a:t>
            </a:r>
            <a:r>
              <a:rPr lang="en-US" sz="3200" b="1" dirty="0"/>
              <a:t> </a:t>
            </a:r>
            <a:r>
              <a:rPr lang="en-US" sz="3200" b="1" dirty="0" err="1"/>
              <a:t>ýylylyk</a:t>
            </a:r>
            <a:r>
              <a:rPr lang="en-US" sz="3200" b="1" dirty="0"/>
              <a:t> </a:t>
            </a:r>
            <a:r>
              <a:rPr lang="en-US" sz="3200" b="1" dirty="0" err="1"/>
              <a:t>effektlerine</a:t>
            </a:r>
            <a:r>
              <a:rPr lang="en-US" sz="3200" b="1" dirty="0"/>
              <a:t> </a:t>
            </a:r>
            <a:r>
              <a:rPr lang="en-US" sz="3200" b="1" dirty="0" err="1"/>
              <a:t>jogap</a:t>
            </a:r>
            <a:r>
              <a:rPr lang="en-US" sz="3200" b="1" dirty="0"/>
              <a:t> </a:t>
            </a:r>
            <a:r>
              <a:rPr lang="en-US" sz="3200" b="1" dirty="0" err="1" smtClean="0"/>
              <a:t>berýär</a:t>
            </a:r>
            <a:r>
              <a:rPr lang="ru-RU" sz="3200" b="1" dirty="0"/>
              <a:t> </a:t>
            </a:r>
            <a:r>
              <a:rPr lang="ru-RU" sz="3200" b="1" dirty="0" smtClean="0"/>
              <a:t>  </a:t>
            </a:r>
          </a:p>
          <a:p>
            <a:r>
              <a:rPr lang="ru-RU" sz="3200" b="1" dirty="0" smtClean="0"/>
              <a:t>        </a:t>
            </a:r>
            <a:r>
              <a:rPr lang="ru-RU" sz="4000" i="1" dirty="0" smtClean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4000" b="1" i="1" dirty="0" smtClean="0">
                <a:solidFill>
                  <a:srgbClr val="FF0000"/>
                </a:solidFill>
              </a:rPr>
              <a:t>H</a:t>
            </a:r>
            <a:r>
              <a:rPr lang="en-US" sz="4000" b="1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>
                <a:solidFill>
                  <a:srgbClr val="FF0000"/>
                </a:solidFill>
              </a:rPr>
              <a:t>= </a:t>
            </a:r>
            <a:r>
              <a:rPr lang="ru-RU" sz="4000" i="1" dirty="0" smtClean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4000" b="1" i="1" dirty="0" smtClean="0">
                <a:solidFill>
                  <a:srgbClr val="FF0000"/>
                </a:solidFill>
              </a:rPr>
              <a:t>H</a:t>
            </a:r>
            <a:r>
              <a:rPr lang="en-US" sz="4000" b="1" i="1" baseline="-25000" dirty="0" smtClean="0">
                <a:solidFill>
                  <a:srgbClr val="FF0000"/>
                </a:solidFill>
              </a:rPr>
              <a:t>1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>
                <a:solidFill>
                  <a:srgbClr val="FF0000"/>
                </a:solidFill>
              </a:rPr>
              <a:t>– </a:t>
            </a:r>
            <a:r>
              <a:rPr lang="ru-RU" sz="4000" i="1" dirty="0" smtClean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4000" b="1" i="1" dirty="0">
                <a:solidFill>
                  <a:srgbClr val="FF0000"/>
                </a:solidFill>
              </a:rPr>
              <a:t>H</a:t>
            </a:r>
            <a:r>
              <a:rPr lang="en-US" sz="4000" b="1" i="1" baseline="-25000" dirty="0" smtClean="0">
                <a:solidFill>
                  <a:srgbClr val="FF0000"/>
                </a:solidFill>
              </a:rPr>
              <a:t>3</a:t>
            </a:r>
            <a:r>
              <a:rPr lang="en-US" sz="4000" b="1" i="1" dirty="0">
                <a:solidFill>
                  <a:srgbClr val="FF0000"/>
                </a:solidFill>
              </a:rPr>
              <a:t>, </a:t>
            </a:r>
            <a:r>
              <a:rPr lang="ru-RU" sz="4000" i="1" dirty="0" smtClean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4000" b="1" i="1" dirty="0" smtClean="0">
                <a:solidFill>
                  <a:srgbClr val="FF0000"/>
                </a:solidFill>
              </a:rPr>
              <a:t>H</a:t>
            </a:r>
            <a:r>
              <a:rPr lang="en-US" sz="4000" b="1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= – 110,5 kJ/mol</a:t>
            </a:r>
            <a:r>
              <a:rPr lang="en-US" sz="2600" b="1" dirty="0"/>
              <a:t>.</a:t>
            </a:r>
            <a:endParaRPr lang="ru-RU" sz="2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80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005" y="542366"/>
            <a:ext cx="10228230" cy="560294"/>
          </a:xfrm>
        </p:spPr>
        <p:txBody>
          <a:bodyPr>
            <a:normAutofit fontScale="90000"/>
          </a:bodyPr>
          <a:lstStyle/>
          <a:p>
            <a:r>
              <a:rPr lang="tk-TM" b="1" dirty="0" smtClean="0">
                <a:solidFill>
                  <a:srgbClr val="FF0000"/>
                </a:solidFill>
              </a:rPr>
              <a:t>            </a:t>
            </a:r>
            <a:r>
              <a:rPr lang="tk-TM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Maddanyň standart ýagdaýlary- </a:t>
            </a:r>
            <a:endParaRPr lang="ru-RU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2660"/>
            <a:ext cx="12192000" cy="6199093"/>
          </a:xfrm>
        </p:spPr>
        <p:txBody>
          <a:bodyPr>
            <a:normAutofit fontScale="92500" lnSpcReduction="20000"/>
          </a:bodyPr>
          <a:lstStyle/>
          <a:p>
            <a:r>
              <a:rPr lang="ru-RU" sz="2900" b="1" dirty="0" err="1">
                <a:latin typeface="Arial Black" panose="020B0A04020102020204" pitchFamily="34" charset="0"/>
              </a:rPr>
              <a:t>t</a:t>
            </a:r>
            <a:r>
              <a:rPr lang="ru-RU" sz="2900" b="1" dirty="0" err="1" smtClean="0">
                <a:latin typeface="Arial Black" panose="020B0A04020102020204" pitchFamily="34" charset="0"/>
              </a:rPr>
              <a:t>ermodinamiki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ululyklara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baha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berilende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bu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erginleriň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komponentleriniň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we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indiwidual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maddalaryň</a:t>
            </a:r>
            <a:r>
              <a:rPr lang="ru-RU" sz="2900" b="1" dirty="0" smtClean="0">
                <a:latin typeface="Arial Black" panose="020B0A04020102020204" pitchFamily="34" charset="0"/>
              </a:rPr>
              <a:t>  </a:t>
            </a:r>
            <a:r>
              <a:rPr lang="ru-RU" sz="2900" b="1" dirty="0" err="1">
                <a:latin typeface="Arial Black" panose="020B0A04020102020204" pitchFamily="34" charset="0"/>
              </a:rPr>
              <a:t>h</a:t>
            </a:r>
            <a:r>
              <a:rPr lang="ru-RU" sz="2900" b="1" dirty="0" err="1" smtClean="0">
                <a:latin typeface="Arial Black" panose="020B0A04020102020204" pitchFamily="34" charset="0"/>
              </a:rPr>
              <a:t>imiki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termodinamikada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şertleýin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>
                <a:latin typeface="Arial Black" panose="020B0A04020102020204" pitchFamily="34" charset="0"/>
              </a:rPr>
              <a:t>kabul</a:t>
            </a:r>
            <a:r>
              <a:rPr lang="ru-RU" sz="2900" b="1" dirty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edilen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ýagdaýy</a:t>
            </a:r>
            <a:r>
              <a:rPr lang="ru-RU" sz="2900" b="1" dirty="0" smtClean="0">
                <a:latin typeface="Arial Black" panose="020B0A04020102020204" pitchFamily="34" charset="0"/>
              </a:rPr>
              <a:t>. </a:t>
            </a:r>
            <a:r>
              <a:rPr lang="ru-RU" sz="2900" b="1" dirty="0" err="1" smtClean="0">
                <a:latin typeface="Arial Black" panose="020B0A04020102020204" pitchFamily="34" charset="0"/>
              </a:rPr>
              <a:t>Standart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ýagdaýlaryň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girizilmeginiň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sebäbi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termodinamiki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kanunalaýyklyklar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maddalaryň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hakyky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häsiýetlerini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ýeterlik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derejede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takyk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suratlandyryp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bilmeýär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eger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mukdar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häsiýetnamasy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basyş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ýa-da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konsentrasiýa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bolan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ýagdaýynda</a:t>
            </a:r>
            <a:r>
              <a:rPr lang="ru-RU" sz="2900" b="1" dirty="0" smtClean="0">
                <a:latin typeface="Arial Black" panose="020B0A04020102020204" pitchFamily="34" charset="0"/>
              </a:rPr>
              <a:t>. </a:t>
            </a:r>
            <a:r>
              <a:rPr lang="ru-RU" sz="2900" b="1" dirty="0" err="1" smtClean="0">
                <a:latin typeface="Arial Black" panose="020B0A04020102020204" pitchFamily="34" charset="0"/>
              </a:rPr>
              <a:t>Maddalaryň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standart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ýagdaýy</a:t>
            </a:r>
            <a:r>
              <a:rPr lang="ru-RU" sz="2900" b="1" dirty="0" smtClean="0">
                <a:latin typeface="Arial Black" panose="020B0A04020102020204" pitchFamily="34" charset="0"/>
              </a:rPr>
              <a:t>, </a:t>
            </a:r>
            <a:r>
              <a:rPr lang="ru-RU" sz="2900" b="1" dirty="0" err="1" smtClean="0">
                <a:latin typeface="Arial Black" panose="020B0A04020102020204" pitchFamily="34" charset="0"/>
              </a:rPr>
              <a:t>hasaplamalary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geçirmek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amatly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bolmagy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üçin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saýlanylýar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we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olar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bir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meseleden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başga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meselä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geçilende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üýtgäp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hem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bilerler</a:t>
            </a:r>
            <a:r>
              <a:rPr lang="ru-RU" sz="2900" b="1" dirty="0" smtClean="0">
                <a:latin typeface="Arial Black" panose="020B0A04020102020204" pitchFamily="34" charset="0"/>
              </a:rPr>
              <a:t>. </a:t>
            </a:r>
            <a:r>
              <a:rPr lang="ru-RU" sz="2900" b="1" dirty="0" err="1" smtClean="0">
                <a:latin typeface="Arial Black" panose="020B0A04020102020204" pitchFamily="34" charset="0"/>
              </a:rPr>
              <a:t>Termodinamiki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ýagdaýlaryň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standart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bahalaryny</a:t>
            </a:r>
            <a:r>
              <a:rPr lang="ru-RU" sz="2900" b="1" dirty="0" smtClean="0">
                <a:latin typeface="Arial Black" panose="020B0A04020102020204" pitchFamily="34" charset="0"/>
              </a:rPr>
              <a:t> «</a:t>
            </a:r>
            <a:r>
              <a:rPr lang="ru-RU" sz="2900" b="1" dirty="0" err="1" smtClean="0">
                <a:latin typeface="Arial Black" panose="020B0A04020102020204" pitchFamily="34" charset="0"/>
              </a:rPr>
              <a:t>standart</a:t>
            </a:r>
            <a:r>
              <a:rPr lang="ru-RU" sz="2900" b="1" dirty="0" smtClean="0">
                <a:latin typeface="Arial Black" panose="020B0A04020102020204" pitchFamily="34" charset="0"/>
              </a:rPr>
              <a:t>» </a:t>
            </a:r>
            <a:r>
              <a:rPr lang="ru-RU" sz="2900" b="1" dirty="0" err="1" smtClean="0">
                <a:latin typeface="Arial Black" panose="020B0A04020102020204" pitchFamily="34" charset="0"/>
              </a:rPr>
              <a:t>diýilip</a:t>
            </a:r>
            <a:r>
              <a:rPr lang="ru-RU" sz="2900" b="1" dirty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we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şu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görnüşde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belgilenýär</a:t>
            </a:r>
            <a:r>
              <a:rPr lang="ru-RU" sz="2900" b="1" dirty="0" smtClean="0">
                <a:latin typeface="Arial Black" panose="020B0A04020102020204" pitchFamily="34" charset="0"/>
              </a:rPr>
              <a:t>, </a:t>
            </a:r>
            <a:r>
              <a:rPr lang="ru-RU" sz="2900" b="1" dirty="0" err="1" smtClean="0">
                <a:latin typeface="Arial Black" panose="020B0A04020102020204" pitchFamily="34" charset="0"/>
              </a:rPr>
              <a:t>mysal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üçin</a:t>
            </a:r>
            <a:r>
              <a:rPr lang="ru-RU" sz="2900" b="1" dirty="0" smtClean="0">
                <a:latin typeface="Arial Black" panose="020B0A04020102020204" pitchFamily="34" charset="0"/>
              </a:rPr>
              <a:t>:  </a:t>
            </a:r>
            <a:r>
              <a:rPr lang="ru-RU" sz="2900" b="1" dirty="0"/>
              <a:t>G</a:t>
            </a:r>
            <a:r>
              <a:rPr lang="ru-RU" sz="2900" b="1" baseline="30000" dirty="0"/>
              <a:t>0</a:t>
            </a:r>
            <a:r>
              <a:rPr lang="ru-RU" sz="2900" b="1" dirty="0"/>
              <a:t>, H</a:t>
            </a:r>
            <a:r>
              <a:rPr lang="ru-RU" sz="2900" b="1" baseline="30000" dirty="0"/>
              <a:t>0</a:t>
            </a:r>
            <a:r>
              <a:rPr lang="ru-RU" sz="2900" b="1" dirty="0"/>
              <a:t>, </a:t>
            </a:r>
            <a:r>
              <a:rPr lang="ru-RU" sz="2900" b="1" dirty="0" smtClean="0"/>
              <a:t>m</a:t>
            </a:r>
            <a:r>
              <a:rPr lang="ru-RU" sz="2900" b="1" baseline="30000" dirty="0" smtClean="0"/>
              <a:t>0</a:t>
            </a:r>
            <a:r>
              <a:rPr lang="ru-RU" sz="2900" b="1" baseline="-25000" dirty="0" smtClean="0"/>
              <a:t> </a:t>
            </a:r>
            <a:r>
              <a:rPr lang="ru-RU" sz="2900" b="1" dirty="0" smtClean="0"/>
              <a:t>–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bular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Gibbs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energiýasy</a:t>
            </a:r>
            <a:r>
              <a:rPr lang="ru-RU" sz="2900" b="1" dirty="0" smtClean="0">
                <a:latin typeface="Arial Black" panose="020B0A04020102020204" pitchFamily="34" charset="0"/>
              </a:rPr>
              <a:t>, </a:t>
            </a:r>
            <a:r>
              <a:rPr lang="ru-RU" sz="2900" b="1" dirty="0" err="1" smtClean="0">
                <a:latin typeface="Arial Black" panose="020B0A04020102020204" pitchFamily="34" charset="0"/>
              </a:rPr>
              <a:t>entalpiýa</a:t>
            </a:r>
            <a:r>
              <a:rPr lang="ru-RU" sz="2900" b="1" dirty="0" smtClean="0">
                <a:latin typeface="Arial Black" panose="020B0A04020102020204" pitchFamily="34" charset="0"/>
              </a:rPr>
              <a:t>, </a:t>
            </a:r>
            <a:r>
              <a:rPr lang="ru-RU" sz="2900" b="1" dirty="0" err="1" smtClean="0">
                <a:latin typeface="Arial Black" panose="020B0A04020102020204" pitchFamily="34" charset="0"/>
              </a:rPr>
              <a:t>maddanyň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himiki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potensialy</a:t>
            </a:r>
            <a:r>
              <a:rPr lang="ru-RU" sz="2900" b="1" dirty="0" smtClean="0">
                <a:latin typeface="Arial Black" panose="020B0A04020102020204" pitchFamily="34" charset="0"/>
              </a:rPr>
              <a:t>. </a:t>
            </a:r>
            <a:r>
              <a:rPr lang="tk-TM" sz="2900" b="1" dirty="0" smtClean="0">
                <a:latin typeface="Arial Black" panose="020B0A04020102020204" pitchFamily="34" charset="0"/>
              </a:rPr>
              <a:t>T</a:t>
            </a:r>
            <a:r>
              <a:rPr lang="ru-RU" sz="2900" b="1" dirty="0" err="1" smtClean="0">
                <a:latin typeface="Arial Black" panose="020B0A04020102020204" pitchFamily="34" charset="0"/>
              </a:rPr>
              <a:t>ermodinamiki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deňlemelerde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basyşa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derek</a:t>
            </a:r>
            <a:r>
              <a:rPr lang="ru-RU" sz="2900" b="1" dirty="0" smtClean="0">
                <a:latin typeface="Arial Black" panose="020B0A04020102020204" pitchFamily="34" charset="0"/>
              </a:rPr>
              <a:t>, </a:t>
            </a:r>
            <a:r>
              <a:rPr lang="ru-RU" sz="2900" b="1" dirty="0" err="1" smtClean="0">
                <a:latin typeface="Arial Black" panose="020B0A04020102020204" pitchFamily="34" charset="0"/>
              </a:rPr>
              <a:t>ideal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gazlar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we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erginler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üçin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fugitiwlik</a:t>
            </a:r>
            <a:r>
              <a:rPr lang="ru-RU" sz="2900" b="1" dirty="0" smtClean="0">
                <a:latin typeface="Arial Black" panose="020B0A04020102020204" pitchFamily="34" charset="0"/>
              </a:rPr>
              <a:t>(</a:t>
            </a:r>
            <a:r>
              <a:rPr lang="ru-RU" sz="2900" b="1" dirty="0" err="1" smtClean="0">
                <a:latin typeface="Arial Black" panose="020B0A04020102020204" pitchFamily="34" charset="0"/>
              </a:rPr>
              <a:t>uçujylyk</a:t>
            </a:r>
            <a:r>
              <a:rPr lang="ru-RU" sz="2900" b="1" dirty="0" smtClean="0">
                <a:latin typeface="Arial Black" panose="020B0A04020102020204" pitchFamily="34" charset="0"/>
              </a:rPr>
              <a:t>), </a:t>
            </a:r>
            <a:r>
              <a:rPr lang="ru-RU" sz="2900" b="1" dirty="0" err="1" smtClean="0">
                <a:latin typeface="Arial Black" panose="020B0A04020102020204" pitchFamily="34" charset="0"/>
              </a:rPr>
              <a:t>konsentrasiýa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derek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bolsa</a:t>
            </a:r>
            <a:r>
              <a:rPr lang="ru-RU" sz="2900" b="1" dirty="0" smtClean="0">
                <a:latin typeface="Arial Black" panose="020B0A04020102020204" pitchFamily="34" charset="0"/>
              </a:rPr>
              <a:t> -</a:t>
            </a:r>
            <a:r>
              <a:rPr lang="ru-RU" sz="2900" b="1" dirty="0" err="1" smtClean="0">
                <a:latin typeface="Arial Black" panose="020B0A04020102020204" pitchFamily="34" charset="0"/>
              </a:rPr>
              <a:t>işjeňlik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kabul</a:t>
            </a:r>
            <a:r>
              <a:rPr lang="ru-RU" sz="2900" b="1" dirty="0" smtClean="0">
                <a:latin typeface="Arial Black" panose="020B0A04020102020204" pitchFamily="34" charset="0"/>
              </a:rPr>
              <a:t> </a:t>
            </a:r>
            <a:r>
              <a:rPr lang="ru-RU" sz="2900" b="1" dirty="0" err="1" smtClean="0">
                <a:latin typeface="Arial Black" panose="020B0A04020102020204" pitchFamily="34" charset="0"/>
              </a:rPr>
              <a:t>edilýär</a:t>
            </a:r>
            <a:r>
              <a:rPr lang="ru-RU" sz="2900" b="1" dirty="0" smtClean="0">
                <a:latin typeface="Arial Black" panose="020B0A04020102020204" pitchFamily="34" charset="0"/>
              </a:rPr>
              <a:t>.   </a:t>
            </a:r>
          </a:p>
          <a:p>
            <a:r>
              <a:rPr lang="ru-RU" sz="2800" b="1" dirty="0" smtClean="0">
                <a:latin typeface="Arial Black" panose="020B0A04020102020204" pitchFamily="34" charset="0"/>
              </a:rPr>
              <a:t> </a:t>
            </a:r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19337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fontScale="85000" lnSpcReduction="10000"/>
          </a:bodyPr>
          <a:lstStyle/>
          <a:p>
            <a:r>
              <a:rPr lang="en-US" sz="3200" b="1" dirty="0" err="1" smtClean="0">
                <a:solidFill>
                  <a:schemeClr val="accent5"/>
                </a:solidFill>
              </a:rPr>
              <a:t>Entropiýa</a:t>
            </a:r>
            <a:r>
              <a:rPr lang="tk-TM" sz="3200" b="1" dirty="0" smtClean="0">
                <a:solidFill>
                  <a:schemeClr val="accent5"/>
                </a:solidFill>
              </a:rPr>
              <a:t> </a:t>
            </a:r>
            <a:r>
              <a:rPr lang="tk-TM" sz="3200" b="1" dirty="0">
                <a:solidFill>
                  <a:schemeClr val="accent5"/>
                </a:solidFill>
              </a:rPr>
              <a:t>(</a:t>
            </a:r>
            <a:r>
              <a:rPr lang="tk-TM" sz="3200" b="1" dirty="0">
                <a:solidFill>
                  <a:srgbClr val="FF0000"/>
                </a:solidFill>
              </a:rPr>
              <a:t>S</a:t>
            </a:r>
            <a:r>
              <a:rPr lang="tk-TM" sz="3200" b="1" dirty="0">
                <a:solidFill>
                  <a:schemeClr val="accent5"/>
                </a:solidFill>
              </a:rPr>
              <a:t>) </a:t>
            </a:r>
            <a:r>
              <a:rPr lang="ru-RU" sz="3200" b="1" dirty="0" smtClean="0">
                <a:solidFill>
                  <a:schemeClr val="accent5"/>
                </a:solidFill>
              </a:rPr>
              <a:t>(</a:t>
            </a:r>
            <a:r>
              <a:rPr lang="tk-TM" sz="2600" b="1" dirty="0" smtClean="0">
                <a:solidFill>
                  <a:schemeClr val="accent5"/>
                </a:solidFill>
              </a:rPr>
              <a:t>gadymy grek sözi bolup- ol aýlanma, öwrülme, özgerme ýaly sözleri aňlatýar</a:t>
            </a:r>
            <a:r>
              <a:rPr lang="ru-RU" sz="3200" b="1" dirty="0" smtClean="0">
                <a:solidFill>
                  <a:schemeClr val="accent5"/>
                </a:solidFill>
              </a:rPr>
              <a:t>)</a:t>
            </a:r>
            <a:r>
              <a:rPr lang="en-US" sz="3200" b="1" dirty="0" smtClean="0"/>
              <a:t>. </a:t>
            </a:r>
            <a:r>
              <a:rPr lang="tk-TM" sz="3200" b="1" dirty="0" smtClean="0"/>
              <a:t>Entropiýa –bu termodinamiki </a:t>
            </a:r>
            <a:r>
              <a:rPr lang="tk-TM" sz="3200" b="1" dirty="0"/>
              <a:t>ulgamyň </a:t>
            </a:r>
            <a:r>
              <a:rPr lang="tk-TM" sz="3200" b="1" dirty="0" smtClean="0"/>
              <a:t>tertipsizliginiň funksiýa </a:t>
            </a:r>
            <a:r>
              <a:rPr lang="tk-TM" sz="3200" b="1" dirty="0"/>
              <a:t>ýagdaýy hökmünde başda termodinamikanyň çäklerinde girizilen ululyk. </a:t>
            </a:r>
            <a:r>
              <a:rPr lang="tk-TM" sz="3200" b="1" dirty="0" smtClean="0"/>
              <a:t>Bu ululyk tebigi we takyk ylymlarynda giňden ulanylýan termin. Entropiýa energiýanyň yza gaýtmasyz ýaýramasynyň ölçegini ýa-da energiýanyň peýdasyzlygynyň ölçegini kesgitleýär, sebäbi ulgamyň hemme energiýasyny käbir peýdaly işe öwürip, ulanyp bolar.</a:t>
            </a:r>
            <a:r>
              <a:rPr lang="ru-RU" sz="3200" b="1" dirty="0" smtClean="0"/>
              <a:t> </a:t>
            </a:r>
            <a:r>
              <a:rPr lang="en-US" sz="3200" b="1" dirty="0" err="1" smtClean="0"/>
              <a:t>Prosesleriň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aglabasy</a:t>
            </a:r>
            <a:r>
              <a:rPr lang="tk-TM" sz="3200" b="1" dirty="0" smtClean="0"/>
              <a:t> </a:t>
            </a:r>
            <a:r>
              <a:rPr lang="en-US" sz="3200" b="1" dirty="0" err="1" smtClean="0"/>
              <a:t>iki</a:t>
            </a:r>
            <a:r>
              <a:rPr lang="en-US" sz="3200" b="1" dirty="0" smtClean="0"/>
              <a:t> </a:t>
            </a:r>
            <a:r>
              <a:rPr lang="en-US" sz="3200" b="1" dirty="0" err="1"/>
              <a:t>sany</a:t>
            </a:r>
            <a:r>
              <a:rPr lang="en-US" sz="3200" b="1" dirty="0"/>
              <a:t> </a:t>
            </a:r>
            <a:r>
              <a:rPr lang="en-US" sz="3200" b="1" dirty="0" err="1"/>
              <a:t>bir</a:t>
            </a:r>
            <a:r>
              <a:rPr lang="en-US" sz="3200" b="1" dirty="0"/>
              <a:t> </a:t>
            </a:r>
            <a:r>
              <a:rPr lang="en-US" sz="3200" b="1" dirty="0" err="1"/>
              <a:t>wagtda</a:t>
            </a:r>
            <a:r>
              <a:rPr lang="en-US" sz="3200" b="1" dirty="0"/>
              <a:t> </a:t>
            </a:r>
            <a:r>
              <a:rPr lang="tk-TM" sz="3200" b="1" dirty="0" smtClean="0"/>
              <a:t>bolup </a:t>
            </a:r>
            <a:r>
              <a:rPr lang="en-US" sz="3200" b="1" dirty="0" err="1" smtClean="0"/>
              <a:t>geçýän</a:t>
            </a:r>
            <a:r>
              <a:rPr lang="en-US" sz="3200" b="1" dirty="0" smtClean="0"/>
              <a:t> </a:t>
            </a:r>
            <a:r>
              <a:rPr lang="en-US" sz="3200" b="1" dirty="0" err="1"/>
              <a:t>hadysalardan</a:t>
            </a:r>
            <a:r>
              <a:rPr lang="en-US" sz="3200" b="1" dirty="0"/>
              <a:t>: </a:t>
            </a:r>
            <a:r>
              <a:rPr lang="en-US" sz="3200" b="1" dirty="0" err="1">
                <a:solidFill>
                  <a:srgbClr val="FF0000"/>
                </a:solidFill>
              </a:rPr>
              <a:t>energiýanyň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tk-TM" sz="3200" b="1" dirty="0" smtClean="0">
                <a:solidFill>
                  <a:srgbClr val="FF0000"/>
                </a:solidFill>
              </a:rPr>
              <a:t>öwrülmesinden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/>
              <a:t>we </a:t>
            </a:r>
            <a:r>
              <a:rPr lang="en-US" sz="3200" b="1" dirty="0" err="1">
                <a:solidFill>
                  <a:srgbClr val="FF0000"/>
                </a:solidFill>
              </a:rPr>
              <a:t>bölejikleriň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biri-birlerine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görä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ýerleşişiniň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tertipliliginiň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üýtgemeginden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/>
              <a:t>ybaratdyr</a:t>
            </a:r>
            <a:r>
              <a:rPr lang="en-US" sz="3200" b="1" dirty="0"/>
              <a:t>. </a:t>
            </a:r>
            <a:r>
              <a:rPr lang="en-US" sz="3200" b="1" dirty="0" err="1"/>
              <a:t>Bölejiklere</a:t>
            </a:r>
            <a:r>
              <a:rPr lang="en-US" sz="3200" b="1" dirty="0"/>
              <a:t> (</a:t>
            </a:r>
            <a:r>
              <a:rPr lang="en-US" sz="3200" b="1" dirty="0" err="1"/>
              <a:t>molekulalara</a:t>
            </a:r>
            <a:r>
              <a:rPr lang="en-US" sz="3200" b="1" dirty="0"/>
              <a:t>, </a:t>
            </a:r>
            <a:r>
              <a:rPr lang="en-US" sz="3200" b="1" dirty="0" err="1"/>
              <a:t>atomlara</a:t>
            </a:r>
            <a:r>
              <a:rPr lang="en-US" sz="3200" b="1" dirty="0"/>
              <a:t>, </a:t>
            </a:r>
            <a:r>
              <a:rPr lang="en-US" sz="3200" b="1" dirty="0" err="1"/>
              <a:t>ionlara</a:t>
            </a:r>
            <a:r>
              <a:rPr lang="en-US" sz="3200" b="1" dirty="0"/>
              <a:t>) </a:t>
            </a:r>
            <a:r>
              <a:rPr lang="en-US" sz="3200" b="1" dirty="0" err="1"/>
              <a:t>tertipsiz</a:t>
            </a:r>
            <a:r>
              <a:rPr lang="en-US" sz="3200" b="1" dirty="0"/>
              <a:t> </a:t>
            </a:r>
            <a:r>
              <a:rPr lang="en-US" sz="3200" b="1" dirty="0" err="1"/>
              <a:t>hereket</a:t>
            </a:r>
            <a:r>
              <a:rPr lang="en-US" sz="3200" b="1" dirty="0"/>
              <a:t> </a:t>
            </a:r>
            <a:r>
              <a:rPr lang="en-US" sz="3200" b="1" dirty="0" err="1"/>
              <a:t>etmeklige</a:t>
            </a:r>
            <a:r>
              <a:rPr lang="en-US" sz="3200" b="1" dirty="0"/>
              <a:t> </a:t>
            </a:r>
            <a:r>
              <a:rPr lang="en-US" sz="3200" b="1" dirty="0" err="1"/>
              <a:t>ymtylyş</a:t>
            </a:r>
            <a:r>
              <a:rPr lang="en-US" sz="3200" b="1" dirty="0"/>
              <a:t> </a:t>
            </a:r>
            <a:r>
              <a:rPr lang="en-US" sz="3200" b="1" dirty="0" err="1"/>
              <a:t>mahsus</a:t>
            </a:r>
            <a:r>
              <a:rPr lang="en-US" sz="3200" b="1" dirty="0"/>
              <a:t> </a:t>
            </a:r>
            <a:r>
              <a:rPr lang="en-US" sz="3200" b="1" dirty="0" err="1" smtClean="0"/>
              <a:t>bo</a:t>
            </a:r>
            <a:r>
              <a:rPr lang="tk-TM" sz="3200" b="1" dirty="0" smtClean="0"/>
              <a:t>l</a:t>
            </a:r>
            <a:r>
              <a:rPr lang="en-US" sz="3200" b="1" dirty="0" err="1" smtClean="0"/>
              <a:t>ýar</a:t>
            </a:r>
            <a:r>
              <a:rPr lang="en-US" sz="3200" b="1" dirty="0" smtClean="0"/>
              <a:t>. </a:t>
            </a:r>
            <a:r>
              <a:rPr lang="en-US" sz="3200" b="1" dirty="0" err="1" smtClean="0"/>
              <a:t>Meselem</a:t>
            </a:r>
            <a:r>
              <a:rPr lang="en-US" sz="3200" b="1" dirty="0" smtClean="0"/>
              <a:t>, </a:t>
            </a:r>
            <a:r>
              <a:rPr lang="en-US" sz="3200" b="1" dirty="0" err="1"/>
              <a:t>aýdaly</a:t>
            </a:r>
            <a:r>
              <a:rPr lang="en-US" sz="3200" b="1" dirty="0"/>
              <a:t>, </a:t>
            </a:r>
            <a:r>
              <a:rPr lang="tk-TM" sz="3200" b="1" dirty="0" smtClean="0"/>
              <a:t>kiçi göwrümli </a:t>
            </a:r>
            <a:r>
              <a:rPr lang="en-US" sz="3200" b="1" dirty="0" err="1" smtClean="0"/>
              <a:t>gazly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ballon</a:t>
            </a:r>
            <a:r>
              <a:rPr lang="tk-TM" sz="3200" b="1" dirty="0" smtClean="0"/>
              <a:t>y</a:t>
            </a:r>
            <a:r>
              <a:rPr lang="en-US" sz="3200" b="1" dirty="0" smtClean="0"/>
              <a:t> </a:t>
            </a:r>
            <a:r>
              <a:rPr lang="tk-TM" sz="3200" b="1" dirty="0" smtClean="0"/>
              <a:t>uly </a:t>
            </a:r>
            <a:r>
              <a:rPr lang="en-US" sz="3200" b="1" dirty="0" err="1" smtClean="0"/>
              <a:t>gaba</a:t>
            </a:r>
            <a:r>
              <a:rPr lang="en-US" sz="3200" b="1" dirty="0" smtClean="0"/>
              <a:t> </a:t>
            </a:r>
            <a:r>
              <a:rPr lang="en-US" sz="3200" b="1" dirty="0" err="1"/>
              <a:t>birikdirilse</a:t>
            </a:r>
            <a:r>
              <a:rPr lang="en-US" sz="3200" b="1" dirty="0"/>
              <a:t>, </a:t>
            </a:r>
            <a:r>
              <a:rPr lang="en-US" sz="3200" b="1" dirty="0" err="1"/>
              <a:t>onda</a:t>
            </a:r>
            <a:r>
              <a:rPr lang="en-US" sz="3200" b="1" dirty="0"/>
              <a:t> </a:t>
            </a:r>
            <a:r>
              <a:rPr lang="en-US" sz="3200" b="1" dirty="0" err="1"/>
              <a:t>gaz</a:t>
            </a:r>
            <a:r>
              <a:rPr lang="en-US" sz="3200" b="1" dirty="0"/>
              <a:t> </a:t>
            </a:r>
            <a:r>
              <a:rPr lang="tk-TM" sz="3200" b="1" dirty="0" smtClean="0"/>
              <a:t>kiçi </a:t>
            </a:r>
            <a:r>
              <a:rPr lang="en-US" sz="3200" b="1" dirty="0" err="1" smtClean="0"/>
              <a:t>ballondan</a:t>
            </a:r>
            <a:r>
              <a:rPr lang="en-US" sz="3200" b="1" dirty="0" smtClean="0"/>
              <a:t> </a:t>
            </a:r>
            <a:r>
              <a:rPr lang="en-US" sz="3200" b="1" dirty="0" err="1"/>
              <a:t>çykyp</a:t>
            </a:r>
            <a:r>
              <a:rPr lang="en-US" sz="3200" b="1" dirty="0"/>
              <a:t>, </a:t>
            </a:r>
            <a:r>
              <a:rPr lang="tk-TM" sz="3200" b="1" dirty="0" smtClean="0"/>
              <a:t>uly </a:t>
            </a:r>
            <a:r>
              <a:rPr lang="en-US" sz="3200" b="1" dirty="0" err="1" smtClean="0"/>
              <a:t>gabyň</a:t>
            </a:r>
            <a:r>
              <a:rPr lang="en-US" sz="3200" b="1" dirty="0" smtClean="0"/>
              <a:t> </a:t>
            </a:r>
            <a:r>
              <a:rPr lang="en-US" sz="3200" b="1" dirty="0" err="1"/>
              <a:t>ähli</a:t>
            </a:r>
            <a:r>
              <a:rPr lang="en-US" sz="3200" b="1" dirty="0"/>
              <a:t> </a:t>
            </a:r>
            <a:r>
              <a:rPr lang="en-US" sz="3200" b="1" dirty="0" err="1"/>
              <a:t>göwrümine</a:t>
            </a:r>
            <a:r>
              <a:rPr lang="en-US" sz="3200" b="1" dirty="0"/>
              <a:t> </a:t>
            </a:r>
            <a:r>
              <a:rPr lang="en-US" sz="3200" b="1" dirty="0" err="1"/>
              <a:t>paýlanar</a:t>
            </a:r>
            <a:r>
              <a:rPr lang="en-US" sz="3200" b="1" dirty="0"/>
              <a:t>. </a:t>
            </a:r>
            <a:r>
              <a:rPr lang="en-US" sz="3200" b="1" dirty="0" err="1"/>
              <a:t>Şunlukda</a:t>
            </a:r>
            <a:r>
              <a:rPr lang="en-US" sz="3200" b="1" dirty="0"/>
              <a:t>, </a:t>
            </a:r>
            <a:r>
              <a:rPr lang="en-US" sz="3200" b="1" dirty="0" err="1"/>
              <a:t>sistema</a:t>
            </a:r>
            <a:r>
              <a:rPr lang="en-US" sz="3200" b="1" dirty="0"/>
              <a:t> </a:t>
            </a:r>
            <a:r>
              <a:rPr lang="tk-TM" sz="3200" b="1" dirty="0" smtClean="0"/>
              <a:t>belli bir derejede</a:t>
            </a:r>
            <a:r>
              <a:rPr lang="en-US" sz="3200" b="1" dirty="0" smtClean="0"/>
              <a:t> </a:t>
            </a:r>
            <a:r>
              <a:rPr lang="en-US" sz="3200" b="1" dirty="0" err="1"/>
              <a:t>tertipleşdirilen</a:t>
            </a:r>
            <a:r>
              <a:rPr lang="en-US" sz="3200" b="1" dirty="0"/>
              <a:t> </a:t>
            </a:r>
            <a:r>
              <a:rPr lang="en-US" sz="3200" b="1" dirty="0" err="1"/>
              <a:t>ýagdaýdan</a:t>
            </a:r>
            <a:r>
              <a:rPr lang="en-US" sz="3200" b="1" dirty="0"/>
              <a:t> pes </a:t>
            </a:r>
            <a:r>
              <a:rPr lang="en-US" sz="3200" b="1" dirty="0" err="1"/>
              <a:t>tertipleşdirilen</a:t>
            </a:r>
            <a:r>
              <a:rPr lang="en-US" sz="3200" b="1" dirty="0"/>
              <a:t> (</a:t>
            </a:r>
            <a:r>
              <a:rPr lang="en-US" sz="3200" b="1" dirty="0" err="1"/>
              <a:t>tertipsizligi</a:t>
            </a:r>
            <a:r>
              <a:rPr lang="en-US" sz="3200" b="1" dirty="0"/>
              <a:t> </a:t>
            </a:r>
            <a:r>
              <a:rPr lang="en-US" sz="3200" b="1" dirty="0" err="1"/>
              <a:t>köp</a:t>
            </a:r>
            <a:r>
              <a:rPr lang="en-US" sz="3200" b="1" dirty="0"/>
              <a:t>) </a:t>
            </a:r>
            <a:r>
              <a:rPr lang="en-US" sz="3200" b="1" dirty="0" err="1"/>
              <a:t>ýagdaýa</a:t>
            </a:r>
            <a:r>
              <a:rPr lang="en-US" sz="3200" b="1" dirty="0"/>
              <a:t> </a:t>
            </a:r>
            <a:r>
              <a:rPr lang="en-US" sz="3200" b="1" dirty="0" err="1"/>
              <a:t>geçýär</a:t>
            </a:r>
            <a:r>
              <a:rPr lang="en-US" sz="3200" b="1" dirty="0"/>
              <a:t>. </a:t>
            </a:r>
            <a:r>
              <a:rPr lang="en-US" sz="3200" b="1" dirty="0" err="1">
                <a:solidFill>
                  <a:srgbClr val="FF0000"/>
                </a:solidFill>
              </a:rPr>
              <a:t>Tertipsizligiň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mukdar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ölçegi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bolup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entropiýa</a:t>
            </a:r>
            <a:r>
              <a:rPr lang="en-US" sz="3200" b="1" i="1" dirty="0">
                <a:solidFill>
                  <a:srgbClr val="FF0000"/>
                </a:solidFill>
              </a:rPr>
              <a:t> S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hy</a:t>
            </a:r>
            <a:r>
              <a:rPr lang="tk-TM" sz="3200" b="1" dirty="0" smtClean="0">
                <a:solidFill>
                  <a:srgbClr val="FF0000"/>
                </a:solidFill>
              </a:rPr>
              <a:t>z</a:t>
            </a:r>
            <a:r>
              <a:rPr lang="en-US" sz="3200" b="1" dirty="0" smtClean="0">
                <a:solidFill>
                  <a:srgbClr val="FF0000"/>
                </a:solidFill>
              </a:rPr>
              <a:t>mat </a:t>
            </a:r>
            <a:r>
              <a:rPr lang="en-US" sz="3200" b="1" dirty="0" err="1">
                <a:solidFill>
                  <a:srgbClr val="FF0000"/>
                </a:solidFill>
              </a:rPr>
              <a:t>edýär</a:t>
            </a:r>
            <a:r>
              <a:rPr lang="en-US" sz="3200" b="1" dirty="0"/>
              <a:t>. </a:t>
            </a:r>
            <a:r>
              <a:rPr lang="en-US" sz="3200" b="1" dirty="0" smtClean="0"/>
              <a:t>Sistema</a:t>
            </a:r>
            <a:r>
              <a:rPr lang="tk-TM" sz="3200" b="1" dirty="0" smtClean="0"/>
              <a:t>nyň</a:t>
            </a:r>
            <a:r>
              <a:rPr lang="en-US" sz="3200" b="1" dirty="0" smtClean="0"/>
              <a:t> </a:t>
            </a:r>
            <a:r>
              <a:rPr lang="tk-TM" sz="3200" b="1" dirty="0" smtClean="0"/>
              <a:t>tertipsizligi ýokarlansa,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entropiýa</a:t>
            </a:r>
            <a:r>
              <a:rPr lang="tk-TM" sz="3200" b="1" dirty="0" smtClean="0"/>
              <a:t>sy</a:t>
            </a:r>
            <a:r>
              <a:rPr lang="en-US" sz="3200" b="1" dirty="0" smtClean="0"/>
              <a:t> </a:t>
            </a:r>
            <a:r>
              <a:rPr lang="tk-TM" sz="3200" b="1" dirty="0" smtClean="0"/>
              <a:t>hem </a:t>
            </a:r>
            <a:r>
              <a:rPr lang="en-US" sz="3200" b="1" dirty="0" err="1" smtClean="0"/>
              <a:t>ýokarlanýar</a:t>
            </a:r>
            <a:r>
              <a:rPr lang="en-US" sz="3200" b="1" dirty="0" smtClean="0"/>
              <a:t> (</a:t>
            </a:r>
            <a:r>
              <a:rPr lang="ru-RU" sz="3200" b="1" i="1" dirty="0" smtClean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D</a:t>
            </a:r>
            <a:r>
              <a:rPr lang="en-US" sz="3200" b="1" i="1" dirty="0" smtClean="0"/>
              <a:t>S</a:t>
            </a:r>
            <a:r>
              <a:rPr lang="en-US" sz="3200" b="1" dirty="0" smtClean="0"/>
              <a:t> </a:t>
            </a:r>
            <a:r>
              <a:rPr lang="en-US" sz="3200" b="1" dirty="0"/>
              <a:t>&gt; 0</a:t>
            </a:r>
            <a:r>
              <a:rPr lang="en-US" sz="3200" b="1" dirty="0" smtClean="0"/>
              <a:t>).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37217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12057887" cy="610566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1" dirty="0" err="1"/>
              <a:t>Sistemanyň</a:t>
            </a:r>
            <a:r>
              <a:rPr lang="en-US" sz="3200" b="1" dirty="0"/>
              <a:t> pes </a:t>
            </a:r>
            <a:r>
              <a:rPr lang="en-US" sz="3200" b="1" dirty="0" err="1"/>
              <a:t>tertipleşdirilen</a:t>
            </a:r>
            <a:r>
              <a:rPr lang="en-US" sz="3200" b="1" dirty="0"/>
              <a:t> </a:t>
            </a:r>
            <a:r>
              <a:rPr lang="en-US" sz="3200" b="1" dirty="0" err="1"/>
              <a:t>ýagdaýdan</a:t>
            </a:r>
            <a:r>
              <a:rPr lang="en-US" sz="3200" b="1" dirty="0"/>
              <a:t> has </a:t>
            </a:r>
            <a:r>
              <a:rPr lang="en-US" sz="3200" b="1" dirty="0" err="1"/>
              <a:t>tertipleşdirilen</a:t>
            </a:r>
            <a:r>
              <a:rPr lang="en-US" sz="3200" b="1" dirty="0"/>
              <a:t> </a:t>
            </a:r>
            <a:r>
              <a:rPr lang="en-US" sz="3200" b="1" dirty="0" err="1"/>
              <a:t>ýagdaýa</a:t>
            </a:r>
            <a:r>
              <a:rPr lang="en-US" sz="3200" b="1" dirty="0"/>
              <a:t> </a:t>
            </a:r>
            <a:r>
              <a:rPr lang="en-US" sz="3200" b="1" dirty="0" err="1" smtClean="0"/>
              <a:t>geçmegi</a:t>
            </a:r>
            <a:r>
              <a:rPr lang="en-US" sz="3200" b="1" dirty="0" smtClean="0"/>
              <a:t> </a:t>
            </a:r>
            <a:r>
              <a:rPr lang="en-US" sz="3200" b="1" dirty="0" err="1"/>
              <a:t>bolsa</a:t>
            </a:r>
            <a:r>
              <a:rPr lang="en-US" sz="3200" b="1" dirty="0"/>
              <a:t>, </a:t>
            </a:r>
            <a:r>
              <a:rPr lang="en-US" sz="3200" b="1" dirty="0" err="1"/>
              <a:t>entropiýanyň</a:t>
            </a:r>
            <a:r>
              <a:rPr lang="en-US" sz="3200" b="1" dirty="0"/>
              <a:t> </a:t>
            </a:r>
            <a:r>
              <a:rPr lang="en-US" sz="3200" b="1" dirty="0" err="1"/>
              <a:t>kiçelmegi</a:t>
            </a:r>
            <a:r>
              <a:rPr lang="en-US" sz="3200" b="1" dirty="0"/>
              <a:t> </a:t>
            </a:r>
            <a:r>
              <a:rPr lang="en-US" sz="3200" b="1" dirty="0" err="1"/>
              <a:t>bilen</a:t>
            </a:r>
            <a:r>
              <a:rPr lang="en-US" sz="3200" b="1" dirty="0"/>
              <a:t> </a:t>
            </a:r>
            <a:r>
              <a:rPr lang="en-US" sz="3200" b="1" dirty="0" err="1"/>
              <a:t>baglanyşyklydyr</a:t>
            </a:r>
            <a:r>
              <a:rPr lang="en-US" sz="3200" b="1" dirty="0"/>
              <a:t>, </a:t>
            </a:r>
            <a:r>
              <a:rPr lang="tk-TM" sz="3200" b="1" dirty="0" smtClean="0"/>
              <a:t>ýöne</a:t>
            </a:r>
            <a:r>
              <a:rPr lang="en-US" sz="3200" b="1" dirty="0" smtClean="0"/>
              <a:t> </a:t>
            </a:r>
            <a:r>
              <a:rPr lang="en-US" sz="3200" b="1" dirty="0" err="1"/>
              <a:t>şuňa</a:t>
            </a:r>
            <a:r>
              <a:rPr lang="en-US" sz="3200" b="1" dirty="0"/>
              <a:t> </a:t>
            </a:r>
            <a:r>
              <a:rPr lang="en-US" sz="3200" b="1" dirty="0" err="1"/>
              <a:t>meňzeş</a:t>
            </a:r>
            <a:r>
              <a:rPr lang="en-US" sz="3200" b="1" dirty="0"/>
              <a:t> </a:t>
            </a:r>
            <a:r>
              <a:rPr lang="en-US" sz="3200" b="1" dirty="0" err="1"/>
              <a:t>prosesiň</a:t>
            </a:r>
            <a:r>
              <a:rPr lang="en-US" sz="3200" b="1" dirty="0"/>
              <a:t> </a:t>
            </a:r>
            <a:r>
              <a:rPr lang="en-US" sz="3200" b="1" dirty="0" err="1"/>
              <a:t>öz-özünden</a:t>
            </a:r>
            <a:r>
              <a:rPr lang="en-US" sz="3200" b="1" dirty="0"/>
              <a:t> </a:t>
            </a:r>
            <a:r>
              <a:rPr lang="en-US" sz="3200" b="1" dirty="0" err="1"/>
              <a:t>geçmeginiň</a:t>
            </a:r>
            <a:r>
              <a:rPr lang="en-US" sz="3200" b="1" dirty="0"/>
              <a:t> </a:t>
            </a:r>
            <a:r>
              <a:rPr lang="en-US" sz="3200" b="1" dirty="0" err="1"/>
              <a:t>ähtimallygy</a:t>
            </a:r>
            <a:r>
              <a:rPr lang="en-US" sz="3200" b="1" dirty="0"/>
              <a:t> </a:t>
            </a:r>
            <a:r>
              <a:rPr lang="tk-TM" sz="3200" b="1" dirty="0" smtClean="0"/>
              <a:t>pesdir</a:t>
            </a:r>
            <a:r>
              <a:rPr lang="en-US" sz="3200" b="1" dirty="0" smtClean="0"/>
              <a:t>. </a:t>
            </a:r>
            <a:r>
              <a:rPr lang="en-US" sz="3200" b="1" dirty="0" err="1"/>
              <a:t>Meselem</a:t>
            </a:r>
            <a:r>
              <a:rPr lang="en-US" sz="3200" b="1" dirty="0"/>
              <a:t>, </a:t>
            </a:r>
            <a:r>
              <a:rPr lang="en-US" sz="3200" b="1" dirty="0" err="1"/>
              <a:t>garalyp</a:t>
            </a:r>
            <a:r>
              <a:rPr lang="en-US" sz="3200" b="1" dirty="0"/>
              <a:t> </a:t>
            </a:r>
            <a:r>
              <a:rPr lang="en-US" sz="3200" b="1" dirty="0" err="1"/>
              <a:t>geçilen</a:t>
            </a:r>
            <a:r>
              <a:rPr lang="en-US" sz="3200" b="1" dirty="0"/>
              <a:t> </a:t>
            </a:r>
            <a:r>
              <a:rPr lang="en-US" sz="3200" b="1" dirty="0" err="1"/>
              <a:t>mysalda</a:t>
            </a:r>
            <a:r>
              <a:rPr lang="en-US" sz="3200" b="1" dirty="0"/>
              <a:t> </a:t>
            </a:r>
            <a:r>
              <a:rPr lang="en-US" sz="3200" b="1" dirty="0" err="1"/>
              <a:t>gazyň</a:t>
            </a:r>
            <a:r>
              <a:rPr lang="en-US" sz="3200" b="1" dirty="0"/>
              <a:t> </a:t>
            </a:r>
            <a:r>
              <a:rPr lang="en-US" sz="3200" b="1" dirty="0" err="1"/>
              <a:t>özi</a:t>
            </a:r>
            <a:r>
              <a:rPr lang="en-US" sz="3200" b="1" dirty="0"/>
              <a:t> </a:t>
            </a:r>
            <a:r>
              <a:rPr lang="tk-TM" sz="3200" b="1" dirty="0" smtClean="0"/>
              <a:t>kiçi </a:t>
            </a:r>
            <a:r>
              <a:rPr lang="en-US" sz="3200" b="1" dirty="0" err="1" smtClean="0"/>
              <a:t>ballona</a:t>
            </a:r>
            <a:r>
              <a:rPr lang="en-US" sz="3200" b="1" dirty="0" smtClean="0"/>
              <a:t> </a:t>
            </a:r>
            <a:r>
              <a:rPr lang="en-US" sz="3200" b="1" dirty="0" err="1"/>
              <a:t>ýygnanyp</a:t>
            </a:r>
            <a:r>
              <a:rPr lang="en-US" sz="3200" b="1" dirty="0"/>
              <a:t> </a:t>
            </a:r>
            <a:r>
              <a:rPr lang="en-US" sz="3200" b="1" dirty="0" err="1"/>
              <a:t>bilmejekdigi</a:t>
            </a:r>
            <a:r>
              <a:rPr lang="en-US" sz="3200" b="1" dirty="0"/>
              <a:t> </a:t>
            </a:r>
            <a:r>
              <a:rPr lang="en-US" sz="3200" b="1" dirty="0" err="1"/>
              <a:t>düşnüklidir</a:t>
            </a:r>
            <a:r>
              <a:rPr lang="en-US" sz="3200" b="1" dirty="0"/>
              <a:t>. </a:t>
            </a:r>
            <a:r>
              <a:rPr lang="tk-TM" sz="3200" b="1" dirty="0" smtClean="0"/>
              <a:t>Eger s</a:t>
            </a:r>
            <a:r>
              <a:rPr lang="en-US" sz="3200" b="1" dirty="0" err="1" smtClean="0"/>
              <a:t>istema</a:t>
            </a:r>
            <a:r>
              <a:rPr lang="en-US" sz="3200" b="1" dirty="0" smtClean="0"/>
              <a:t> </a:t>
            </a:r>
            <a:r>
              <a:rPr lang="en-US" sz="3200" b="1" dirty="0"/>
              <a:t>pes </a:t>
            </a:r>
            <a:r>
              <a:rPr lang="en-US" sz="3200" b="1" dirty="0" err="1" smtClean="0"/>
              <a:t>tertipleşdirilen</a:t>
            </a:r>
            <a:r>
              <a:rPr lang="en-US" sz="3200" b="1" dirty="0" smtClean="0"/>
              <a:t> </a:t>
            </a:r>
            <a:r>
              <a:rPr lang="en-US" sz="3200" b="1" dirty="0" err="1"/>
              <a:t>ýagdaýdan</a:t>
            </a:r>
            <a:r>
              <a:rPr lang="en-US" sz="3200" b="1" dirty="0"/>
              <a:t> has </a:t>
            </a:r>
            <a:r>
              <a:rPr lang="en-US" sz="3200" b="1" dirty="0" err="1"/>
              <a:t>tertipleşdirilen</a:t>
            </a:r>
            <a:r>
              <a:rPr lang="en-US" sz="3200" b="1" dirty="0"/>
              <a:t> </a:t>
            </a:r>
            <a:r>
              <a:rPr lang="en-US" sz="3200" b="1" dirty="0" err="1"/>
              <a:t>ýagdaýa</a:t>
            </a:r>
            <a:r>
              <a:rPr lang="en-US" sz="3200" b="1" dirty="0"/>
              <a:t> </a:t>
            </a:r>
            <a:r>
              <a:rPr lang="en-US" sz="3200" b="1" dirty="0" err="1"/>
              <a:t>geçende</a:t>
            </a:r>
            <a:r>
              <a:rPr lang="en-US" sz="3200" b="1" dirty="0"/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sistemanyň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entropiýasy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kiçelýär</a:t>
            </a:r>
            <a:r>
              <a:rPr lang="en-US" sz="3200" b="1" dirty="0"/>
              <a:t>.</a:t>
            </a:r>
            <a:endParaRPr lang="ru-RU" sz="3200" b="1" dirty="0"/>
          </a:p>
          <a:p>
            <a:pPr marL="0" indent="0">
              <a:buNone/>
            </a:pPr>
            <a:r>
              <a:rPr lang="en-US" sz="3200" b="1" dirty="0" err="1" smtClean="0">
                <a:solidFill>
                  <a:srgbClr val="FF0000"/>
                </a:solidFill>
              </a:rPr>
              <a:t>Entropiýa</a:t>
            </a:r>
            <a:r>
              <a:rPr lang="tk-TM" sz="3200" b="1" dirty="0" smtClean="0"/>
              <a:t>,</a:t>
            </a:r>
            <a:r>
              <a:rPr lang="en-US" sz="3200" b="1" dirty="0" smtClean="0"/>
              <a:t> </a:t>
            </a:r>
            <a:r>
              <a:rPr lang="en-US" sz="3200" b="1" dirty="0" err="1"/>
              <a:t>suwuklyk</a:t>
            </a:r>
            <a:r>
              <a:rPr lang="en-US" sz="3200" b="1" dirty="0"/>
              <a:t> </a:t>
            </a:r>
            <a:r>
              <a:rPr lang="en-US" sz="3200" b="1" dirty="0" err="1"/>
              <a:t>buga</a:t>
            </a:r>
            <a:r>
              <a:rPr lang="en-US" sz="3200" b="1" dirty="0"/>
              <a:t> </a:t>
            </a:r>
            <a:r>
              <a:rPr lang="en-US" sz="3200" b="1" dirty="0" err="1"/>
              <a:t>öwrülende</a:t>
            </a:r>
            <a:r>
              <a:rPr lang="en-US" sz="3200" b="1" dirty="0"/>
              <a:t>, </a:t>
            </a:r>
            <a:r>
              <a:rPr lang="en-US" sz="3200" b="1" dirty="0" err="1"/>
              <a:t>kristalliki</a:t>
            </a:r>
            <a:r>
              <a:rPr lang="en-US" sz="3200" b="1" dirty="0"/>
              <a:t> </a:t>
            </a:r>
            <a:r>
              <a:rPr lang="en-US" sz="3200" b="1" dirty="0" err="1"/>
              <a:t>madda</a:t>
            </a:r>
            <a:r>
              <a:rPr lang="en-US" sz="3200" b="1" dirty="0"/>
              <a:t> </a:t>
            </a:r>
            <a:r>
              <a:rPr lang="en-US" sz="3200" b="1" dirty="0" err="1"/>
              <a:t>erände</a:t>
            </a:r>
            <a:r>
              <a:rPr lang="en-US" sz="3200" b="1" dirty="0"/>
              <a:t> we ş.m.-</a:t>
            </a:r>
            <a:r>
              <a:rPr lang="en-US" sz="3200" b="1" dirty="0" err="1"/>
              <a:t>lerde</a:t>
            </a:r>
            <a:r>
              <a:rPr lang="en-US" sz="3200" b="1" dirty="0"/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ulalýandygyny</a:t>
            </a:r>
            <a:r>
              <a:rPr lang="en-US" sz="3200" b="1" dirty="0"/>
              <a:t> </a:t>
            </a:r>
            <a:r>
              <a:rPr lang="en-US" sz="3200" b="1" dirty="0" err="1"/>
              <a:t>görkezmek</a:t>
            </a:r>
            <a:r>
              <a:rPr lang="en-US" sz="3200" b="1" dirty="0"/>
              <a:t> </a:t>
            </a:r>
            <a:r>
              <a:rPr lang="en-US" sz="3200" b="1" dirty="0" err="1"/>
              <a:t>kyn</a:t>
            </a:r>
            <a:r>
              <a:rPr lang="en-US" sz="3200" b="1" dirty="0"/>
              <a:t> </a:t>
            </a:r>
            <a:r>
              <a:rPr lang="en-US" sz="3200" b="1" dirty="0" err="1"/>
              <a:t>däl</a:t>
            </a:r>
            <a:r>
              <a:rPr lang="en-US" sz="3200" b="1" dirty="0"/>
              <a:t>. </a:t>
            </a:r>
            <a:r>
              <a:rPr lang="en-US" sz="3200" b="1" dirty="0" err="1"/>
              <a:t>Şeýle</a:t>
            </a:r>
            <a:r>
              <a:rPr lang="en-US" sz="3200" b="1" dirty="0"/>
              <a:t> </a:t>
            </a:r>
            <a:r>
              <a:rPr lang="en-US" sz="3200" b="1" dirty="0" err="1"/>
              <a:t>ýagdaýlaryň</a:t>
            </a:r>
            <a:r>
              <a:rPr lang="en-US" sz="3200" b="1" dirty="0"/>
              <a:t> </a:t>
            </a:r>
            <a:r>
              <a:rPr lang="en-US" sz="3200" b="1" dirty="0" err="1"/>
              <a:t>ählisinde</a:t>
            </a:r>
            <a:r>
              <a:rPr lang="en-US" sz="3200" b="1" dirty="0"/>
              <a:t> </a:t>
            </a:r>
            <a:r>
              <a:rPr lang="en-US" sz="3200" b="1" dirty="0" err="1"/>
              <a:t>bölejikleriň</a:t>
            </a:r>
            <a:r>
              <a:rPr lang="en-US" sz="3200" b="1" dirty="0"/>
              <a:t> </a:t>
            </a:r>
            <a:r>
              <a:rPr lang="en-US" sz="3200" b="1" dirty="0" err="1"/>
              <a:t>biri-birlerine</a:t>
            </a:r>
            <a:r>
              <a:rPr lang="en-US" sz="3200" b="1" dirty="0"/>
              <a:t> </a:t>
            </a:r>
            <a:r>
              <a:rPr lang="en-US" sz="3200" b="1" dirty="0" err="1"/>
              <a:t>görä</a:t>
            </a:r>
            <a:r>
              <a:rPr lang="en-US" sz="3200" b="1" dirty="0"/>
              <a:t> </a:t>
            </a:r>
            <a:r>
              <a:rPr lang="en-US" sz="3200" b="1" dirty="0" err="1"/>
              <a:t>ýerleşişiniň</a:t>
            </a:r>
            <a:r>
              <a:rPr lang="en-US" sz="3200" b="1" dirty="0"/>
              <a:t> </a:t>
            </a:r>
            <a:r>
              <a:rPr lang="en-US" sz="3200" b="1" dirty="0" err="1"/>
              <a:t>tertibi</a:t>
            </a:r>
            <a:r>
              <a:rPr lang="en-US" sz="3200" b="1" dirty="0"/>
              <a:t> </a:t>
            </a:r>
            <a:r>
              <a:rPr lang="en-US" sz="3200" b="1" dirty="0" err="1"/>
              <a:t>azalýar</a:t>
            </a:r>
            <a:r>
              <a:rPr lang="en-US" sz="3200" b="1" dirty="0"/>
              <a:t>. </a:t>
            </a:r>
            <a:r>
              <a:rPr lang="en-US" sz="3200" b="1" dirty="0" err="1">
                <a:solidFill>
                  <a:srgbClr val="FF0000"/>
                </a:solidFill>
              </a:rPr>
              <a:t>Tersine</a:t>
            </a:r>
            <a:r>
              <a:rPr lang="en-US" sz="3200" b="1" dirty="0"/>
              <a:t>, </a:t>
            </a:r>
            <a:r>
              <a:rPr lang="en-US" sz="3200" b="1" dirty="0" err="1"/>
              <a:t>maddalaryň</a:t>
            </a:r>
            <a:r>
              <a:rPr lang="en-US" sz="3200" b="1" dirty="0"/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kondensirlenme</a:t>
            </a:r>
            <a:r>
              <a:rPr lang="en-US" sz="3200" b="1" dirty="0"/>
              <a:t> we </a:t>
            </a:r>
            <a:r>
              <a:rPr lang="en-US" sz="3200" b="1" dirty="0" err="1">
                <a:solidFill>
                  <a:srgbClr val="FF0000"/>
                </a:solidFill>
              </a:rPr>
              <a:t>kristallaşma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/>
              <a:t>proseslerinde</a:t>
            </a:r>
            <a:r>
              <a:rPr lang="en-US" sz="3200" b="1" dirty="0"/>
              <a:t> </a:t>
            </a:r>
            <a:r>
              <a:rPr lang="en-US" sz="3200" b="1" dirty="0" err="1"/>
              <a:t>entropiýa</a:t>
            </a:r>
            <a:r>
              <a:rPr lang="en-US" sz="3200" b="1" dirty="0"/>
              <a:t> </a:t>
            </a:r>
            <a:r>
              <a:rPr lang="en-US" sz="3200" b="1" dirty="0" err="1"/>
              <a:t>kiçelýär</a:t>
            </a:r>
            <a:r>
              <a:rPr lang="en-US" sz="3200" b="1" dirty="0"/>
              <a:t>.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2362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2011</TotalTime>
  <Words>1641</Words>
  <Application>Microsoft Office PowerPoint</Application>
  <PresentationFormat>Широкоэкранный</PresentationFormat>
  <Paragraphs>63</Paragraphs>
  <Slides>23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Arial Black</vt:lpstr>
      <vt:lpstr>Calibri</vt:lpstr>
      <vt:lpstr>Symbol</vt:lpstr>
      <vt:lpstr>Times New Roman</vt:lpstr>
      <vt:lpstr>Trebuchet MS</vt:lpstr>
      <vt:lpstr>Wingdings 3</vt:lpstr>
      <vt:lpstr>Аспект</vt:lpstr>
      <vt:lpstr>Уравнение</vt:lpstr>
      <vt:lpstr>Tema: Himiki termodinamika                   Meýilnama: 1.Gess kanuny we ondan gelip çykýan netijeler.  2.Maddalaryň standart ýagdaýlary.   3.Entropiýa hakynda düşünje.  4.Gibbs energiýasy hakynda düşünje.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Maddanyň standart ýagdaýlary- </vt:lpstr>
      <vt:lpstr>Презентация PowerPoint</vt:lpstr>
      <vt:lpstr>Презентация PowerPoint</vt:lpstr>
      <vt:lpstr>Презентация PowerPoint</vt:lpstr>
      <vt:lpstr>Презентация PowerPoint</vt:lpstr>
      <vt:lpstr>Gibs energiýasy (Gibbsiň termohimiki potensialy)we täsirleşmeleriň ugurlary</vt:lpstr>
      <vt:lpstr>Презентация PowerPoint</vt:lpstr>
      <vt:lpstr>Gibbsyň ýa-da termodinamiki potensialy  G = U + PV - TS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Himiki termodinamikasy 1.Gessiň kanuny we ondan gelip çykýan netijeler.  2.Maddalaryň standart ýagdaýlary.   3.Entropiýa hakynda düşünje.  4.Gibbsiň energiýasy hakynda düşünje.</dc:title>
  <dc:creator>Lenovo</dc:creator>
  <cp:lastModifiedBy>Microsoft</cp:lastModifiedBy>
  <cp:revision>195</cp:revision>
  <dcterms:created xsi:type="dcterms:W3CDTF">2017-10-24T06:20:41Z</dcterms:created>
  <dcterms:modified xsi:type="dcterms:W3CDTF">2020-11-09T12:18:15Z</dcterms:modified>
</cp:coreProperties>
</file>