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4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238CE2-E393-4CE5-B339-64B5E8F5DED1}"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423285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38CE2-E393-4CE5-B339-64B5E8F5DED1}"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38904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38CE2-E393-4CE5-B339-64B5E8F5DED1}"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59658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38CE2-E393-4CE5-B339-64B5E8F5DED1}"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389273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238CE2-E393-4CE5-B339-64B5E8F5DED1}" type="datetimeFigureOut">
              <a:rPr lang="ru-RU" smtClean="0"/>
              <a:t>11.12.2020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355629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238CE2-E393-4CE5-B339-64B5E8F5DED1}" type="datetimeFigureOut">
              <a:rPr lang="ru-RU" smtClean="0"/>
              <a:t>11.12.2020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171524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238CE2-E393-4CE5-B339-64B5E8F5DED1}" type="datetimeFigureOut">
              <a:rPr lang="ru-RU" smtClean="0"/>
              <a:t>11.12.2020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167247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238CE2-E393-4CE5-B339-64B5E8F5DED1}" type="datetimeFigureOut">
              <a:rPr lang="ru-RU" smtClean="0"/>
              <a:t>11.12.2020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157322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238CE2-E393-4CE5-B339-64B5E8F5DED1}" type="datetimeFigureOut">
              <a:rPr lang="ru-RU" smtClean="0"/>
              <a:t>11.12.2020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273438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238CE2-E393-4CE5-B339-64B5E8F5DED1}" type="datetimeFigureOut">
              <a:rPr lang="ru-RU" smtClean="0"/>
              <a:t>11.12.2020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15607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238CE2-E393-4CE5-B339-64B5E8F5DED1}" type="datetimeFigureOut">
              <a:rPr lang="ru-RU" smtClean="0"/>
              <a:t>11.12.2020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0CBC6-4AE4-4F64-8F77-E636CC8F5024}" type="slidenum">
              <a:rPr lang="ru-RU" smtClean="0"/>
              <a:t>‹#›</a:t>
            </a:fld>
            <a:endParaRPr lang="ru-RU"/>
          </a:p>
        </p:txBody>
      </p:sp>
    </p:spTree>
    <p:extLst>
      <p:ext uri="{BB962C8B-B14F-4D97-AF65-F5344CB8AC3E}">
        <p14:creationId xmlns:p14="http://schemas.microsoft.com/office/powerpoint/2010/main" val="88839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38CE2-E393-4CE5-B339-64B5E8F5DED1}" type="datetimeFigureOut">
              <a:rPr lang="ru-RU" smtClean="0"/>
              <a:t>11.12.2020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0CBC6-4AE4-4F64-8F77-E636CC8F5024}" type="slidenum">
              <a:rPr lang="ru-RU" smtClean="0"/>
              <a:t>‹#›</a:t>
            </a:fld>
            <a:endParaRPr lang="ru-RU"/>
          </a:p>
        </p:txBody>
      </p:sp>
    </p:spTree>
    <p:extLst>
      <p:ext uri="{BB962C8B-B14F-4D97-AF65-F5344CB8AC3E}">
        <p14:creationId xmlns:p14="http://schemas.microsoft.com/office/powerpoint/2010/main" val="349148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tk-TM" b="1" dirty="0"/>
              <a:t>Tejribe iş </a:t>
            </a:r>
            <a:r>
              <a:rPr lang="tk-TM" b="1" dirty="0" smtClean="0"/>
              <a:t>№ 15 </a:t>
            </a:r>
            <a:r>
              <a:rPr lang="tk-TM" dirty="0"/>
              <a:t/>
            </a:r>
            <a:br>
              <a:rPr lang="tk-TM" dirty="0"/>
            </a:br>
            <a:r>
              <a:rPr lang="tk-TM" b="1" dirty="0" smtClean="0"/>
              <a:t>Ýer üstüniň relýefi, gorizontallar boýunça profil gurmak </a:t>
            </a:r>
            <a:r>
              <a:rPr lang="tk-TM" dirty="0"/>
              <a:t/>
            </a:r>
            <a:br>
              <a:rPr lang="tk-TM" dirty="0"/>
            </a:br>
            <a:endParaRPr lang="ru-RU" dirty="0"/>
          </a:p>
        </p:txBody>
      </p:sp>
      <p:sp>
        <p:nvSpPr>
          <p:cNvPr id="3" name="Подзаголовок 2"/>
          <p:cNvSpPr>
            <a:spLocks noGrp="1"/>
          </p:cNvSpPr>
          <p:nvPr>
            <p:ph type="subTitle" idx="1"/>
          </p:nvPr>
        </p:nvSpPr>
        <p:spPr>
          <a:xfrm>
            <a:off x="348793" y="2837467"/>
            <a:ext cx="11434712" cy="3855563"/>
          </a:xfrm>
        </p:spPr>
        <p:txBody>
          <a:bodyPr>
            <a:normAutofit/>
          </a:bodyPr>
          <a:lstStyle/>
          <a:p>
            <a:pPr algn="l"/>
            <a:r>
              <a:rPr lang="tk-TM" sz="2800" b="1" dirty="0" smtClean="0"/>
              <a:t>Maksady: </a:t>
            </a:r>
            <a:r>
              <a:rPr lang="tk-TM" sz="2800" dirty="0" smtClean="0"/>
              <a:t>topografiki kartalarynda Ýer üstüniň relýefini şekillendirmekde </a:t>
            </a:r>
            <a:r>
              <a:rPr lang="en-US" sz="2800" dirty="0" smtClean="0"/>
              <a:t> </a:t>
            </a:r>
          </a:p>
          <a:p>
            <a:pPr algn="l"/>
            <a:r>
              <a:rPr lang="en-US" sz="2800" dirty="0"/>
              <a:t> </a:t>
            </a:r>
            <a:r>
              <a:rPr lang="en-US" sz="2800" dirty="0" smtClean="0"/>
              <a:t>                  </a:t>
            </a:r>
            <a:r>
              <a:rPr lang="tk-TM" sz="2800" dirty="0" smtClean="0"/>
              <a:t>ulanylýan gorizontallar, relýefi şekillendirmekde ulanylýan kömekçi </a:t>
            </a:r>
            <a:endParaRPr lang="en-US" sz="2800" dirty="0" smtClean="0"/>
          </a:p>
          <a:p>
            <a:pPr algn="l"/>
            <a:r>
              <a:rPr lang="en-US" sz="2800" dirty="0"/>
              <a:t> </a:t>
            </a:r>
            <a:r>
              <a:rPr lang="en-US" sz="2800" dirty="0" smtClean="0"/>
              <a:t>                  </a:t>
            </a:r>
            <a:r>
              <a:rPr lang="tk-TM" sz="2800" dirty="0" smtClean="0"/>
              <a:t>elementler, relýefiň kesişme beýikligi, kartada berlen çyzyk boýunça </a:t>
            </a:r>
            <a:endParaRPr lang="en-US" sz="2800" dirty="0" smtClean="0"/>
          </a:p>
          <a:p>
            <a:pPr algn="l"/>
            <a:r>
              <a:rPr lang="en-US" sz="2800" dirty="0"/>
              <a:t> </a:t>
            </a:r>
            <a:r>
              <a:rPr lang="en-US" sz="2800" dirty="0" smtClean="0"/>
              <a:t>                  </a:t>
            </a:r>
            <a:r>
              <a:rPr lang="tk-TM" sz="2800" dirty="0" smtClean="0"/>
              <a:t>profili gurmagy we bezemegi öwretmek. </a:t>
            </a:r>
            <a:endParaRPr lang="ru-RU" sz="2800" dirty="0"/>
          </a:p>
        </p:txBody>
      </p:sp>
    </p:spTree>
    <p:extLst>
      <p:ext uri="{BB962C8B-B14F-4D97-AF65-F5344CB8AC3E}">
        <p14:creationId xmlns:p14="http://schemas.microsoft.com/office/powerpoint/2010/main" val="252318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939" y="474345"/>
            <a:ext cx="11519554" cy="5262979"/>
          </a:xfrm>
          <a:prstGeom prst="rect">
            <a:avLst/>
          </a:prstGeom>
        </p:spPr>
        <p:txBody>
          <a:bodyPr wrap="square">
            <a:spAutoFit/>
          </a:bodyPr>
          <a:lstStyle/>
          <a:p>
            <a:pPr indent="536575"/>
            <a:r>
              <a:rPr lang="tk-TM" sz="2400" dirty="0" smtClean="0"/>
              <a:t>Saýlamagy beýikligi iň kiçi bolan nokatdan ýa-da gorizontaldan almak bilen geçirýäris. Profiliň şertli üsti, alnan nokatlaryň iň kiçi beýikligine baglylykda alynýar. Ýagny, şertli üstüň başlangyç bahasy profilde gurlan iň kiçi beýiklikli nokatdan aşakda ýerleşmek maksady bilen alynýar. Biziň mysalymyzda, iň kiçi beýiklikli nokat </a:t>
            </a:r>
            <a:r>
              <a:rPr lang="tk-TM" sz="2400" i="1" dirty="0" smtClean="0"/>
              <a:t>Hmin=147.5 metr </a:t>
            </a:r>
            <a:r>
              <a:rPr lang="tk-TM" sz="2400" dirty="0" smtClean="0"/>
              <a:t>bahany alýar. Onda profiliň şertli üstüniň beýikligini </a:t>
            </a:r>
            <a:r>
              <a:rPr lang="tk-TM" sz="2400" i="1" dirty="0" smtClean="0"/>
              <a:t>HŞ.üst =140.0 metr </a:t>
            </a:r>
            <a:r>
              <a:rPr lang="tk-TM" sz="2400" dirty="0" smtClean="0"/>
              <a:t>diýip alsak bolar. Profiliň şertli üstden wertikal masştaba laýyklykda </a:t>
            </a:r>
            <a:r>
              <a:rPr lang="tk-TM" sz="2400" i="1" dirty="0" smtClean="0"/>
              <a:t>150, 160, 170, 180, 190 </a:t>
            </a:r>
            <a:r>
              <a:rPr lang="tk-TM" sz="2400" dirty="0" smtClean="0"/>
              <a:t>we 200 </a:t>
            </a:r>
            <a:r>
              <a:rPr lang="tk-TM" sz="2400" i="1" dirty="0" smtClean="0"/>
              <a:t>m-den </a:t>
            </a:r>
            <a:r>
              <a:rPr lang="tk-TM" sz="2400" dirty="0" smtClean="0"/>
              <a:t>şertli ýokary beýikliklerini </a:t>
            </a:r>
            <a:r>
              <a:rPr lang="tk-TM" sz="2400" i="1" dirty="0" smtClean="0"/>
              <a:t>profiliň </a:t>
            </a:r>
            <a:r>
              <a:rPr lang="tk-TM" sz="2400" dirty="0" smtClean="0"/>
              <a:t>iň beýik nokadyny hem öz içine almak maksady bilen sanlary ýazýarys. </a:t>
            </a:r>
          </a:p>
          <a:p>
            <a:pPr indent="536575"/>
            <a:r>
              <a:rPr lang="tk-TM" sz="2400" dirty="0" smtClean="0"/>
              <a:t>Nokatlaryň (gorizontallaryň) profildäki ýagdaýlary başlangyç we ahyrky nokatlaryň hem-de kartadaky çyzygy kesip geçýän gorizontalyň beýikligini wertikal we gorizontal ugurlarda dowam etdirip olaryň kesişen nokadyndan alýarys we tapylan nokatlary yzygiderlikde bir-biri bilen birleşdirip, berlen ugruň profildäki ýagdaýyny alarys. Meselem, </a:t>
            </a:r>
            <a:r>
              <a:rPr lang="tk-TM" sz="2400" i="1" dirty="0" smtClean="0"/>
              <a:t>H=160 m </a:t>
            </a:r>
            <a:r>
              <a:rPr lang="tk-TM" sz="2400" dirty="0" smtClean="0"/>
              <a:t>beýiklikli gorizontaly wertikal we gorizontal ugurlarda dowam etdirmek bilen, olaryň kesişen ýerinden nokadyň profildäki ýagdaýyny alarys. Profili guranymyzdan soňra, ony tuşda bezemek zerurdyr. </a:t>
            </a:r>
            <a:endParaRPr lang="tk-TM" sz="2400" b="0" i="0" u="none" strike="noStrike" baseline="0" dirty="0" smtClean="0">
              <a:latin typeface="Times New Roman" panose="02020603050405020304" pitchFamily="18" charset="0"/>
            </a:endParaRPr>
          </a:p>
        </p:txBody>
      </p:sp>
    </p:spTree>
    <p:extLst>
      <p:ext uri="{BB962C8B-B14F-4D97-AF65-F5344CB8AC3E}">
        <p14:creationId xmlns:p14="http://schemas.microsoft.com/office/powerpoint/2010/main" val="258415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060" y="472135"/>
            <a:ext cx="11387579" cy="5632311"/>
          </a:xfrm>
          <a:prstGeom prst="rect">
            <a:avLst/>
          </a:prstGeom>
        </p:spPr>
        <p:txBody>
          <a:bodyPr wrap="square">
            <a:spAutoFit/>
          </a:bodyPr>
          <a:lstStyle/>
          <a:p>
            <a:pPr indent="536575"/>
            <a:r>
              <a:rPr lang="tk-TM" sz="2400" dirty="0" smtClean="0"/>
              <a:t>Ýer üstüniň relýefi diýlende onuň giňişlik göwrüm formasynyň ähli toplumyna düşünilýär. Başgaça aýdylanda </a:t>
            </a:r>
            <a:r>
              <a:rPr lang="tk-TM" sz="2400" i="1" dirty="0" smtClean="0"/>
              <a:t>ýer üstüniň relýefi </a:t>
            </a:r>
            <a:r>
              <a:rPr lang="tk-TM" sz="2400" dirty="0" smtClean="0"/>
              <a:t>diýlip Ýer üstiniňähli bitekizlikleriniň jemine düşünilýär.</a:t>
            </a:r>
          </a:p>
          <a:p>
            <a:pPr indent="536575"/>
            <a:r>
              <a:rPr lang="tk-TM" sz="2400" dirty="0"/>
              <a:t>Relýefi gorizontallar bilen görkezilen kartalarynyň we planlarynyň ýerüsti gurluşyny öwrenmek maksady bilen profil gurulýar. Profili topografiki kartalarda gorizontallaryň kömegi bilen gurmak bolar. </a:t>
            </a:r>
          </a:p>
          <a:p>
            <a:pPr indent="536575"/>
            <a:r>
              <a:rPr lang="tk-TM" sz="2400" b="1" dirty="0"/>
              <a:t>Gorizontal - </a:t>
            </a:r>
            <a:r>
              <a:rPr lang="tk-TM" sz="2400" dirty="0"/>
              <a:t>bu relýefiň birmeňzeş beýiklikli nokatlaryny birleşdirýän egri </a:t>
            </a:r>
            <a:r>
              <a:rPr lang="tk-TM" sz="2400" dirty="0" smtClean="0"/>
              <a:t>endigan geçirilen </a:t>
            </a:r>
            <a:r>
              <a:rPr lang="tk-TM" sz="2400" dirty="0"/>
              <a:t>çyzykdyr. Eger-de deňiz derejesiniň üsti 50 sm galdy diýip hasap etsek, onda onuň kenar ýaka çyzygy </a:t>
            </a:r>
            <a:r>
              <a:rPr lang="tk-TM" sz="2400" dirty="0" smtClean="0"/>
              <a:t>(suwuň kenara urlanda galdyrýan yzy) hem </a:t>
            </a:r>
            <a:r>
              <a:rPr lang="tk-TM" sz="2400" dirty="0"/>
              <a:t>50 sm ýokary galar. Suwuň derejesiniň ýokary galmagy netijesinde emele gelen çyzyga gorizontal hökmünde seretmek bolar. </a:t>
            </a:r>
          </a:p>
          <a:p>
            <a:pPr indent="536575"/>
            <a:r>
              <a:rPr lang="tk-TM" sz="2400" dirty="0"/>
              <a:t>Käbir </a:t>
            </a:r>
            <a:r>
              <a:rPr lang="tk-TM" sz="2400" dirty="0" smtClean="0"/>
              <a:t>gorizontallaryň </a:t>
            </a:r>
            <a:r>
              <a:rPr lang="tk-TM" sz="2400" dirty="0"/>
              <a:t>absolýut </a:t>
            </a:r>
            <a:r>
              <a:rPr lang="tk-TM" sz="2400" dirty="0" smtClean="0"/>
              <a:t>beýiklikleri </a:t>
            </a:r>
            <a:r>
              <a:rPr lang="tk-TM" sz="2400" dirty="0"/>
              <a:t>topografiki kartalarynda ýazylmaklyk bilen </a:t>
            </a:r>
            <a:r>
              <a:rPr lang="tk-TM" sz="2400" dirty="0" smtClean="0"/>
              <a:t>berilýär. </a:t>
            </a:r>
            <a:r>
              <a:rPr lang="tk-TM" sz="2400" dirty="0"/>
              <a:t>Ondan başga-da, kartalarda käbir </a:t>
            </a:r>
            <a:r>
              <a:rPr lang="tk-TM" sz="2400" dirty="0" smtClean="0"/>
              <a:t>ýer üstüniň </a:t>
            </a:r>
            <a:r>
              <a:rPr lang="tk-TM" sz="2400" dirty="0" smtClean="0"/>
              <a:t>häsiýetli </a:t>
            </a:r>
            <a:r>
              <a:rPr lang="tk-TM" sz="2400" dirty="0" smtClean="0"/>
              <a:t>nokatlarynyň </a:t>
            </a:r>
            <a:r>
              <a:rPr lang="tk-TM" sz="2400" dirty="0" smtClean="0"/>
              <a:t>(depelerde</a:t>
            </a:r>
            <a:r>
              <a:rPr lang="tk-TM" sz="2400" dirty="0"/>
              <a:t>, deňizlerde, derýalarda, köllerde, suw howdanlarda we ş.m. suwuň kenar bilen kesişme nokatlarynyň, gerişleriň) </a:t>
            </a:r>
            <a:r>
              <a:rPr lang="tk-TM" sz="2400" dirty="0" smtClean="0"/>
              <a:t>belentlik bellikleri, </a:t>
            </a:r>
            <a:r>
              <a:rPr lang="tk-TM" sz="2400" dirty="0"/>
              <a:t>ýazylmak bilen geçirilýär. </a:t>
            </a:r>
          </a:p>
        </p:txBody>
      </p:sp>
    </p:spTree>
    <p:extLst>
      <p:ext uri="{BB962C8B-B14F-4D97-AF65-F5344CB8AC3E}">
        <p14:creationId xmlns:p14="http://schemas.microsoft.com/office/powerpoint/2010/main" val="13950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80251" y="-2092750"/>
            <a:ext cx="14152501" cy="9304255"/>
          </a:xfrm>
          <a:prstGeom prst="rect">
            <a:avLst/>
          </a:prstGeom>
        </p:spPr>
      </p:pic>
    </p:spTree>
    <p:extLst>
      <p:ext uri="{BB962C8B-B14F-4D97-AF65-F5344CB8AC3E}">
        <p14:creationId xmlns:p14="http://schemas.microsoft.com/office/powerpoint/2010/main" val="15499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402" y="139294"/>
            <a:ext cx="11972041" cy="6740307"/>
          </a:xfrm>
          <a:prstGeom prst="rect">
            <a:avLst/>
          </a:prstGeom>
        </p:spPr>
        <p:txBody>
          <a:bodyPr wrap="square">
            <a:spAutoFit/>
          </a:bodyPr>
          <a:lstStyle/>
          <a:p>
            <a:r>
              <a:rPr lang="tk-TM" sz="2400" b="0" i="0" u="none" strike="noStrike" baseline="0" dirty="0" smtClean="0">
                <a:latin typeface="Times New Roman" panose="02020603050405020304" pitchFamily="18" charset="0"/>
              </a:rPr>
              <a:t>25-nji surat. Relýefiň esasy formalary (</a:t>
            </a:r>
            <a:r>
              <a:rPr lang="tk-TM" sz="2400" b="1" i="1" u="none" strike="noStrike" baseline="0" dirty="0" smtClean="0">
                <a:latin typeface="Times New Roman" panose="02020603050405020304" pitchFamily="18" charset="0"/>
              </a:rPr>
              <a:t>a</a:t>
            </a:r>
            <a:r>
              <a:rPr lang="tk-TM" sz="2400" b="0" i="0" u="none" strike="noStrike" baseline="0" dirty="0" smtClean="0">
                <a:latin typeface="Times New Roman" panose="02020603050405020304" pitchFamily="18" charset="0"/>
              </a:rPr>
              <a:t>) we gorizontallar bilen relýefiň esasy formasynyň (</a:t>
            </a:r>
            <a:r>
              <a:rPr lang="tk-TM" sz="2400" b="1" i="1" u="none" strike="noStrike" baseline="0" dirty="0" smtClean="0">
                <a:latin typeface="Times New Roman" panose="02020603050405020304" pitchFamily="18" charset="0"/>
              </a:rPr>
              <a:t>b</a:t>
            </a:r>
            <a:r>
              <a:rPr lang="tk-TM" sz="2400" b="0" i="0" u="none" strike="noStrike" baseline="0" dirty="0" smtClean="0">
                <a:latin typeface="Times New Roman" panose="02020603050405020304" pitchFamily="18" charset="0"/>
              </a:rPr>
              <a:t>) görkezilişi</a:t>
            </a:r>
          </a:p>
          <a:p>
            <a:pPr indent="536575"/>
            <a:r>
              <a:rPr lang="tk-TM" sz="2400" dirty="0"/>
              <a:t>Ýer üstüniň relýefiniň gorizontallar bilen şekillendirilmegi topografiki kartarynda relýefiň formasyny we elementlerini tanamaga, olaryň arabaglanyşygyny we relýefiň käbir mukdar häsiýetlerini ýüze çykarmaga mümkinçilik berýär. Gorizontallaryň suraty we olaryň özara ýerleşmegi ýer üstüniň relýefiniň formasyny emele getirýär. </a:t>
            </a:r>
          </a:p>
          <a:p>
            <a:pPr indent="536575"/>
            <a:r>
              <a:rPr lang="tk-TM" sz="2400" dirty="0"/>
              <a:t>Kartada (planda) baýyrlyklar (beýiklikler) we oýluklar (peselmeler) ýapyk, konsentrik ýerleşen gorizontallaryň sistemasy bilen görkezilýär. Bu ýagdaýda ýer üstüniň düşmeleri (peselmeleri) bergştrihleriň kömegi bilen şekillendirilýär. Bergştrih – bu ýer üstüniň relýefiniň peselme çyzygynyň ugruna gorizontallardan gidýän gysga çyzykdyr (25-nji surat). </a:t>
            </a:r>
            <a:endParaRPr lang="tk-TM" sz="2400" dirty="0" smtClean="0"/>
          </a:p>
          <a:p>
            <a:pPr indent="536575"/>
            <a:r>
              <a:rPr lang="tk-TM" sz="2400" dirty="0" smtClean="0"/>
              <a:t>Ýer </a:t>
            </a:r>
            <a:r>
              <a:rPr lang="tk-TM" sz="2400" dirty="0"/>
              <a:t>üstüniň relýefiniň gorizontallar bilen şekillendirilmegi topografiki kartarynda relýefiň formasyny we elementlerini tanamaga, olaryň arabaglanyşygyny we relýefiň käbir mukdar häsiýetlerini ýüze çykarmaga mümkinçilik berýär. Gorizontallaryň suraty we olaryň özara ýerleşmegi ýer üstüniň relýefiniň formasyny emele getirýär. </a:t>
            </a:r>
          </a:p>
          <a:p>
            <a:r>
              <a:rPr lang="tk-TM" sz="2400" dirty="0"/>
              <a:t>Kartada (planda) baýyrlyklar (beýiklikler) we oýluklar (peselmeler) ýapyk, konsentrik ýerleşen gorizontallaryň sistemasy bilen görkezilýär. Bu ýagdaýda ýer üstüniň düşmeleri (peselmeleri) bergştrihleriň kömegi bilen şekillendirilýär. Bergştrih – bu ýer üstüniň relýefiniň peselme çyzygynyň ugruna gorizontallardan gidýän gysga çyzykdyr (25-nji surat). </a:t>
            </a:r>
          </a:p>
        </p:txBody>
      </p:sp>
    </p:spTree>
    <p:extLst>
      <p:ext uri="{BB962C8B-B14F-4D97-AF65-F5344CB8AC3E}">
        <p14:creationId xmlns:p14="http://schemas.microsoft.com/office/powerpoint/2010/main" val="396055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767" y="282881"/>
            <a:ext cx="11444139" cy="2677656"/>
          </a:xfrm>
          <a:prstGeom prst="rect">
            <a:avLst/>
          </a:prstGeom>
        </p:spPr>
        <p:txBody>
          <a:bodyPr wrap="square">
            <a:spAutoFit/>
          </a:bodyPr>
          <a:lstStyle/>
          <a:p>
            <a:r>
              <a:rPr lang="tk-TM" sz="2400" b="0" i="1" u="none" strike="noStrike" baseline="0" dirty="0" smtClean="0">
                <a:solidFill>
                  <a:srgbClr val="000000"/>
                </a:solidFill>
                <a:latin typeface="Times New Roman" panose="02020603050405020304" pitchFamily="18" charset="0"/>
              </a:rPr>
              <a:t>Kesişmegiň beýikligi (h) </a:t>
            </a:r>
            <a:r>
              <a:rPr lang="tk-TM" sz="2400" b="0" i="0" u="none" strike="noStrike" baseline="0" dirty="0" smtClean="0">
                <a:solidFill>
                  <a:srgbClr val="000000"/>
                </a:solidFill>
                <a:latin typeface="Times New Roman" panose="02020603050405020304" pitchFamily="18" charset="0"/>
              </a:rPr>
              <a:t>– goňşy kesişýän gorizontallaryň arasyndaky wertikal ugurdaky aralyk ýa-da başgaça aýdanyňda asma ugurdaky goňşy gorizontallaryň arasyndaky aralykdyr. </a:t>
            </a:r>
          </a:p>
          <a:p>
            <a:r>
              <a:rPr lang="tk-TM" sz="2400" b="0" i="1" u="none" strike="noStrike" baseline="0" dirty="0" smtClean="0">
                <a:solidFill>
                  <a:srgbClr val="000000"/>
                </a:solidFill>
                <a:latin typeface="Times New Roman" panose="02020603050405020304" pitchFamily="18" charset="0"/>
              </a:rPr>
              <a:t>Goýma, d </a:t>
            </a:r>
            <a:r>
              <a:rPr lang="tk-TM" sz="2400" b="0" i="0" u="none" strike="noStrike" baseline="0" dirty="0" smtClean="0">
                <a:solidFill>
                  <a:srgbClr val="000000"/>
                </a:solidFill>
                <a:latin typeface="Times New Roman" panose="02020603050405020304" pitchFamily="18" charset="0"/>
              </a:rPr>
              <a:t>– bu eňňidiň gorizontal proýeksiýasydyr. </a:t>
            </a:r>
          </a:p>
          <a:p>
            <a:r>
              <a:rPr lang="tk-TM" sz="2400" b="0" i="1" u="none" strike="noStrike" baseline="0" dirty="0" smtClean="0">
                <a:solidFill>
                  <a:srgbClr val="000000"/>
                </a:solidFill>
                <a:latin typeface="Times New Roman" panose="02020603050405020304" pitchFamily="18" charset="0"/>
              </a:rPr>
              <a:t>Eňňidiň egriligi </a:t>
            </a:r>
            <a:r>
              <a:rPr lang="tk-TM" sz="2400" b="0" i="0" u="none" strike="noStrike" baseline="0" dirty="0" smtClean="0">
                <a:solidFill>
                  <a:srgbClr val="000000"/>
                </a:solidFill>
                <a:latin typeface="Times New Roman" panose="02020603050405020304" pitchFamily="18" charset="0"/>
              </a:rPr>
              <a:t>(aşaklygy) ýapgytlyk burçy (</a:t>
            </a:r>
            <a:r>
              <a:rPr lang="en-US" sz="2400" b="0" i="0" u="none" strike="noStrike" baseline="0" dirty="0" smtClean="0">
                <a:solidFill>
                  <a:srgbClr val="000000"/>
                </a:solidFill>
              </a:rPr>
              <a:t>V</a:t>
            </a:r>
            <a:r>
              <a:rPr lang="tk-TM" sz="2400" b="0" i="0" u="none" strike="noStrike" baseline="0" dirty="0" smtClean="0">
                <a:solidFill>
                  <a:srgbClr val="000000"/>
                </a:solidFill>
                <a:latin typeface="Times New Roman" panose="02020603050405020304" pitchFamily="18" charset="0"/>
              </a:rPr>
              <a:t>) ýa-da eňňitlik </a:t>
            </a:r>
            <a:r>
              <a:rPr lang="tk-TM" sz="2400" b="0" i="0" u="none" strike="noStrike" baseline="0" dirty="0" smtClean="0">
                <a:solidFill>
                  <a:srgbClr val="000000"/>
                </a:solidFill>
              </a:rPr>
              <a:t>(i) </a:t>
            </a:r>
            <a:r>
              <a:rPr lang="tk-TM" sz="2400" b="0" i="0" u="none" strike="noStrike" baseline="0" dirty="0" smtClean="0">
                <a:solidFill>
                  <a:srgbClr val="000000"/>
                </a:solidFill>
                <a:latin typeface="Times New Roman" panose="02020603050405020304" pitchFamily="18" charset="0"/>
              </a:rPr>
              <a:t>bilen kesgitlenilýär. Ony aşakdaky formulany ulanyp kesgitleýäris: </a:t>
            </a:r>
            <a:endParaRPr lang="en-US" sz="2400" b="0" i="0" u="none" strike="noStrike" baseline="0" dirty="0" smtClean="0">
              <a:solidFill>
                <a:srgbClr val="000000"/>
              </a:solidFill>
              <a:latin typeface="Times New Roman" panose="02020603050405020304" pitchFamily="18" charset="0"/>
            </a:endParaRPr>
          </a:p>
          <a:p>
            <a:endParaRPr lang="ru-RU" sz="2400" dirty="0"/>
          </a:p>
        </p:txBody>
      </p:sp>
      <p:pic>
        <p:nvPicPr>
          <p:cNvPr id="3" name="Рисунок 2"/>
          <p:cNvPicPr>
            <a:picLocks noChangeAspect="1"/>
          </p:cNvPicPr>
          <p:nvPr/>
        </p:nvPicPr>
        <p:blipFill>
          <a:blip r:embed="rId2">
            <a:lum bright="-20000" contrast="40000"/>
          </a:blip>
          <a:stretch>
            <a:fillRect/>
          </a:stretch>
        </p:blipFill>
        <p:spPr>
          <a:xfrm>
            <a:off x="933856" y="2520446"/>
            <a:ext cx="9426102" cy="1443067"/>
          </a:xfrm>
          <a:prstGeom prst="rect">
            <a:avLst/>
          </a:prstGeom>
        </p:spPr>
      </p:pic>
      <p:pic>
        <p:nvPicPr>
          <p:cNvPr id="5" name="Рисунок 4"/>
          <p:cNvPicPr>
            <a:picLocks noChangeAspect="1"/>
          </p:cNvPicPr>
          <p:nvPr/>
        </p:nvPicPr>
        <p:blipFill>
          <a:blip r:embed="rId3">
            <a:lum bright="-20000" contrast="40000"/>
          </a:blip>
          <a:stretch>
            <a:fillRect/>
          </a:stretch>
        </p:blipFill>
        <p:spPr>
          <a:xfrm>
            <a:off x="451040" y="3877630"/>
            <a:ext cx="10551486" cy="929043"/>
          </a:xfrm>
          <a:prstGeom prst="rect">
            <a:avLst/>
          </a:prstGeom>
        </p:spPr>
      </p:pic>
      <p:pic>
        <p:nvPicPr>
          <p:cNvPr id="6" name="Рисунок 5"/>
          <p:cNvPicPr>
            <a:picLocks noChangeAspect="1"/>
          </p:cNvPicPr>
          <p:nvPr/>
        </p:nvPicPr>
        <p:blipFill>
          <a:blip r:embed="rId4">
            <a:lum bright="-20000" contrast="40000"/>
          </a:blip>
          <a:stretch>
            <a:fillRect/>
          </a:stretch>
        </p:blipFill>
        <p:spPr>
          <a:xfrm>
            <a:off x="665592" y="4602487"/>
            <a:ext cx="10122382" cy="2255513"/>
          </a:xfrm>
          <a:prstGeom prst="rect">
            <a:avLst/>
          </a:prstGeom>
        </p:spPr>
      </p:pic>
    </p:spTree>
    <p:extLst>
      <p:ext uri="{BB962C8B-B14F-4D97-AF65-F5344CB8AC3E}">
        <p14:creationId xmlns:p14="http://schemas.microsoft.com/office/powerpoint/2010/main" val="235985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lum contrast="20000"/>
          </a:blip>
          <a:stretch>
            <a:fillRect/>
          </a:stretch>
        </p:blipFill>
        <p:spPr>
          <a:xfrm>
            <a:off x="0" y="275036"/>
            <a:ext cx="11802512" cy="6757115"/>
          </a:xfrm>
          <a:prstGeom prst="rect">
            <a:avLst/>
          </a:prstGeom>
        </p:spPr>
      </p:pic>
    </p:spTree>
    <p:extLst>
      <p:ext uri="{BB962C8B-B14F-4D97-AF65-F5344CB8AC3E}">
        <p14:creationId xmlns:p14="http://schemas.microsoft.com/office/powerpoint/2010/main" val="389997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lum contrast="20000"/>
          </a:blip>
          <a:stretch>
            <a:fillRect/>
          </a:stretch>
        </p:blipFill>
        <p:spPr>
          <a:xfrm>
            <a:off x="433634" y="197964"/>
            <a:ext cx="11510128" cy="6400799"/>
          </a:xfrm>
          <a:prstGeom prst="rect">
            <a:avLst/>
          </a:prstGeom>
        </p:spPr>
      </p:pic>
    </p:spTree>
    <p:extLst>
      <p:ext uri="{BB962C8B-B14F-4D97-AF65-F5344CB8AC3E}">
        <p14:creationId xmlns:p14="http://schemas.microsoft.com/office/powerpoint/2010/main" val="139084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951" y="335846"/>
            <a:ext cx="11576115" cy="6001643"/>
          </a:xfrm>
          <a:prstGeom prst="rect">
            <a:avLst/>
          </a:prstGeom>
        </p:spPr>
        <p:txBody>
          <a:bodyPr wrap="square">
            <a:spAutoFit/>
          </a:bodyPr>
          <a:lstStyle/>
          <a:p>
            <a:r>
              <a:rPr lang="tk-TM" sz="2400" b="1" i="0" u="none" strike="noStrike" baseline="0" dirty="0" smtClean="0">
                <a:latin typeface="Times New Roman" panose="02020603050405020304" pitchFamily="18" charset="0"/>
              </a:rPr>
              <a:t>Muny bilmek zerurdyr:</a:t>
            </a:r>
            <a:endParaRPr lang="tk-TM" sz="2400" b="0" i="0" u="none" strike="noStrike" baseline="0" dirty="0" smtClean="0">
              <a:latin typeface="Times New Roman" panose="02020603050405020304" pitchFamily="18" charset="0"/>
            </a:endParaRPr>
          </a:p>
          <a:p>
            <a:pPr marR="1010" indent="536575" algn="just"/>
            <a:r>
              <a:rPr lang="tk-TM" sz="2400" b="0" i="0" u="none" strike="noStrike" baseline="0" dirty="0" smtClean="0">
                <a:latin typeface="Times New Roman" panose="02020603050405020304" pitchFamily="18" charset="0"/>
              </a:rPr>
              <a:t>Relýefiň kesişme beýikligi topografiki kartalaryň her bir sahypasynyň günorta ramkasynyň aşagyndaky ýerleriň grafiki masştabdan soňra berilýär. Meselem, </a:t>
            </a:r>
            <a:r>
              <a:rPr lang="tk-TM" sz="2400" b="0" i="1" u="none" strike="noStrike" baseline="0" dirty="0" smtClean="0">
                <a:latin typeface="Times New Roman" panose="02020603050405020304" pitchFamily="18" charset="0"/>
              </a:rPr>
              <a:t>1:200000 </a:t>
            </a:r>
            <a:r>
              <a:rPr lang="tk-TM" sz="2400" b="0" i="0" u="none" strike="noStrike" baseline="0" dirty="0" smtClean="0">
                <a:latin typeface="Times New Roman" panose="02020603050405020304" pitchFamily="18" charset="0"/>
              </a:rPr>
              <a:t>masştably (Baherden) esasy gorizontallar </a:t>
            </a:r>
            <a:r>
              <a:rPr lang="tk-TM" sz="2400" b="0" i="1" u="none" strike="noStrike" baseline="0" dirty="0" smtClean="0">
                <a:latin typeface="Times New Roman" panose="02020603050405020304" pitchFamily="18" charset="0"/>
              </a:rPr>
              <a:t>40 metrden </a:t>
            </a:r>
            <a:r>
              <a:rPr lang="tk-TM" sz="2400" b="0" i="0" u="none" strike="noStrike" baseline="0" dirty="0" smtClean="0">
                <a:latin typeface="Times New Roman" panose="02020603050405020304" pitchFamily="18" charset="0"/>
              </a:rPr>
              <a:t>geçirilýär, edil şular ýaly </a:t>
            </a:r>
            <a:r>
              <a:rPr lang="tk-TM" sz="2400" b="0" i="1" u="none" strike="noStrike" baseline="0" dirty="0" smtClean="0">
                <a:latin typeface="Times New Roman" panose="02020603050405020304" pitchFamily="18" charset="0"/>
              </a:rPr>
              <a:t>1:100000 </a:t>
            </a:r>
            <a:r>
              <a:rPr lang="tk-TM" sz="2400" b="0" i="0" u="none" strike="noStrike" baseline="0" dirty="0" smtClean="0">
                <a:latin typeface="Times New Roman" panose="02020603050405020304" pitchFamily="18" charset="0"/>
              </a:rPr>
              <a:t>masştably topografiki kartalarda </a:t>
            </a:r>
            <a:r>
              <a:rPr lang="tk-TM" sz="2400" b="0" i="1" u="none" strike="noStrike" baseline="0" dirty="0" smtClean="0">
                <a:latin typeface="Times New Roman" panose="02020603050405020304" pitchFamily="18" charset="0"/>
              </a:rPr>
              <a:t>20 metrden, 1:50000 – 10 metrden, 1:25000 – 5 metrden, 1:10000 – 2.5 metr </a:t>
            </a:r>
            <a:r>
              <a:rPr lang="tk-TM" sz="2400" b="0" i="0" u="none" strike="noStrike" baseline="0" dirty="0" smtClean="0">
                <a:latin typeface="Times New Roman" panose="02020603050405020304" pitchFamily="18" charset="0"/>
              </a:rPr>
              <a:t>aralyklardan geçirilýär.</a:t>
            </a:r>
          </a:p>
          <a:p>
            <a:pPr marR="1030" indent="536575" algn="just"/>
            <a:r>
              <a:rPr lang="tk-TM" sz="2400" b="0" i="0" u="none" strike="noStrike" baseline="0" dirty="0" smtClean="0">
                <a:latin typeface="Times New Roman" panose="02020603050405020304" pitchFamily="18" charset="0"/>
              </a:rPr>
              <a:t>Gorizontallar kartada inçe goňur reňkli çyzyklar bilen her bäşinji gorizontaldan galňaldylan (ýognaldylan) görnüşinde geçirilýär. Meselem, eger-de relýefiň kesişme beýikligi </a:t>
            </a:r>
            <a:r>
              <a:rPr lang="tk-TM" sz="2400" b="0" i="1" u="none" strike="noStrike" baseline="0" dirty="0" smtClean="0">
                <a:latin typeface="Times New Roman" panose="02020603050405020304" pitchFamily="18" charset="0"/>
              </a:rPr>
              <a:t>5 metr </a:t>
            </a:r>
            <a:r>
              <a:rPr lang="tk-TM" sz="2400" b="0" i="0" u="none" strike="noStrike" baseline="0" dirty="0" smtClean="0">
                <a:latin typeface="Times New Roman" panose="02020603050405020304" pitchFamily="18" charset="0"/>
              </a:rPr>
              <a:t>bolsa onda </a:t>
            </a:r>
            <a:r>
              <a:rPr lang="tk-TM" sz="2400" b="0" i="1" u="none" strike="noStrike" baseline="0" dirty="0" smtClean="0">
                <a:latin typeface="Times New Roman" panose="02020603050405020304" pitchFamily="18" charset="0"/>
              </a:rPr>
              <a:t>25 metre </a:t>
            </a:r>
            <a:r>
              <a:rPr lang="tk-TM" sz="2400" b="0" i="0" u="none" strike="noStrike" baseline="0" dirty="0" smtClean="0">
                <a:latin typeface="Times New Roman" panose="02020603050405020304" pitchFamily="18" charset="0"/>
              </a:rPr>
              <a:t>kratny, </a:t>
            </a:r>
            <a:r>
              <a:rPr lang="tk-TM" sz="2400" b="0" i="1" u="none" strike="noStrike" baseline="0" dirty="0" smtClean="0">
                <a:latin typeface="Times New Roman" panose="02020603050405020304" pitchFamily="18" charset="0"/>
              </a:rPr>
              <a:t>10 metr </a:t>
            </a:r>
            <a:r>
              <a:rPr lang="tk-TM" sz="2400" b="0" i="0" u="none" strike="noStrike" baseline="0" dirty="0" smtClean="0">
                <a:latin typeface="Times New Roman" panose="02020603050405020304" pitchFamily="18" charset="0"/>
              </a:rPr>
              <a:t>bolsa onda </a:t>
            </a:r>
            <a:r>
              <a:rPr lang="tk-TM" sz="2400" b="0" i="1" u="none" strike="noStrike" baseline="0" dirty="0" smtClean="0">
                <a:latin typeface="Times New Roman" panose="02020603050405020304" pitchFamily="18" charset="0"/>
              </a:rPr>
              <a:t>50 metrlik </a:t>
            </a:r>
            <a:r>
              <a:rPr lang="tk-TM" sz="2400" b="0" i="0" u="none" strike="noStrike" baseline="0" dirty="0" smtClean="0">
                <a:latin typeface="Times New Roman" panose="02020603050405020304" pitchFamily="18" charset="0"/>
              </a:rPr>
              <a:t>gorizontallar galňaldylan görnüşinde geçirilýär.</a:t>
            </a:r>
          </a:p>
          <a:p>
            <a:pPr marR="1050" indent="536575" algn="just"/>
            <a:r>
              <a:rPr lang="tk-TM" sz="2400" b="0" i="0" u="none" strike="noStrike" baseline="0" dirty="0" smtClean="0">
                <a:latin typeface="Times New Roman" panose="02020603050405020304" pitchFamily="18" charset="0"/>
              </a:rPr>
              <a:t>Nokatlaryň beýikligini hasaplanymyzdan soňra, profili gurmak işine girişýäris. Profili gurmak üçin, onuň gorizontal we wertikal masştablaryny saýlap alýarys. Gorizontal masştab üçin planyň ýa-da kartanyň masştaby alnanda, adatça wertikal masştab, gorizontal masştabdan</a:t>
            </a:r>
            <a:r>
              <a:rPr lang="en-US" sz="2400" b="0" i="0" u="none" strike="noStrike" baseline="0" dirty="0" smtClean="0">
                <a:latin typeface="Times New Roman" panose="02020603050405020304" pitchFamily="18" charset="0"/>
              </a:rPr>
              <a:t> </a:t>
            </a:r>
            <a:r>
              <a:rPr lang="tk-TM" sz="2400" b="0" i="1" u="none" strike="noStrike" baseline="0" dirty="0" smtClean="0">
                <a:latin typeface="Times New Roman" panose="02020603050405020304" pitchFamily="18" charset="0"/>
              </a:rPr>
              <a:t>10 esse </a:t>
            </a:r>
            <a:r>
              <a:rPr lang="en-US" sz="2400" b="0" i="1" u="none" strike="noStrike" baseline="0" dirty="0" err="1" smtClean="0">
                <a:latin typeface="Times New Roman" panose="02020603050405020304" pitchFamily="18" charset="0"/>
              </a:rPr>
              <a:t>uly</a:t>
            </a:r>
            <a:r>
              <a:rPr lang="en-US" sz="2400" b="0" i="1" u="none" strike="noStrike" baseline="0" dirty="0" smtClean="0">
                <a:latin typeface="Times New Roman" panose="02020603050405020304" pitchFamily="18" charset="0"/>
              </a:rPr>
              <a:t> </a:t>
            </a:r>
            <a:r>
              <a:rPr lang="tk-TM" sz="2400" b="0" i="0" u="none" strike="noStrike" baseline="0" dirty="0" smtClean="0">
                <a:latin typeface="Times New Roman" panose="02020603050405020304" pitchFamily="18" charset="0"/>
              </a:rPr>
              <a:t>edilip alynýar. Emma profiliň takyklygyny artdyrmak  maksady bilen, wertkal masştaby relýefiň kesişme beýikligine deň bolan beýikliklerden  alýarlar.  Profili  gurmak  üçin  ýörite  millimetrli  böleklere</a:t>
            </a:r>
            <a:endParaRPr lang="tk-TM" sz="2400" b="0" i="0" u="none" strike="noStrike" baseline="0" dirty="0" smtClean="0">
              <a:latin typeface="Times New Roman" panose="02020603050405020304" pitchFamily="18" charset="0"/>
            </a:endParaRPr>
          </a:p>
        </p:txBody>
      </p:sp>
    </p:spTree>
    <p:extLst>
      <p:ext uri="{BB962C8B-B14F-4D97-AF65-F5344CB8AC3E}">
        <p14:creationId xmlns:p14="http://schemas.microsoft.com/office/powerpoint/2010/main" val="152248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63" y="342343"/>
            <a:ext cx="11613823" cy="6370975"/>
          </a:xfrm>
          <a:prstGeom prst="rect">
            <a:avLst/>
          </a:prstGeom>
        </p:spPr>
        <p:txBody>
          <a:bodyPr wrap="square">
            <a:spAutoFit/>
          </a:bodyPr>
          <a:lstStyle/>
          <a:p>
            <a:pPr marR="1050" algn="just"/>
            <a:r>
              <a:rPr lang="tk-TM" sz="2400" b="0" i="0" u="none" strike="noStrike" baseline="0" dirty="0" smtClean="0">
                <a:latin typeface="Times New Roman" panose="02020603050405020304" pitchFamily="18" charset="0"/>
              </a:rPr>
              <a:t>bölünen kagyzdan peýdalanmak has-da amatlydyr. Profili, millimetr bölekli kagyzda göni çyzygy, ýagny gorizontal çyzygyň uzynlygyna deň bolan kesimi(profiliň şertli üsti) galamyň kömegi bilen çyzýarys. Şu çyzykdan aşakda profiliň toruny gurýarys. Profiliň torunda:</a:t>
            </a:r>
          </a:p>
          <a:p>
            <a:r>
              <a:rPr lang="tk-TM" sz="2400" b="0" i="0" u="none" strike="noStrike" baseline="0" dirty="0" smtClean="0">
                <a:latin typeface="Times New Roman" panose="02020603050405020304" pitchFamily="18" charset="0"/>
              </a:rPr>
              <a:t>nokatlaryň beýikligi (</a:t>
            </a:r>
            <a:r>
              <a:rPr lang="tk-TM" sz="2400" b="0" i="1" u="none" strike="noStrike" baseline="0" dirty="0" smtClean="0">
                <a:latin typeface="Times New Roman" panose="02020603050405020304" pitchFamily="18" charset="0"/>
              </a:rPr>
              <a:t>H</a:t>
            </a:r>
            <a:r>
              <a:rPr lang="tk-TM" sz="2400" b="0" i="0" u="none" strike="noStrike" baseline="0" dirty="0" smtClean="0">
                <a:latin typeface="Times New Roman" panose="02020603050405020304" pitchFamily="18" charset="0"/>
              </a:rPr>
              <a:t>), metrde;</a:t>
            </a:r>
            <a:r>
              <a:rPr lang="en-US" sz="2400" b="0" i="0" u="none" strike="noStrike" baseline="0" dirty="0" smtClean="0">
                <a:latin typeface="Times New Roman" panose="02020603050405020304" pitchFamily="18" charset="0"/>
              </a:rPr>
              <a:t> </a:t>
            </a:r>
            <a:r>
              <a:rPr lang="tk-TM" sz="2400" b="0" i="0" u="none" strike="noStrike" baseline="0" dirty="0" smtClean="0">
                <a:latin typeface="Times New Roman" panose="02020603050405020304" pitchFamily="18" charset="0"/>
              </a:rPr>
              <a:t>gorizontallaryň  hem-de  nokatlaryň    arasyndaky  aralyklar  (d), metrde alynýar.</a:t>
            </a:r>
            <a:endParaRPr lang="en-US" sz="2400" b="0" i="0" u="none" strike="noStrike" baseline="0" dirty="0" smtClean="0">
              <a:latin typeface="Times New Roman" panose="02020603050405020304" pitchFamily="18" charset="0"/>
            </a:endParaRPr>
          </a:p>
          <a:p>
            <a:pPr indent="536575"/>
            <a:r>
              <a:rPr lang="tk-TM" sz="2400" dirty="0"/>
              <a:t>Millimetr çyzgy kagyzyndaky gorizontal çyzygyň başynda profiliň başlangyç nokadyny, soňra şu nokatdan birinji gorizontala çenli aralyklar we birinji gorizontaldan ikinji gorizontala çenli we ş.m aralyklar sirkul - ölçeýjiniň kömegi bilen yzygiderlikde alyp goýmak bilen geçirmek bolar. Bu aralyklary geçirmekde ak kagyzy, profiliň gurulýan çyzygynyň üstünde goýmak bilen, onda başlangyç we ahyrky nokatlaryň we her bir goňşy gorizontallaryň ýagdaýy belgilenilýär. Şu bellikleriň aşagynda başlangyç we ahyrky nokatlaryň hem-de olaryň arasyndaky gorizontallaryň beýiklikleri ýazylýar. Ak kagyzy profiliň şertli üstüne goýmak bilen, başlangyç we ahyrky nokadyň, şeýle hem olaryň arasyndaky gorizontallaryň ýagdaýlary geçirilýär. </a:t>
            </a:r>
            <a:endParaRPr lang="en-US" sz="2400" dirty="0" smtClean="0"/>
          </a:p>
          <a:p>
            <a:r>
              <a:rPr lang="tk-TM" sz="2400" dirty="0"/>
              <a:t>Geçirilen her bir nokadyň we gorizontallaryň ýagdaýynyň aşagyna, olaryň beýikligini ýazýarys (26-njy surat). Soňra ―gorizontallaryň we nokatlaryň arasyndaky aralyklar‖ diýen hataryna aralyklary ýazýarys we profiliň şertli üstüniň beýikligini saýlap alýarys. </a:t>
            </a:r>
            <a:endParaRPr lang="tk-TM" sz="2400" b="0" i="0" u="none" strike="noStrike" baseline="0" dirty="0" smtClean="0">
              <a:latin typeface="Times New Roman" panose="02020603050405020304" pitchFamily="18" charset="0"/>
            </a:endParaRPr>
          </a:p>
        </p:txBody>
      </p:sp>
    </p:spTree>
    <p:extLst>
      <p:ext uri="{BB962C8B-B14F-4D97-AF65-F5344CB8AC3E}">
        <p14:creationId xmlns:p14="http://schemas.microsoft.com/office/powerpoint/2010/main" val="21286661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980</Words>
  <Application>Microsoft Office PowerPoint</Application>
  <PresentationFormat>Широкоэкранный</PresentationFormat>
  <Paragraphs>27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Tejribe iş № 15  Ýer üstüniň relýefi, gorizontallar boýunça profil gurmak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Tejribe iş № 15  Ýer üstüniň relýefi, gorizontallar boýunça profil gurmak  </dc:title>
  <dc:creator>USER</dc:creator>
  <cp:lastModifiedBy>USER</cp:lastModifiedBy>
  <cp:revision>7</cp:revision>
  <dcterms:created xsi:type="dcterms:W3CDTF">2020-12-11T05:24:35Z</dcterms:created>
  <dcterms:modified xsi:type="dcterms:W3CDTF">2020-12-11T06:29:24Z</dcterms:modified>
</cp:coreProperties>
</file>