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26"/>
  </p:notesMasterIdLst>
  <p:sldIdLst>
    <p:sldId id="455" r:id="rId2"/>
    <p:sldId id="457" r:id="rId3"/>
    <p:sldId id="459" r:id="rId4"/>
    <p:sldId id="460" r:id="rId5"/>
    <p:sldId id="462" r:id="rId6"/>
    <p:sldId id="464" r:id="rId7"/>
    <p:sldId id="465" r:id="rId8"/>
    <p:sldId id="466" r:id="rId9"/>
    <p:sldId id="467" r:id="rId10"/>
    <p:sldId id="468" r:id="rId11"/>
    <p:sldId id="469" r:id="rId12"/>
    <p:sldId id="458" r:id="rId13"/>
    <p:sldId id="470" r:id="rId14"/>
    <p:sldId id="461" r:id="rId15"/>
    <p:sldId id="482" r:id="rId16"/>
    <p:sldId id="483" r:id="rId17"/>
    <p:sldId id="472" r:id="rId18"/>
    <p:sldId id="477" r:id="rId19"/>
    <p:sldId id="475" r:id="rId20"/>
    <p:sldId id="480" r:id="rId21"/>
    <p:sldId id="479" r:id="rId22"/>
    <p:sldId id="471" r:id="rId23"/>
    <p:sldId id="485" r:id="rId24"/>
    <p:sldId id="484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1670"/>
    <a:srgbClr val="3030A0"/>
    <a:srgbClr val="4545C7"/>
    <a:srgbClr val="EEFEDA"/>
    <a:srgbClr val="FF6F0D"/>
    <a:srgbClr val="45BB59"/>
    <a:srgbClr val="F5EA0F"/>
    <a:srgbClr val="3A2E92"/>
    <a:srgbClr val="3F32A0"/>
    <a:srgbClr val="81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743" autoAdjust="0"/>
    <p:restoredTop sz="94709" autoAdjust="0"/>
  </p:normalViewPr>
  <p:slideViewPr>
    <p:cSldViewPr>
      <p:cViewPr varScale="1">
        <p:scale>
          <a:sx n="89" d="100"/>
          <a:sy n="89" d="100"/>
        </p:scale>
        <p:origin x="725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-197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07A42D-264F-4F78-A8C1-ED16BAB3BC97}" type="datetimeFigureOut">
              <a:rPr lang="en-US" smtClean="0"/>
              <a:pPr/>
              <a:t>9/8/2021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FB03E6-E7AE-4813-81C6-F5072144DF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403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57554" y="1428736"/>
            <a:ext cx="562926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9058" y="3143248"/>
            <a:ext cx="3700466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748D2-384C-4577-9526-2B7E60A8AB8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ср 08.09.21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8B87A-8A9D-46DF-A0E9-C3C7E8EC28B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745260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D94ED-28BF-4218-88DD-2A11A22A699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ср 08.09.21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62B1E-0660-4BB6-B7DA-0BF72DC042E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147480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93109-31BB-415F-BC4E-825ED9DB37F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ср 08.09.21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0CCF1-1F37-4C5F-9BE7-2BD1D57FF11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4501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640A22-2192-4590-9D8D-6D607ABC3C8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ср 08.09.21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3BC1A6-7E98-4E56-B330-EF270377B6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534936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9D174-731B-49D8-BF94-5A621D43A40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ср 08.09.21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20503-82E7-4E93-A98E-96596EF11D4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422826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CC73F-7131-4092-8B2A-2D1AF179017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ср 08.09.21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F66AE-6308-4948-BE5D-584EB104496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218646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8C31C-EBA5-4DEB-AE15-026CA4FD4A0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ср 08.09.21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C9F0BA-1713-42A0-AFDB-C79B4C95E9A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82873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3C3AF-8532-44CE-A04A-B9092EBD185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ср 08.09.21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400C2-E890-48A5-AB3F-6D88086E9E3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73416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75474-EFB3-47DB-AEFB-5C9E895BABE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ср 08.09.21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D1B87-6A81-4BB5-B45C-0D5128C76A4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738263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F82DE-7F14-48DA-8E6B-383EB2A5547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ср 08.09.21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39A22-F496-4C58-938F-A176A8227F7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410197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29789-BB6B-41A0-8BD1-6A4FF92B414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ср 08.09.21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91FAC-075C-4A13-95EC-5528EED6DD2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132666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75" y="0"/>
            <a:ext cx="8229600" cy="1000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85750" y="1357313"/>
            <a:ext cx="8643938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FFA8FA6-D10B-43FD-A9DB-48E3F516028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ср 08.09.21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0A312D9-07FF-471C-BBCD-B4311D2B7D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115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push dir="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ln w="1905"/>
          <a:gradFill>
            <a:gsLst>
              <a:gs pos="0">
                <a:schemeClr val="accent6">
                  <a:shade val="20000"/>
                  <a:satMod val="200000"/>
                </a:schemeClr>
              </a:gs>
              <a:gs pos="78000">
                <a:schemeClr val="accent6">
                  <a:tint val="90000"/>
                  <a:shade val="89000"/>
                  <a:satMod val="220000"/>
                </a:schemeClr>
              </a:gs>
              <a:gs pos="100000">
                <a:schemeClr val="accent6">
                  <a:tint val="12000"/>
                  <a:satMod val="255000"/>
                </a:schemeClr>
              </a:gs>
            </a:gsLst>
            <a:lin ang="5400000"/>
          </a:gradFill>
          <a:effectLst>
            <a:innerShdw blurRad="69850" dist="43180" dir="5400000">
              <a:srgbClr val="000000">
                <a:alpha val="65000"/>
              </a:srgbClr>
            </a:inn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7504" y="1772816"/>
            <a:ext cx="8928992" cy="5509200"/>
          </a:xfrm>
          <a:prstGeom prst="rect">
            <a:avLst/>
          </a:prstGeom>
          <a:noFill/>
          <a:ln w="0" cap="rnd">
            <a:noFill/>
          </a:ln>
        </p:spPr>
        <p:txBody>
          <a:bodyPr wrap="square" rtlCol="0">
            <a:spAutoFit/>
          </a:bodyPr>
          <a:lstStyle/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en-US" sz="3200" b="1" dirty="0" err="1">
                <a:latin typeface="Arial" pitchFamily="34" charset="0"/>
                <a:cs typeface="Arial" pitchFamily="34" charset="0"/>
              </a:rPr>
              <a:t>Otnositel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atom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massa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.                                                                        </a:t>
            </a:r>
            <a:endParaRPr lang="en-US" sz="3200" b="1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Otnositel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molekulýar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massa</a:t>
            </a:r>
            <a:r>
              <a:rPr lang="tk-TM" sz="3200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3200" b="1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en-US" sz="3200" b="1" dirty="0">
                <a:latin typeface="Arial" pitchFamily="34" charset="0"/>
                <a:cs typeface="Arial" pitchFamily="34" charset="0"/>
              </a:rPr>
              <a:t>Mol.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Awogadro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hemişeligi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.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en-US" sz="3200" b="1" dirty="0" err="1">
                <a:latin typeface="Arial" pitchFamily="34" charset="0"/>
                <a:cs typeface="Arial" pitchFamily="34" charset="0"/>
              </a:rPr>
              <a:t>Molỳar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massa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Himiki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formula</a:t>
            </a:r>
            <a:r>
              <a:rPr lang="tk-TM" sz="3200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3200" b="1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Gazlaryň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molỳar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göwr</a:t>
            </a:r>
            <a:r>
              <a:rPr lang="en-US" sz="3200" b="1" dirty="0" err="1" smtClean="0">
                <a:latin typeface="Calibri"/>
                <a:cs typeface="Calibri"/>
              </a:rPr>
              <a:t>ümi</a:t>
            </a:r>
            <a:r>
              <a:rPr lang="en-US" sz="3200" b="1" dirty="0" smtClean="0">
                <a:latin typeface="Calibri"/>
                <a:cs typeface="Calibri"/>
              </a:rPr>
              <a:t>.</a:t>
            </a:r>
            <a:r>
              <a:rPr lang="ru-RU" sz="3200" b="1" dirty="0" smtClean="0">
                <a:latin typeface="Calibri"/>
                <a:cs typeface="Calibri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Awogadro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kanuny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tk-TM" sz="3200" b="1" dirty="0" smtClean="0">
                <a:latin typeface="Arial" pitchFamily="34" charset="0"/>
                <a:cs typeface="Arial" pitchFamily="34" charset="0"/>
              </a:rPr>
              <a:t>Çylşyrymly maddalarda ekwiwalentiň kesgitlenişi.</a:t>
            </a:r>
            <a:endParaRPr lang="en-US" sz="3200" b="1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Maddalaryń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massa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paỳy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prosent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).</a:t>
            </a:r>
            <a:endParaRPr lang="tk-TM" sz="3200" b="1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endParaRPr lang="tk-TM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124744"/>
            <a:ext cx="3396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0070C0"/>
                </a:solidFill>
                <a:latin typeface="Arial Black" pitchFamily="34" charset="0"/>
                <a:cs typeface="Arial" pitchFamily="34" charset="0"/>
              </a:rPr>
              <a:t>Me</a:t>
            </a:r>
            <a:r>
              <a:rPr lang="tk-TM" sz="3200" b="1" i="1" dirty="0" smtClean="0">
                <a:solidFill>
                  <a:srgbClr val="0070C0"/>
                </a:solidFill>
                <a:latin typeface="Arial Black" pitchFamily="34" charset="0"/>
                <a:cs typeface="Arial" pitchFamily="34" charset="0"/>
              </a:rPr>
              <a:t>ýilnama:</a:t>
            </a:r>
            <a:endParaRPr lang="en-US" sz="3200" b="1" i="1" dirty="0">
              <a:solidFill>
                <a:srgbClr val="0070C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7584" y="-99392"/>
            <a:ext cx="83164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k-TM" sz="4400" dirty="0" smtClean="0">
                <a:latin typeface="Bauhaus 93" panose="04030905020B02020C02" pitchFamily="82" charset="0"/>
              </a:rPr>
              <a:t> </a:t>
            </a:r>
            <a:r>
              <a:rPr lang="tk-TM" sz="2800" dirty="0" smtClean="0">
                <a:latin typeface="Arial Black" panose="020B0A04020102020204" pitchFamily="34" charset="0"/>
              </a:rPr>
              <a:t>Tema:     </a:t>
            </a:r>
            <a:r>
              <a:rPr lang="tk-TM" sz="3600" dirty="0" smtClean="0">
                <a:latin typeface="Arial Black" panose="020B0A04020102020204" pitchFamily="34" charset="0"/>
              </a:rPr>
              <a:t>HIMIÝANYŇ ESASY</a:t>
            </a:r>
          </a:p>
          <a:p>
            <a:r>
              <a:rPr lang="tk-TM" sz="3600" dirty="0">
                <a:latin typeface="Arial Black" panose="020B0A04020102020204" pitchFamily="34" charset="0"/>
              </a:rPr>
              <a:t> </a:t>
            </a:r>
            <a:r>
              <a:rPr lang="tk-TM" sz="3600" dirty="0" smtClean="0">
                <a:latin typeface="Arial Black" panose="020B0A04020102020204" pitchFamily="34" charset="0"/>
              </a:rPr>
              <a:t>              KANUNLARY</a:t>
            </a:r>
            <a:endParaRPr lang="ru-RU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346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Admin\Рабочий стол\Terjime\Mukdar gatnasyklary\Demrin molyar massasy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2149" y="0"/>
            <a:ext cx="9216149" cy="69573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461179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Admin\Рабочий стол\Terjime\Mukdar gatnasyklary\Molyar Massanyn hasaplanysy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821224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28445"/>
            <a:ext cx="9144000" cy="6398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  <a:spcAft>
                <a:spcPts val="900"/>
              </a:spcAft>
            </a:pPr>
            <a:r>
              <a:rPr lang="en-US" sz="2800" b="1" dirty="0">
                <a:latin typeface="Arial Black" pitchFamily="34" charset="0"/>
                <a:ea typeface="Calibri"/>
                <a:cs typeface="Times New Roman"/>
              </a:rPr>
              <a:t>6. </a:t>
            </a:r>
            <a:r>
              <a:rPr lang="en-US" sz="2800" b="1" dirty="0" err="1">
                <a:latin typeface="Arial Black" pitchFamily="34" charset="0"/>
                <a:ea typeface="Calibri"/>
                <a:cs typeface="Times New Roman"/>
              </a:rPr>
              <a:t>Gazlaryń</a:t>
            </a:r>
            <a:r>
              <a:rPr lang="en-US" sz="2800" b="1" dirty="0">
                <a:latin typeface="Arial Black" pitchFamily="34" charset="0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Arial Black" pitchFamily="34" charset="0"/>
                <a:ea typeface="Calibri"/>
                <a:cs typeface="Times New Roman"/>
              </a:rPr>
              <a:t>molỳar</a:t>
            </a:r>
            <a:r>
              <a:rPr lang="en-US" sz="2800" b="1" dirty="0">
                <a:latin typeface="Arial Black" pitchFamily="34" charset="0"/>
                <a:ea typeface="Calibri"/>
                <a:cs typeface="Times New Roman"/>
              </a:rPr>
              <a:t> g</a:t>
            </a:r>
            <a:r>
              <a:rPr lang="hu-HU" sz="2800" b="1" dirty="0">
                <a:latin typeface="Arial Black" pitchFamily="34" charset="0"/>
                <a:ea typeface="Calibri"/>
                <a:cs typeface="Times New Roman"/>
              </a:rPr>
              <a:t>ő</a:t>
            </a:r>
            <a:r>
              <a:rPr lang="en-US" sz="2800" b="1" dirty="0" err="1">
                <a:latin typeface="Arial Black" pitchFamily="34" charset="0"/>
                <a:ea typeface="Calibri"/>
                <a:cs typeface="Times New Roman"/>
              </a:rPr>
              <a:t>wr</a:t>
            </a:r>
            <a:r>
              <a:rPr lang="hu-HU" sz="2800" b="1" dirty="0">
                <a:latin typeface="Arial Black" pitchFamily="34" charset="0"/>
                <a:ea typeface="Calibri"/>
                <a:cs typeface="Times New Roman"/>
              </a:rPr>
              <a:t>ű</a:t>
            </a:r>
            <a:r>
              <a:rPr lang="en-US" sz="2800" b="1" dirty="0">
                <a:latin typeface="Arial Black" pitchFamily="34" charset="0"/>
                <a:ea typeface="Calibri"/>
                <a:cs typeface="Times New Roman"/>
              </a:rPr>
              <a:t>mi. </a:t>
            </a:r>
            <a:r>
              <a:rPr lang="en-US" sz="2800" b="1" dirty="0" err="1">
                <a:latin typeface="Arial Black" pitchFamily="34" charset="0"/>
                <a:ea typeface="Calibri"/>
                <a:cs typeface="Times New Roman"/>
              </a:rPr>
              <a:t>Awogadro</a:t>
            </a:r>
            <a:r>
              <a:rPr lang="en-US" sz="2800" b="1" dirty="0">
                <a:latin typeface="Arial Black" pitchFamily="34" charset="0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Arial Black" pitchFamily="34" charset="0"/>
                <a:ea typeface="Calibri"/>
                <a:cs typeface="Times New Roman"/>
              </a:rPr>
              <a:t>kanuny</a:t>
            </a:r>
            <a:r>
              <a:rPr lang="en-US" sz="2800" b="1" dirty="0">
                <a:latin typeface="Arial Black" pitchFamily="34" charset="0"/>
                <a:ea typeface="Calibri"/>
                <a:cs typeface="Times New Roman"/>
              </a:rPr>
              <a:t>.</a:t>
            </a:r>
            <a:endParaRPr lang="ru-RU" sz="1400" dirty="0">
              <a:latin typeface="Arial Black" pitchFamily="34" charset="0"/>
              <a:ea typeface="Calibri"/>
              <a:cs typeface="Times New Roman"/>
            </a:endParaRPr>
          </a:p>
          <a:p>
            <a:pPr>
              <a:lnSpc>
                <a:spcPct val="114000"/>
              </a:lnSpc>
              <a:spcAft>
                <a:spcPts val="900"/>
              </a:spcAft>
            </a:pPr>
            <a:r>
              <a:rPr lang="tk-TM" sz="3200" b="1" i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Birmenze</a:t>
            </a:r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ş </a:t>
            </a:r>
            <a:r>
              <a:rPr lang="ru-RU" sz="3200" b="1" i="1" dirty="0" err="1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ş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ertlerde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islendik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gazyň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deň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gowrumlerinde</a:t>
            </a:r>
            <a:r>
              <a:rPr lang="tk-TM" sz="3200" b="1" i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tk-TM" sz="3200" b="1" i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 molynda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saklanỳan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molekulalaryň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sany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deňdir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(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muňa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Awogadro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kanuny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diýilýär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).</a:t>
            </a:r>
            <a:endParaRPr lang="ru-RU" sz="1600" b="1" dirty="0">
              <a:ea typeface="Calibri"/>
              <a:cs typeface="Times New Roman"/>
            </a:endParaRPr>
          </a:p>
          <a:p>
            <a:pPr lvl="0">
              <a:lnSpc>
                <a:spcPct val="114000"/>
              </a:lnSpc>
              <a:spcAft>
                <a:spcPts val="900"/>
              </a:spcAft>
              <a:tabLst>
                <a:tab pos="457200" algn="l"/>
              </a:tabLst>
            </a:pP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Kadaly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şertlerde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:  t = 0</a:t>
            </a:r>
            <a:r>
              <a:rPr lang="en-US" sz="2800" b="1" baseline="30000" dirty="0">
                <a:latin typeface="Times New Roman" pitchFamily="18" charset="0"/>
                <a:ea typeface="Calibri"/>
                <a:cs typeface="Times New Roman" pitchFamily="18" charset="0"/>
              </a:rPr>
              <a:t>o 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C we </a:t>
            </a:r>
            <a:r>
              <a:rPr lang="en-US" sz="2800" b="1" i="1" dirty="0">
                <a:latin typeface="Times New Roman" pitchFamily="18" charset="0"/>
                <a:ea typeface="Calibri"/>
                <a:cs typeface="Times New Roman" pitchFamily="18" charset="0"/>
              </a:rPr>
              <a:t>p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= 101,325 </a:t>
            </a:r>
            <a:r>
              <a:rPr lang="en-US" sz="2800" b="1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kPa</a:t>
            </a:r>
            <a:r>
              <a:rPr lang="tk-TM" sz="28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- </a:t>
            </a:r>
            <a:r>
              <a:rPr lang="ru-RU" sz="2800" b="1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da</a:t>
            </a:r>
            <a:r>
              <a:rPr lang="en-US" sz="28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islendik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gazyň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 </a:t>
            </a:r>
            <a:r>
              <a:rPr lang="en-US" sz="28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1 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moly  22.4 </a:t>
            </a:r>
            <a:r>
              <a:rPr lang="ru-RU" sz="2800" b="1" dirty="0">
                <a:latin typeface="Times New Roman" pitchFamily="18" charset="0"/>
                <a:ea typeface="Calibri"/>
                <a:cs typeface="Times New Roman" pitchFamily="18" charset="0"/>
              </a:rPr>
              <a:t>L</a:t>
            </a:r>
            <a:r>
              <a:rPr lang="ru-RU" sz="28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r>
              <a:rPr lang="en-US" sz="28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göwrümi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tutỳar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ru-RU" sz="28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4000"/>
              </a:lnSpc>
              <a:spcAft>
                <a:spcPts val="900"/>
              </a:spcAft>
            </a:pPr>
            <a:r>
              <a:rPr lang="en-US" sz="2400" b="1" dirty="0" err="1">
                <a:latin typeface="Times New Roman" pitchFamily="18" charset="0"/>
                <a:ea typeface="Calibri"/>
                <a:cs typeface="Times New Roman" pitchFamily="18" charset="0"/>
              </a:rPr>
              <a:t>Mysal</a:t>
            </a:r>
            <a:r>
              <a:rPr lang="en-US" sz="24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ea typeface="Calibri"/>
                <a:cs typeface="Times New Roman" pitchFamily="18" charset="0"/>
              </a:rPr>
              <a:t>ucin</a:t>
            </a:r>
            <a:r>
              <a:rPr lang="en-US" sz="2400" b="1" dirty="0"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tk-TM" sz="28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   </a:t>
            </a:r>
            <a:r>
              <a:rPr lang="en-US" sz="28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1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mol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Ne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gazy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  = 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22.4 </a:t>
            </a:r>
            <a:r>
              <a:rPr lang="tk-TM" sz="2800" b="1" i="1" dirty="0" smtClean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</a:t>
            </a:r>
            <a:endParaRPr lang="ru-RU" sz="2800" b="1" i="1" dirty="0">
              <a:solidFill>
                <a:srgbClr val="00B05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4000"/>
              </a:lnSpc>
              <a:spcAft>
                <a:spcPts val="900"/>
              </a:spcAft>
            </a:pPr>
            <a:r>
              <a:rPr lang="tk-TM" sz="28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                     </a:t>
            </a:r>
            <a:r>
              <a:rPr lang="en-US" sz="28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1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mol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</a:t>
            </a:r>
            <a:r>
              <a:rPr lang="en-US" sz="2800" b="1" baseline="-25000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gazy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   = 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22.4 </a:t>
            </a:r>
            <a:r>
              <a:rPr lang="tk-TM" sz="2800" b="1" i="1" dirty="0" smtClean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</a:t>
            </a:r>
            <a:endParaRPr lang="ru-RU" sz="2800" b="1" i="1" dirty="0">
              <a:solidFill>
                <a:srgbClr val="00B05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4000"/>
              </a:lnSpc>
              <a:spcAft>
                <a:spcPts val="900"/>
              </a:spcAft>
            </a:pPr>
            <a:r>
              <a:rPr lang="tk-TM" sz="28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                     </a:t>
            </a:r>
            <a:r>
              <a:rPr lang="en-US" sz="28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1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mol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O</a:t>
            </a:r>
            <a:r>
              <a:rPr lang="en-US" sz="2800" b="1" baseline="-25000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3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gazy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   = 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22.4 </a:t>
            </a:r>
            <a:r>
              <a:rPr lang="tk-TM" sz="2800" b="1" i="1" dirty="0" smtClean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</a:t>
            </a:r>
            <a:endParaRPr lang="ru-RU" sz="2800" b="1" i="1" dirty="0">
              <a:solidFill>
                <a:srgbClr val="00B05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4000"/>
              </a:lnSpc>
              <a:spcAft>
                <a:spcPts val="900"/>
              </a:spcAft>
            </a:pPr>
            <a:r>
              <a:rPr lang="tk-TM" sz="28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                     </a:t>
            </a:r>
            <a:r>
              <a:rPr lang="en-US" sz="28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1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mol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SO</a:t>
            </a:r>
            <a:r>
              <a:rPr lang="en-US" sz="2800" b="1" baseline="-25000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gazy</a:t>
            </a:r>
            <a:r>
              <a:rPr lang="en-US" sz="2800" b="1" dirty="0">
                <a:latin typeface="Times New Roman" pitchFamily="18" charset="0"/>
                <a:ea typeface="Calibri"/>
                <a:cs typeface="Times New Roman" pitchFamily="18" charset="0"/>
              </a:rPr>
              <a:t>  = 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22.4 </a:t>
            </a:r>
            <a:r>
              <a:rPr lang="tk-TM" sz="2800" b="1" i="1" dirty="0" smtClean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</a:t>
            </a:r>
            <a:endParaRPr lang="ru-RU" sz="2800" b="1" i="1" dirty="0">
              <a:solidFill>
                <a:srgbClr val="00B05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036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Admin\Рабочий стол\Terjime\Mukdar gatnasyklary\Avogadro kanuny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44000" cy="41044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71836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760" y="36036"/>
            <a:ext cx="482453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Arial Black" pitchFamily="34" charset="0"/>
                <a:cs typeface="Arial" pitchFamily="34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k-TM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Himiki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formula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4"/>
          <p:cNvSpPr/>
          <p:nvPr/>
        </p:nvSpPr>
        <p:spPr>
          <a:xfrm>
            <a:off x="19749" y="731353"/>
            <a:ext cx="9144000" cy="569386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Clr>
                <a:srgbClr val="FFCC00"/>
              </a:buClr>
            </a:pP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Himiki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formula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maddalaryń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düzüminiń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g</a:t>
            </a:r>
            <a:r>
              <a:rPr lang="tk-TM" sz="2800" b="1" dirty="0" smtClean="0">
                <a:latin typeface="Times New Roman" pitchFamily="18" charset="0"/>
                <a:cs typeface="Times New Roman" pitchFamily="18" charset="0"/>
              </a:rPr>
              <a:t>ö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tk-TM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k-TM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tk-TM" sz="2800" b="1" dirty="0" smtClean="0">
                <a:latin typeface="Times New Roman" pitchFamily="18" charset="0"/>
                <a:cs typeface="Times New Roman" pitchFamily="18" charset="0"/>
              </a:rPr>
              <a:t>ö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himiki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4545C7"/>
                </a:solidFill>
                <a:latin typeface="Times New Roman" pitchFamily="18" charset="0"/>
                <a:cs typeface="Times New Roman" pitchFamily="18" charset="0"/>
              </a:rPr>
              <a:t>belgiler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sz="2800" b="1" dirty="0" err="1" smtClean="0">
                <a:solidFill>
                  <a:srgbClr val="4545C7"/>
                </a:solidFill>
                <a:latin typeface="Times New Roman" pitchFamily="18" charset="0"/>
                <a:cs typeface="Times New Roman" pitchFamily="18" charset="0"/>
              </a:rPr>
              <a:t>indeksler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şertleỳin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ỳazgysydyr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-228600">
              <a:buClr>
                <a:srgbClr val="FFCC00"/>
              </a:buClr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Indeks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himiki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formulalarda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elementiń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belgisiniň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sag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aşak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tarapynda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ỳazylyp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atomlaryń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sanyny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ańladỳar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k-TM" sz="2800" b="1" dirty="0" smtClean="0">
                <a:latin typeface="Times New Roman" pitchFamily="18" charset="0"/>
                <a:cs typeface="Times New Roman" pitchFamily="18" charset="0"/>
              </a:rPr>
              <a:t> Mysal üçin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tk-TM" sz="2800" b="1" dirty="0" smtClean="0">
                <a:latin typeface="Times New Roman" pitchFamily="18" charset="0"/>
                <a:cs typeface="Times New Roman" pitchFamily="18" charset="0"/>
              </a:rPr>
              <a:t> H</a:t>
            </a:r>
            <a:r>
              <a:rPr lang="tk-TM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tk-TM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tk-TM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28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tk-TM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tk-TM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tk-TM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 indent="-228600">
              <a:buClr>
                <a:srgbClr val="FFCC00"/>
              </a:buClr>
            </a:pP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Himiki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formulanyń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oń</a:t>
            </a:r>
            <a:r>
              <a:rPr lang="hu-HU" sz="2800" b="1" dirty="0" smtClean="0">
                <a:latin typeface="Times New Roman" pitchFamily="18" charset="0"/>
                <a:cs typeface="Times New Roman" pitchFamily="18" charset="0"/>
              </a:rPr>
              <a:t>ű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ndäki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duran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sanlara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koeffisientler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diỳilip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olar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molekulanyń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sanyny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hu-HU" sz="2800" b="1" dirty="0" smtClean="0">
                <a:latin typeface="Times New Roman" pitchFamily="18" charset="0"/>
                <a:cs typeface="Times New Roman" pitchFamily="18" charset="0"/>
              </a:rPr>
              <a:t>ő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rkezỳärler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k-TM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Indeks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koeffisientler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-re de</a:t>
            </a:r>
            <a:r>
              <a:rPr lang="tk-TM" sz="2800" b="1" dirty="0" smtClean="0">
                <a:latin typeface="Times New Roman" pitchFamily="18" charset="0"/>
                <a:cs typeface="Times New Roman" pitchFamily="18" charset="0"/>
              </a:rPr>
              <a:t>ň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bolanda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ỳazylmaỳarlar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2800" b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k-TM" sz="2800" b="1" dirty="0" smtClean="0">
                <a:latin typeface="Times New Roman" pitchFamily="18" charset="0"/>
                <a:cs typeface="Times New Roman" pitchFamily="18" charset="0"/>
              </a:rPr>
              <a:t>ü.: H</a:t>
            </a:r>
            <a:r>
              <a:rPr lang="tk-TM" sz="2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tk-TM" sz="2800" b="1" dirty="0" smtClean="0"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tk-TM" sz="2800" b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en-US" sz="2800" b="1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 indent="-228600">
              <a:buClr>
                <a:srgbClr val="FFCC00"/>
              </a:buClr>
            </a:pP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Himiki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formulalar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şeỳle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okalỳar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5H₂O (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bäş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aş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iki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o.)</a:t>
            </a:r>
          </a:p>
          <a:p>
            <a:pPr indent="-228600">
              <a:buClr>
                <a:srgbClr val="FFCC00"/>
              </a:buClr>
            </a:pP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Maddanyń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himiki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formulasy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berlen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maddany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emele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getirỳän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elementleriń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atomlarynyń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sanynyń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gatnaşygyny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ańlad</a:t>
            </a:r>
            <a:r>
              <a:rPr lang="tk-TM" sz="2800" b="1" dirty="0" smtClean="0">
                <a:latin typeface="Times New Roman" pitchFamily="18" charset="0"/>
                <a:cs typeface="Times New Roman" pitchFamily="18" charset="0"/>
              </a:rPr>
              <a:t>yl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ỳar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k-TM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Maddanyń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himiki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formulasyna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2800" b="1" dirty="0" smtClean="0">
                <a:latin typeface="Times New Roman" pitchFamily="18" charset="0"/>
                <a:cs typeface="Times New Roman" pitchFamily="18" charset="0"/>
              </a:rPr>
              <a:t>					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molekulỳar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formula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hem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diỳ</a:t>
            </a:r>
            <a:r>
              <a:rPr lang="tk-TM" sz="2800" b="1" dirty="0" smtClean="0">
                <a:latin typeface="Times New Roman" pitchFamily="18" charset="0"/>
                <a:cs typeface="Times New Roman" pitchFamily="18" charset="0"/>
              </a:rPr>
              <a:t>ilýär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867245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5417"/>
            <a:ext cx="91440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</a:t>
            </a:r>
            <a:r>
              <a:rPr lang="en-US" sz="2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Diňe</a:t>
            </a:r>
            <a:r>
              <a:rPr lang="en-US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atom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-da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molekulýar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massanyň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üsti</a:t>
            </a:r>
            <a:r>
              <a:rPr lang="tk-TM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en-US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k-TM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</a:t>
            </a:r>
            <a:r>
              <a:rPr lang="tk-TM" sz="2800" b="1" dirty="0" smtClean="0"/>
              <a:t>                   </a:t>
            </a:r>
          </a:p>
          <a:p>
            <a:r>
              <a:rPr lang="tk-TM" sz="2800" b="1" dirty="0"/>
              <a:t> </a:t>
            </a:r>
            <a:r>
              <a:rPr lang="tk-TM" sz="2800" b="1" dirty="0" smtClean="0"/>
              <a:t>         b</a:t>
            </a:r>
            <a:r>
              <a:rPr lang="en-US" sz="2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ilen</a:t>
            </a:r>
            <a:r>
              <a:rPr lang="en-US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çylşyrymly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maddalaryň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himiki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formulasyny</a:t>
            </a:r>
            <a:r>
              <a:rPr lang="tk-TM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2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ýazmak</a:t>
            </a:r>
            <a:r>
              <a:rPr lang="en-US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başartmaýar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Täsirleşmä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girýän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atomlaryň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haýsy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gatnaşykda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bolýandyklaryny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bilmek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gerek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bolýar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Munuň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walentlilik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ekwiwalent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düşünjeleri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ulanylýar</a:t>
            </a:r>
            <a:r>
              <a:rPr lang="en-US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1600" b="1" i="1" dirty="0"/>
              <a:t> </a:t>
            </a:r>
            <a:r>
              <a:rPr lang="tk-TM" sz="1600" b="1" i="1" dirty="0" smtClean="0"/>
              <a:t> </a:t>
            </a:r>
          </a:p>
          <a:p>
            <a:r>
              <a:rPr lang="tk-TM" sz="1600" b="1" i="1" dirty="0" smtClean="0"/>
              <a:t>                          </a:t>
            </a:r>
            <a:r>
              <a:rPr lang="tk-TM" sz="2800" b="1" dirty="0" smtClean="0">
                <a:latin typeface="Franklin Gothic Demi Cond" panose="020B0706030402020204" pitchFamily="34" charset="0"/>
              </a:rPr>
              <a:t>B</a:t>
            </a:r>
            <a:r>
              <a:rPr lang="en-US" sz="2800" b="1" dirty="0" err="1" smtClean="0">
                <a:latin typeface="Franklin Gothic Demi Cond" panose="020B0706030402020204" pitchFamily="34" charset="0"/>
              </a:rPr>
              <a:t>ir</a:t>
            </a:r>
            <a:r>
              <a:rPr lang="en-US" sz="2800" b="1" dirty="0" smtClean="0">
                <a:latin typeface="Franklin Gothic Demi Cond" panose="020B0706030402020204" pitchFamily="34" charset="0"/>
              </a:rPr>
              <a:t> </a:t>
            </a:r>
            <a:r>
              <a:rPr lang="en-US" sz="2800" b="1" dirty="0" err="1">
                <a:latin typeface="Franklin Gothic Demi Cond" panose="020B0706030402020204" pitchFamily="34" charset="0"/>
              </a:rPr>
              <a:t>elementiň</a:t>
            </a:r>
            <a:r>
              <a:rPr lang="en-US" sz="2800" b="1" dirty="0">
                <a:latin typeface="Franklin Gothic Demi Cond" panose="020B0706030402020204" pitchFamily="34" charset="0"/>
              </a:rPr>
              <a:t> </a:t>
            </a:r>
            <a:r>
              <a:rPr lang="en-US" sz="2800" b="1" dirty="0" err="1">
                <a:latin typeface="Franklin Gothic Demi Cond" panose="020B0706030402020204" pitchFamily="34" charset="0"/>
              </a:rPr>
              <a:t>atomynyň</a:t>
            </a:r>
            <a:r>
              <a:rPr lang="en-US" sz="2800" b="1" dirty="0">
                <a:latin typeface="Franklin Gothic Demi Cond" panose="020B0706030402020204" pitchFamily="34" charset="0"/>
              </a:rPr>
              <a:t> </a:t>
            </a:r>
            <a:r>
              <a:rPr lang="en-US" sz="2800" b="1" dirty="0" err="1">
                <a:latin typeface="Franklin Gothic Demi Cond" panose="020B0706030402020204" pitchFamily="34" charset="0"/>
              </a:rPr>
              <a:t>beýleki</a:t>
            </a:r>
            <a:r>
              <a:rPr lang="en-US" sz="2800" b="1" dirty="0">
                <a:latin typeface="Franklin Gothic Demi Cond" panose="020B0706030402020204" pitchFamily="34" charset="0"/>
              </a:rPr>
              <a:t> </a:t>
            </a:r>
            <a:r>
              <a:rPr lang="en-US" sz="2800" b="1" dirty="0" err="1">
                <a:latin typeface="Franklin Gothic Demi Cond" panose="020B0706030402020204" pitchFamily="34" charset="0"/>
              </a:rPr>
              <a:t>elementiň</a:t>
            </a:r>
            <a:r>
              <a:rPr lang="en-US" sz="2800" b="1" dirty="0">
                <a:latin typeface="Franklin Gothic Demi Cond" panose="020B0706030402020204" pitchFamily="34" charset="0"/>
              </a:rPr>
              <a:t> </a:t>
            </a:r>
            <a:r>
              <a:rPr lang="en-US" sz="2800" b="1" dirty="0" err="1">
                <a:latin typeface="Franklin Gothic Demi Cond" panose="020B0706030402020204" pitchFamily="34" charset="0"/>
              </a:rPr>
              <a:t>atomynyň</a:t>
            </a:r>
            <a:r>
              <a:rPr lang="en-US" sz="2800" b="1" dirty="0">
                <a:latin typeface="Franklin Gothic Demi Cond" panose="020B0706030402020204" pitchFamily="34" charset="0"/>
              </a:rPr>
              <a:t> belli </a:t>
            </a:r>
            <a:r>
              <a:rPr lang="en-US" sz="2800" b="1" dirty="0" err="1">
                <a:latin typeface="Franklin Gothic Demi Cond" panose="020B0706030402020204" pitchFamily="34" charset="0"/>
              </a:rPr>
              <a:t>bir</a:t>
            </a:r>
            <a:r>
              <a:rPr lang="en-US" sz="2800" b="1" dirty="0">
                <a:latin typeface="Franklin Gothic Demi Cond" panose="020B0706030402020204" pitchFamily="34" charset="0"/>
              </a:rPr>
              <a:t> </a:t>
            </a:r>
            <a:r>
              <a:rPr lang="en-US" sz="2800" b="1" dirty="0" err="1">
                <a:latin typeface="Franklin Gothic Demi Cond" panose="020B0706030402020204" pitchFamily="34" charset="0"/>
              </a:rPr>
              <a:t>sanyny</a:t>
            </a:r>
            <a:r>
              <a:rPr lang="en-US" sz="2800" b="1" dirty="0">
                <a:latin typeface="Franklin Gothic Demi Cond" panose="020B0706030402020204" pitchFamily="34" charset="0"/>
              </a:rPr>
              <a:t> </a:t>
            </a:r>
            <a:r>
              <a:rPr lang="en-US" sz="2800" b="1" dirty="0" err="1">
                <a:latin typeface="Franklin Gothic Demi Cond" panose="020B0706030402020204" pitchFamily="34" charset="0"/>
              </a:rPr>
              <a:t>birleşdirip</a:t>
            </a:r>
            <a:r>
              <a:rPr lang="en-US" sz="2800" b="1" dirty="0">
                <a:latin typeface="Franklin Gothic Demi Cond" panose="020B0706030402020204" pitchFamily="34" charset="0"/>
              </a:rPr>
              <a:t> </a:t>
            </a:r>
            <a:r>
              <a:rPr lang="en-US" sz="2800" b="1" dirty="0" err="1">
                <a:latin typeface="Franklin Gothic Demi Cond" panose="020B0706030402020204" pitchFamily="34" charset="0"/>
              </a:rPr>
              <a:t>ýa</a:t>
            </a:r>
            <a:r>
              <a:rPr lang="en-US" sz="2800" b="1" dirty="0">
                <a:latin typeface="Franklin Gothic Demi Cond" panose="020B0706030402020204" pitchFamily="34" charset="0"/>
              </a:rPr>
              <a:t>-da </a:t>
            </a:r>
            <a:r>
              <a:rPr lang="en-US" sz="2800" b="1" dirty="0" err="1">
                <a:latin typeface="Franklin Gothic Demi Cond" panose="020B0706030402020204" pitchFamily="34" charset="0"/>
              </a:rPr>
              <a:t>onuň</a:t>
            </a:r>
            <a:r>
              <a:rPr lang="en-US" sz="2800" b="1" dirty="0">
                <a:latin typeface="Franklin Gothic Demi Cond" panose="020B0706030402020204" pitchFamily="34" charset="0"/>
              </a:rPr>
              <a:t> </a:t>
            </a:r>
            <a:r>
              <a:rPr lang="en-US" sz="2800" b="1" dirty="0" err="1">
                <a:latin typeface="Franklin Gothic Demi Cond" panose="020B0706030402020204" pitchFamily="34" charset="0"/>
              </a:rPr>
              <a:t>ornuny</a:t>
            </a:r>
            <a:r>
              <a:rPr lang="en-US" sz="2800" b="1" dirty="0">
                <a:latin typeface="Franklin Gothic Demi Cond" panose="020B0706030402020204" pitchFamily="34" charset="0"/>
              </a:rPr>
              <a:t> </a:t>
            </a:r>
            <a:r>
              <a:rPr lang="en-US" sz="2800" b="1" dirty="0" err="1">
                <a:latin typeface="Franklin Gothic Demi Cond" panose="020B0706030402020204" pitchFamily="34" charset="0"/>
              </a:rPr>
              <a:t>tutup</a:t>
            </a:r>
            <a:r>
              <a:rPr lang="en-US" sz="2800" b="1" dirty="0">
                <a:latin typeface="Franklin Gothic Demi Cond" panose="020B0706030402020204" pitchFamily="34" charset="0"/>
              </a:rPr>
              <a:t> </a:t>
            </a:r>
            <a:r>
              <a:rPr lang="en-US" sz="2800" b="1" dirty="0" err="1">
                <a:latin typeface="Franklin Gothic Demi Cond" panose="020B0706030402020204" pitchFamily="34" charset="0"/>
              </a:rPr>
              <a:t>bilmek</a:t>
            </a:r>
            <a:r>
              <a:rPr lang="en-US" sz="2800" b="1" dirty="0">
                <a:latin typeface="Franklin Gothic Demi Cond" panose="020B0706030402020204" pitchFamily="34" charset="0"/>
              </a:rPr>
              <a:t> </a:t>
            </a:r>
            <a:r>
              <a:rPr lang="en-US" sz="2800" b="1" dirty="0" err="1" smtClean="0">
                <a:latin typeface="Franklin Gothic Demi Cond" panose="020B0706030402020204" pitchFamily="34" charset="0"/>
              </a:rPr>
              <a:t>ukybyna</a:t>
            </a:r>
            <a:r>
              <a:rPr lang="tk-TM" sz="2800" b="1" dirty="0">
                <a:latin typeface="Franklin Gothic Demi Cond" panose="020B07060304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Franklin Gothic Demi Cond" panose="020B0706030402020204" pitchFamily="34" charset="0"/>
              </a:rPr>
              <a:t>walentlilik</a:t>
            </a:r>
            <a:r>
              <a:rPr lang="en-US" sz="2800" b="1" dirty="0" smtClean="0">
                <a:latin typeface="Franklin Gothic Demi Cond" panose="020B0706030402020204" pitchFamily="34" charset="0"/>
              </a:rPr>
              <a:t> </a:t>
            </a:r>
            <a:r>
              <a:rPr lang="en-US" sz="2800" b="1" dirty="0" err="1" smtClean="0">
                <a:latin typeface="Franklin Gothic Demi Cond" panose="020B0706030402020204" pitchFamily="34" charset="0"/>
              </a:rPr>
              <a:t>diýilýär</a:t>
            </a:r>
            <a:r>
              <a:rPr lang="tk-TM" sz="44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</a:t>
            </a:r>
            <a:r>
              <a:rPr lang="en-US" sz="2800" b="1" dirty="0" smtClean="0">
                <a:latin typeface="Franklin Gothic Demi Cond" panose="020B0706030402020204" pitchFamily="34" charset="0"/>
              </a:rPr>
              <a:t> </a:t>
            </a:r>
            <a:r>
              <a:rPr lang="en-US" sz="2800" b="1" dirty="0" err="1" smtClean="0"/>
              <a:t>Koplenç</a:t>
            </a:r>
            <a:r>
              <a:rPr lang="en-US" sz="2800" b="1" dirty="0" smtClean="0"/>
              <a:t> </a:t>
            </a:r>
            <a:r>
              <a:rPr lang="en-US" sz="2800" b="1" dirty="0" err="1"/>
              <a:t>himiki</a:t>
            </a:r>
            <a:r>
              <a:rPr lang="en-US" sz="2800" b="1" dirty="0"/>
              <a:t> </a:t>
            </a:r>
            <a:r>
              <a:rPr lang="en-US" sz="2800" b="1" dirty="0" err="1"/>
              <a:t>birleşme</a:t>
            </a:r>
            <a:r>
              <a:rPr lang="en-US" sz="2800" b="1" dirty="0"/>
              <a:t> </a:t>
            </a:r>
            <a:r>
              <a:rPr lang="en-US" sz="2800" b="1" dirty="0" err="1"/>
              <a:t>emele</a:t>
            </a:r>
            <a:r>
              <a:rPr lang="en-US" sz="2800" b="1" dirty="0"/>
              <a:t> </a:t>
            </a:r>
            <a:r>
              <a:rPr lang="en-US" sz="2800" b="1" dirty="0" err="1"/>
              <a:t>gelende</a:t>
            </a:r>
            <a:r>
              <a:rPr lang="en-US" sz="2800" b="1" dirty="0"/>
              <a:t> </a:t>
            </a:r>
            <a:r>
              <a:rPr lang="en-US" sz="2800" b="1" dirty="0" err="1"/>
              <a:t>bir</a:t>
            </a:r>
            <a:r>
              <a:rPr lang="en-US" sz="2800" b="1" dirty="0"/>
              <a:t> element </a:t>
            </a:r>
            <a:r>
              <a:rPr lang="en-US" sz="2800" b="1" dirty="0" err="1" smtClean="0"/>
              <a:t>elektronlary</a:t>
            </a:r>
            <a:r>
              <a:rPr lang="tk-TM" sz="2800" b="1" dirty="0" smtClean="0"/>
              <a:t>ny</a:t>
            </a:r>
            <a:r>
              <a:rPr lang="en-US" sz="2800" b="1" dirty="0" smtClean="0"/>
              <a:t> </a:t>
            </a:r>
            <a:r>
              <a:rPr lang="en-US" sz="2800" b="1" dirty="0" err="1"/>
              <a:t>berýär</a:t>
            </a:r>
            <a:r>
              <a:rPr lang="en-US" sz="2800" b="1" dirty="0"/>
              <a:t>, </a:t>
            </a:r>
            <a:r>
              <a:rPr lang="en-US" sz="2800" b="1" dirty="0" err="1"/>
              <a:t>beýleki</a:t>
            </a:r>
            <a:r>
              <a:rPr lang="en-US" sz="2800" b="1" dirty="0"/>
              <a:t> element </a:t>
            </a:r>
            <a:r>
              <a:rPr lang="en-US" sz="2800" b="1" dirty="0" err="1"/>
              <a:t>bolsa</a:t>
            </a:r>
            <a:r>
              <a:rPr lang="en-US" sz="2800" b="1" dirty="0"/>
              <a:t> </a:t>
            </a:r>
            <a:r>
              <a:rPr lang="en-US" sz="2800" b="1" dirty="0" err="1"/>
              <a:t>şol</a:t>
            </a:r>
            <a:r>
              <a:rPr lang="en-US" sz="2800" b="1" dirty="0"/>
              <a:t> </a:t>
            </a:r>
            <a:r>
              <a:rPr lang="en-US" sz="2800" b="1" dirty="0" err="1"/>
              <a:t>elektronlary</a:t>
            </a:r>
            <a:r>
              <a:rPr lang="en-US" sz="2800" b="1" dirty="0"/>
              <a:t> </a:t>
            </a:r>
            <a:r>
              <a:rPr lang="en-US" sz="2800" b="1" dirty="0" err="1"/>
              <a:t>kabul</a:t>
            </a:r>
            <a:r>
              <a:rPr lang="en-US" sz="2800" b="1" dirty="0"/>
              <a:t> </a:t>
            </a:r>
            <a:r>
              <a:rPr lang="en-US" sz="2800" b="1" dirty="0" err="1"/>
              <a:t>edýär</a:t>
            </a:r>
            <a:r>
              <a:rPr lang="en-US" sz="2800" b="1" dirty="0"/>
              <a:t>. </a:t>
            </a:r>
            <a:r>
              <a:rPr lang="en-US" sz="2800" b="1" dirty="0" err="1"/>
              <a:t>Netijede</a:t>
            </a:r>
            <a:r>
              <a:rPr lang="en-US" sz="2800" b="1" dirty="0"/>
              <a:t>, </a:t>
            </a:r>
            <a:r>
              <a:rPr lang="en-US" sz="2800" b="1" dirty="0" err="1"/>
              <a:t>olardan</a:t>
            </a:r>
            <a:r>
              <a:rPr lang="en-US" sz="2800" b="1" dirty="0"/>
              <a:t> </a:t>
            </a:r>
            <a:r>
              <a:rPr lang="en-US" sz="2800" b="1" dirty="0" err="1"/>
              <a:t>çylşyrymly</a:t>
            </a:r>
            <a:r>
              <a:rPr lang="en-US" sz="2800" b="1" dirty="0"/>
              <a:t> </a:t>
            </a:r>
            <a:r>
              <a:rPr lang="en-US" sz="2800" b="1" dirty="0" err="1"/>
              <a:t>molekula</a:t>
            </a:r>
            <a:r>
              <a:rPr lang="en-US" sz="2800" b="1" dirty="0"/>
              <a:t> </a:t>
            </a:r>
            <a:r>
              <a:rPr lang="en-US" sz="2800" b="1" dirty="0" err="1"/>
              <a:t>emele</a:t>
            </a:r>
            <a:r>
              <a:rPr lang="en-US" sz="2800" b="1" dirty="0"/>
              <a:t> </a:t>
            </a:r>
            <a:r>
              <a:rPr lang="en-US" sz="2800" b="1" dirty="0" err="1"/>
              <a:t>gelýär</a:t>
            </a:r>
            <a:r>
              <a:rPr lang="en-US" sz="2800" b="1" dirty="0"/>
              <a:t>. </a:t>
            </a:r>
            <a:r>
              <a:rPr lang="en-US" sz="2800" b="1" dirty="0" err="1"/>
              <a:t>Şunda</a:t>
            </a:r>
            <a:r>
              <a:rPr lang="en-US" sz="2800" b="1" dirty="0"/>
              <a:t> </a:t>
            </a:r>
            <a:r>
              <a:rPr lang="en-US" sz="2800" b="1" dirty="0" err="1"/>
              <a:t>elektronlary</a:t>
            </a:r>
            <a:r>
              <a:rPr lang="en-US" sz="2800" b="1" dirty="0"/>
              <a:t> </a:t>
            </a:r>
            <a:r>
              <a:rPr lang="en-US" sz="2800" b="1" dirty="0" err="1"/>
              <a:t>beren</a:t>
            </a:r>
            <a:r>
              <a:rPr lang="en-US" sz="2800" b="1" dirty="0"/>
              <a:t> atom </a:t>
            </a:r>
            <a:r>
              <a:rPr lang="en-US" sz="2800" b="1" dirty="0" err="1"/>
              <a:t>položitel</a:t>
            </a:r>
            <a:r>
              <a:rPr lang="en-US" sz="2800" b="1" dirty="0"/>
              <a:t> </a:t>
            </a:r>
            <a:r>
              <a:rPr lang="en-US" sz="2800" b="1" dirty="0" err="1"/>
              <a:t>zarýadlanýar</a:t>
            </a:r>
            <a:r>
              <a:rPr lang="en-US" sz="2800" b="1" dirty="0"/>
              <a:t>, </a:t>
            </a:r>
            <a:r>
              <a:rPr lang="en-US" sz="2800" b="1" dirty="0" err="1"/>
              <a:t>elektronlary</a:t>
            </a:r>
            <a:r>
              <a:rPr lang="en-US" sz="2800" b="1" dirty="0"/>
              <a:t> </a:t>
            </a:r>
            <a:r>
              <a:rPr lang="en-US" sz="2800" b="1" dirty="0" err="1"/>
              <a:t>kabul</a:t>
            </a:r>
            <a:r>
              <a:rPr lang="en-US" sz="2800" b="1" dirty="0"/>
              <a:t> </a:t>
            </a:r>
            <a:r>
              <a:rPr lang="en-US" sz="2800" b="1" dirty="0" err="1"/>
              <a:t>eden</a:t>
            </a:r>
            <a:r>
              <a:rPr lang="en-US" sz="2800" b="1" dirty="0"/>
              <a:t> </a:t>
            </a:r>
            <a:r>
              <a:rPr lang="en-US" sz="2800" b="1" dirty="0" smtClean="0"/>
              <a:t>atom</a:t>
            </a:r>
            <a:r>
              <a:rPr lang="tk-TM" sz="2800" b="1" dirty="0" smtClean="0"/>
              <a:t>     </a:t>
            </a:r>
            <a:r>
              <a:rPr lang="en-US" sz="2800" b="1" dirty="0" smtClean="0"/>
              <a:t> </a:t>
            </a:r>
            <a:r>
              <a:rPr lang="tk-TM" sz="2800" b="1" dirty="0" smtClean="0"/>
              <a:t>     </a:t>
            </a:r>
            <a:r>
              <a:rPr lang="en-US" sz="2800" b="1" dirty="0" err="1" smtClean="0"/>
              <a:t>bolsa</a:t>
            </a:r>
            <a:r>
              <a:rPr lang="en-US" sz="2800" b="1" dirty="0" smtClean="0"/>
              <a:t> </a:t>
            </a:r>
            <a:r>
              <a:rPr lang="en-US" sz="2800" b="1" dirty="0" err="1"/>
              <a:t>otrisatel</a:t>
            </a:r>
            <a:r>
              <a:rPr lang="en-US" sz="2800" b="1" dirty="0"/>
              <a:t> </a:t>
            </a:r>
            <a:r>
              <a:rPr lang="en-US" sz="2800" b="1" dirty="0" err="1"/>
              <a:t>zarýadlanýar</a:t>
            </a:r>
            <a:r>
              <a:rPr lang="en-US" sz="2800" b="1" dirty="0"/>
              <a:t>.</a:t>
            </a:r>
            <a:endParaRPr lang="ru-RU" sz="2800" b="1" dirty="0"/>
          </a:p>
          <a:p>
            <a:r>
              <a:rPr lang="en-US" sz="2800" b="1" dirty="0" smtClean="0"/>
              <a:t>Ş</a:t>
            </a:r>
            <a:r>
              <a:rPr lang="tk-TM" sz="2800" b="1" dirty="0" smtClean="0"/>
              <a:t>o</a:t>
            </a:r>
            <a:r>
              <a:rPr lang="en-US" sz="2800" b="1" dirty="0" err="1" smtClean="0"/>
              <a:t>nda</a:t>
            </a:r>
            <a:r>
              <a:rPr lang="en-US" sz="2800" b="1" dirty="0" smtClean="0"/>
              <a:t> </a:t>
            </a:r>
            <a:r>
              <a:rPr lang="tk-TM" sz="2800" b="1" dirty="0" smtClean="0"/>
              <a:t>şol birleşmäni emele getiren elementlerde           </a:t>
            </a:r>
            <a:r>
              <a:rPr lang="en-US" sz="2800" b="1" dirty="0" err="1" smtClean="0"/>
              <a:t>emele</a:t>
            </a:r>
            <a:r>
              <a:rPr lang="en-US" sz="2800" b="1" dirty="0" smtClean="0"/>
              <a:t> </a:t>
            </a:r>
            <a:r>
              <a:rPr lang="en-US" sz="2800" b="1" dirty="0" err="1"/>
              <a:t>gelen</a:t>
            </a:r>
            <a:r>
              <a:rPr lang="en-US" sz="2800" b="1" dirty="0"/>
              <a:t> </a:t>
            </a:r>
            <a:r>
              <a:rPr lang="en-US" sz="2800" b="1" dirty="0" err="1"/>
              <a:t>zarýada</a:t>
            </a:r>
            <a:r>
              <a:rPr lang="en-US" sz="2800" b="1" dirty="0"/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Franklin Gothic Demi Cond" panose="020B0706030402020204" pitchFamily="34" charset="0"/>
              </a:rPr>
              <a:t>okislenme</a:t>
            </a:r>
            <a:r>
              <a:rPr lang="en-US" sz="2800" b="1" i="1" dirty="0" smtClean="0">
                <a:solidFill>
                  <a:srgbClr val="FF0000"/>
                </a:solidFill>
                <a:latin typeface="Franklin Gothic Demi Cond" panose="020B0706030402020204" pitchFamily="34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Franklin Gothic Demi Cond" panose="020B0706030402020204" pitchFamily="34" charset="0"/>
              </a:rPr>
              <a:t>derejesi</a:t>
            </a:r>
            <a:r>
              <a:rPr lang="en-US" sz="2800" b="1" dirty="0">
                <a:solidFill>
                  <a:srgbClr val="FF0000"/>
                </a:solidFill>
                <a:latin typeface="Franklin Gothic Demi Cond" panose="020B0706030402020204" pitchFamily="34" charset="0"/>
              </a:rPr>
              <a:t> </a:t>
            </a:r>
            <a:r>
              <a:rPr lang="en-US" sz="2800" b="1" dirty="0" err="1" smtClean="0"/>
              <a:t>diýilýär</a:t>
            </a:r>
            <a:r>
              <a:rPr lang="en-US" sz="2800" b="1" dirty="0"/>
              <a:t>. </a:t>
            </a:r>
            <a:endParaRPr lang="ru-RU" sz="4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666449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496" y="1124744"/>
            <a:ext cx="89999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tk-TM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sq-AL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Bilşimiz </a:t>
            </a:r>
            <a:r>
              <a:rPr lang="sq-AL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ýaly himiki maddalar, şol sanda organiki däl maddalar öz </a:t>
            </a:r>
            <a:r>
              <a:rPr lang="tk-TM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tapawutlylygy</a:t>
            </a:r>
            <a:r>
              <a:rPr lang="sq-AL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q-AL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boýunça dürli klaslara bölünýärler: </a:t>
            </a:r>
            <a:r>
              <a:rPr lang="tk-TM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sada maddalar</a:t>
            </a:r>
            <a:r>
              <a:rPr lang="sq-AL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q-AL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oksitler, esaslar</a:t>
            </a:r>
            <a:r>
              <a:rPr lang="sq-AL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tk-TM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q-AL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kilotalar</a:t>
            </a:r>
            <a:r>
              <a:rPr lang="sq-AL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duzlar…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sq-AL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Şol </a:t>
            </a:r>
            <a:r>
              <a:rPr lang="sq-AL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klaslar</a:t>
            </a:r>
            <a:r>
              <a:rPr lang="tk-TM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 degişli</a:t>
            </a:r>
            <a:r>
              <a:rPr lang="sq-AL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maddalaryň ekwiwalentini</a:t>
            </a:r>
            <a:r>
              <a:rPr lang="tk-TM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ň</a:t>
            </a:r>
            <a:r>
              <a:rPr lang="sq-AL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q-AL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tapylşyna </a:t>
            </a:r>
            <a:r>
              <a:rPr lang="sq-AL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seredeliň.</a:t>
            </a: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783515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2698" y="67944"/>
                <a:ext cx="9144000" cy="40143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8600">
                  <a:lnSpc>
                    <a:spcPct val="114000"/>
                  </a:lnSpc>
                  <a:spcAft>
                    <a:spcPts val="900"/>
                  </a:spcAft>
                </a:pPr>
                <a:r>
                  <a:rPr lang="tk-TM" sz="2600" b="1" dirty="0">
                    <a:solidFill>
                      <a:srgbClr val="FF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tk-TM" sz="2600" b="1" dirty="0" smtClean="0">
                    <a:solidFill>
                      <a:srgbClr val="FF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               </a:t>
                </a:r>
                <a:r>
                  <a:rPr lang="tk-TM" sz="2600" b="1" dirty="0" smtClean="0"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ru-RU" sz="2600" b="1" dirty="0" err="1" smtClean="0"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Ekwiwalent</a:t>
                </a:r>
                <a:r>
                  <a:rPr lang="ru-RU" sz="2600" b="1" dirty="0" smtClean="0"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ru-RU" sz="2600" b="1" dirty="0" err="1"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massa</a:t>
                </a:r>
                <a:r>
                  <a:rPr lang="ru-RU" sz="2600" b="1" dirty="0"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ru-RU" sz="2600" b="1" dirty="0" err="1"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diýlip</a:t>
                </a:r>
                <a:r>
                  <a:rPr lang="ru-RU" sz="2600" b="1" dirty="0"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ru-RU" sz="2600" b="1" dirty="0" smtClean="0"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 </a:t>
                </a:r>
                <a:r>
                  <a:rPr lang="ru-RU" sz="2400" b="1" dirty="0" err="1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maddanyň</a:t>
                </a:r>
                <a:r>
                  <a:rPr lang="ru-RU" sz="2400" b="1" dirty="0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ru-RU" sz="2400" b="1" dirty="0" err="1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bir</a:t>
                </a:r>
                <a:r>
                  <a:rPr lang="ru-RU" sz="2400" b="1" dirty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ru-RU" sz="2400" b="1" dirty="0" err="1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ekwiwalent</a:t>
                </a:r>
                <a:r>
                  <a:rPr lang="tk-TM" sz="2400" b="1" dirty="0"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tk-TM" sz="2400" b="1" dirty="0" smtClean="0"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</a:p>
              <a:p>
                <a:pPr marL="228600">
                  <a:lnSpc>
                    <a:spcPct val="114000"/>
                  </a:lnSpc>
                  <a:spcAft>
                    <a:spcPts val="900"/>
                  </a:spcAft>
                </a:pPr>
                <a:r>
                  <a:rPr lang="tk-TM" sz="2400" b="1" dirty="0"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tk-TM" sz="2400" b="1" dirty="0" smtClean="0">
                    <a:latin typeface="Times New Roman" pitchFamily="18" charset="0"/>
                    <a:ea typeface="Calibri"/>
                    <a:cs typeface="Times New Roman" pitchFamily="18" charset="0"/>
                  </a:rPr>
                  <a:t>     </a:t>
                </a:r>
                <a:r>
                  <a:rPr lang="ru-RU" sz="2400" b="1" dirty="0" err="1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massasynyň</a:t>
                </a:r>
                <a:r>
                  <a:rPr lang="ru-RU" sz="2400" b="1" dirty="0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g/</a:t>
                </a:r>
                <a:r>
                  <a:rPr lang="ru-RU" sz="2400" b="1" dirty="0" err="1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mol</a:t>
                </a:r>
                <a:r>
                  <a:rPr lang="ru-RU" sz="2400" b="1" dirty="0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- </a:t>
                </a:r>
                <a:r>
                  <a:rPr lang="ru-RU" sz="2400" b="1" dirty="0" err="1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da</a:t>
                </a:r>
                <a:r>
                  <a:rPr lang="ru-RU" sz="2400" b="1" dirty="0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ru-RU" sz="2400" b="1" dirty="0" err="1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ýa-da</a:t>
                </a:r>
                <a:r>
                  <a:rPr lang="ru-RU" sz="2400" b="1" dirty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ru-RU" sz="2400" b="1" dirty="0" err="1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kg</a:t>
                </a:r>
                <a:r>
                  <a:rPr lang="ru-RU" sz="2400" b="1" dirty="0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/</a:t>
                </a:r>
                <a:r>
                  <a:rPr lang="en-US" sz="2400" b="1" dirty="0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k</a:t>
                </a:r>
                <a:r>
                  <a:rPr lang="ru-RU" sz="2400" b="1" dirty="0" err="1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mol</a:t>
                </a:r>
                <a:r>
                  <a:rPr lang="ru-RU" sz="2400" b="1" dirty="0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- </a:t>
                </a:r>
                <a:r>
                  <a:rPr lang="ru-RU" sz="2400" b="1" dirty="0" err="1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da</a:t>
                </a:r>
                <a:r>
                  <a:rPr lang="ru-RU" sz="2400" b="1" dirty="0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ru-RU" sz="2400" b="1" dirty="0" err="1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aňladylmagyna</a:t>
                </a:r>
                <a:r>
                  <a:rPr lang="ru-RU" sz="2400" b="1" dirty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ru-RU" sz="2400" b="1" dirty="0" err="1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aýdylýar</a:t>
                </a:r>
                <a:r>
                  <a:rPr lang="ru-RU" sz="2400" b="1" dirty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.                               </a:t>
                </a:r>
                <a:r>
                  <a:rPr lang="ru-RU" sz="2400" b="1" dirty="0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                                                                            </a:t>
                </a:r>
                <a:r>
                  <a:rPr lang="ru-RU" sz="2400" b="1" dirty="0" err="1">
                    <a:solidFill>
                      <a:srgbClr val="3030A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Sada</a:t>
                </a:r>
                <a:r>
                  <a:rPr lang="ru-RU" sz="2400" b="1" dirty="0">
                    <a:solidFill>
                      <a:srgbClr val="3030A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ru-RU" sz="2400" b="1" dirty="0" err="1">
                    <a:solidFill>
                      <a:srgbClr val="3030A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maddalaryň</a:t>
                </a:r>
                <a:r>
                  <a:rPr lang="ru-RU" sz="2400" b="1" dirty="0">
                    <a:solidFill>
                      <a:srgbClr val="3030A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ru-RU" sz="2400" b="1" dirty="0" err="1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ekwiwalenti</a:t>
                </a:r>
                <a:r>
                  <a:rPr lang="ru-RU" sz="2400" b="1" dirty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ru-RU" sz="2400" b="1" dirty="0" err="1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onuň</a:t>
                </a:r>
                <a:r>
                  <a:rPr lang="ru-RU" sz="2400" b="1" dirty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ru-RU" sz="2400" b="1" dirty="0" err="1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otnositel</a:t>
                </a:r>
                <a:r>
                  <a:rPr lang="ru-RU" sz="2400" b="1" dirty="0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ru-RU" sz="2400" b="1" dirty="0" err="1"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atom</a:t>
                </a:r>
                <a:r>
                  <a:rPr lang="ru-RU" sz="2400" b="1" dirty="0"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ru-RU" sz="2400" b="1" dirty="0" err="1"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massasynyň</a:t>
                </a:r>
                <a:r>
                  <a:rPr lang="ru-RU" sz="2400" b="1" dirty="0"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ru-RU" sz="2400" b="1" dirty="0" err="1"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walentliligine</a:t>
                </a:r>
                <a:r>
                  <a:rPr lang="ru-RU" sz="2400" b="1" dirty="0"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2400" b="1" dirty="0" err="1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bolan</a:t>
                </a:r>
                <a:r>
                  <a:rPr lang="en-US" sz="2400" b="1" dirty="0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2400" b="1" dirty="0" err="1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gatna</a:t>
                </a:r>
                <a:r>
                  <a:rPr lang="tk-TM" sz="2400" b="1" dirty="0" smtClean="0">
                    <a:latin typeface="Times New Roman" pitchFamily="18" charset="0"/>
                    <a:ea typeface="Calibri"/>
                    <a:cs typeface="Times New Roman" pitchFamily="18" charset="0"/>
                  </a:rPr>
                  <a:t>şygyna</a:t>
                </a:r>
                <a:r>
                  <a:rPr lang="ru-RU" sz="2400" b="1" dirty="0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ru-RU" sz="2400" b="1" dirty="0" err="1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deňdir</a:t>
                </a:r>
                <a:r>
                  <a:rPr lang="ru-RU" sz="2400" b="1" dirty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.</a:t>
                </a:r>
                <a:r>
                  <a:rPr lang="ru-RU" sz="1050" b="1" dirty="0">
                    <a:solidFill>
                      <a:srgbClr val="FF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tk-TM" sz="1050" b="1" dirty="0" smtClean="0">
                    <a:solidFill>
                      <a:srgbClr val="FF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      </a:t>
                </a:r>
                <a:r>
                  <a:rPr lang="ru-RU" sz="2400" b="1" dirty="0" err="1" smtClean="0">
                    <a:solidFill>
                      <a:srgbClr val="FF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Ekw</a:t>
                </a:r>
                <a:r>
                  <a:rPr lang="ru-RU" sz="2400" b="1" dirty="0" smtClean="0">
                    <a:solidFill>
                      <a:srgbClr val="FF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ru-RU" sz="2400" b="1" dirty="0">
                    <a:solidFill>
                      <a:srgbClr val="FF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kern="1400" spc="15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ru-RU" sz="3600" b="1" i="1">
                            <a:solidFill>
                              <a:srgbClr val="FF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𝑨𝒓</m:t>
                        </m:r>
                      </m:num>
                      <m:den>
                        <m:r>
                          <a:rPr lang="ru-RU" sz="3600" b="1" i="1">
                            <a:solidFill>
                              <a:srgbClr val="FF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𝑾</m:t>
                        </m:r>
                      </m:den>
                    </m:f>
                  </m:oMath>
                </a14:m>
                <a:r>
                  <a:rPr lang="ru-RU" sz="3600" b="1" kern="1400" spc="150" dirty="0">
                    <a:solidFill>
                      <a:srgbClr val="000000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 </a:t>
                </a:r>
                <a:r>
                  <a:rPr lang="tk-TM" sz="3600" b="1" kern="1400" spc="150" dirty="0" smtClean="0">
                    <a:solidFill>
                      <a:srgbClr val="000000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   </a:t>
                </a:r>
                <a:r>
                  <a:rPr lang="ru-RU" sz="2400" b="1" kern="1400" spc="150" dirty="0" err="1" smtClean="0"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Meselem</a:t>
                </a:r>
                <a:r>
                  <a:rPr lang="tk-TM" sz="2400" b="1" kern="1400" spc="150" dirty="0" smtClean="0">
                    <a:solidFill>
                      <a:srgbClr val="000000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:</a:t>
                </a:r>
              </a:p>
              <a:p>
                <a:pPr marL="228600">
                  <a:lnSpc>
                    <a:spcPct val="114000"/>
                  </a:lnSpc>
                  <a:spcAft>
                    <a:spcPts val="900"/>
                  </a:spcAft>
                </a:pPr>
                <a:r>
                  <a:rPr lang="tk-TM" sz="2400" b="1" kern="1400" spc="150" dirty="0"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</a:t>
                </a:r>
                <a:r>
                  <a:rPr lang="tk-TM" sz="2400" b="1" kern="1400" spc="150" dirty="0" smtClean="0"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                       </a:t>
                </a:r>
                <a:r>
                  <a:rPr lang="ru-RU" sz="2400" b="1" kern="1400" spc="150" dirty="0" smtClean="0"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</a:t>
                </a:r>
                <a:r>
                  <a:rPr lang="tk-TM" sz="2400" b="1" kern="1400" spc="150" dirty="0" smtClean="0"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             </a:t>
                </a:r>
                <a:r>
                  <a:rPr lang="ru-RU" sz="2400" b="1" dirty="0" err="1" smtClean="0"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Ekw</a:t>
                </a:r>
                <a:r>
                  <a:rPr lang="ru-RU" sz="2400" b="1" dirty="0" smtClean="0"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ru-RU" sz="2400" b="1" dirty="0"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(</a:t>
                </a:r>
                <a:r>
                  <a:rPr lang="en-US" sz="2400" b="1" dirty="0"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Cu</a:t>
                </a:r>
                <a:r>
                  <a:rPr lang="en-US" sz="2400" b="1" dirty="0" smtClean="0"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)</a:t>
                </a:r>
                <a:r>
                  <a:rPr lang="tk-TM" sz="2400" b="1" dirty="0" smtClean="0"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ru-RU" sz="2400" b="1" dirty="0" smtClean="0"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ru-RU" sz="2400" b="1" dirty="0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kern="1400" spc="15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ru-RU" sz="3600" b="1" i="1" smtClean="0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𝟔𝟑</m:t>
                        </m:r>
                        <m:r>
                          <a:rPr lang="ru-RU" sz="3600" b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.</m:t>
                        </m:r>
                        <m:r>
                          <a:rPr lang="ru-RU" sz="36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𝟓𝟒</m:t>
                        </m:r>
                      </m:num>
                      <m:den>
                        <m:r>
                          <a:rPr lang="ru-RU" sz="36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2400" b="1" kern="1400" spc="150" dirty="0"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</a:t>
                </a:r>
                <a:r>
                  <a:rPr lang="en-US" sz="2400" b="1" kern="1400" spc="150" dirty="0"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</a:t>
                </a:r>
                <a:r>
                  <a:rPr lang="en-US" sz="2400" b="1" kern="1400" spc="150" dirty="0" smtClean="0"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=</a:t>
                </a:r>
                <a:r>
                  <a:rPr lang="tk-TM" sz="2400" b="1" kern="1400" spc="150" dirty="0" smtClean="0"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</a:t>
                </a:r>
                <a:r>
                  <a:rPr lang="en-US" sz="2400" b="1" kern="1400" spc="150" dirty="0" smtClean="0"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31.77</a:t>
                </a:r>
                <a:r>
                  <a:rPr lang="tk-TM" sz="2400" b="1" kern="1400" spc="150" dirty="0" smtClean="0"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</a:t>
                </a:r>
                <a:r>
                  <a:rPr lang="en-US" sz="2400" b="1" kern="1400" spc="150" dirty="0" smtClean="0"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 </a:t>
                </a:r>
                <a:r>
                  <a:rPr lang="en-US" sz="2400" b="1" kern="1400" spc="150" dirty="0"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g/</a:t>
                </a:r>
                <a:r>
                  <a:rPr lang="en-US" sz="2400" b="1" kern="1400" spc="150" dirty="0" err="1"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/>
                    <a:cs typeface="Times New Roman" pitchFamily="18" charset="0"/>
                  </a:rPr>
                  <a:t>mol</a:t>
                </a:r>
                <a:endParaRPr lang="ru-RU" sz="1400" b="1" dirty="0">
                  <a:latin typeface="Times New Roman" pitchFamily="18" charset="0"/>
                  <a:ea typeface="Calibri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98" y="67944"/>
                <a:ext cx="9144000" cy="4014369"/>
              </a:xfrm>
              <a:prstGeom prst="rect">
                <a:avLst/>
              </a:prstGeom>
              <a:blipFill>
                <a:blip r:embed="rId2"/>
                <a:stretch>
                  <a:fillRect t="-759" r="-9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-36512" y="2996952"/>
                <a:ext cx="4104456" cy="21707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8600">
                  <a:lnSpc>
                    <a:spcPct val="114000"/>
                  </a:lnSpc>
                  <a:spcAft>
                    <a:spcPts val="900"/>
                  </a:spcAft>
                </a:pPr>
                <a:r>
                  <a:rPr lang="ru-RU" sz="2400" b="1" dirty="0" err="1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Ekw</a:t>
                </a:r>
                <a:r>
                  <a:rPr lang="ru-RU" sz="2400" b="1" dirty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 (</a:t>
                </a:r>
                <a:r>
                  <a:rPr lang="en-US" sz="2400" b="1" dirty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O)</a:t>
                </a:r>
                <a:r>
                  <a:rPr lang="ru-RU" sz="2400" b="1" dirty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ru-RU" sz="2400" b="1" dirty="0" smtClean="0">
                    <a:effectLst/>
                    <a:latin typeface="Times New Roman"/>
                    <a:ea typeface="Calibri"/>
                    <a:cs typeface="Times New Roman"/>
                  </a:rPr>
                  <a:t>=</a:t>
                </a:r>
                <a:r>
                  <a:rPr lang="tk-TM" sz="2400" b="1" dirty="0" smtClean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ru-RU" sz="2400" b="1" dirty="0" smtClean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kern="1400" spc="15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ru-RU" sz="36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𝟏𝟔</m:t>
                        </m:r>
                      </m:num>
                      <m:den>
                        <m:r>
                          <a:rPr lang="ru-RU" sz="36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2400" b="1" kern="1400" spc="150" dirty="0">
                    <a:solidFill>
                      <a:srgbClr val="00000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en-US" sz="2400" b="1" kern="1400" spc="150" dirty="0">
                    <a:solidFill>
                      <a:srgbClr val="00000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= 8 g/</a:t>
                </a:r>
                <a:r>
                  <a:rPr lang="en-US" sz="2400" b="1" kern="1400" spc="150" dirty="0" err="1">
                    <a:solidFill>
                      <a:srgbClr val="00000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mol</a:t>
                </a:r>
                <a:r>
                  <a:rPr lang="en-US" sz="2400" b="1" dirty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endParaRPr lang="ru-RU" sz="1400" b="1" dirty="0">
                  <a:ea typeface="Calibri"/>
                  <a:cs typeface="Times New Roman"/>
                </a:endParaRPr>
              </a:p>
              <a:p>
                <a:pPr marL="228600">
                  <a:lnSpc>
                    <a:spcPct val="114000"/>
                  </a:lnSpc>
                  <a:spcAft>
                    <a:spcPts val="900"/>
                  </a:spcAft>
                </a:pPr>
                <a:r>
                  <a:rPr lang="ru-RU" sz="2400" b="1" dirty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ru-RU" sz="2400" b="1" dirty="0" err="1" smtClean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Ekw</a:t>
                </a:r>
                <a:r>
                  <a:rPr lang="ru-RU" sz="2400" b="1" dirty="0" smtClean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ru-RU" sz="2400" b="1" dirty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(</a:t>
                </a:r>
                <a:r>
                  <a:rPr lang="en-US" sz="2400" b="1" dirty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S)</a:t>
                </a:r>
                <a:r>
                  <a:rPr lang="ru-RU" sz="2400" b="1" dirty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ru-RU" sz="2400" b="1" dirty="0">
                    <a:effectLst/>
                    <a:latin typeface="Times New Roman"/>
                    <a:ea typeface="Calibri"/>
                    <a:cs typeface="Times New Roman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kern="1400" spc="15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ru-RU" sz="36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𝟑𝟐</m:t>
                        </m:r>
                      </m:num>
                      <m:den>
                        <m:r>
                          <a:rPr lang="ru-RU" sz="36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2400" b="1" kern="1400" spc="150" dirty="0">
                    <a:solidFill>
                      <a:srgbClr val="00000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en-US" sz="2400" b="1" kern="1400" spc="150" dirty="0">
                    <a:solidFill>
                      <a:srgbClr val="00000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=16 g/</a:t>
                </a:r>
                <a:r>
                  <a:rPr lang="en-US" sz="2400" b="1" kern="1400" spc="150" dirty="0" err="1">
                    <a:solidFill>
                      <a:srgbClr val="00000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mol</a:t>
                </a:r>
                <a:r>
                  <a:rPr lang="ru-RU" sz="2400" b="1" dirty="0">
                    <a:effectLst/>
                    <a:latin typeface="Times New Roman"/>
                    <a:ea typeface="Calibri"/>
                    <a:cs typeface="Times New Roman"/>
                  </a:rPr>
                  <a:t>      </a:t>
                </a:r>
                <a:endParaRPr lang="ru-RU" sz="1400" b="1" dirty="0"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2996952"/>
                <a:ext cx="4104456" cy="21707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5856" y="4763699"/>
            <a:ext cx="4824536" cy="212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9396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75" y="0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495" y="0"/>
            <a:ext cx="9057010" cy="5924521"/>
          </a:xfrm>
        </p:spPr>
        <p:txBody>
          <a:bodyPr/>
          <a:lstStyle/>
          <a:p>
            <a:pPr indent="457200" algn="just">
              <a:spcAft>
                <a:spcPts val="0"/>
              </a:spcAft>
            </a:pPr>
            <a:r>
              <a:rPr lang="tk-TM" b="1" dirty="0" smtClean="0">
                <a:latin typeface="Arial Black" pitchFamily="34" charset="0"/>
                <a:ea typeface="Calibri"/>
                <a:cs typeface="Times New Roman"/>
              </a:rPr>
              <a:t>   </a:t>
            </a:r>
            <a:r>
              <a:rPr lang="en-US" b="1" dirty="0" smtClean="0">
                <a:latin typeface="Arial Black" pitchFamily="34" charset="0"/>
                <a:ea typeface="Calibri"/>
                <a:cs typeface="Times New Roman"/>
              </a:rPr>
              <a:t>8</a:t>
            </a:r>
            <a:r>
              <a:rPr lang="en-US" b="1" dirty="0">
                <a:latin typeface="Arial Black" pitchFamily="34" charset="0"/>
                <a:ea typeface="Calibri"/>
                <a:cs typeface="Times New Roman"/>
              </a:rPr>
              <a:t>. </a:t>
            </a:r>
            <a:r>
              <a:rPr lang="tk-TM" b="1" dirty="0" smtClean="0">
                <a:latin typeface="Arial Black" pitchFamily="34" charset="0"/>
                <a:ea typeface="Calibri"/>
                <a:cs typeface="Times New Roman"/>
              </a:rPr>
              <a:t> </a:t>
            </a:r>
            <a:r>
              <a:rPr lang="ru-RU" b="1" dirty="0" err="1" smtClean="0">
                <a:latin typeface="Arial Black" pitchFamily="34" charset="0"/>
                <a:ea typeface="Calibri"/>
                <a:cs typeface="Times New Roman"/>
              </a:rPr>
              <a:t>Çylşyrymly</a:t>
            </a:r>
            <a:r>
              <a:rPr lang="ru-RU" b="1" dirty="0" smtClean="0">
                <a:latin typeface="Arial Black" pitchFamily="34" charset="0"/>
                <a:ea typeface="Calibri"/>
                <a:cs typeface="Times New Roman"/>
              </a:rPr>
              <a:t>  </a:t>
            </a:r>
            <a:r>
              <a:rPr lang="ru-RU" b="1" dirty="0" err="1" smtClean="0">
                <a:latin typeface="Arial Black" pitchFamily="34" charset="0"/>
                <a:ea typeface="Calibri"/>
                <a:cs typeface="Times New Roman"/>
              </a:rPr>
              <a:t>maddalarda</a:t>
            </a:r>
            <a:endParaRPr lang="tk-TM" b="1" dirty="0" smtClean="0">
              <a:latin typeface="Arial Black" pitchFamily="34" charset="0"/>
              <a:ea typeface="Calibri"/>
              <a:cs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b="1" dirty="0" smtClean="0">
                <a:latin typeface="Arial Black" pitchFamily="34" charset="0"/>
                <a:ea typeface="Calibri"/>
                <a:cs typeface="Times New Roman"/>
              </a:rPr>
              <a:t>  </a:t>
            </a:r>
            <a:r>
              <a:rPr lang="tk-TM" b="1" dirty="0" smtClean="0">
                <a:latin typeface="Arial Black" pitchFamily="34" charset="0"/>
                <a:ea typeface="Calibri"/>
                <a:cs typeface="Times New Roman"/>
              </a:rPr>
              <a:t>      </a:t>
            </a:r>
            <a:r>
              <a:rPr lang="ru-RU" b="1" dirty="0" err="1" smtClean="0">
                <a:latin typeface="Arial Black" pitchFamily="34" charset="0"/>
                <a:ea typeface="Calibri"/>
                <a:cs typeface="Times New Roman"/>
              </a:rPr>
              <a:t>ekwiwalentiň</a:t>
            </a:r>
            <a:r>
              <a:rPr lang="ru-RU" b="1" dirty="0" smtClean="0">
                <a:latin typeface="Arial Black" pitchFamily="34" charset="0"/>
                <a:ea typeface="Calibri"/>
                <a:cs typeface="Times New Roman"/>
              </a:rPr>
              <a:t>  </a:t>
            </a:r>
            <a:r>
              <a:rPr lang="ru-RU" b="1" dirty="0" err="1">
                <a:latin typeface="Arial Black" pitchFamily="34" charset="0"/>
                <a:ea typeface="Calibri"/>
                <a:cs typeface="Times New Roman"/>
              </a:rPr>
              <a:t>kesgitlenilişi</a:t>
            </a:r>
            <a:r>
              <a:rPr lang="ru-RU" b="1" dirty="0">
                <a:latin typeface="Arial Black" pitchFamily="34" charset="0"/>
                <a:ea typeface="Calibri"/>
                <a:cs typeface="Times New Roman"/>
              </a:rPr>
              <a:t> </a:t>
            </a:r>
            <a:r>
              <a:rPr lang="ru-RU" b="1" dirty="0" smtClean="0">
                <a:latin typeface="Arial Black" pitchFamily="34" charset="0"/>
                <a:ea typeface="Calibri"/>
                <a:cs typeface="Times New Roman"/>
              </a:rPr>
              <a:t>.</a:t>
            </a:r>
            <a:endParaRPr lang="en-US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tk-TM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sq-AL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sq-A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Oksidleriň ekwiwalentleriniň </a:t>
            </a:r>
            <a:r>
              <a:rPr lang="sq-AL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tapyl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sq-AL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şy</a:t>
            </a:r>
            <a:r>
              <a:rPr lang="sq-AL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sq-AL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oksi</a:t>
            </a:r>
            <a:r>
              <a:rPr lang="en-US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sq-AL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leriň </a:t>
            </a:r>
            <a:r>
              <a:rPr lang="sq-AL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ekwiwalenti, </a:t>
            </a:r>
            <a:r>
              <a:rPr lang="en-US" sz="36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olary</a:t>
            </a:r>
            <a:r>
              <a:rPr lang="tk-TM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ň</a:t>
            </a:r>
            <a:r>
              <a:rPr lang="sq-AL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q-AL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molekulýar </a:t>
            </a:r>
            <a:r>
              <a:rPr lang="tk-TM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massasynyň</a:t>
            </a:r>
            <a:r>
              <a:rPr lang="sq-AL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on</a:t>
            </a:r>
            <a:r>
              <a:rPr lang="en-US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sq-AL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aky oksi</a:t>
            </a:r>
            <a:r>
              <a:rPr lang="en-US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sq-AL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q-AL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emele getirýän elementiň atom sanynyň onuň </a:t>
            </a:r>
            <a:r>
              <a:rPr lang="sq-AL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walentligin</a:t>
            </a:r>
            <a:r>
              <a:rPr lang="en-US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sq-AL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q-AL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köpeltmek </a:t>
            </a:r>
            <a:r>
              <a:rPr lang="sq-AL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hasylyna </a:t>
            </a:r>
            <a:r>
              <a:rPr lang="sq-AL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bölünmegine </a:t>
            </a:r>
            <a:r>
              <a:rPr lang="sq-AL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deňdir.</a:t>
            </a: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86990" y="4293096"/>
                <a:ext cx="9057009" cy="9391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Oksidlerde </a:t>
                </a:r>
                <a:r>
                  <a:rPr lang="ru-RU" sz="3200" b="1" dirty="0" err="1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Ekw</a:t>
                </a:r>
                <a:r>
                  <a:rPr lang="ru-RU" sz="3200" b="1" dirty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ru-RU" b="1" dirty="0">
                    <a:latin typeface="Times New Roman"/>
                    <a:ea typeface="Calibri"/>
                    <a:cs typeface="Times New Roman"/>
                  </a:rPr>
                  <a:t>=</a:t>
                </a:r>
                <a:r>
                  <a:rPr lang="ru-RU" sz="1100" dirty="0">
                    <a:latin typeface="Times New Roman"/>
                    <a:ea typeface="Times New Roman"/>
                    <a:cs typeface="Times New Roman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kern="1400" spc="15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/>
                            <a:ea typeface="Calibri"/>
                            <a:cs typeface="Times New Roman"/>
                          </a:rPr>
                          <m:t>𝐨𝐭𝐧𝐨𝐬𝐢𝐭𝐞𝐥</m:t>
                        </m:r>
                        <m:r>
                          <a:rPr lang="ru-RU" sz="3200">
                            <a:latin typeface="Cambria Math"/>
                            <a:ea typeface="Calibri"/>
                            <a:cs typeface="Times New Roman"/>
                          </a:rPr>
                          <m:t> </m:t>
                        </m:r>
                        <m:r>
                          <a:rPr lang="ru-RU" sz="3200" b="1" i="1">
                            <a:latin typeface="Cambria Math"/>
                            <a:ea typeface="Calibri"/>
                            <a:cs typeface="Times New Roman"/>
                          </a:rPr>
                          <m:t>𝐦𝐨𝐥𝐞𝐤𝐮𝐥</m:t>
                        </m:r>
                        <m:r>
                          <a:rPr lang="ru-RU" sz="3200" b="1">
                            <a:latin typeface="Cambria Math"/>
                            <a:ea typeface="Calibri"/>
                            <a:cs typeface="Calibri"/>
                          </a:rPr>
                          <m:t>ý</m:t>
                        </m:r>
                        <m:r>
                          <a:rPr lang="ru-RU" sz="3200" b="1" i="1">
                            <a:latin typeface="Cambria Math"/>
                            <a:ea typeface="Calibri"/>
                            <a:cs typeface="Times New Roman"/>
                          </a:rPr>
                          <m:t>𝐚𝐫</m:t>
                        </m:r>
                        <m:r>
                          <a:rPr lang="ru-RU" sz="3200">
                            <a:latin typeface="Cambria Math"/>
                            <a:ea typeface="Calibri"/>
                            <a:cs typeface="Times New Roman"/>
                          </a:rPr>
                          <m:t> </m:t>
                        </m:r>
                        <m:r>
                          <a:rPr lang="ru-RU" sz="3200" b="1" i="1">
                            <a:latin typeface="Cambria Math"/>
                            <a:ea typeface="Calibri"/>
                            <a:cs typeface="Times New Roman"/>
                          </a:rPr>
                          <m:t>𝐦𝐚𝐬𝐬𝐚</m:t>
                        </m:r>
                        <m:r>
                          <a:rPr lang="tk-TM" sz="3200" b="1" i="1" smtClean="0"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  <m:t>𝒔𝒚</m:t>
                        </m:r>
                      </m:num>
                      <m:den>
                        <m:r>
                          <a:rPr lang="tk-TM" sz="3200" b="1" i="1" smtClean="0"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  <m:t>𝒆𝒍𝒆𝒎𝒆𝒏𝒕𝒊</m:t>
                        </m:r>
                        <m:r>
                          <a:rPr lang="tk-TM" sz="3200" b="1" i="1" smtClean="0"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  <m:t>ň </m:t>
                        </m:r>
                        <m:r>
                          <a:rPr lang="tk-TM" sz="3200" b="1" i="1" smtClean="0"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  <m:t>𝒂𝒕𝒐𝒎</m:t>
                        </m:r>
                        <m:r>
                          <a:rPr lang="tk-TM" sz="3200" b="1" i="1" smtClean="0"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  <m:t> </m:t>
                        </m:r>
                        <m:r>
                          <a:rPr lang="tk-TM" sz="3200" b="1" i="1" smtClean="0"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  <m:t>𝒔𝒂𝒏𝒚</m:t>
                        </m:r>
                        <m:r>
                          <a:rPr lang="tk-TM" sz="3200" b="1" i="1" smtClean="0"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  <m:t> </m:t>
                        </m:r>
                        <m:r>
                          <a:rPr lang="tk-TM" sz="32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  <m:t>∗</m:t>
                        </m:r>
                        <m:r>
                          <a:rPr lang="tk-TM" sz="3200" b="1" i="0" smtClean="0"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  <m:t> </m:t>
                        </m:r>
                        <m:r>
                          <a:rPr lang="tk-TM" sz="3200" b="1" i="1" smtClean="0"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  <m:t>𝒐𝒏𝒖</m:t>
                        </m:r>
                        <m:r>
                          <a:rPr lang="tk-TM" sz="3200" b="1" i="1" smtClean="0"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  <m:t>ň </m:t>
                        </m:r>
                        <m:r>
                          <a:rPr lang="tk-TM" sz="3200" b="1" i="1" smtClean="0"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  <m:t>𝒘𝒂𝒍𝒆𝒏𝒕𝒍𝒊𝒈𝒊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90" y="4293096"/>
                <a:ext cx="9057009" cy="939168"/>
              </a:xfrm>
              <a:prstGeom prst="rect">
                <a:avLst/>
              </a:prstGeom>
              <a:blipFill>
                <a:blip r:embed="rId2"/>
                <a:stretch>
                  <a:fillRect l="-16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259632" y="5373216"/>
                <a:ext cx="7314009" cy="11026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4000"/>
                  </a:lnSpc>
                  <a:spcAft>
                    <a:spcPts val="900"/>
                  </a:spcAft>
                </a:pPr>
                <a:r>
                  <a:rPr lang="ru-RU" sz="3600" b="1" dirty="0" smtClean="0">
                    <a:ea typeface="Calibri"/>
                    <a:cs typeface="Times New Roman"/>
                  </a:rPr>
                  <a:t>Ekw (</a:t>
                </a:r>
                <a:r>
                  <a:rPr lang="en-US" sz="3600" b="1" dirty="0">
                    <a:ea typeface="Calibri"/>
                    <a:cs typeface="Times New Roman"/>
                  </a:rPr>
                  <a:t>C</a:t>
                </a:r>
                <a:r>
                  <a:rPr lang="ru-RU" sz="3600" b="1" dirty="0">
                    <a:ea typeface="Calibri"/>
                    <a:cs typeface="Times New Roman"/>
                  </a:rPr>
                  <a:t>O)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/>
                            <a:ea typeface="Calibri"/>
                            <a:cs typeface="Times New Roman"/>
                          </a:rPr>
                          <m:t>𝟐𝟖</m:t>
                        </m:r>
                      </m:num>
                      <m:den>
                        <m:r>
                          <a:rPr lang="tk-TM" sz="4000" b="1" i="1" smtClean="0"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  <m:t>𝟏</m:t>
                        </m:r>
                        <m:r>
                          <a:rPr lang="ru-RU" sz="4000" b="1" i="1">
                            <a:latin typeface="Cambria Math"/>
                            <a:ea typeface="Calibri"/>
                            <a:cs typeface="Calibri"/>
                          </a:rPr>
                          <m:t>·</m:t>
                        </m:r>
                        <m:r>
                          <a:rPr lang="tk-TM" sz="4000" b="1" i="1" smtClean="0"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3600" b="1" dirty="0">
                    <a:ea typeface="Times New Roman"/>
                    <a:cs typeface="Times New Roman"/>
                  </a:rPr>
                  <a:t>   = </a:t>
                </a:r>
                <a:r>
                  <a:rPr lang="en-US" sz="3600" b="1" dirty="0">
                    <a:ea typeface="Times New Roman"/>
                    <a:cs typeface="Times New Roman"/>
                  </a:rPr>
                  <a:t>14</a:t>
                </a:r>
                <a:endParaRPr lang="ru-RU" sz="1600" dirty="0"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5373216"/>
                <a:ext cx="7314009" cy="1102610"/>
              </a:xfrm>
              <a:prstGeom prst="rect">
                <a:avLst/>
              </a:prstGeom>
              <a:blipFill>
                <a:blip r:embed="rId3"/>
                <a:stretch>
                  <a:fillRect l="-2585" b="-77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11731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3" y="13841"/>
            <a:ext cx="8856984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en-US" sz="32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n-US" sz="32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tk-TM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sq-AL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sq-A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Esaslaryň </a:t>
            </a:r>
            <a:r>
              <a:rPr lang="sq-AL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ekwiwalentiniň </a:t>
            </a:r>
            <a:r>
              <a:rPr lang="sq-A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tapylyşy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sq-AL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esaslaryň ekwiwalenti, olaryň molekulýar </a:t>
            </a:r>
            <a:r>
              <a:rPr lang="tk-TM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massasynyň</a:t>
            </a:r>
            <a:r>
              <a:rPr lang="sq-AL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q-AL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ondaky gidroksid </a:t>
            </a:r>
            <a:r>
              <a:rPr lang="sq-A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(OH</a:t>
            </a:r>
            <a:r>
              <a:rPr lang="sq-AL" sz="36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sq-A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tk-TM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ionlarynyň </a:t>
            </a:r>
            <a:r>
              <a:rPr lang="sq-AL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sanyna </a:t>
            </a:r>
            <a:r>
              <a:rPr lang="sq-AL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bölünmegine deňdir.</a:t>
            </a: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23527" y="4004365"/>
                <a:ext cx="8424935" cy="9375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Esaslarda</a:t>
                </a:r>
                <a:r>
                  <a:rPr lang="ru-RU" sz="3200" b="1" dirty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ru-RU" sz="3200" b="1" dirty="0" err="1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Ekw</a:t>
                </a:r>
                <a:r>
                  <a:rPr lang="ru-RU" sz="3200" b="1" dirty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ru-RU" sz="2400" b="1" dirty="0">
                    <a:latin typeface="Times New Roman"/>
                    <a:ea typeface="Calibri"/>
                    <a:cs typeface="Times New Roman"/>
                  </a:rPr>
                  <a:t>=</a:t>
                </a:r>
                <a:r>
                  <a:rPr lang="ru-RU" sz="1200" b="1" dirty="0">
                    <a:latin typeface="Times New Roman"/>
                    <a:ea typeface="Times New Roman"/>
                    <a:cs typeface="Times New Roman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kern="1400" spc="15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/>
                            <a:ea typeface="Calibri"/>
                            <a:cs typeface="Times New Roman"/>
                          </a:rPr>
                          <m:t>𝒐𝒕𝒏𝒐𝒔𝒊𝒕𝒆𝒍</m:t>
                        </m:r>
                        <m:r>
                          <a:rPr lang="ru-RU" sz="3200" b="1">
                            <a:latin typeface="Cambria Math"/>
                            <a:ea typeface="Calibri"/>
                            <a:cs typeface="Times New Roman"/>
                          </a:rPr>
                          <m:t> </m:t>
                        </m:r>
                        <m:r>
                          <a:rPr lang="ru-RU" sz="3200" b="1" i="1">
                            <a:latin typeface="Cambria Math"/>
                            <a:ea typeface="Calibri"/>
                            <a:cs typeface="Times New Roman"/>
                          </a:rPr>
                          <m:t>𝒎𝒐𝒍𝒆𝒌𝒖𝒍</m:t>
                        </m:r>
                        <m:r>
                          <a:rPr lang="ru-RU" sz="3200" b="1">
                            <a:latin typeface="Cambria Math"/>
                            <a:ea typeface="Calibri"/>
                            <a:cs typeface="Calibri"/>
                          </a:rPr>
                          <m:t>ý</m:t>
                        </m:r>
                        <m:r>
                          <a:rPr lang="ru-RU" sz="3200" b="1" i="1">
                            <a:latin typeface="Cambria Math"/>
                            <a:ea typeface="Calibri"/>
                            <a:cs typeface="Times New Roman"/>
                          </a:rPr>
                          <m:t>𝒂𝒓</m:t>
                        </m:r>
                        <m:r>
                          <a:rPr lang="ru-RU" sz="3200" b="1">
                            <a:latin typeface="Cambria Math"/>
                            <a:ea typeface="Calibri"/>
                            <a:cs typeface="Times New Roman"/>
                          </a:rPr>
                          <m:t> </m:t>
                        </m:r>
                        <m:r>
                          <a:rPr lang="ru-RU" sz="3200" b="1" i="1">
                            <a:latin typeface="Cambria Math"/>
                            <a:ea typeface="Calibri"/>
                            <a:cs typeface="Times New Roman"/>
                          </a:rPr>
                          <m:t>𝒎𝒂𝒔𝒔𝒂</m:t>
                        </m:r>
                        <m:r>
                          <a:rPr lang="tk-TM" sz="3200" b="1" i="1" smtClean="0"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  <m:t>𝒔𝒚</m:t>
                        </m:r>
                      </m:num>
                      <m:den>
                        <m:r>
                          <a:rPr lang="ru-RU" sz="3200" b="1" i="1">
                            <a:latin typeface="Cambria Math"/>
                            <a:ea typeface="Calibri"/>
                            <a:cs typeface="Times New Roman"/>
                          </a:rPr>
                          <m:t>𝑶𝑯</m:t>
                        </m:r>
                        <m:r>
                          <a:rPr lang="ru-RU" sz="3200" b="1">
                            <a:latin typeface="Cambria Math"/>
                            <a:ea typeface="Calibri"/>
                            <a:cs typeface="Calibri"/>
                          </a:rPr>
                          <m:t>⁻</m:t>
                        </m:r>
                        <m:r>
                          <a:rPr lang="ru-RU" sz="3200" b="1" i="1">
                            <a:latin typeface="Cambria Math"/>
                            <a:ea typeface="Calibri"/>
                            <a:cs typeface="Times New Roman"/>
                          </a:rPr>
                          <m:t>−</m:t>
                        </m:r>
                        <m:r>
                          <a:rPr lang="ru-RU" sz="3200" b="1" i="1">
                            <a:latin typeface="Cambria Math"/>
                            <a:ea typeface="Calibri"/>
                            <a:cs typeface="Times New Roman"/>
                          </a:rPr>
                          <m:t>𝒚</m:t>
                        </m:r>
                        <m:r>
                          <a:rPr lang="ru-RU" sz="3200" b="1">
                            <a:latin typeface="Cambria Math"/>
                            <a:ea typeface="Calibri"/>
                            <a:cs typeface="Times New Roman"/>
                          </a:rPr>
                          <m:t>ň </m:t>
                        </m:r>
                        <m:r>
                          <a:rPr lang="ru-RU" sz="3200" b="1" i="1">
                            <a:latin typeface="Cambria Math"/>
                            <a:ea typeface="Calibri"/>
                            <a:cs typeface="Times New Roman"/>
                          </a:rPr>
                          <m:t>𝒔𝒂𝒏𝒚</m:t>
                        </m:r>
                      </m:den>
                    </m:f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7" y="4004365"/>
                <a:ext cx="8424935" cy="937501"/>
              </a:xfrm>
              <a:prstGeom prst="rect">
                <a:avLst/>
              </a:prstGeom>
              <a:blipFill>
                <a:blip r:embed="rId2"/>
                <a:stretch>
                  <a:fillRect l="-18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187624" y="5301208"/>
                <a:ext cx="5616624" cy="10015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4000"/>
                  </a:lnSpc>
                  <a:spcAft>
                    <a:spcPts val="900"/>
                  </a:spcAft>
                </a:pPr>
                <a:r>
                  <a:rPr lang="ru-RU" sz="3200" b="1" dirty="0">
                    <a:latin typeface="Times New Roman"/>
                    <a:ea typeface="Calibri"/>
                    <a:cs typeface="Times New Roman"/>
                  </a:rPr>
                  <a:t>Ekw (</a:t>
                </a:r>
                <a:r>
                  <a:rPr lang="ru-RU" sz="3200" b="1" dirty="0" err="1">
                    <a:latin typeface="Times New Roman"/>
                    <a:ea typeface="Calibri"/>
                    <a:cs typeface="Times New Roman"/>
                  </a:rPr>
                  <a:t>NaOH</a:t>
                </a:r>
                <a:r>
                  <a:rPr lang="ru-RU" sz="3200" b="1" dirty="0">
                    <a:latin typeface="Times New Roman"/>
                    <a:ea typeface="Calibri"/>
                    <a:cs typeface="Times New Roman"/>
                  </a:rPr>
                  <a:t>)</a:t>
                </a:r>
                <a:r>
                  <a:rPr lang="ru-RU" sz="3200" b="1" dirty="0">
                    <a:ea typeface="Calibri"/>
                    <a:cs typeface="Times New Roman"/>
                  </a:rPr>
                  <a:t> </a:t>
                </a:r>
                <a:r>
                  <a:rPr lang="ru-RU" sz="3600" b="1" dirty="0">
                    <a:ea typeface="Calibri"/>
                    <a:cs typeface="Times New Roman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ru-RU" sz="3600" b="1" i="1">
                            <a:latin typeface="Cambria Math"/>
                            <a:ea typeface="Calibri"/>
                            <a:cs typeface="Times New Roman"/>
                          </a:rPr>
                          <m:t>𝟒𝟎</m:t>
                        </m:r>
                      </m:num>
                      <m:den>
                        <m:r>
                          <a:rPr lang="ru-RU" sz="3600" b="1" i="1">
                            <a:latin typeface="Cambria Math"/>
                            <a:ea typeface="Calibri"/>
                            <a:cs typeface="Times New Roman"/>
                          </a:rPr>
                          <m:t>𝟏</m:t>
                        </m:r>
                      </m:den>
                    </m:f>
                  </m:oMath>
                </a14:m>
                <a:r>
                  <a:rPr lang="ru-RU" sz="3600" b="1" dirty="0">
                    <a:ea typeface="Times New Roman"/>
                    <a:cs typeface="Times New Roman"/>
                  </a:rPr>
                  <a:t>   = 40</a:t>
                </a:r>
                <a:endParaRPr lang="ru-RU" sz="1600" dirty="0"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5301208"/>
                <a:ext cx="5616624" cy="1001556"/>
              </a:xfrm>
              <a:prstGeom prst="rect">
                <a:avLst/>
              </a:prstGeom>
              <a:blipFill>
                <a:blip r:embed="rId3"/>
                <a:stretch>
                  <a:fillRect l="-2823" b="-115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56341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0" y="0"/>
                <a:ext cx="9144000" cy="643573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514350" lvl="0" indent="-514350" algn="ctr">
                  <a:spcAft>
                    <a:spcPts val="900"/>
                  </a:spcAft>
                  <a:buAutoNum type="arabicPeriod"/>
                </a:pPr>
                <a:r>
                  <a:rPr lang="tk-TM" sz="3200" b="1" dirty="0" smtClean="0">
                    <a:solidFill>
                      <a:srgbClr val="FF0000"/>
                    </a:solidFill>
                    <a:latin typeface="Arial Black" pitchFamily="34" charset="0"/>
                    <a:cs typeface="Times New Roman"/>
                  </a:rPr>
                  <a:t>A</a:t>
                </a:r>
                <a:r>
                  <a:rPr lang="en-US" sz="3200" b="1" dirty="0" smtClean="0">
                    <a:solidFill>
                      <a:srgbClr val="1F497D"/>
                    </a:solidFill>
                    <a:latin typeface="Arial Black" pitchFamily="34" charset="0"/>
                    <a:cs typeface="Times New Roman"/>
                  </a:rPr>
                  <a:t>tom</a:t>
                </a:r>
                <a:r>
                  <a:rPr lang="tk-TM" sz="3200" b="1" dirty="0" smtClean="0">
                    <a:solidFill>
                      <a:srgbClr val="1F497D"/>
                    </a:solidFill>
                    <a:latin typeface="Arial Black" pitchFamily="34" charset="0"/>
                    <a:cs typeface="Times New Roman"/>
                  </a:rPr>
                  <a:t>yň </a:t>
                </a:r>
                <a:r>
                  <a:rPr lang="tk-TM" sz="3200" b="1" dirty="0">
                    <a:solidFill>
                      <a:srgbClr val="FF0000"/>
                    </a:solidFill>
                    <a:latin typeface="Arial Black" pitchFamily="34" charset="0"/>
                    <a:cs typeface="Times New Roman"/>
                  </a:rPr>
                  <a:t>m</a:t>
                </a:r>
                <a:r>
                  <a:rPr lang="en-US" sz="3200" b="1" dirty="0" err="1" smtClean="0">
                    <a:solidFill>
                      <a:srgbClr val="1F497D"/>
                    </a:solidFill>
                    <a:latin typeface="Arial Black" pitchFamily="34" charset="0"/>
                    <a:cs typeface="Times New Roman"/>
                  </a:rPr>
                  <a:t>assa</a:t>
                </a:r>
                <a:r>
                  <a:rPr lang="tk-TM" sz="3200" b="1" dirty="0" smtClean="0">
                    <a:solidFill>
                      <a:srgbClr val="1F497D"/>
                    </a:solidFill>
                    <a:latin typeface="Arial Black" pitchFamily="34" charset="0"/>
                    <a:cs typeface="Times New Roman"/>
                  </a:rPr>
                  <a:t>sy</a:t>
                </a:r>
                <a:r>
                  <a:rPr lang="en-US" sz="3200" b="1" dirty="0" err="1" smtClean="0">
                    <a:solidFill>
                      <a:srgbClr val="1F497D"/>
                    </a:solidFill>
                    <a:latin typeface="Arial Black" pitchFamily="34" charset="0"/>
                    <a:cs typeface="Times New Roman"/>
                  </a:rPr>
                  <a:t>nyń</a:t>
                </a:r>
                <a:r>
                  <a:rPr lang="en-US" sz="3200" b="1" dirty="0" smtClean="0">
                    <a:solidFill>
                      <a:srgbClr val="1F497D"/>
                    </a:solidFill>
                    <a:latin typeface="Arial Black" pitchFamily="34" charset="0"/>
                    <a:cs typeface="Times New Roman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Arial Black" pitchFamily="34" charset="0"/>
                    <a:cs typeface="Times New Roman"/>
                  </a:rPr>
                  <a:t>b</a:t>
                </a:r>
                <a:r>
                  <a:rPr lang="en-US" sz="3200" b="1" dirty="0" err="1">
                    <a:solidFill>
                      <a:srgbClr val="1F497D"/>
                    </a:solidFill>
                    <a:latin typeface="Arial Black" pitchFamily="34" charset="0"/>
                    <a:cs typeface="Times New Roman"/>
                  </a:rPr>
                  <a:t>irligi</a:t>
                </a:r>
                <a:r>
                  <a:rPr lang="en-US" sz="3200" b="1" dirty="0" smtClean="0">
                    <a:solidFill>
                      <a:srgbClr val="1F497D"/>
                    </a:solidFill>
                    <a:latin typeface="Arial Black" pitchFamily="34" charset="0"/>
                    <a:cs typeface="Times New Roman"/>
                  </a:rPr>
                  <a:t>.</a:t>
                </a:r>
                <a:r>
                  <a:rPr lang="tk-TM" sz="3200" b="1" dirty="0" smtClean="0">
                    <a:solidFill>
                      <a:srgbClr val="1F497D"/>
                    </a:solidFill>
                    <a:latin typeface="Arial Black" pitchFamily="34" charset="0"/>
                    <a:cs typeface="Times New Roman"/>
                  </a:rPr>
                  <a:t>    </a:t>
                </a:r>
                <a:r>
                  <a:rPr lang="en-US" sz="1600" b="1" dirty="0" smtClean="0">
                    <a:solidFill>
                      <a:srgbClr val="1F497D"/>
                    </a:solidFill>
                    <a:latin typeface="Arial Black" pitchFamily="34" charset="0"/>
                    <a:cs typeface="Times New Roman"/>
                  </a:rPr>
                  <a:t> </a:t>
                </a:r>
                <a:r>
                  <a:rPr lang="en-US" sz="3200" b="1" dirty="0" err="1">
                    <a:latin typeface="Arial Black" pitchFamily="34" charset="0"/>
                    <a:cs typeface="Times New Roman"/>
                  </a:rPr>
                  <a:t>Otnositel</a:t>
                </a:r>
                <a:r>
                  <a:rPr lang="en-US" sz="3200" b="1" dirty="0">
                    <a:latin typeface="Arial Black" pitchFamily="34" charset="0"/>
                    <a:cs typeface="Times New Roman"/>
                  </a:rPr>
                  <a:t> atom </a:t>
                </a:r>
                <a:r>
                  <a:rPr lang="en-US" sz="3200" b="1" dirty="0" err="1">
                    <a:latin typeface="Arial Black" pitchFamily="34" charset="0"/>
                    <a:cs typeface="Times New Roman"/>
                  </a:rPr>
                  <a:t>massa</a:t>
                </a:r>
                <a:r>
                  <a:rPr lang="en-US" sz="3200" b="1" dirty="0">
                    <a:solidFill>
                      <a:srgbClr val="1F497D"/>
                    </a:solidFill>
                    <a:latin typeface="Arial Black" pitchFamily="34" charset="0"/>
                    <a:cs typeface="Times New Roman"/>
                  </a:rPr>
                  <a:t>. </a:t>
                </a:r>
                <a:r>
                  <a:rPr lang="en-US" sz="1100" dirty="0">
                    <a:effectLst/>
                    <a:latin typeface="Times New Roman"/>
                    <a:ea typeface="Calibri"/>
                    <a:cs typeface="Times New Roman"/>
                  </a:rPr>
                  <a:t> </a:t>
                </a:r>
                <a:endParaRPr lang="en-US" sz="1600" dirty="0">
                  <a:ea typeface="Calibri"/>
                  <a:cs typeface="Times New Roman"/>
                </a:endParaRPr>
              </a:p>
              <a:p>
                <a:pPr lvl="0" algn="ctr">
                  <a:spcAft>
                    <a:spcPts val="900"/>
                  </a:spcAft>
                </a:pPr>
                <a:r>
                  <a:rPr lang="tk-TM" sz="2800" b="1" u="sng" dirty="0" smtClean="0">
                    <a:latin typeface="Times New Roman"/>
                    <a:ea typeface="Calibri"/>
                    <a:cs typeface="Times New Roman"/>
                  </a:rPr>
                  <a:t>A</a:t>
                </a:r>
                <a:r>
                  <a:rPr lang="en-US" sz="2800" b="1" u="sng" dirty="0" smtClean="0">
                    <a:effectLst/>
                    <a:latin typeface="Times New Roman"/>
                    <a:ea typeface="Calibri"/>
                    <a:cs typeface="Times New Roman"/>
                  </a:rPr>
                  <a:t>tom</a:t>
                </a:r>
                <a:r>
                  <a:rPr lang="tk-TM" sz="2800" b="1" u="sng" dirty="0" smtClean="0">
                    <a:effectLst/>
                    <a:latin typeface="Times New Roman"/>
                    <a:ea typeface="Calibri"/>
                    <a:cs typeface="Times New Roman"/>
                  </a:rPr>
                  <a:t>yň</a:t>
                </a:r>
                <a:r>
                  <a:rPr lang="en-US" sz="2800" b="1" u="sng" dirty="0"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tk-TM" sz="2800" b="1" u="sng" dirty="0" smtClean="0">
                    <a:latin typeface="Times New Roman"/>
                    <a:ea typeface="Calibri"/>
                    <a:cs typeface="Times New Roman"/>
                  </a:rPr>
                  <a:t>m</a:t>
                </a:r>
                <a:r>
                  <a:rPr lang="en-US" sz="2800" b="1" u="sng" dirty="0" err="1" smtClean="0">
                    <a:latin typeface="Times New Roman"/>
                    <a:ea typeface="Calibri"/>
                    <a:cs typeface="Times New Roman"/>
                  </a:rPr>
                  <a:t>assa</a:t>
                </a:r>
                <a:r>
                  <a:rPr lang="tk-TM" sz="2800" b="1" u="sng" dirty="0" smtClean="0">
                    <a:latin typeface="Times New Roman"/>
                    <a:ea typeface="Calibri"/>
                    <a:cs typeface="Times New Roman"/>
                  </a:rPr>
                  <a:t>sy</a:t>
                </a:r>
                <a:r>
                  <a:rPr lang="en-US" sz="2800" b="1" u="sng" dirty="0" err="1" smtClean="0">
                    <a:latin typeface="Times New Roman"/>
                    <a:ea typeface="Calibri"/>
                    <a:cs typeface="Times New Roman"/>
                  </a:rPr>
                  <a:t>nyń</a:t>
                </a:r>
                <a:r>
                  <a:rPr lang="tk-TM" sz="2800" b="1" u="sng" dirty="0" smtClean="0"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u="sng" dirty="0" err="1" smtClean="0">
                    <a:latin typeface="Times New Roman"/>
                    <a:ea typeface="Calibri"/>
                    <a:cs typeface="Times New Roman"/>
                  </a:rPr>
                  <a:t>birligi</a:t>
                </a:r>
                <a:r>
                  <a:rPr lang="en-US" sz="2800" b="1" u="sng" dirty="0" smtClean="0"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u="sng" dirty="0" smtClean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(</a:t>
                </a:r>
                <a:r>
                  <a:rPr lang="tk-TM" sz="2800" b="1" u="sng" dirty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a</a:t>
                </a:r>
                <a:r>
                  <a:rPr lang="en-US" sz="2800" b="1" u="sng" dirty="0" smtClean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.</a:t>
                </a:r>
                <a:r>
                  <a:rPr lang="tk-TM" sz="2800" b="1" u="sng" dirty="0" err="1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m</a:t>
                </a:r>
                <a:r>
                  <a:rPr lang="en-US" sz="2800" b="1" u="sng" dirty="0" smtClean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.b</a:t>
                </a:r>
                <a:r>
                  <a:rPr lang="en-US" sz="2800" b="1" u="sng" dirty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.) </a:t>
                </a:r>
                <a:r>
                  <a:rPr lang="en-US" sz="2800" b="1" dirty="0">
                    <a:effectLst/>
                    <a:latin typeface="Times New Roman"/>
                    <a:ea typeface="Calibri"/>
                    <a:cs typeface="Times New Roman"/>
                  </a:rPr>
                  <a:t>- </a:t>
                </a:r>
                <a:r>
                  <a:rPr lang="en-US" sz="2800" b="1" dirty="0" err="1">
                    <a:effectLst/>
                    <a:latin typeface="Times New Roman"/>
                    <a:ea typeface="Calibri"/>
                    <a:cs typeface="Times New Roman"/>
                  </a:rPr>
                  <a:t>bu</a:t>
                </a:r>
                <a:r>
                  <a:rPr lang="en-US" sz="2800" b="1" dirty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tk-TM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 erkin dynçlykdaky </a:t>
                </a:r>
                <a:r>
                  <a:rPr lang="tk-TM" sz="2800" b="1" dirty="0">
                    <a:latin typeface="Times New Roman"/>
                    <a:ea typeface="Calibri"/>
                    <a:cs typeface="Times New Roman"/>
                  </a:rPr>
                  <a:t>uglerodyň </a:t>
                </a:r>
                <a:r>
                  <a:rPr lang="tk-TM" sz="2800" b="1" baseline="30000" dirty="0">
                    <a:latin typeface="Times New Roman"/>
                    <a:ea typeface="Calibri"/>
                    <a:cs typeface="Times New Roman"/>
                  </a:rPr>
                  <a:t>12</a:t>
                </a:r>
                <a:r>
                  <a:rPr lang="en-US" sz="2800" b="1" dirty="0">
                    <a:latin typeface="Times New Roman"/>
                    <a:ea typeface="Calibri"/>
                    <a:cs typeface="Times New Roman"/>
                  </a:rPr>
                  <a:t>C-</a:t>
                </a:r>
                <a:r>
                  <a:rPr lang="en-US" sz="2800" b="1" dirty="0" err="1">
                    <a:latin typeface="Times New Roman"/>
                    <a:ea typeface="Calibri"/>
                    <a:cs typeface="Times New Roman"/>
                  </a:rPr>
                  <a:t>izotopyny</a:t>
                </a:r>
                <a:r>
                  <a:rPr lang="tk-TM" sz="2800" b="1" dirty="0">
                    <a:latin typeface="Times New Roman"/>
                    <a:ea typeface="Calibri"/>
                    <a:cs typeface="Times New Roman"/>
                  </a:rPr>
                  <a:t>ň </a:t>
                </a:r>
                <a:r>
                  <a:rPr lang="tk-TM" sz="2800" b="1" dirty="0" smtClean="0">
                    <a:latin typeface="Times New Roman"/>
                    <a:ea typeface="Calibri"/>
                    <a:cs typeface="Times New Roman"/>
                  </a:rPr>
                  <a:t>atomynyň 1</a:t>
                </a:r>
                <a:r>
                  <a:rPr lang="en-US" sz="2800" b="1" dirty="0" smtClean="0">
                    <a:latin typeface="Times New Roman"/>
                    <a:ea typeface="Calibri"/>
                    <a:cs typeface="Times New Roman"/>
                  </a:rPr>
                  <a:t>/12</a:t>
                </a:r>
                <a:r>
                  <a:rPr lang="tk-TM" sz="2800" b="1" dirty="0" smtClean="0">
                    <a:latin typeface="Times New Roman"/>
                    <a:ea typeface="Calibri"/>
                    <a:cs typeface="Times New Roman"/>
                  </a:rPr>
                  <a:t> bölejiginiň </a:t>
                </a:r>
                <a:r>
                  <a:rPr lang="en-US" sz="2800" b="1" dirty="0" err="1" smtClean="0">
                    <a:latin typeface="Times New Roman"/>
                    <a:ea typeface="Calibri"/>
                    <a:cs typeface="Times New Roman"/>
                  </a:rPr>
                  <a:t>massasy</a:t>
                </a:r>
                <a:r>
                  <a:rPr lang="tk-TM" sz="2800" b="1" dirty="0" smtClean="0">
                    <a:latin typeface="Times New Roman"/>
                    <a:ea typeface="Calibri"/>
                    <a:cs typeface="Times New Roman"/>
                  </a:rPr>
                  <a:t>dyr</a:t>
                </a:r>
                <a:r>
                  <a:rPr lang="en-US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.</a:t>
                </a:r>
                <a:r>
                  <a:rPr lang="tk-TM" sz="1600" b="1" dirty="0"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tk-TM" sz="2800" b="1" dirty="0" smtClean="0">
                    <a:latin typeface="Times New Roman"/>
                    <a:ea typeface="Calibri"/>
                    <a:cs typeface="Times New Roman"/>
                  </a:rPr>
                  <a:t>Ol birligiň halkara </a:t>
                </a:r>
                <a:r>
                  <a:rPr lang="tk-TM" sz="2800" b="1" dirty="0">
                    <a:latin typeface="Times New Roman"/>
                    <a:ea typeface="Calibri"/>
                    <a:cs typeface="Times New Roman"/>
                  </a:rPr>
                  <a:t>atlandyrylyşy </a:t>
                </a:r>
                <a:r>
                  <a:rPr lang="en-US" sz="2800" b="1" dirty="0">
                    <a:latin typeface="Times New Roman"/>
                    <a:ea typeface="Calibri"/>
                    <a:cs typeface="Times New Roman"/>
                  </a:rPr>
                  <a:t>“</a:t>
                </a:r>
                <a:r>
                  <a:rPr lang="en-US" sz="2800" b="1" i="1" dirty="0" err="1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massany</a:t>
                </a:r>
                <a:r>
                  <a:rPr lang="tk-TM" sz="2800" b="1" i="1" dirty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ň uniwersal atom birligi</a:t>
                </a:r>
                <a:r>
                  <a:rPr lang="en-US" sz="2800" b="1" dirty="0" smtClean="0">
                    <a:latin typeface="Times New Roman"/>
                    <a:ea typeface="Calibri"/>
                    <a:cs typeface="Times New Roman"/>
                  </a:rPr>
                  <a:t>”</a:t>
                </a:r>
                <a:r>
                  <a:rPr lang="tk-TM" sz="2800" b="1" dirty="0" smtClean="0">
                    <a:latin typeface="Times New Roman"/>
                    <a:ea typeface="Calibri"/>
                    <a:cs typeface="Times New Roman"/>
                  </a:rPr>
                  <a:t>.        (</a:t>
                </a:r>
                <a:r>
                  <a:rPr lang="tk-TM" sz="2800" b="1" u="sng" dirty="0" smtClean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1,66</a:t>
                </a:r>
                <a:r>
                  <a:rPr lang="en-US" sz="2800" b="1" u="sng" dirty="0" smtClean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·</a:t>
                </a:r>
                <a:r>
                  <a:rPr lang="tk-TM" sz="2800" b="1" u="sng" dirty="0" smtClean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10</a:t>
                </a:r>
                <a:r>
                  <a:rPr lang="tk-TM" sz="2800" b="1" u="sng" baseline="30000" dirty="0" smtClean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-27  </a:t>
                </a:r>
                <a:r>
                  <a:rPr lang="tk-TM" sz="2800" b="1" u="sng" dirty="0" smtClean="0">
                    <a:latin typeface="Times New Roman"/>
                    <a:ea typeface="Calibri"/>
                    <a:cs typeface="Times New Roman"/>
                  </a:rPr>
                  <a:t>kg</a:t>
                </a:r>
                <a:r>
                  <a:rPr lang="tk-TM" sz="2800" b="1" dirty="0" smtClean="0">
                    <a:latin typeface="Times New Roman"/>
                    <a:ea typeface="Calibri"/>
                    <a:cs typeface="Times New Roman"/>
                  </a:rPr>
                  <a:t>)</a:t>
                </a:r>
                <a:endParaRPr lang="ru-RU" sz="1600" dirty="0">
                  <a:ea typeface="Calibri"/>
                  <a:cs typeface="Times New Roman"/>
                </a:endParaRPr>
              </a:p>
              <a:p>
                <a:pPr>
                  <a:lnSpc>
                    <a:spcPct val="114000"/>
                  </a:lnSpc>
                  <a:spcAft>
                    <a:spcPts val="900"/>
                  </a:spcAft>
                </a:pPr>
                <a:r>
                  <a:rPr lang="en-US" sz="2800" b="1" dirty="0" err="1">
                    <a:effectLst/>
                    <a:latin typeface="Times New Roman"/>
                    <a:ea typeface="Calibri"/>
                    <a:cs typeface="Times New Roman"/>
                  </a:rPr>
                  <a:t>Uglerodyń</a:t>
                </a:r>
                <a:r>
                  <a:rPr lang="en-US" sz="2800" b="1" dirty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tk-TM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(</a:t>
                </a:r>
                <a:r>
                  <a:rPr lang="tk-TM" sz="2800" b="1" baseline="30000" dirty="0" smtClean="0">
                    <a:latin typeface="Times New Roman"/>
                    <a:ea typeface="Calibri"/>
                    <a:cs typeface="Times New Roman"/>
                  </a:rPr>
                  <a:t>12</a:t>
                </a:r>
                <a:r>
                  <a:rPr lang="en-US" sz="2800" b="1" dirty="0" smtClean="0">
                    <a:latin typeface="Times New Roman"/>
                    <a:ea typeface="Calibri"/>
                    <a:cs typeface="Times New Roman"/>
                  </a:rPr>
                  <a:t>C</a:t>
                </a:r>
                <a:r>
                  <a:rPr lang="tk-TM" sz="2800" b="1" dirty="0" smtClean="0">
                    <a:latin typeface="Times New Roman"/>
                    <a:ea typeface="Calibri"/>
                    <a:cs typeface="Times New Roman"/>
                  </a:rPr>
                  <a:t> ) </a:t>
                </a:r>
                <a:r>
                  <a:rPr lang="en-US" sz="2800" b="1" dirty="0" err="1" smtClean="0">
                    <a:effectLst/>
                    <a:latin typeface="Times New Roman"/>
                    <a:ea typeface="Calibri"/>
                    <a:cs typeface="Times New Roman"/>
                  </a:rPr>
                  <a:t>atomynyń</a:t>
                </a:r>
                <a:r>
                  <a:rPr lang="en-US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 err="1">
                    <a:effectLst/>
                    <a:latin typeface="Times New Roman"/>
                    <a:ea typeface="Calibri"/>
                    <a:cs typeface="Times New Roman"/>
                  </a:rPr>
                  <a:t>massasy</a:t>
                </a:r>
                <a:r>
                  <a:rPr lang="en-US" sz="2800" b="1" dirty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2</a:t>
                </a:r>
                <a:r>
                  <a:rPr lang="tk-TM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,</a:t>
                </a:r>
                <a:r>
                  <a:rPr lang="en-US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0 </a:t>
                </a:r>
                <a:r>
                  <a:rPr lang="en-US" sz="2800" b="1" dirty="0">
                    <a:effectLst/>
                    <a:latin typeface="Times New Roman"/>
                    <a:ea typeface="Calibri"/>
                    <a:cs typeface="Times New Roman"/>
                  </a:rPr>
                  <a:t>· 10</a:t>
                </a:r>
                <a14:m>
                  <m:oMath xmlns:m="http://schemas.openxmlformats.org/officeDocument/2006/math">
                    <m:r>
                      <a:rPr lang="en-US" sz="2800" b="1">
                        <a:effectLst/>
                        <a:latin typeface="Cambria Math"/>
                        <a:ea typeface="Calibri"/>
                        <a:cs typeface="Times New Roman"/>
                      </a:rPr>
                      <m:t>‾²⁶</m:t>
                    </m:r>
                  </m:oMath>
                </a14:m>
                <a:r>
                  <a:rPr lang="en-US" sz="3200" b="1" dirty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kg</a:t>
                </a:r>
                <a:r>
                  <a:rPr lang="en-US" sz="2800" b="1" dirty="0"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 err="1" smtClean="0">
                    <a:effectLst/>
                    <a:latin typeface="Times New Roman"/>
                    <a:ea typeface="Calibri"/>
                    <a:cs typeface="Times New Roman"/>
                  </a:rPr>
                  <a:t>dűzỳär</a:t>
                </a:r>
                <a:r>
                  <a:rPr lang="en-US" sz="2800" b="1" dirty="0">
                    <a:effectLst/>
                    <a:latin typeface="Times New Roman"/>
                    <a:ea typeface="Calibri"/>
                    <a:cs typeface="Times New Roman"/>
                  </a:rPr>
                  <a:t>.</a:t>
                </a:r>
                <a:endParaRPr lang="ru-RU" sz="1600" b="1" dirty="0">
                  <a:ea typeface="Calibri"/>
                  <a:cs typeface="Times New Roman"/>
                </a:endParaRPr>
              </a:p>
              <a:p>
                <a:pPr>
                  <a:lnSpc>
                    <a:spcPct val="114000"/>
                  </a:lnSpc>
                  <a:spcAft>
                    <a:spcPts val="900"/>
                  </a:spcAft>
                </a:pPr>
                <a:r>
                  <a:rPr lang="en-US" sz="2800" dirty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>
                    <a:effectLst/>
                    <a:latin typeface="Times New Roman"/>
                    <a:ea typeface="Calibri"/>
                    <a:cs typeface="Times New Roman"/>
                  </a:rPr>
                  <a:t>1</a:t>
                </a:r>
                <a:r>
                  <a:rPr lang="en-US" sz="2800" b="1" dirty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tk-TM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(</a:t>
                </a:r>
                <a:r>
                  <a:rPr lang="en-US" sz="2800" b="1" dirty="0" smtClean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a</a:t>
                </a:r>
                <a:r>
                  <a:rPr lang="en-US" sz="2800" b="1" dirty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. m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.</a:t>
                </a:r>
                <a:r>
                  <a:rPr lang="tk-TM" sz="2800" b="1" dirty="0" smtClean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b</a:t>
                </a:r>
                <a:r>
                  <a:rPr lang="en-US" sz="2800" b="1" dirty="0" smtClean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.</a:t>
                </a:r>
                <a:r>
                  <a:rPr lang="tk-TM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)</a:t>
                </a:r>
                <a:r>
                  <a:rPr lang="en-US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tk-TM" sz="2800" b="1" dirty="0" smtClean="0">
                    <a:latin typeface="Times New Roman"/>
                    <a:ea typeface="Calibri"/>
                    <a:cs typeface="Times New Roman"/>
                  </a:rPr>
                  <a:t>atom</a:t>
                </a:r>
                <a:r>
                  <a:rPr lang="tk-TM" sz="2800" b="1" dirty="0" smtClean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 err="1" smtClean="0">
                    <a:effectLst/>
                    <a:latin typeface="Times New Roman"/>
                    <a:ea typeface="Calibri"/>
                    <a:cs typeface="Times New Roman"/>
                  </a:rPr>
                  <a:t>massasy</a:t>
                </a:r>
                <a:r>
                  <a:rPr lang="tk-TM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nyň birligi</a:t>
                </a:r>
                <a:r>
                  <a:rPr lang="en-US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  </a:t>
                </a:r>
                <a:r>
                  <a:rPr lang="en-US" sz="2800" b="1" dirty="0" err="1">
                    <a:effectLst/>
                    <a:latin typeface="Times New Roman"/>
                    <a:ea typeface="Calibri"/>
                    <a:cs typeface="Times New Roman"/>
                  </a:rPr>
                  <a:t>bolsa</a:t>
                </a:r>
                <a:r>
                  <a:rPr lang="en-US" sz="2800" b="1" dirty="0">
                    <a:effectLst/>
                    <a:latin typeface="Times New Roman"/>
                    <a:ea typeface="Calibri"/>
                    <a:cs typeface="Times New Roman"/>
                  </a:rPr>
                  <a:t>  </a:t>
                </a:r>
                <a:r>
                  <a:rPr lang="tk-TM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şeýle bolar: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effectLst/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32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𝟐</m:t>
                        </m:r>
                        <m:r>
                          <a:rPr lang="tk-TM" sz="3200" b="1" i="1" smtClean="0">
                            <a:effectLst/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  <m:t>,</m:t>
                        </m:r>
                        <m:r>
                          <a:rPr lang="en-US" sz="32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𝟎</m:t>
                        </m:r>
                        <m:r>
                          <a:rPr lang="en-US" sz="3200" b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·</m:t>
                        </m:r>
                        <m:r>
                          <a:rPr lang="en-US" sz="32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𝟏𝟎</m:t>
                        </m:r>
                        <m:r>
                          <a:rPr lang="en-US" sz="3200" b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‾²⁶</m:t>
                        </m:r>
                      </m:num>
                      <m:den>
                        <m:r>
                          <a:rPr lang="en-US" sz="32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2400" b="1" dirty="0" smtClean="0">
                    <a:ea typeface="Calibri"/>
                    <a:cs typeface="Times New Roman"/>
                  </a:rPr>
                  <a:t>kg </a:t>
                </a:r>
                <a:r>
                  <a:rPr lang="tk-TM" sz="2400" b="1" dirty="0" smtClean="0">
                    <a:ea typeface="Calibri"/>
                    <a:cs typeface="Times New Roman"/>
                  </a:rPr>
                  <a:t> </a:t>
                </a:r>
                <a:r>
                  <a:rPr lang="en-US" sz="2400" b="1" dirty="0" smtClean="0">
                    <a:effectLst/>
                    <a:latin typeface="Times New Roman"/>
                    <a:ea typeface="Calibri"/>
                    <a:cs typeface="Times New Roman"/>
                  </a:rPr>
                  <a:t>=</a:t>
                </a:r>
                <a:r>
                  <a:rPr lang="tk-TM" sz="2400" b="1" dirty="0" smtClean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3200" b="1" u="sng" dirty="0" smtClean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1,66·10</a:t>
                </a:r>
                <a:r>
                  <a:rPr lang="en-US" sz="3200" b="1" dirty="0" smtClean="0">
                    <a:solidFill>
                      <a:srgbClr val="FF0000"/>
                    </a:solidFill>
                    <a:effectLst/>
                    <a:latin typeface="Cambria Math"/>
                    <a:ea typeface="Calibri"/>
                    <a:cs typeface="Cambria Math"/>
                  </a:rPr>
                  <a:t>⁻</a:t>
                </a:r>
                <a:r>
                  <a:rPr lang="en-US" sz="3200" b="1" baseline="30000" dirty="0" smtClean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27</a:t>
                </a:r>
                <a:r>
                  <a:rPr lang="tk-TM" sz="3200" b="1" baseline="30000" dirty="0" smtClean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  </a:t>
                </a:r>
                <a:r>
                  <a:rPr lang="en-US" sz="2400" b="1" i="1" dirty="0" smtClean="0">
                    <a:effectLst/>
                    <a:latin typeface="Times New Roman"/>
                    <a:ea typeface="Calibri"/>
                    <a:cs typeface="Times New Roman"/>
                  </a:rPr>
                  <a:t>kg</a:t>
                </a:r>
                <a:r>
                  <a:rPr lang="tk-TM" sz="2400" b="1" dirty="0" smtClean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  </a:t>
                </a:r>
                <a:r>
                  <a:rPr lang="tk-TM" sz="2800" b="1" dirty="0" smtClean="0">
                    <a:latin typeface="Times New Roman"/>
                    <a:ea typeface="Calibri"/>
                    <a:cs typeface="Times New Roman"/>
                  </a:rPr>
                  <a:t>ýa – da  </a:t>
                </a:r>
                <a:r>
                  <a:rPr lang="en-US" sz="3200" b="1" dirty="0" smtClean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1,66·10</a:t>
                </a:r>
                <a:r>
                  <a:rPr lang="en-US" sz="32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Calibri"/>
                    <a:cs typeface="Times New Roman" panose="02020603050405020304" pitchFamily="18" charset="0"/>
                  </a:rPr>
                  <a:t>⁻</a:t>
                </a:r>
                <a:r>
                  <a:rPr lang="en-US" sz="32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Calibri"/>
                    <a:cs typeface="Times New Roman" panose="02020603050405020304" pitchFamily="18" charset="0"/>
                  </a:rPr>
                  <a:t>²</a:t>
                </a:r>
                <a:r>
                  <a:rPr lang="en-US" sz="3200" b="1" dirty="0" smtClean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Calibri"/>
                    <a:cs typeface="Times New Roman" panose="02020603050405020304" pitchFamily="18" charset="0"/>
                  </a:rPr>
                  <a:t>⁴</a:t>
                </a:r>
                <a:r>
                  <a:rPr lang="tk-TM" sz="2400" b="1" dirty="0" smtClean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Calibri"/>
                    <a:cs typeface="Cambria Math"/>
                  </a:rPr>
                  <a:t> </a:t>
                </a:r>
                <a:r>
                  <a:rPr lang="en-US" sz="2400" b="1" i="1" dirty="0" smtClean="0">
                    <a:effectLst/>
                    <a:latin typeface="Times New Roman"/>
                    <a:ea typeface="Calibri"/>
                    <a:cs typeface="Times New Roman"/>
                  </a:rPr>
                  <a:t>g</a:t>
                </a:r>
                <a:r>
                  <a:rPr lang="en-US" sz="2400" b="1" i="1" dirty="0">
                    <a:effectLst/>
                    <a:latin typeface="Times New Roman"/>
                    <a:ea typeface="Calibri"/>
                    <a:cs typeface="Times New Roman"/>
                  </a:rPr>
                  <a:t>.</a:t>
                </a:r>
                <a:endParaRPr lang="ru-RU" sz="1400" b="1" i="1" dirty="0">
                  <a:ea typeface="Calibri"/>
                  <a:cs typeface="Times New Roman"/>
                </a:endParaRPr>
              </a:p>
              <a:p>
                <a:pPr>
                  <a:lnSpc>
                    <a:spcPct val="114000"/>
                  </a:lnSpc>
                  <a:spcAft>
                    <a:spcPts val="900"/>
                  </a:spcAft>
                </a:pPr>
                <a:r>
                  <a:rPr lang="tk-TM" sz="2400" b="1" dirty="0" smtClean="0">
                    <a:effectLst/>
                    <a:latin typeface="Times New Roman"/>
                    <a:ea typeface="Calibri"/>
                    <a:cs typeface="Times New Roman"/>
                  </a:rPr>
                  <a:t>         Beýleki hemme </a:t>
                </a:r>
                <a:r>
                  <a:rPr lang="tk-TM" sz="2400" b="1" dirty="0">
                    <a:latin typeface="Times New Roman"/>
                    <a:ea typeface="Calibri"/>
                    <a:cs typeface="Times New Roman"/>
                  </a:rPr>
                  <a:t>e</a:t>
                </a:r>
                <a:r>
                  <a:rPr lang="en-US" sz="2400" b="1" dirty="0" err="1" smtClean="0">
                    <a:effectLst/>
                    <a:latin typeface="Times New Roman"/>
                    <a:ea typeface="Calibri"/>
                    <a:cs typeface="Times New Roman"/>
                  </a:rPr>
                  <a:t>lementleriň</a:t>
                </a:r>
                <a:r>
                  <a:rPr lang="en-US" sz="2400" b="1" dirty="0" smtClean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400" b="1" dirty="0" err="1" smtClean="0">
                    <a:effectLst/>
                    <a:latin typeface="Times New Roman"/>
                    <a:ea typeface="Calibri"/>
                    <a:cs typeface="Times New Roman"/>
                  </a:rPr>
                  <a:t>atomlarynyň</a:t>
                </a:r>
                <a:r>
                  <a:rPr lang="en-US" sz="2400" b="1" dirty="0" smtClean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400" b="1" dirty="0" err="1" smtClean="0">
                    <a:effectLst/>
                    <a:latin typeface="Times New Roman"/>
                    <a:ea typeface="Calibri"/>
                    <a:cs typeface="Times New Roman"/>
                  </a:rPr>
                  <a:t>massalaryny</a:t>
                </a:r>
                <a:r>
                  <a:rPr lang="en-US" sz="2400" b="1" dirty="0" smtClean="0">
                    <a:effectLst/>
                    <a:latin typeface="Times New Roman"/>
                    <a:ea typeface="Calibri"/>
                    <a:cs typeface="Times New Roman"/>
                  </a:rPr>
                  <a:t>,</a:t>
                </a:r>
                <a:r>
                  <a:rPr lang="tk-TM" sz="2400" b="1" dirty="0" smtClean="0">
                    <a:effectLst/>
                    <a:latin typeface="Times New Roman"/>
                    <a:ea typeface="Calibri"/>
                    <a:cs typeface="Times New Roman"/>
                  </a:rPr>
                  <a:t>                    </a:t>
                </a:r>
                <a:r>
                  <a:rPr lang="en-US" sz="2400" b="1" dirty="0" smtClean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a</a:t>
                </a:r>
                <a:r>
                  <a:rPr lang="en-US" sz="2400" b="1" dirty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. m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.</a:t>
                </a:r>
                <a:r>
                  <a:rPr lang="tk-TM" sz="2400" b="1" dirty="0" smtClean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b</a:t>
                </a:r>
                <a:r>
                  <a:rPr lang="en-US" sz="2400" b="1" dirty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. </a:t>
                </a:r>
                <a:r>
                  <a:rPr lang="en-US" sz="2400" b="1" dirty="0" err="1" smtClean="0">
                    <a:effectLst/>
                    <a:latin typeface="Times New Roman"/>
                    <a:ea typeface="Calibri"/>
                    <a:cs typeface="Times New Roman"/>
                  </a:rPr>
                  <a:t>bilen</a:t>
                </a:r>
                <a:r>
                  <a:rPr lang="en-US" sz="2400" b="1" dirty="0" smtClean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400" b="1" dirty="0" err="1" smtClean="0">
                    <a:effectLst/>
                    <a:latin typeface="Times New Roman"/>
                    <a:ea typeface="Calibri"/>
                    <a:cs typeface="Times New Roman"/>
                  </a:rPr>
                  <a:t>deňeşdirip</a:t>
                </a:r>
                <a:r>
                  <a:rPr lang="en-US" sz="2400" b="1" i="1" dirty="0" smtClean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tk-TM" sz="2400" b="1" dirty="0" smtClean="0">
                    <a:effectLst/>
                    <a:latin typeface="Times New Roman"/>
                    <a:ea typeface="Calibri"/>
                    <a:cs typeface="Times New Roman"/>
                  </a:rPr>
                  <a:t>elementleriň</a:t>
                </a:r>
                <a:r>
                  <a:rPr lang="tk-TM" sz="2400" b="1" i="1" u="sng" dirty="0" smtClean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400" b="1" i="1" u="sng" dirty="0" err="1" smtClean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o</a:t>
                </a:r>
                <a:r>
                  <a:rPr lang="en-US" sz="2400" b="1" i="1" u="sng" dirty="0" err="1" smtClean="0">
                    <a:effectLst/>
                    <a:latin typeface="Times New Roman"/>
                    <a:ea typeface="Calibri"/>
                    <a:cs typeface="Times New Roman"/>
                  </a:rPr>
                  <a:t>tnositel</a:t>
                </a:r>
                <a:r>
                  <a:rPr lang="en-US" sz="2400" b="1" i="1" u="sng" dirty="0" smtClean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400" b="1" i="1" u="sng" dirty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a</a:t>
                </a:r>
                <a:r>
                  <a:rPr lang="en-US" sz="2400" b="1" i="1" u="sng" dirty="0">
                    <a:effectLst/>
                    <a:latin typeface="Times New Roman"/>
                    <a:ea typeface="Calibri"/>
                    <a:cs typeface="Times New Roman"/>
                  </a:rPr>
                  <a:t>tom </a:t>
                </a:r>
                <a:r>
                  <a:rPr lang="en-US" sz="2400" b="1" i="1" u="sng" dirty="0" err="1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m</a:t>
                </a:r>
                <a:r>
                  <a:rPr lang="en-US" sz="2400" b="1" i="1" u="sng" dirty="0" err="1">
                    <a:effectLst/>
                    <a:latin typeface="Times New Roman"/>
                    <a:ea typeface="Calibri"/>
                    <a:cs typeface="Times New Roman"/>
                  </a:rPr>
                  <a:t>assalary</a:t>
                </a:r>
                <a:r>
                  <a:rPr lang="en-US" sz="2400" b="1" i="1" u="sng" dirty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tk-TM" sz="2400" b="1" dirty="0" smtClean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(o.a.m) </a:t>
                </a:r>
                <a:r>
                  <a:rPr lang="en-US" sz="2400" b="1" dirty="0" err="1" smtClean="0">
                    <a:effectLst/>
                    <a:latin typeface="Times New Roman"/>
                    <a:ea typeface="Calibri"/>
                    <a:cs typeface="Times New Roman"/>
                  </a:rPr>
                  <a:t>diỳilyän</a:t>
                </a:r>
                <a:r>
                  <a:rPr lang="en-US" sz="2400" b="1" dirty="0" smtClean="0">
                    <a:effectLst/>
                    <a:latin typeface="Times New Roman"/>
                    <a:ea typeface="Calibri"/>
                    <a:cs typeface="Times New Roman"/>
                  </a:rPr>
                  <a:t>  </a:t>
                </a:r>
                <a:r>
                  <a:rPr lang="en-US" sz="2400" b="1" dirty="0">
                    <a:effectLst/>
                    <a:latin typeface="Times New Roman"/>
                    <a:ea typeface="Calibri"/>
                    <a:cs typeface="Times New Roman"/>
                  </a:rPr>
                  <a:t>san  </a:t>
                </a:r>
                <a:r>
                  <a:rPr lang="en-US" sz="2400" b="1" dirty="0" err="1">
                    <a:effectLst/>
                    <a:latin typeface="Times New Roman"/>
                    <a:ea typeface="Calibri"/>
                    <a:cs typeface="Times New Roman"/>
                  </a:rPr>
                  <a:t>bahalary</a:t>
                </a:r>
                <a:r>
                  <a:rPr lang="en-US" sz="2400" b="1" dirty="0">
                    <a:effectLst/>
                    <a:latin typeface="Times New Roman"/>
                    <a:ea typeface="Calibri"/>
                    <a:cs typeface="Times New Roman"/>
                  </a:rPr>
                  <a:t>  </a:t>
                </a:r>
                <a:r>
                  <a:rPr lang="en-US" sz="2400" b="1" dirty="0" err="1">
                    <a:effectLst/>
                    <a:latin typeface="Times New Roman"/>
                    <a:ea typeface="Calibri"/>
                    <a:cs typeface="Times New Roman"/>
                  </a:rPr>
                  <a:t>tapylỳar</a:t>
                </a:r>
                <a:r>
                  <a:rPr lang="en-US" sz="2400" b="1" dirty="0" smtClean="0">
                    <a:effectLst/>
                    <a:latin typeface="Times New Roman"/>
                    <a:ea typeface="Calibri"/>
                    <a:cs typeface="Times New Roman"/>
                  </a:rPr>
                  <a:t>. </a:t>
                </a:r>
                <a:endParaRPr lang="ru-RU" sz="1400" b="1" dirty="0">
                  <a:ea typeface="Calibri"/>
                  <a:cs typeface="Times New Roman"/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9144000" cy="6435736"/>
              </a:xfrm>
              <a:prstGeom prst="rect">
                <a:avLst/>
              </a:prstGeom>
              <a:blipFill rotWithShape="0">
                <a:blip r:embed="rId2"/>
                <a:stretch>
                  <a:fillRect l="-1333" t="-2746" r="-533" b="-6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090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980728"/>
            <a:ext cx="90364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Kislotalaryň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ekwiwalentiniň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tapylyşy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molekulýar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massasynyň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ondaky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wodorod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(H+)</a:t>
            </a: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atomlarynyň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sanyna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bölünmegine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deňdir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07504" y="3284984"/>
                <a:ext cx="8928992" cy="1069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Kislotalarda </a:t>
                </a:r>
                <a:r>
                  <a:rPr lang="ru-RU" sz="3200" b="1" dirty="0" err="1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Ekw</a:t>
                </a:r>
                <a:r>
                  <a:rPr lang="ru-RU" sz="3200" b="1" dirty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ru-RU" sz="2800" b="1" dirty="0">
                    <a:latin typeface="Times New Roman"/>
                    <a:ea typeface="Calibri"/>
                    <a:cs typeface="Times New Roman"/>
                  </a:rPr>
                  <a:t>=</a:t>
                </a:r>
                <a:r>
                  <a:rPr lang="ru-RU" sz="1400" b="1" dirty="0">
                    <a:latin typeface="Times New Roman"/>
                    <a:ea typeface="Times New Roman"/>
                    <a:cs typeface="Times New Roman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kern="1400" spc="15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ru-RU" sz="3600" b="1" i="1">
                            <a:latin typeface="Cambria Math"/>
                            <a:ea typeface="Calibri"/>
                            <a:cs typeface="Times New Roman"/>
                          </a:rPr>
                          <m:t>𝒐𝒕𝒏𝒐𝒔𝒊𝒕𝒆𝒍</m:t>
                        </m:r>
                        <m:r>
                          <a:rPr lang="ru-RU" sz="3600" b="1">
                            <a:latin typeface="Cambria Math"/>
                            <a:ea typeface="Calibri"/>
                            <a:cs typeface="Times New Roman"/>
                          </a:rPr>
                          <m:t> </m:t>
                        </m:r>
                        <m:r>
                          <a:rPr lang="ru-RU" sz="3600" b="1" i="1">
                            <a:latin typeface="Cambria Math"/>
                            <a:ea typeface="Calibri"/>
                            <a:cs typeface="Times New Roman"/>
                          </a:rPr>
                          <m:t>𝒎𝒐𝒍𝒆𝒌𝒖𝒍</m:t>
                        </m:r>
                        <m:r>
                          <a:rPr lang="ru-RU" sz="3600" b="1">
                            <a:latin typeface="Cambria Math"/>
                            <a:ea typeface="Calibri"/>
                            <a:cs typeface="Times New Roman"/>
                          </a:rPr>
                          <m:t>ý</m:t>
                        </m:r>
                        <m:r>
                          <a:rPr lang="ru-RU" sz="3600" b="1" i="1">
                            <a:latin typeface="Cambria Math"/>
                            <a:ea typeface="Calibri"/>
                            <a:cs typeface="Times New Roman"/>
                          </a:rPr>
                          <m:t>𝒂𝒓</m:t>
                        </m:r>
                        <m:r>
                          <a:rPr lang="ru-RU" sz="3600" b="1">
                            <a:latin typeface="Cambria Math"/>
                            <a:ea typeface="Calibri"/>
                            <a:cs typeface="Times New Roman"/>
                          </a:rPr>
                          <m:t> </m:t>
                        </m:r>
                        <m:r>
                          <a:rPr lang="ru-RU" sz="3600" b="1" i="1">
                            <a:latin typeface="Cambria Math"/>
                            <a:ea typeface="Calibri"/>
                            <a:cs typeface="Times New Roman"/>
                          </a:rPr>
                          <m:t>𝒎𝒂𝒔𝒔𝒂</m:t>
                        </m:r>
                        <m:r>
                          <a:rPr lang="tk-TM" sz="3600" b="1" i="1" smtClean="0"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  <m:t>𝒔𝒚</m:t>
                        </m:r>
                      </m:num>
                      <m:den>
                        <m:r>
                          <a:rPr lang="tk-TM" sz="3600" b="1" i="1" smtClean="0"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  <m:t>𝒘𝒐𝒅𝒐𝒓𝒐𝒅𝒚</m:t>
                        </m:r>
                        <m:r>
                          <a:rPr lang="tk-TM" sz="3600" b="1" i="1" smtClean="0"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  <m:t>ň </m:t>
                        </m:r>
                        <m:r>
                          <a:rPr lang="tk-TM" sz="3600" b="1" i="1" smtClean="0"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  <m:t>𝒔𝒂𝒏𝒚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284984"/>
                <a:ext cx="8928992" cy="1069652"/>
              </a:xfrm>
              <a:prstGeom prst="rect">
                <a:avLst/>
              </a:prstGeom>
              <a:blipFill>
                <a:blip r:embed="rId2"/>
                <a:stretch>
                  <a:fillRect l="-17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971600" y="4941168"/>
                <a:ext cx="9144000" cy="13046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4000"/>
                  </a:lnSpc>
                  <a:spcAft>
                    <a:spcPts val="900"/>
                  </a:spcAft>
                </a:pPr>
                <a:r>
                  <a:rPr lang="ru-RU" sz="4400" b="1" dirty="0">
                    <a:latin typeface="Times New Roman"/>
                    <a:ea typeface="Calibri"/>
                    <a:cs typeface="Times New Roman"/>
                  </a:rPr>
                  <a:t>Ekw(H</a:t>
                </a:r>
                <a:r>
                  <a:rPr lang="ru-RU" sz="4400" b="1" baseline="-25000" dirty="0">
                    <a:latin typeface="Times New Roman"/>
                    <a:ea typeface="Calibri"/>
                    <a:cs typeface="Times New Roman"/>
                  </a:rPr>
                  <a:t>2</a:t>
                </a:r>
                <a:r>
                  <a:rPr lang="ru-RU" sz="4400" b="1" dirty="0">
                    <a:latin typeface="Times New Roman"/>
                    <a:ea typeface="Calibri"/>
                    <a:cs typeface="Times New Roman"/>
                  </a:rPr>
                  <a:t>SO</a:t>
                </a:r>
                <a:r>
                  <a:rPr lang="ru-RU" sz="4400" b="1" baseline="-25000" dirty="0">
                    <a:latin typeface="Times New Roman"/>
                    <a:ea typeface="Calibri"/>
                    <a:cs typeface="Times New Roman"/>
                  </a:rPr>
                  <a:t>4</a:t>
                </a:r>
                <a:r>
                  <a:rPr lang="ru-RU" sz="4400" b="1" dirty="0">
                    <a:latin typeface="Times New Roman"/>
                    <a:ea typeface="Calibri"/>
                    <a:cs typeface="Times New Roman"/>
                  </a:rPr>
                  <a:t>)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ru-RU" sz="4800" b="1" i="1">
                            <a:latin typeface="Cambria Math"/>
                            <a:ea typeface="Calibri"/>
                            <a:cs typeface="Times New Roman"/>
                          </a:rPr>
                          <m:t>𝟗𝟖</m:t>
                        </m:r>
                      </m:num>
                      <m:den>
                        <m:r>
                          <a:rPr lang="ru-RU" sz="4800" b="1" i="1">
                            <a:latin typeface="Cambria Math"/>
                            <a:ea typeface="Calibri"/>
                            <a:cs typeface="Times New Roman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4400" b="1" dirty="0">
                    <a:latin typeface="Times New Roman"/>
                    <a:ea typeface="Times New Roman"/>
                    <a:cs typeface="Times New Roman"/>
                  </a:rPr>
                  <a:t>   = 49</a:t>
                </a:r>
                <a:endParaRPr lang="ru-RU" sz="2000" dirty="0"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4941168"/>
                <a:ext cx="9144000" cy="1304653"/>
              </a:xfrm>
              <a:prstGeom prst="rect">
                <a:avLst/>
              </a:prstGeom>
              <a:blipFill>
                <a:blip r:embed="rId3"/>
                <a:stretch>
                  <a:fillRect l="-2667" b="-84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196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0" y="2348880"/>
                <a:ext cx="9144000" cy="8776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Duzlarda </a:t>
                </a:r>
                <a:r>
                  <a:rPr lang="ru-RU" sz="3200" b="1" dirty="0" err="1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Ekw</a:t>
                </a:r>
                <a:r>
                  <a:rPr lang="ru-RU" sz="3200" b="1" dirty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ru-RU" sz="3200" b="1" dirty="0">
                    <a:latin typeface="Times New Roman"/>
                    <a:ea typeface="Calibri"/>
                    <a:cs typeface="Times New Roman"/>
                  </a:rPr>
                  <a:t>=</a:t>
                </a:r>
                <a:r>
                  <a:rPr lang="ru-RU" sz="3200" b="1" dirty="0">
                    <a:latin typeface="Times New Roman"/>
                    <a:ea typeface="Times New Roman"/>
                    <a:cs typeface="Times New Roman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kern="1400" spc="15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tk-TM" sz="3200" b="1" i="1" kern="1400" spc="15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  <m:t>𝑫𝒖𝒛𝒖</m:t>
                        </m:r>
                        <m:r>
                          <a:rPr lang="tk-TM" sz="3200" b="1" i="0" kern="1400" spc="15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  <m:t>ň</m:t>
                        </m:r>
                        <m:r>
                          <a:rPr lang="tk-TM" sz="3200" b="1" i="1" kern="1400" spc="15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  <m:t> </m:t>
                        </m:r>
                        <m:r>
                          <a:rPr lang="ru-RU" sz="3200" b="1" i="1">
                            <a:latin typeface="Cambria Math"/>
                            <a:ea typeface="Calibri"/>
                            <a:cs typeface="Times New Roman"/>
                          </a:rPr>
                          <m:t>𝒐𝒕𝒏𝒐𝒔𝒊𝒕𝒆𝒍</m:t>
                        </m:r>
                        <m:r>
                          <a:rPr lang="ru-RU" sz="3200" b="1">
                            <a:latin typeface="Cambria Math"/>
                            <a:ea typeface="Calibri"/>
                            <a:cs typeface="Times New Roman"/>
                          </a:rPr>
                          <m:t>  </m:t>
                        </m:r>
                        <m:r>
                          <a:rPr lang="ru-RU" sz="3200" b="1" i="1">
                            <a:latin typeface="Cambria Math"/>
                            <a:ea typeface="Calibri"/>
                            <a:cs typeface="Times New Roman"/>
                          </a:rPr>
                          <m:t>𝒎𝒐𝒍𝒆𝒌𝒖𝒍</m:t>
                        </m:r>
                        <m:r>
                          <a:rPr lang="ru-RU" sz="3200" b="1">
                            <a:latin typeface="Cambria Math"/>
                            <a:ea typeface="Calibri"/>
                            <a:cs typeface="Calibri"/>
                          </a:rPr>
                          <m:t>ý</m:t>
                        </m:r>
                        <m:r>
                          <a:rPr lang="ru-RU" sz="3200" b="1" i="1">
                            <a:latin typeface="Cambria Math"/>
                            <a:ea typeface="Calibri"/>
                            <a:cs typeface="Times New Roman"/>
                          </a:rPr>
                          <m:t>𝒂𝒓</m:t>
                        </m:r>
                        <m:r>
                          <a:rPr lang="ru-RU" sz="3200" b="1">
                            <a:latin typeface="Cambria Math"/>
                            <a:ea typeface="Calibri"/>
                            <a:cs typeface="Times New Roman"/>
                          </a:rPr>
                          <m:t> </m:t>
                        </m:r>
                        <m:r>
                          <a:rPr lang="ru-RU" sz="3200" b="1" i="1">
                            <a:latin typeface="Cambria Math"/>
                            <a:ea typeface="Calibri"/>
                            <a:cs typeface="Times New Roman"/>
                          </a:rPr>
                          <m:t>𝒎𝒂𝒔𝒔𝒂</m:t>
                        </m:r>
                        <m:r>
                          <a:rPr lang="tk-TM" sz="3200" b="1" i="1" smtClean="0"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  <m:t>𝒔𝒚</m:t>
                        </m:r>
                      </m:num>
                      <m:den>
                        <m:r>
                          <a:rPr lang="ru-RU" sz="3200" b="1" i="1">
                            <a:latin typeface="Cambria Math"/>
                            <a:ea typeface="Calibri"/>
                            <a:cs typeface="Times New Roman"/>
                          </a:rPr>
                          <m:t>𝑴𝒆𝒕𝒂𝒍𝒚</m:t>
                        </m:r>
                        <m:r>
                          <a:rPr lang="ru-RU" sz="3200" b="1">
                            <a:latin typeface="Cambria Math"/>
                            <a:ea typeface="Calibri"/>
                            <a:cs typeface="Times New Roman"/>
                          </a:rPr>
                          <m:t>ň</m:t>
                        </m:r>
                        <m:r>
                          <a:rPr lang="tk-TM" sz="3200" b="1" i="1" smtClean="0"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  <m:t> </m:t>
                        </m:r>
                        <m:r>
                          <a:rPr lang="ru-RU" sz="3200" b="1" i="1">
                            <a:latin typeface="Cambria Math"/>
                            <a:ea typeface="Calibri"/>
                            <a:cs typeface="Times New Roman"/>
                          </a:rPr>
                          <m:t>𝒂𝒕𝒐𝒎</m:t>
                        </m:r>
                        <m:r>
                          <a:rPr lang="ru-RU" sz="3200" b="1">
                            <a:latin typeface="Cambria Math"/>
                            <a:ea typeface="Calibri"/>
                            <a:cs typeface="Times New Roman"/>
                          </a:rPr>
                          <m:t>  </m:t>
                        </m:r>
                        <m:r>
                          <a:rPr lang="ru-RU" sz="3200" b="1" i="1">
                            <a:latin typeface="Cambria Math"/>
                            <a:ea typeface="Calibri"/>
                            <a:cs typeface="Times New Roman"/>
                          </a:rPr>
                          <m:t>𝒔𝒂𝒏𝒚</m:t>
                        </m:r>
                        <m:r>
                          <a:rPr lang="tk-TM" sz="3200" b="1" i="1" smtClean="0"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  <m:t> </m:t>
                        </m:r>
                        <m:r>
                          <a:rPr lang="tk-TM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  <m:t>∗ </m:t>
                        </m:r>
                        <m:r>
                          <a:rPr lang="ru-RU" sz="3200" b="1" i="1">
                            <a:latin typeface="Cambria Math"/>
                            <a:ea typeface="Calibri"/>
                            <a:cs typeface="Times New Roman"/>
                          </a:rPr>
                          <m:t>𝒘𝒂𝒍𝒆𝒏𝒕𝒍𝒊𝒈𝒊</m:t>
                        </m:r>
                        <m:r>
                          <a:rPr lang="ru-RU" sz="3200" b="1">
                            <a:latin typeface="Cambria Math"/>
                            <a:ea typeface="Calibri"/>
                            <a:cs typeface="Times New Roman"/>
                          </a:rPr>
                          <m:t> </m:t>
                        </m:r>
                      </m:den>
                    </m:f>
                  </m:oMath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348880"/>
                <a:ext cx="9144000" cy="877676"/>
              </a:xfrm>
              <a:prstGeom prst="rect">
                <a:avLst/>
              </a:prstGeom>
              <a:blipFill>
                <a:blip r:embed="rId2"/>
                <a:stretch>
                  <a:fillRect l="-1667" b="-1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107504" y="7708"/>
            <a:ext cx="910850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tk-TM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ç</a:t>
            </a:r>
            <a:r>
              <a:rPr lang="sq-AL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tk-TM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q-AL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Duzlaryň </a:t>
            </a:r>
            <a:r>
              <a:rPr lang="sq-AL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ekwiwalentiniň </a:t>
            </a:r>
            <a:r>
              <a:rPr lang="sq-AL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tapylyşy</a:t>
            </a:r>
            <a:r>
              <a:rPr lang="tk-TM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 duzuň</a:t>
            </a:r>
          </a:p>
          <a:p>
            <a:pPr indent="457200" algn="just">
              <a:spcAft>
                <a:spcPts val="0"/>
              </a:spcAft>
            </a:pPr>
            <a:r>
              <a:rPr lang="tk-TM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k-TM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sq-AL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molekulýar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massasyny</a:t>
            </a:r>
            <a:r>
              <a:rPr lang="tk-TM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ň duzy emele getirýän metallyň</a:t>
            </a:r>
            <a:r>
              <a:rPr lang="sq-AL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atom </a:t>
            </a:r>
            <a:r>
              <a:rPr lang="sq-AL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sanynyň, onuň walentligine köpeltmek hasylyna bölünmegine deňdir.</a:t>
            </a:r>
            <a:endParaRPr lang="ru-RU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85292" y="3645024"/>
                <a:ext cx="8352928" cy="11026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4000"/>
                  </a:lnSpc>
                  <a:spcAft>
                    <a:spcPts val="900"/>
                  </a:spcAft>
                </a:pPr>
                <a:r>
                  <a:rPr lang="ru-RU" sz="3600" b="1" dirty="0" smtClean="0">
                    <a:ea typeface="Calibri"/>
                    <a:cs typeface="Times New Roman"/>
                  </a:rPr>
                  <a:t>Ekw (MgSO</a:t>
                </a:r>
                <a:r>
                  <a:rPr lang="ru-RU" sz="3600" b="1" baseline="-25000" dirty="0">
                    <a:ea typeface="Calibri"/>
                    <a:cs typeface="Times New Roman"/>
                  </a:rPr>
                  <a:t>4</a:t>
                </a:r>
                <a:r>
                  <a:rPr lang="ru-RU" sz="3600" b="1" dirty="0">
                    <a:ea typeface="Calibri"/>
                    <a:cs typeface="Times New Roman"/>
                  </a:rPr>
                  <a:t>)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/>
                            <a:ea typeface="Calibri"/>
                            <a:cs typeface="Times New Roman"/>
                          </a:rPr>
                          <m:t>𝟏𝟐𝟎</m:t>
                        </m:r>
                      </m:num>
                      <m:den>
                        <m:r>
                          <a:rPr lang="tk-TM" sz="4000" b="1" i="1" smtClean="0"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  <m:t>𝟏</m:t>
                        </m:r>
                        <m:r>
                          <a:rPr lang="ru-RU" sz="4000" b="1" i="1">
                            <a:latin typeface="Cambria Math"/>
                            <a:ea typeface="Calibri"/>
                            <a:cs typeface="Calibri"/>
                          </a:rPr>
                          <m:t>·</m:t>
                        </m:r>
                        <m:r>
                          <a:rPr lang="ru-RU" sz="4000" b="1" i="1">
                            <a:latin typeface="Cambria Math"/>
                            <a:ea typeface="Calibri"/>
                            <a:cs typeface="Times New Roman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3600" b="1" dirty="0">
                    <a:ea typeface="Times New Roman"/>
                    <a:cs typeface="Times New Roman"/>
                  </a:rPr>
                  <a:t>   = 60</a:t>
                </a:r>
                <a:endParaRPr lang="ru-RU" sz="1600" dirty="0"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292" y="3645024"/>
                <a:ext cx="8352928" cy="1102610"/>
              </a:xfrm>
              <a:prstGeom prst="rect">
                <a:avLst/>
              </a:prstGeom>
              <a:blipFill>
                <a:blip r:embed="rId3"/>
                <a:stretch>
                  <a:fillRect l="-2263" b="-77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93534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Documents and Settings\Admin\Рабочий стол\Terjime\Mukdar gatnasyklary\Massa paylary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04" y="1052736"/>
            <a:ext cx="9144000" cy="5614952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790655" y="627692"/>
                <a:ext cx="5035353" cy="9998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14000"/>
                  </a:lnSpc>
                  <a:spcAft>
                    <a:spcPts val="900"/>
                  </a:spcAft>
                </a:pPr>
                <a:r>
                  <a:rPr lang="en-US" sz="3600" b="1" dirty="0">
                    <a:latin typeface="Times New Roman"/>
                    <a:ea typeface="Calibri"/>
                    <a:cs typeface="Times New Roman"/>
                  </a:rPr>
                  <a:t>Massa </a:t>
                </a:r>
                <a:r>
                  <a:rPr lang="en-US" sz="3600" b="1" dirty="0" err="1">
                    <a:latin typeface="Times New Roman"/>
                    <a:ea typeface="Calibri"/>
                    <a:cs typeface="Times New Roman"/>
                  </a:rPr>
                  <a:t>p</a:t>
                </a:r>
                <a:r>
                  <a:rPr lang="en-US" sz="3600" b="1" dirty="0" err="1" smtClean="0">
                    <a:latin typeface="Times New Roman"/>
                    <a:ea typeface="Calibri"/>
                    <a:cs typeface="Times New Roman"/>
                  </a:rPr>
                  <a:t>aỳy</a:t>
                </a:r>
                <a:r>
                  <a:rPr lang="en-US" sz="3600" b="1" dirty="0" smtClean="0"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3600" b="1" dirty="0">
                    <a:latin typeface="Times New Roman"/>
                    <a:ea typeface="Calibri"/>
                    <a:cs typeface="Times New Roman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/>
                            <a:ea typeface="Calibri"/>
                            <a:cs typeface="Times New Roman"/>
                          </a:rPr>
                          <m:t>𝑨𝒓</m:t>
                        </m:r>
                      </m:num>
                      <m:den>
                        <m:r>
                          <a:rPr lang="en-US" sz="3600" b="1" i="1">
                            <a:latin typeface="Cambria Math"/>
                            <a:ea typeface="Calibri"/>
                            <a:cs typeface="Times New Roman"/>
                          </a:rPr>
                          <m:t>𝑴𝒓</m:t>
                        </m:r>
                      </m:den>
                    </m:f>
                  </m:oMath>
                </a14:m>
                <a:r>
                  <a:rPr lang="en-US" sz="3600" b="1" i="1" dirty="0"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3600" b="1" i="1" dirty="0">
                    <a:ea typeface="Calibri"/>
                    <a:cs typeface="Calibri"/>
                  </a:rPr>
                  <a:t>·</a:t>
                </a:r>
                <a:r>
                  <a:rPr lang="en-US" sz="3600" b="1" i="1" dirty="0">
                    <a:latin typeface="Times New Roman"/>
                    <a:ea typeface="Calibri"/>
                    <a:cs typeface="Times New Roman"/>
                  </a:rPr>
                  <a:t> 100 %</a:t>
                </a:r>
                <a:endParaRPr lang="ru-RU" dirty="0"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0655" y="627692"/>
                <a:ext cx="5035353" cy="999889"/>
              </a:xfrm>
              <a:prstGeom prst="rect">
                <a:avLst/>
              </a:prstGeom>
              <a:blipFill>
                <a:blip r:embed="rId3"/>
                <a:stretch>
                  <a:fillRect l="-3753" r="-2663" b="-115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115616" y="321640"/>
            <a:ext cx="7632848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Arial Black" pitchFamily="34" charset="0"/>
                <a:ea typeface="Calibri"/>
              </a:rPr>
              <a:t>7</a:t>
            </a:r>
            <a:r>
              <a:rPr lang="en-US" sz="2800" b="1" dirty="0">
                <a:latin typeface="Arial Black" pitchFamily="34" charset="0"/>
                <a:ea typeface="Calibri"/>
              </a:rPr>
              <a:t>. </a:t>
            </a:r>
            <a:r>
              <a:rPr lang="en-US" sz="2800" b="1" dirty="0" err="1">
                <a:latin typeface="Arial Black" pitchFamily="34" charset="0"/>
                <a:ea typeface="Calibri"/>
              </a:rPr>
              <a:t>Maddalaryň</a:t>
            </a:r>
            <a:r>
              <a:rPr lang="en-US" sz="2800" b="1" dirty="0">
                <a:latin typeface="Arial Black" pitchFamily="34" charset="0"/>
                <a:ea typeface="Calibri"/>
              </a:rPr>
              <a:t> </a:t>
            </a:r>
            <a:r>
              <a:rPr lang="en-US" sz="2800" b="1" dirty="0" err="1">
                <a:latin typeface="Arial Black" pitchFamily="34" charset="0"/>
                <a:ea typeface="Calibri"/>
              </a:rPr>
              <a:t>massa</a:t>
            </a:r>
            <a:r>
              <a:rPr lang="en-US" sz="2800" b="1" dirty="0">
                <a:latin typeface="Arial Black" pitchFamily="34" charset="0"/>
                <a:ea typeface="Calibri"/>
              </a:rPr>
              <a:t> </a:t>
            </a:r>
            <a:r>
              <a:rPr lang="en-US" sz="2800" b="1" dirty="0" err="1">
                <a:latin typeface="Arial Black" pitchFamily="34" charset="0"/>
                <a:ea typeface="Calibri"/>
              </a:rPr>
              <a:t>paỳy</a:t>
            </a:r>
            <a:r>
              <a:rPr lang="en-US" sz="2800" b="1" dirty="0">
                <a:latin typeface="Arial Black" pitchFamily="34" charset="0"/>
                <a:ea typeface="Calibri"/>
              </a:rPr>
              <a:t> </a:t>
            </a:r>
            <a:r>
              <a:rPr lang="tk-TM" sz="2800" b="1" dirty="0" smtClean="0">
                <a:latin typeface="Arial Black" pitchFamily="34" charset="0"/>
                <a:ea typeface="Calibri"/>
              </a:rPr>
              <a:t>(prosent)</a:t>
            </a:r>
            <a:r>
              <a:rPr lang="en-US" sz="2400" b="1" dirty="0" smtClean="0">
                <a:latin typeface="Arial Black" pitchFamily="34" charset="0"/>
                <a:ea typeface="Calibri"/>
              </a:rPr>
              <a:t>.</a:t>
            </a:r>
            <a:endParaRPr lang="ru-RU" sz="2400" dirty="0"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1879" y="4729500"/>
            <a:ext cx="427012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+mj-lt"/>
              </a:rPr>
              <a:t>Uglerody</a:t>
            </a:r>
            <a:r>
              <a:rPr lang="tk-TM" sz="2800" b="1" dirty="0" smtClean="0">
                <a:latin typeface="+mj-lt"/>
              </a:rPr>
              <a:t>ň (II) oksidi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</a:rPr>
              <a:t>C</a:t>
            </a:r>
            <a:r>
              <a:rPr lang="en-US" sz="4000" b="1" dirty="0" smtClean="0">
                <a:solidFill>
                  <a:srgbClr val="FF0000"/>
                </a:solidFill>
                <a:latin typeface="+mj-lt"/>
              </a:rPr>
              <a:t>O</a:t>
            </a:r>
            <a:endParaRPr lang="ru-RU" sz="4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83238" y="4721833"/>
            <a:ext cx="455029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+mj-lt"/>
              </a:rPr>
              <a:t>Uglerody</a:t>
            </a:r>
            <a:r>
              <a:rPr lang="tk-TM" sz="2800" b="1" dirty="0" smtClean="0">
                <a:latin typeface="+mj-lt"/>
              </a:rPr>
              <a:t>ň (I</a:t>
            </a:r>
            <a:r>
              <a:rPr lang="en-US" sz="2800" b="1" dirty="0" smtClean="0">
                <a:latin typeface="+mj-lt"/>
              </a:rPr>
              <a:t>V</a:t>
            </a:r>
            <a:r>
              <a:rPr lang="tk-TM" sz="2800" b="1" dirty="0" smtClean="0">
                <a:latin typeface="+mj-lt"/>
              </a:rPr>
              <a:t>) oksidi 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</a:rPr>
              <a:t>C</a:t>
            </a:r>
            <a:r>
              <a:rPr lang="en-US" sz="3600" b="1" dirty="0" smtClean="0">
                <a:solidFill>
                  <a:srgbClr val="FF0000"/>
                </a:solidFill>
                <a:latin typeface="+mj-lt"/>
              </a:rPr>
              <a:t>O</a:t>
            </a:r>
            <a:r>
              <a:rPr lang="en-US" sz="3600" b="1" dirty="0" smtClean="0">
                <a:latin typeface="Cambria"/>
              </a:rPr>
              <a:t>₂</a:t>
            </a:r>
            <a:endParaRPr lang="ru-RU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182693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965834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514740" y="188640"/>
            <a:ext cx="562926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48357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7"/>
              <p:cNvSpPr>
                <a:spLocks noChangeArrowheads="1"/>
              </p:cNvSpPr>
              <p:nvPr/>
            </p:nvSpPr>
            <p:spPr bwMode="auto">
              <a:xfrm>
                <a:off x="971600" y="7262"/>
                <a:ext cx="8136904" cy="646099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square" lIns="90487" tIns="44450" rIns="90487" bIns="44450">
                <a:spAutoFit/>
              </a:bodyPr>
              <a:lstStyle/>
              <a:p>
                <a:pPr>
                  <a:lnSpc>
                    <a:spcPct val="114000"/>
                  </a:lnSpc>
                  <a:spcAft>
                    <a:spcPts val="900"/>
                  </a:spcAft>
                </a:pPr>
                <a:r>
                  <a:rPr lang="en-US" sz="3600" b="1" u="sng" dirty="0" smtClean="0">
                    <a:solidFill>
                      <a:srgbClr val="FF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Otnositel</a:t>
                </a:r>
                <a:r>
                  <a:rPr lang="en-US" sz="3600" b="1" u="sng" dirty="0">
                    <a:solidFill>
                      <a:srgbClr val="FF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 atom </a:t>
                </a:r>
                <a:r>
                  <a:rPr lang="en-US" sz="3600" b="1" u="sng" dirty="0" err="1" smtClean="0">
                    <a:solidFill>
                      <a:srgbClr val="FF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massa</a:t>
                </a:r>
                <a:r>
                  <a:rPr lang="en-US" sz="3600" b="1" u="sng" dirty="0" smtClean="0"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3600" b="1" dirty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- </a:t>
                </a:r>
                <a:r>
                  <a:rPr lang="en-US" sz="3600" b="1" dirty="0" err="1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ol</a:t>
                </a:r>
                <a:r>
                  <a:rPr lang="ru-RU" sz="3600" b="1" dirty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ç</a:t>
                </a:r>
                <a:r>
                  <a:rPr lang="en-US" sz="3600" b="1" dirty="0" err="1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egsiz</a:t>
                </a:r>
                <a:r>
                  <a:rPr lang="en-US" sz="3600" b="1" dirty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3600" b="1" dirty="0" err="1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ululyk</a:t>
                </a:r>
                <a:r>
                  <a:rPr lang="en-US" sz="3600" b="1" dirty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3600" b="1" dirty="0" err="1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bolup</a:t>
                </a:r>
                <a:r>
                  <a:rPr lang="en-US" sz="3600" b="1" dirty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,  </a:t>
                </a:r>
                <a:r>
                  <a:rPr lang="en-US" sz="3600" b="1" i="1" dirty="0" err="1"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A</a:t>
                </a:r>
                <a:r>
                  <a:rPr lang="en-US" sz="3600" b="1" i="1" baseline="-25000" dirty="0" err="1"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r</a:t>
                </a:r>
                <a:r>
                  <a:rPr lang="en-US" sz="3600" b="1" dirty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tk-TM" sz="3600" b="1" dirty="0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bilen</a:t>
                </a:r>
                <a:r>
                  <a:rPr lang="en-US" sz="3600" b="1" dirty="0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3600" b="1" dirty="0" err="1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belgilenỳär</a:t>
                </a:r>
                <a:r>
                  <a:rPr lang="en-US" sz="3600" b="1" dirty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. </a:t>
                </a:r>
                <a:r>
                  <a:rPr lang="en-US" sz="3600" b="1" dirty="0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Indeks</a:t>
                </a:r>
                <a:r>
                  <a:rPr lang="en-US" sz="3600" b="1" dirty="0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«</a:t>
                </a:r>
                <a:r>
                  <a:rPr lang="en-US" sz="3600" b="1" i="1" dirty="0" smtClean="0"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r</a:t>
                </a:r>
                <a:r>
                  <a:rPr lang="en-US" sz="3600" b="1" dirty="0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»</a:t>
                </a:r>
                <a:r>
                  <a:rPr lang="en-US" sz="3600" b="1" dirty="0" smtClean="0">
                    <a:solidFill>
                      <a:prstClr val="black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3600" b="1" dirty="0">
                    <a:solidFill>
                      <a:prstClr val="black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«</a:t>
                </a:r>
                <a:r>
                  <a:rPr lang="en-US" sz="3600" b="1" i="1" dirty="0" smtClean="0">
                    <a:solidFill>
                      <a:srgbClr val="FF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re</a:t>
                </a:r>
                <a:r>
                  <a:rPr lang="tk-TM" sz="3600" b="1" i="1" dirty="0" smtClean="0">
                    <a:solidFill>
                      <a:srgbClr val="FF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l</a:t>
                </a:r>
                <a:r>
                  <a:rPr lang="en-US" sz="3600" b="1" i="1" dirty="0" err="1" smtClean="0">
                    <a:solidFill>
                      <a:srgbClr val="FF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ativ</a:t>
                </a:r>
                <a:r>
                  <a:rPr lang="en-US" sz="3600" b="1" dirty="0">
                    <a:solidFill>
                      <a:prstClr val="black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»</a:t>
                </a:r>
                <a:r>
                  <a:rPr lang="en-US" sz="3600" b="1" dirty="0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3600" b="1" dirty="0" err="1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diỳen</a:t>
                </a:r>
                <a:r>
                  <a:rPr lang="en-US" sz="3600" b="1" dirty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3600" b="1" dirty="0" err="1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ińlis</a:t>
                </a:r>
                <a:r>
                  <a:rPr lang="en-US" sz="3600" b="1" dirty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3600" b="1" dirty="0" err="1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sőzűniń</a:t>
                </a:r>
                <a:r>
                  <a:rPr lang="en-US" sz="3600" b="1" dirty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3600" b="1" dirty="0" err="1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başky</a:t>
                </a:r>
                <a:r>
                  <a:rPr lang="en-US" sz="3600" b="1" dirty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3600" b="1" dirty="0" err="1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harpydyr</a:t>
                </a:r>
                <a:r>
                  <a:rPr lang="en-US" sz="3600" b="1" dirty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, </a:t>
                </a:r>
                <a:r>
                  <a:rPr lang="en-US" sz="3600" b="1" dirty="0" err="1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ol</a:t>
                </a:r>
                <a:r>
                  <a:rPr lang="en-US" sz="3600" b="1" dirty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 «</a:t>
                </a:r>
                <a:r>
                  <a:rPr lang="en-US" sz="3600" b="1" i="1" dirty="0" err="1"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otnositel</a:t>
                </a:r>
                <a:r>
                  <a:rPr lang="en-US" sz="3600" b="1" dirty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» </a:t>
                </a:r>
                <a:r>
                  <a:rPr lang="tk-TM" sz="3600" b="1" dirty="0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ýa-da </a:t>
                </a:r>
                <a:r>
                  <a:rPr lang="tk-TM" sz="3600" b="1" dirty="0" smtClean="0"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göräleýin</a:t>
                </a:r>
                <a:r>
                  <a:rPr lang="tk-TM" sz="3600" b="1" dirty="0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3600" b="1" dirty="0" err="1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diỳmekligi</a:t>
                </a:r>
                <a:r>
                  <a:rPr lang="en-US" sz="3600" b="1" dirty="0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 </a:t>
                </a:r>
                <a:r>
                  <a:rPr lang="en-US" sz="3600" b="1" dirty="0" err="1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ańladỳar</a:t>
                </a:r>
                <a:r>
                  <a:rPr lang="en-US" sz="3600" b="1" dirty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.</a:t>
                </a:r>
                <a:endParaRPr lang="ru-RU" sz="3600" b="1" dirty="0"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>
                  <a:lnSpc>
                    <a:spcPct val="114000"/>
                  </a:lnSpc>
                  <a:spcAft>
                    <a:spcPts val="900"/>
                  </a:spcAft>
                </a:pPr>
                <a:r>
                  <a:rPr lang="en-US" sz="3600" b="1" dirty="0" err="1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Mysal</a:t>
                </a:r>
                <a:r>
                  <a:rPr lang="en-US" sz="3600" b="1" dirty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3600" b="1" dirty="0" err="1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üçin</a:t>
                </a:r>
                <a:r>
                  <a:rPr lang="en-US" sz="3600" b="1" dirty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3600" b="1" dirty="0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:</a:t>
                </a:r>
                <a:r>
                  <a:rPr lang="tk-TM" sz="3600" b="1" dirty="0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 kislorodyň atomynyň massasy</a:t>
                </a:r>
                <a:r>
                  <a:rPr lang="tk-TM" sz="3600" b="1" dirty="0" smtClean="0"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2, 66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rgbClr val="FF0000"/>
                        </a:solidFill>
                        <a:latin typeface="Cambria Math"/>
                        <a:ea typeface="Calibri"/>
                        <a:cs typeface="Times New Roman"/>
                      </a:rPr>
                      <m:t>·</m:t>
                    </m:r>
                    <m:r>
                      <a:rPr lang="tk-TM" sz="36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/>
                        <a:cs typeface="Times New Roman"/>
                      </a:rPr>
                      <m:t> </m:t>
                    </m:r>
                  </m:oMath>
                </a14:m>
                <a:r>
                  <a:rPr lang="tk-TM" sz="3600" b="1" dirty="0" smtClean="0"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10</a:t>
                </a:r>
                <a:r>
                  <a:rPr lang="tk-TM" sz="3600" b="1" baseline="30000" dirty="0" smtClean="0"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-26</a:t>
                </a:r>
                <a:r>
                  <a:rPr lang="tk-TM" sz="3600" b="1" dirty="0" smtClean="0"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tk-TM" sz="2800" b="1" dirty="0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kg</a:t>
                </a:r>
                <a:r>
                  <a:rPr lang="tk-TM" sz="3600" b="1" dirty="0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. </a:t>
                </a:r>
                <a:r>
                  <a:rPr lang="tk-TM" sz="3600" b="1" dirty="0" smtClean="0">
                    <a:latin typeface="Times New Roman" pitchFamily="18" charset="0"/>
                    <a:ea typeface="Calibri"/>
                    <a:cs typeface="Times New Roman" pitchFamily="18" charset="0"/>
                  </a:rPr>
                  <a:t>d</a:t>
                </a:r>
                <a:r>
                  <a:rPr lang="tk-TM" sz="3600" b="1" dirty="0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eň, onda onuň </a:t>
                </a:r>
                <a:r>
                  <a:rPr lang="tk-TM" sz="3600" b="1" dirty="0" smtClean="0"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otnositel atom massasy </a:t>
                </a:r>
                <a:r>
                  <a:rPr lang="tk-TM" sz="3600" b="1" dirty="0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bolar</a:t>
                </a:r>
                <a:r>
                  <a:rPr lang="tk-TM" sz="3600" b="1" dirty="0">
                    <a:latin typeface="Times New Roman" pitchFamily="18" charset="0"/>
                    <a:ea typeface="Calibri"/>
                    <a:cs typeface="Times New Roman" pitchFamily="18" charset="0"/>
                  </a:rPr>
                  <a:t>:</a:t>
                </a:r>
                <a:r>
                  <a:rPr lang="tk-TM" sz="3600" b="1" dirty="0" smtClean="0">
                    <a:effectLst/>
                    <a:latin typeface="Times New Roman" pitchFamily="18" charset="0"/>
                    <a:ea typeface="Calibri"/>
                    <a:cs typeface="Times New Roman" pitchFamily="18" charset="0"/>
                  </a:rPr>
                  <a:t>     </a:t>
                </a:r>
                <a:endParaRPr lang="ru-RU" sz="3600" b="1" dirty="0"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>
                  <a:lnSpc>
                    <a:spcPct val="114000"/>
                  </a:lnSpc>
                  <a:spcAft>
                    <a:spcPts val="900"/>
                  </a:spcAft>
                </a:pPr>
                <a:r>
                  <a:rPr lang="tk-TM" sz="3600" b="1" dirty="0" smtClean="0">
                    <a:latin typeface="Times New Roman" pitchFamily="18" charset="0"/>
                    <a:ea typeface="Calibri"/>
                    <a:cs typeface="Times New Roman" pitchFamily="18" charset="0"/>
                  </a:rPr>
                  <a:t>       </a:t>
                </a:r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A</a:t>
                </a:r>
                <a:r>
                  <a:rPr lang="en-US" sz="3600" b="1" baseline="-25000" dirty="0" err="1" smtClean="0">
                    <a:solidFill>
                      <a:srgbClr val="FF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r</a:t>
                </a:r>
                <a:r>
                  <a:rPr lang="en-US" sz="3600" b="1" baseline="-25000" dirty="0" smtClean="0">
                    <a:solidFill>
                      <a:srgbClr val="FF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(O)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𝟐</m:t>
                        </m:r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,</m:t>
                        </m:r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𝟔𝟔</m:t>
                        </m:r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 ·</m:t>
                        </m:r>
                        <m:sSup>
                          <m:sSupPr>
                            <m:ctrlPr>
                              <a:rPr lang="ru-RU" sz="3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libri"/>
                                <a:cs typeface="Times New Roman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  <m:t> </m:t>
                            </m:r>
                            <m:r>
                              <a:rPr lang="en-US" sz="36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  <m:t>𝟏𝟎</m:t>
                            </m:r>
                          </m:e>
                          <m:sup>
                            <m:r>
                              <a:rPr lang="en-US" sz="36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  <m:t>−</m:t>
                            </m:r>
                            <m:r>
                              <a:rPr lang="en-US" sz="36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  <m:t>𝟐𝟔</m:t>
                            </m:r>
                          </m:sup>
                        </m:sSup>
                        <m:r>
                          <a:rPr lang="en-US" sz="3600" b="1">
                            <a:solidFill>
                              <a:srgbClr val="FF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 </m:t>
                        </m:r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𝒌𝒈</m:t>
                        </m:r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.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𝟏</m:t>
                        </m:r>
                        <m:r>
                          <a:rPr lang="en-US" sz="3600" b="1">
                            <a:solidFill>
                              <a:srgbClr val="FF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,</m:t>
                        </m:r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𝟔𝟔</m:t>
                        </m:r>
                        <m:r>
                          <a:rPr lang="en-US" sz="3600" b="1">
                            <a:solidFill>
                              <a:srgbClr val="FF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 · </m:t>
                        </m:r>
                        <m:sSup>
                          <m:sSupPr>
                            <m:ctrlPr>
                              <a:rPr lang="ru-RU" sz="3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libri"/>
                                <a:cs typeface="Times New Roman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  <m:t>𝟏𝟎</m:t>
                            </m:r>
                          </m:e>
                          <m:sup>
                            <m:r>
                              <a:rPr lang="en-US" sz="36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  <m:t>−</m:t>
                            </m:r>
                            <m:r>
                              <a:rPr lang="en-US" sz="36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  <m:t>𝟐𝟕</m:t>
                            </m:r>
                          </m:sup>
                        </m:sSup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𝐤𝐠</m:t>
                        </m:r>
                        <m:r>
                          <a:rPr lang="en-US" sz="3600" b="1">
                            <a:solidFill>
                              <a:srgbClr val="FF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.</m:t>
                        </m:r>
                      </m:den>
                    </m:f>
                    <m:r>
                      <a:rPr lang="en-US" sz="3600" b="1" i="1">
                        <a:solidFill>
                          <a:srgbClr val="FF0000"/>
                        </a:solidFill>
                        <a:latin typeface="Cambria Math"/>
                        <a:ea typeface="Calibri"/>
                        <a:cs typeface="Times New Roman"/>
                      </a:rPr>
                      <m:t> </m:t>
                    </m:r>
                  </m:oMath>
                </a14:m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= 16</a:t>
                </a:r>
                <a:endParaRPr lang="ru-RU" sz="3600" b="1" dirty="0">
                  <a:solidFill>
                    <a:srgbClr val="FF0000"/>
                  </a:solidFill>
                  <a:latin typeface="Times New Roman" pitchFamily="18" charset="0"/>
                  <a:ea typeface="Calibri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1600" y="7262"/>
                <a:ext cx="8136904" cy="6460999"/>
              </a:xfrm>
              <a:prstGeom prst="rect">
                <a:avLst/>
              </a:prstGeom>
              <a:blipFill>
                <a:blip r:embed="rId2"/>
                <a:stretch>
                  <a:fillRect l="-2247" t="-1132" r="-749"/>
                </a:stretch>
              </a:blip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30811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208672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8288" lvl="0" algn="ctr">
              <a:lnSpc>
                <a:spcPct val="90000"/>
              </a:lnSpc>
              <a:spcBef>
                <a:spcPct val="20000"/>
              </a:spcBef>
              <a:buSzPct val="60000"/>
            </a:pPr>
            <a:r>
              <a:rPr lang="tk-TM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Hemme e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lement</a:t>
            </a:r>
            <a:r>
              <a:rPr lang="tk-TM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ler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iń</a:t>
            </a:r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otnositel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atom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massasy</a:t>
            </a:r>
            <a:r>
              <a:rPr lang="tk-TM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bu olaryň </a:t>
            </a:r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atom massalarynyň 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uglerodyń</a:t>
            </a:r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atomynyń</a:t>
            </a:r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1/12 </a:t>
            </a:r>
            <a:r>
              <a:rPr lang="tk-TM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böleginiň 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massasyndan</a:t>
            </a:r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näçe</a:t>
            </a:r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esse</a:t>
            </a:r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uludygyny</a:t>
            </a:r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g</a:t>
            </a:r>
            <a:r>
              <a:rPr lang="hu-H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ő</a:t>
            </a:r>
            <a:r>
              <a:rPr lang="en-US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rkezỳär</a:t>
            </a:r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k-TM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6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Mysal üçin</a:t>
            </a:r>
            <a:r>
              <a:rPr lang="tk-TM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488752"/>
              </p:ext>
            </p:extLst>
          </p:nvPr>
        </p:nvGraphicFramePr>
        <p:xfrm>
          <a:off x="37294" y="2086726"/>
          <a:ext cx="9069412" cy="47712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673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6735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6735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6735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0879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Elementiń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ady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Atomy</a:t>
                      </a:r>
                      <a:r>
                        <a:rPr lang="tk-TM" sz="2400" b="1" dirty="0" smtClean="0">
                          <a:solidFill>
                            <a:srgbClr val="FF0000"/>
                          </a:solidFill>
                        </a:rPr>
                        <a:t>ny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ń </a:t>
                      </a:r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massasy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 kg.</a:t>
                      </a:r>
                      <a:r>
                        <a:rPr lang="tk-TM" sz="2400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hasabynda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Atomyń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massasy</a:t>
                      </a:r>
                      <a:r>
                        <a:rPr lang="tk-TM" sz="2400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(a</a:t>
                      </a:r>
                      <a:r>
                        <a:rPr lang="tk-TM" sz="2400" b="1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m.b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.)</a:t>
                      </a:r>
                      <a:r>
                        <a:rPr lang="tk-TM" sz="2400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hasabynda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tk-TM" sz="2400" b="1" dirty="0" smtClean="0">
                          <a:solidFill>
                            <a:srgbClr val="FF0000"/>
                          </a:solidFill>
                        </a:rPr>
                        <a:t>o</a:t>
                      </a:r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tnositel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 atom </a:t>
                      </a:r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massasy</a:t>
                      </a:r>
                      <a:endParaRPr lang="en-US" sz="2400" b="1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( o. a.</a:t>
                      </a:r>
                      <a:r>
                        <a:rPr lang="en-US" sz="2400" b="1" baseline="0" dirty="0" smtClean="0">
                          <a:solidFill>
                            <a:srgbClr val="FF0000"/>
                          </a:solidFill>
                        </a:rPr>
                        <a:t> m.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708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Wodorod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1,66·10</a:t>
                      </a:r>
                      <a:r>
                        <a:rPr lang="tk-TM" sz="2400" b="1" baseline="300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²⁷</a:t>
                      </a:r>
                      <a:r>
                        <a:rPr lang="tk-TM" sz="2400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kg.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1  </a:t>
                      </a:r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a.m.b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    1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708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Kislorod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2.66·10</a:t>
                      </a:r>
                      <a:r>
                        <a:rPr lang="tk-TM" sz="2400" b="1" baseline="300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²⁶</a:t>
                      </a:r>
                      <a:r>
                        <a:rPr lang="tk-TM" sz="2400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kg.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16 </a:t>
                      </a:r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a.m.b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    16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708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Uglerod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2,0·10</a:t>
                      </a:r>
                      <a:r>
                        <a:rPr lang="tk-TM" sz="2400" b="1" baseline="300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²⁶</a:t>
                      </a:r>
                      <a:r>
                        <a:rPr lang="tk-TM" sz="2400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kg.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12 </a:t>
                      </a:r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a.m.b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    12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708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Demir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9,30·10</a:t>
                      </a:r>
                      <a:r>
                        <a:rPr lang="tk-TM" sz="2400" b="1" baseline="300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²⁶</a:t>
                      </a:r>
                      <a:r>
                        <a:rPr lang="tk-TM" sz="2400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kg.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56 </a:t>
                      </a:r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a.m.b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    56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02812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6849" y="1"/>
            <a:ext cx="5544616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FFC000"/>
              </a:buClr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3.Otnositel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molekulýar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massa</a:t>
            </a:r>
            <a:r>
              <a:rPr lang="en-US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Rectangle 14"/>
          <p:cNvSpPr/>
          <p:nvPr/>
        </p:nvSpPr>
        <p:spPr>
          <a:xfrm>
            <a:off x="114300" y="980728"/>
            <a:ext cx="892971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28600">
              <a:lnSpc>
                <a:spcPct val="150000"/>
              </a:lnSpc>
              <a:buClr>
                <a:srgbClr val="FFCC00"/>
              </a:buClr>
            </a:pP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600" b="1" dirty="0" smtClean="0">
                <a:solidFill>
                  <a:srgbClr val="3030A0"/>
                </a:solidFill>
                <a:latin typeface="Times New Roman" pitchFamily="18" charset="0"/>
                <a:cs typeface="Times New Roman" pitchFamily="18" charset="0"/>
              </a:rPr>
              <a:t>tom</a:t>
            </a:r>
            <a:r>
              <a:rPr lang="tk-TM" sz="2600" b="1" dirty="0" smtClean="0">
                <a:solidFill>
                  <a:srgbClr val="3030A0"/>
                </a:solidFill>
                <a:latin typeface="Times New Roman" pitchFamily="18" charset="0"/>
                <a:cs typeface="Times New Roman" pitchFamily="18" charset="0"/>
              </a:rPr>
              <a:t>yň </a:t>
            </a:r>
            <a:r>
              <a:rPr lang="tk-TM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600" b="1" dirty="0" err="1" smtClean="0">
                <a:solidFill>
                  <a:srgbClr val="3030A0"/>
                </a:solidFill>
                <a:latin typeface="Times New Roman" pitchFamily="18" charset="0"/>
                <a:cs typeface="Times New Roman" pitchFamily="18" charset="0"/>
              </a:rPr>
              <a:t>assa</a:t>
            </a:r>
            <a:r>
              <a:rPr lang="tk-TM" sz="2600" b="1" dirty="0" smtClean="0">
                <a:solidFill>
                  <a:srgbClr val="3030A0"/>
                </a:solidFill>
                <a:latin typeface="Times New Roman" pitchFamily="18" charset="0"/>
                <a:cs typeface="Times New Roman" pitchFamily="18" charset="0"/>
              </a:rPr>
              <a:t>sy</a:t>
            </a:r>
            <a:r>
              <a:rPr lang="en-US" sz="2600" b="1" dirty="0" err="1" smtClean="0">
                <a:solidFill>
                  <a:srgbClr val="3030A0"/>
                </a:solidFill>
                <a:latin typeface="Times New Roman" pitchFamily="18" charset="0"/>
                <a:cs typeface="Times New Roman" pitchFamily="18" charset="0"/>
              </a:rPr>
              <a:t>nyń</a:t>
            </a:r>
            <a:r>
              <a:rPr lang="en-US" sz="2600" b="1" dirty="0" smtClean="0">
                <a:solidFill>
                  <a:srgbClr val="3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600" b="1" dirty="0" err="1">
                <a:solidFill>
                  <a:srgbClr val="3030A0"/>
                </a:solidFill>
                <a:latin typeface="Times New Roman" pitchFamily="18" charset="0"/>
                <a:cs typeface="Times New Roman" pitchFamily="18" charset="0"/>
              </a:rPr>
              <a:t>irliginde</a:t>
            </a:r>
            <a:r>
              <a:rPr lang="en-US" sz="2600" b="1" dirty="0">
                <a:solidFill>
                  <a:srgbClr val="3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ańladylỳan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molekulanyń</a:t>
            </a: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massasyna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maddanyń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molekulỳar</a:t>
            </a:r>
            <a:r>
              <a:rPr lang="en-US" sz="26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massasy</a:t>
            </a:r>
            <a:r>
              <a:rPr lang="en-US" sz="26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diỳilỳär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-228600">
              <a:lnSpc>
                <a:spcPct val="150000"/>
              </a:lnSpc>
              <a:buClr>
                <a:srgbClr val="FFCC00"/>
              </a:buClr>
            </a:pPr>
            <a:r>
              <a:rPr lang="tk-TM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2600" b="1" dirty="0" smtClean="0">
                <a:latin typeface="Times New Roman" pitchFamily="18" charset="0"/>
                <a:cs typeface="Times New Roman" pitchFamily="18" charset="0"/>
              </a:rPr>
              <a:t>   B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erlen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2600" b="1" dirty="0" smtClean="0">
                <a:latin typeface="Times New Roman" pitchFamily="18" charset="0"/>
                <a:cs typeface="Times New Roman" pitchFamily="18" charset="0"/>
              </a:rPr>
              <a:t>birleşmäniň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otnositel</a:t>
            </a:r>
            <a:r>
              <a:rPr lang="en-US" sz="26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molekulỳar</a:t>
            </a:r>
            <a:r>
              <a:rPr lang="en-US" sz="26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massasy</a:t>
            </a:r>
            <a:r>
              <a:rPr lang="tk-TM" sz="2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2600" b="1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tk-TM" sz="3600" b="1" i="1" baseline="-4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tk-TM" sz="2600" b="1" dirty="0" smtClean="0">
                <a:latin typeface="Times New Roman" pitchFamily="18" charset="0"/>
                <a:cs typeface="Times New Roman" pitchFamily="18" charset="0"/>
              </a:rPr>
              <a:t>) bu, </a:t>
            </a:r>
            <a:r>
              <a:rPr lang="tk-TM" sz="2600" b="1" dirty="0">
                <a:latin typeface="Times New Roman" pitchFamily="18" charset="0"/>
                <a:cs typeface="Times New Roman" pitchFamily="18" charset="0"/>
              </a:rPr>
              <a:t>birleşmäniň </a:t>
            </a:r>
            <a:r>
              <a:rPr lang="tk-TM" sz="2600" b="1" dirty="0" smtClean="0">
                <a:latin typeface="Times New Roman" pitchFamily="18" charset="0"/>
                <a:cs typeface="Times New Roman" pitchFamily="18" charset="0"/>
              </a:rPr>
              <a:t>molekulasynyň,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uglerodyń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atomynyń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1/12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massasyndan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näçe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esse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uludygyny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g</a:t>
            </a:r>
            <a:r>
              <a:rPr lang="hu-HU" sz="2600" b="1" dirty="0" smtClean="0">
                <a:latin typeface="Times New Roman" pitchFamily="18" charset="0"/>
                <a:cs typeface="Times New Roman" pitchFamily="18" charset="0"/>
              </a:rPr>
              <a:t>ő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rkezỳär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k-TM" sz="2600" b="1" dirty="0" smtClean="0">
                <a:latin typeface="Times New Roman" pitchFamily="18" charset="0"/>
                <a:cs typeface="Times New Roman" pitchFamily="18" charset="0"/>
              </a:rPr>
              <a:t> Birleşmeleriň molekulýar massasynyň tapylyşy:</a:t>
            </a: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5"/>
              <p:cNvSpPr/>
              <p:nvPr/>
            </p:nvSpPr>
            <p:spPr>
              <a:xfrm>
                <a:off x="107504" y="4653136"/>
                <a:ext cx="8815055" cy="19702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-228600">
                  <a:lnSpc>
                    <a:spcPct val="150000"/>
                  </a:lnSpc>
                  <a:buClr>
                    <a:srgbClr val="FFCC00"/>
                  </a:buClr>
                </a:pPr>
                <a:r>
                  <a:rPr lang="en-US" sz="2600" b="1" i="1" dirty="0" smtClean="0"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tk-TM" sz="3600" b="1" i="1" baseline="-40000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600" b="1" i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tk-TM" sz="2600" b="1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tk-TM" sz="2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tk-TM" sz="2600" b="1" dirty="0" smtClean="0">
                    <a:solidFill>
                      <a:srgbClr val="00B050"/>
                    </a:solidFill>
                    <a:latin typeface="Cambria"/>
                    <a:cs typeface="Times New Roman" pitchFamily="18" charset="0"/>
                  </a:rPr>
                  <a:t>₂</a:t>
                </a:r>
                <a:r>
                  <a:rPr lang="tk-TM" sz="2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r>
                  <a:rPr lang="tk-TM" sz="2600" b="1" dirty="0" smtClean="0">
                    <a:latin typeface="Times New Roman" pitchFamily="18" charset="0"/>
                    <a:cs typeface="Times New Roman" pitchFamily="18" charset="0"/>
                  </a:rPr>
                  <a:t>)  </a:t>
                </a:r>
                <a:r>
                  <a:rPr lang="en-US" sz="2600" b="1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tk-TM" sz="26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600" b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solidFill>
                      <a:srgbClr val="0070C0"/>
                    </a:solidFill>
                    <a:ea typeface="Calibri"/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libri"/>
                        <a:cs typeface="Times New Roman"/>
                      </a:rPr>
                      <m:t>·</m:t>
                    </m:r>
                  </m:oMath>
                </a14:m>
                <a:r>
                  <a:rPr lang="tk-TM" sz="2600" b="1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600" b="1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en-US" sz="2600" b="1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600" b="1" dirty="0" err="1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otnositel</a:t>
                </a:r>
                <a:r>
                  <a:rPr lang="en-US" sz="2600" b="1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 atom </a:t>
                </a:r>
                <a:r>
                  <a:rPr lang="en-US" sz="2600" b="1" dirty="0" err="1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massasy</a:t>
                </a:r>
                <a:r>
                  <a:rPr lang="tk-TM" sz="2600" b="1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=1)</a:t>
                </a:r>
                <a:r>
                  <a:rPr lang="en-US" sz="2600" b="1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2600" b="1" dirty="0" smtClean="0">
                    <a:latin typeface="Times New Roman" pitchFamily="18" charset="0"/>
                    <a:cs typeface="Times New Roman" pitchFamily="18" charset="0"/>
                  </a:rPr>
                  <a:t>+ </a:t>
                </a:r>
                <a:r>
                  <a:rPr lang="tk-TM" sz="2600" b="1" dirty="0" smtClean="0">
                    <a:latin typeface="Times New Roman" pitchFamily="18" charset="0"/>
                    <a:cs typeface="Times New Roman" pitchFamily="18" charset="0"/>
                  </a:rPr>
                  <a:t>                         </a:t>
                </a:r>
              </a:p>
              <a:p>
                <a:pPr indent="-228600">
                  <a:lnSpc>
                    <a:spcPct val="150000"/>
                  </a:lnSpc>
                  <a:buClr>
                    <a:srgbClr val="FFCC00"/>
                  </a:buClr>
                </a:pPr>
                <a:r>
                  <a:rPr lang="tk-TM" sz="2600" b="1" dirty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600" b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tk-TM" sz="2600" b="1" dirty="0" smtClean="0">
                    <a:solidFill>
                      <a:srgbClr val="88167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libri"/>
                        <a:cs typeface="Times New Roman"/>
                      </a:rPr>
                      <m:t>·</m:t>
                    </m:r>
                    <m:r>
                      <a:rPr lang="tk-TM" sz="2800" b="1">
                        <a:solidFill>
                          <a:srgbClr val="881670"/>
                        </a:solidFill>
                        <a:latin typeface="Cambria Math" panose="02040503050406030204" pitchFamily="18" charset="0"/>
                        <a:ea typeface="Calibri"/>
                        <a:cs typeface="Times New Roman"/>
                      </a:rPr>
                      <m:t> </m:t>
                    </m:r>
                  </m:oMath>
                </a14:m>
                <a:r>
                  <a:rPr lang="en-US" sz="2600" b="1" dirty="0" smtClean="0">
                    <a:solidFill>
                      <a:srgbClr val="881670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 </a:t>
                </a:r>
                <a:r>
                  <a:rPr lang="en-US" sz="24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otnositel</a:t>
                </a:r>
                <a:r>
                  <a:rPr lang="en-US" sz="2400" b="1" dirty="0" smtClean="0">
                    <a:solidFill>
                      <a:srgbClr val="881670"/>
                    </a:solidFill>
                    <a:latin typeface="Times New Roman" pitchFamily="18" charset="0"/>
                    <a:cs typeface="Times New Roman" pitchFamily="18" charset="0"/>
                  </a:rPr>
                  <a:t> atom </a:t>
                </a:r>
                <a:r>
                  <a:rPr lang="en-US" sz="2400" b="1" dirty="0" err="1" smtClean="0">
                    <a:solidFill>
                      <a:srgbClr val="881670"/>
                    </a:solidFill>
                    <a:latin typeface="Times New Roman" pitchFamily="18" charset="0"/>
                    <a:cs typeface="Times New Roman" pitchFamily="18" charset="0"/>
                  </a:rPr>
                  <a:t>massasy</a:t>
                </a:r>
                <a:r>
                  <a:rPr lang="en-US" sz="2400" b="1" dirty="0" smtClean="0">
                    <a:solidFill>
                      <a:srgbClr val="88167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600" b="1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2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16</a:t>
                </a:r>
                <a:r>
                  <a:rPr lang="en-US" sz="2600" b="1" dirty="0" smtClean="0">
                    <a:solidFill>
                      <a:srgbClr val="881670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tk-TM" sz="2600" b="1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2600" b="1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tk-TM" sz="2600" b="1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600" b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tk-TM" sz="2600" b="1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libri"/>
                        <a:cs typeface="Times New Roman"/>
                      </a:rPr>
                      <m:t>·</m:t>
                    </m:r>
                  </m:oMath>
                </a14:m>
                <a:r>
                  <a:rPr lang="tk-TM" sz="2600" b="1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600" b="1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2600" b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 1</a:t>
                </a:r>
                <a:r>
                  <a:rPr lang="tk-TM" sz="2600" b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881670"/>
                        </a:solidFill>
                        <a:latin typeface="Cambria Math"/>
                        <a:ea typeface="Calibri"/>
                        <a:cs typeface="Times New Roman"/>
                      </a:rPr>
                      <m:t>·</m:t>
                    </m:r>
                    <m:r>
                      <a:rPr lang="tk-TM" sz="2800" b="1">
                        <a:solidFill>
                          <a:srgbClr val="881670"/>
                        </a:solidFill>
                        <a:latin typeface="Cambria Math" panose="02040503050406030204" pitchFamily="18" charset="0"/>
                        <a:ea typeface="Calibri"/>
                        <a:cs typeface="Times New Roman"/>
                      </a:rPr>
                      <m:t> </m:t>
                    </m:r>
                  </m:oMath>
                </a14:m>
                <a:r>
                  <a:rPr lang="en-US" sz="2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16</a:t>
                </a:r>
                <a:r>
                  <a:rPr lang="en-US" sz="2600" b="1" dirty="0" smtClean="0">
                    <a:solidFill>
                      <a:srgbClr val="88167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2600" b="1" dirty="0" smtClean="0">
                    <a:latin typeface="Times New Roman" pitchFamily="18" charset="0"/>
                    <a:cs typeface="Times New Roman" pitchFamily="18" charset="0"/>
                  </a:rPr>
                  <a:t>= 18 </a:t>
                </a:r>
                <a:r>
                  <a:rPr lang="tk-TM" sz="2600" b="1" dirty="0" smtClean="0">
                    <a:latin typeface="Times New Roman" pitchFamily="18" charset="0"/>
                    <a:cs typeface="Times New Roman" pitchFamily="18" charset="0"/>
                  </a:rPr>
                  <a:t>       </a:t>
                </a:r>
              </a:p>
              <a:p>
                <a:pPr indent="-228600">
                  <a:lnSpc>
                    <a:spcPct val="150000"/>
                  </a:lnSpc>
                  <a:buClr>
                    <a:srgbClr val="FFCC00"/>
                  </a:buClr>
                </a:pPr>
                <a:r>
                  <a:rPr lang="tk-TM" sz="26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tk-TM" sz="2600" b="1" dirty="0" smtClean="0">
                    <a:latin typeface="Times New Roman" pitchFamily="18" charset="0"/>
                    <a:cs typeface="Times New Roman" pitchFamily="18" charset="0"/>
                  </a:rPr>
                  <a:t>                                                        (</a:t>
                </a:r>
                <a:r>
                  <a:rPr lang="tk-TM" sz="2000" b="1" dirty="0" smtClean="0">
                    <a:latin typeface="Times New Roman" pitchFamily="18" charset="0"/>
                    <a:cs typeface="Times New Roman" pitchFamily="18" charset="0"/>
                  </a:rPr>
                  <a:t>suwuň molekulýar massasy</a:t>
                </a:r>
                <a:r>
                  <a:rPr lang="tk-TM" sz="2600" b="1" dirty="0" smtClean="0"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en-US" sz="2600" b="1" dirty="0" smtClean="0">
                    <a:latin typeface="Times New Roman" pitchFamily="18" charset="0"/>
                    <a:cs typeface="Times New Roman" pitchFamily="18" charset="0"/>
                  </a:rPr>
                  <a:t>	</a:t>
                </a:r>
              </a:p>
            </p:txBody>
          </p:sp>
        </mc:Choice>
        <mc:Fallback xmlns="">
          <p:sp>
            <p:nvSpPr>
              <p:cNvPr id="4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653136"/>
                <a:ext cx="8815055" cy="1970283"/>
              </a:xfrm>
              <a:prstGeom prst="rect">
                <a:avLst/>
              </a:prstGeom>
              <a:blipFill>
                <a:blip r:embed="rId2"/>
                <a:stretch>
                  <a:fillRect l="-1245" b="-3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61906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0" y="25395"/>
                <a:ext cx="9144000" cy="49111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  <a:spcAft>
                    <a:spcPts val="900"/>
                  </a:spcAft>
                </a:pPr>
                <a:r>
                  <a:rPr lang="en-US" sz="2800" b="1" dirty="0">
                    <a:latin typeface="Arial Black" pitchFamily="34" charset="0"/>
                    <a:ea typeface="Calibri"/>
                    <a:cs typeface="Times New Roman"/>
                  </a:rPr>
                  <a:t>4. Mol. </a:t>
                </a:r>
                <a:r>
                  <a:rPr lang="en-US" sz="2800" b="1" dirty="0" err="1">
                    <a:latin typeface="Arial Black" pitchFamily="34" charset="0"/>
                    <a:ea typeface="Calibri"/>
                    <a:cs typeface="Times New Roman"/>
                  </a:rPr>
                  <a:t>Awogadro</a:t>
                </a:r>
                <a:r>
                  <a:rPr lang="en-US" sz="2800" b="1" dirty="0">
                    <a:latin typeface="Arial Black" pitchFamily="34" charset="0"/>
                    <a:ea typeface="Calibri"/>
                    <a:cs typeface="Times New Roman"/>
                  </a:rPr>
                  <a:t> </a:t>
                </a:r>
                <a:r>
                  <a:rPr lang="en-US" sz="2800" b="1" dirty="0" err="1">
                    <a:latin typeface="Arial Black" pitchFamily="34" charset="0"/>
                    <a:ea typeface="Calibri"/>
                    <a:cs typeface="Times New Roman"/>
                  </a:rPr>
                  <a:t>hemişeligi</a:t>
                </a:r>
                <a:r>
                  <a:rPr lang="ru-RU" sz="2000" b="1" dirty="0" smtClean="0">
                    <a:latin typeface="Times New Roman"/>
                    <a:ea typeface="Calibri"/>
                    <a:cs typeface="Times New Roman"/>
                  </a:rPr>
                  <a:t>.</a:t>
                </a:r>
              </a:p>
              <a:p>
                <a:pPr algn="ctr">
                  <a:lnSpc>
                    <a:spcPct val="114000"/>
                  </a:lnSpc>
                  <a:spcAft>
                    <a:spcPts val="900"/>
                  </a:spcAft>
                </a:pPr>
                <a:endParaRPr lang="ru-RU" sz="1100" dirty="0">
                  <a:ea typeface="Calibri"/>
                  <a:cs typeface="Times New Roman"/>
                </a:endParaRPr>
              </a:p>
              <a:p>
                <a:pPr>
                  <a:lnSpc>
                    <a:spcPct val="114000"/>
                  </a:lnSpc>
                  <a:spcAft>
                    <a:spcPts val="900"/>
                  </a:spcAft>
                </a:pPr>
                <a:r>
                  <a:rPr lang="tk-TM" sz="2600" b="1" dirty="0" smtClean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     Himiýa-da iň esasy düşünjeleriň biri hem bu </a:t>
                </a:r>
                <a:r>
                  <a:rPr lang="tk-TM" sz="2600" b="1" dirty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m</a:t>
                </a:r>
                <a:r>
                  <a:rPr lang="en-US" sz="2600" b="1" dirty="0" err="1" smtClean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addanyń</a:t>
                </a:r>
                <a:r>
                  <a:rPr lang="en-US" sz="2600" b="1" dirty="0" smtClean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  </a:t>
                </a:r>
                <a:r>
                  <a:rPr lang="en-US" sz="2600" b="1" dirty="0" err="1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mukdar</a:t>
                </a:r>
                <a:r>
                  <a:rPr lang="en-US" sz="2600" b="1" dirty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  </a:t>
                </a:r>
                <a:r>
                  <a:rPr lang="en-US" sz="2600" b="1" dirty="0" err="1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birligi</a:t>
                </a:r>
                <a:r>
                  <a:rPr lang="en-US" sz="2600" b="1" dirty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  </a:t>
                </a:r>
                <a:r>
                  <a:rPr lang="en-US" sz="2600" b="1" i="1" dirty="0" err="1" smtClean="0">
                    <a:latin typeface="Times New Roman"/>
                    <a:ea typeface="Calibri"/>
                    <a:cs typeface="Times New Roman"/>
                  </a:rPr>
                  <a:t>mol</a:t>
                </a:r>
                <a:r>
                  <a:rPr lang="tk-TM" sz="2600" b="1" i="1" dirty="0" smtClean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600" b="1" dirty="0" smtClean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- </a:t>
                </a:r>
                <a:r>
                  <a:rPr lang="en-US" sz="2600" b="1" dirty="0" err="1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dur</a:t>
                </a:r>
                <a:r>
                  <a:rPr lang="en-US" sz="2600" b="1" dirty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. </a:t>
                </a:r>
                <a:endParaRPr lang="tk-TM" sz="2600" b="1" dirty="0" smtClean="0">
                  <a:solidFill>
                    <a:srgbClr val="C00000"/>
                  </a:solidFill>
                  <a:latin typeface="Times New Roman"/>
                  <a:ea typeface="Calibri"/>
                  <a:cs typeface="Times New Roman"/>
                </a:endParaRPr>
              </a:p>
              <a:p>
                <a:pPr>
                  <a:lnSpc>
                    <a:spcPct val="114000"/>
                  </a:lnSpc>
                  <a:spcAft>
                    <a:spcPts val="900"/>
                  </a:spcAft>
                </a:pPr>
                <a:r>
                  <a:rPr lang="tk-TM" sz="2600" b="1" dirty="0" smtClean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     Uglerodyň bir </a:t>
                </a:r>
                <a:r>
                  <a:rPr lang="tk-TM" sz="2600" b="1" i="1" dirty="0" smtClean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molunda</a:t>
                </a:r>
                <a:r>
                  <a:rPr lang="tk-TM" sz="2600" b="1" dirty="0" smtClean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 ýagny onuň 12-lik izotopynyň arassa takyk 12 gramynda, </a:t>
                </a:r>
                <a:r>
                  <a:rPr lang="ru-RU" sz="2600" b="1" dirty="0" smtClean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tk-TM" sz="2600" b="1" dirty="0" smtClean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ýa-da 0,012 kilogramynda saklanýan </a:t>
                </a:r>
                <a:r>
                  <a:rPr lang="ru-RU" sz="2600" b="1" dirty="0" err="1" smtClean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näçe</a:t>
                </a:r>
                <a:r>
                  <a:rPr lang="ru-RU" sz="2600" b="1" dirty="0" smtClean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ru-RU" sz="2600" b="1" dirty="0" err="1" smtClean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bőlejikleri</a:t>
                </a:r>
                <a:r>
                  <a:rPr lang="tk-TM" sz="2600" b="1" dirty="0" smtClean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ň (struktura elementleriň-</a:t>
                </a:r>
                <a:r>
                  <a:rPr lang="ru-RU" sz="2600" b="1" dirty="0" smtClean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ru-RU" sz="2600" b="1" dirty="0" err="1" smtClean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atomlary</a:t>
                </a:r>
                <a:r>
                  <a:rPr lang="tk-TM" sz="2600" b="1" dirty="0" smtClean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ň</a:t>
                </a:r>
                <a:r>
                  <a:rPr lang="ru-RU" sz="2600" b="1" dirty="0" smtClean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,</a:t>
                </a:r>
                <a:r>
                  <a:rPr lang="tk-TM" sz="2600" b="1" dirty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ru-RU" sz="2600" b="1" dirty="0" err="1" smtClean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molekulalary</a:t>
                </a:r>
                <a:r>
                  <a:rPr lang="tk-TM" sz="2600" b="1" dirty="0" smtClean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ň</a:t>
                </a:r>
                <a:r>
                  <a:rPr lang="ru-RU" sz="2600" b="1" dirty="0" smtClean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  </a:t>
                </a:r>
                <a:r>
                  <a:rPr lang="ru-RU" sz="2600" b="1" dirty="0" err="1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ya-da</a:t>
                </a:r>
                <a:r>
                  <a:rPr lang="ru-RU" sz="2600" b="1" dirty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ru-RU" sz="2600" b="1" dirty="0" err="1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basg</a:t>
                </a:r>
                <a:r>
                  <a:rPr lang="ru-RU" sz="2600" b="1" dirty="0" smtClean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.</a:t>
                </a:r>
                <a:r>
                  <a:rPr lang="tk-TM" sz="2600" b="1" dirty="0" smtClean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ru-RU" sz="2600" b="1" dirty="0" smtClean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)</a:t>
                </a:r>
                <a:r>
                  <a:rPr lang="tk-TM" sz="2600" b="1" dirty="0" smtClean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 sany</a:t>
                </a:r>
                <a:r>
                  <a:rPr lang="en-US" sz="2600" b="1" dirty="0" err="1" smtClean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ny</a:t>
                </a:r>
                <a:r>
                  <a:rPr lang="en-US" sz="2600" b="1" dirty="0" smtClean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 g</a:t>
                </a:r>
                <a:r>
                  <a:rPr lang="tk-TM" sz="2600" b="1" dirty="0" smtClean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örkezýän birlige </a:t>
                </a:r>
                <a:r>
                  <a:rPr lang="tk-TM" sz="2600" b="1" i="1" u="sng" dirty="0" smtClean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Awogadro sany </a:t>
                </a:r>
                <a:r>
                  <a:rPr lang="tk-TM" sz="2600" b="1" dirty="0" smtClean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diýilýär</a:t>
                </a:r>
                <a:r>
                  <a:rPr lang="ru-RU" sz="2600" b="1" dirty="0" smtClean="0">
                    <a:solidFill>
                      <a:srgbClr val="C00000"/>
                    </a:solidFill>
                    <a:latin typeface="Times New Roman"/>
                    <a:ea typeface="Calibri"/>
                    <a:cs typeface="Times New Roman"/>
                  </a:rPr>
                  <a:t>.</a:t>
                </a:r>
                <a:endParaRPr lang="ru-RU" sz="2600" b="1" dirty="0">
                  <a:solidFill>
                    <a:srgbClr val="C00000"/>
                  </a:solidFill>
                  <a:ea typeface="Calibri"/>
                  <a:cs typeface="Times New Roman"/>
                </a:endParaRPr>
              </a:p>
              <a:p>
                <a:pPr>
                  <a:lnSpc>
                    <a:spcPct val="114000"/>
                  </a:lnSpc>
                  <a:spcAft>
                    <a:spcPts val="900"/>
                  </a:spcAft>
                </a:pPr>
                <a:r>
                  <a:rPr lang="tk-TM" sz="2600" b="1" dirty="0" smtClean="0">
                    <a:latin typeface="Times New Roman"/>
                    <a:ea typeface="Calibri"/>
                    <a:cs typeface="Times New Roman"/>
                  </a:rPr>
                  <a:t>Şol </a:t>
                </a:r>
                <a:r>
                  <a:rPr lang="en-US" sz="2600" b="1" dirty="0" smtClean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6.02214199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ea typeface="Calibri"/>
                        <a:cs typeface="Times New Roman"/>
                      </a:rPr>
                      <m:t>·</m:t>
                    </m:r>
                  </m:oMath>
                </a14:m>
                <a:r>
                  <a:rPr lang="en-US" sz="2600" b="1" dirty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 10</a:t>
                </a:r>
                <a:r>
                  <a:rPr lang="en-US" sz="2600" b="1" baseline="30000" dirty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23</a:t>
                </a:r>
                <a:r>
                  <a:rPr lang="en-US" sz="2600" b="1" dirty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  </a:t>
                </a:r>
                <a:r>
                  <a:rPr lang="tk-TM" sz="2600" b="1" dirty="0" smtClean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sany </a:t>
                </a:r>
                <a:r>
                  <a:rPr lang="en-US" sz="2600" b="1" dirty="0" err="1" smtClean="0">
                    <a:latin typeface="Times New Roman"/>
                    <a:ea typeface="Calibri"/>
                    <a:cs typeface="Times New Roman"/>
                  </a:rPr>
                  <a:t>molekulany</a:t>
                </a:r>
                <a:r>
                  <a:rPr lang="en-US" sz="2600" b="1" dirty="0">
                    <a:latin typeface="Times New Roman"/>
                    <a:ea typeface="Calibri"/>
                    <a:cs typeface="Times New Roman"/>
                  </a:rPr>
                  <a:t>, atomy </a:t>
                </a:r>
                <a:r>
                  <a:rPr lang="tk-TM" sz="2600" b="1" dirty="0" smtClean="0">
                    <a:latin typeface="Times New Roman"/>
                    <a:ea typeface="Calibri"/>
                    <a:cs typeface="Times New Roman"/>
                  </a:rPr>
                  <a:t>ýa-da başga bölejikleri</a:t>
                </a:r>
                <a:r>
                  <a:rPr lang="en-US" sz="2600" b="1" dirty="0" smtClean="0"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600" b="1" dirty="0" err="1">
                    <a:latin typeface="Times New Roman"/>
                    <a:ea typeface="Calibri"/>
                    <a:cs typeface="Times New Roman"/>
                  </a:rPr>
                  <a:t>saklaỳan</a:t>
                </a:r>
                <a:r>
                  <a:rPr lang="en-US" sz="2600" b="1" dirty="0">
                    <a:latin typeface="Times New Roman"/>
                    <a:ea typeface="Calibri"/>
                    <a:cs typeface="Times New Roman"/>
                  </a:rPr>
                  <a:t>  </a:t>
                </a:r>
                <a:r>
                  <a:rPr lang="en-US" sz="2600" b="1" dirty="0" err="1">
                    <a:latin typeface="Times New Roman"/>
                    <a:ea typeface="Calibri"/>
                    <a:cs typeface="Times New Roman"/>
                  </a:rPr>
                  <a:t>maddanyń</a:t>
                </a:r>
                <a:r>
                  <a:rPr lang="en-US" sz="2600" b="1" dirty="0"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tk-TM" sz="2600" b="1" dirty="0" smtClean="0">
                    <a:latin typeface="Times New Roman"/>
                    <a:ea typeface="Calibri"/>
                    <a:cs typeface="Times New Roman"/>
                  </a:rPr>
                  <a:t>1mol </a:t>
                </a:r>
                <a:r>
                  <a:rPr lang="en-US" sz="2600" b="1" dirty="0" err="1" smtClean="0">
                    <a:latin typeface="Times New Roman"/>
                    <a:ea typeface="Calibri"/>
                    <a:cs typeface="Times New Roman"/>
                  </a:rPr>
                  <a:t>mukdarydyr</a:t>
                </a:r>
                <a:r>
                  <a:rPr lang="tk-TM" sz="2600" b="1" dirty="0" smtClean="0">
                    <a:latin typeface="Times New Roman"/>
                    <a:ea typeface="Calibri"/>
                    <a:cs typeface="Times New Roman"/>
                  </a:rPr>
                  <a:t>. </a:t>
                </a:r>
                <a:endParaRPr lang="ru-RU" sz="2600" b="1" dirty="0"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5395"/>
                <a:ext cx="9144000" cy="4911153"/>
              </a:xfrm>
              <a:prstGeom prst="rect">
                <a:avLst/>
              </a:prstGeom>
              <a:blipFill>
                <a:blip r:embed="rId2"/>
                <a:stretch>
                  <a:fillRect l="-1200" t="-620" r="-1733" b="-14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755576" y="5229200"/>
                <a:ext cx="6703438" cy="6537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14000"/>
                  </a:lnSpc>
                  <a:spcAft>
                    <a:spcPts val="900"/>
                  </a:spcAft>
                </a:pPr>
                <a:r>
                  <a:rPr lang="en-US" sz="2800" b="1" dirty="0" err="1">
                    <a:latin typeface="Times New Roman"/>
                    <a:ea typeface="Calibri"/>
                    <a:cs typeface="Times New Roman"/>
                  </a:rPr>
                  <a:t>Onuń</a:t>
                </a:r>
                <a:r>
                  <a:rPr lang="en-US" sz="2800" b="1" dirty="0"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 err="1" smtClean="0">
                    <a:latin typeface="Times New Roman"/>
                    <a:ea typeface="Calibri"/>
                    <a:cs typeface="Times New Roman"/>
                  </a:rPr>
                  <a:t>belgi</a:t>
                </a:r>
                <a:r>
                  <a:rPr lang="tk-TM" sz="2800" b="1" dirty="0" smtClean="0">
                    <a:latin typeface="Times New Roman"/>
                    <a:ea typeface="Calibri"/>
                    <a:cs typeface="Times New Roman"/>
                  </a:rPr>
                  <a:t>leni</a:t>
                </a:r>
                <a:r>
                  <a:rPr lang="tk-TM" sz="2800" b="1" dirty="0">
                    <a:latin typeface="Times New Roman"/>
                    <a:ea typeface="Calibri"/>
                    <a:cs typeface="Times New Roman"/>
                  </a:rPr>
                  <a:t>ş</a:t>
                </a:r>
                <a:r>
                  <a:rPr lang="en-US" sz="2800" b="1" dirty="0" err="1" smtClean="0">
                    <a:latin typeface="Times New Roman"/>
                    <a:ea typeface="Calibri"/>
                    <a:cs typeface="Times New Roman"/>
                  </a:rPr>
                  <a:t>i</a:t>
                </a:r>
                <a:r>
                  <a:rPr lang="en-US" sz="2800" b="1" dirty="0" smtClean="0">
                    <a:latin typeface="Times New Roman"/>
                    <a:ea typeface="Calibri"/>
                    <a:cs typeface="Times New Roman"/>
                  </a:rPr>
                  <a:t>  </a:t>
                </a:r>
                <a:r>
                  <a:rPr lang="en-US" sz="3200" b="1" dirty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N</a:t>
                </a:r>
                <a:r>
                  <a:rPr lang="en-US" sz="3200" b="1" baseline="-25000" dirty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A</a:t>
                </a:r>
                <a:r>
                  <a:rPr lang="en-US" sz="3200" b="1" dirty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 =  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6</a:t>
                </a:r>
                <a:r>
                  <a:rPr lang="tk-TM" sz="3200" b="1" dirty="0" smtClean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,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02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/>
                        <a:ea typeface="Calibri"/>
                        <a:cs typeface="Times New Roman"/>
                      </a:rPr>
                      <m:t>·</m:t>
                    </m:r>
                  </m:oMath>
                </a14:m>
                <a:r>
                  <a:rPr lang="en-US" sz="3200" b="1" dirty="0" smtClean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3200" b="1" dirty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10</a:t>
                </a:r>
                <a:r>
                  <a:rPr lang="en-US" sz="3200" b="1" baseline="30000" dirty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23</a:t>
                </a:r>
                <a:r>
                  <a:rPr lang="en-US" sz="3200" b="1" dirty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  mol</a:t>
                </a:r>
                <a:r>
                  <a:rPr lang="en-US" sz="3200" b="1" baseline="30000" dirty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-1</a:t>
                </a:r>
                <a:endParaRPr lang="ru-RU" sz="1600" b="1" dirty="0">
                  <a:solidFill>
                    <a:srgbClr val="FF0000"/>
                  </a:solidFill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5229200"/>
                <a:ext cx="6703438" cy="653705"/>
              </a:xfrm>
              <a:prstGeom prst="rect">
                <a:avLst/>
              </a:prstGeom>
              <a:blipFill>
                <a:blip r:embed="rId3"/>
                <a:stretch>
                  <a:fillRect l="-1909" t="-9346" r="-91" b="-224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40149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7504" y="0"/>
                <a:ext cx="8928992" cy="40376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4000"/>
                  </a:lnSpc>
                  <a:spcAft>
                    <a:spcPts val="900"/>
                  </a:spcAft>
                </a:pPr>
                <a:r>
                  <a:rPr lang="tk-TM" sz="3200" b="1" dirty="0" smtClean="0">
                    <a:latin typeface="Times New Roman" pitchFamily="18" charset="0"/>
                    <a:ea typeface="Calibri"/>
                    <a:cs typeface="Times New Roman" pitchFamily="18" charset="0"/>
                  </a:rPr>
                  <a:t>                              Mysal üçin:</a:t>
                </a:r>
              </a:p>
              <a:p>
                <a:pPr>
                  <a:lnSpc>
                    <a:spcPct val="114000"/>
                  </a:lnSpc>
                  <a:spcAft>
                    <a:spcPts val="900"/>
                  </a:spcAft>
                </a:pPr>
                <a:endParaRPr lang="tk-TM" sz="3200" b="1" dirty="0" smtClean="0"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>
                  <a:lnSpc>
                    <a:spcPct val="114000"/>
                  </a:lnSpc>
                  <a:spcAft>
                    <a:spcPts val="900"/>
                  </a:spcAft>
                </a:pPr>
                <a:r>
                  <a:rPr lang="en-US" sz="3200" b="1" dirty="0">
                    <a:latin typeface="Times New Roman" pitchFamily="18" charset="0"/>
                    <a:ea typeface="Calibri"/>
                    <a:cs typeface="Times New Roman" pitchFamily="18" charset="0"/>
                  </a:rPr>
                  <a:t>1 </a:t>
                </a:r>
                <a:r>
                  <a:rPr lang="en-US" sz="3200" b="1" dirty="0" err="1">
                    <a:latin typeface="Times New Roman" pitchFamily="18" charset="0"/>
                    <a:ea typeface="Calibri"/>
                    <a:cs typeface="Times New Roman" pitchFamily="18" charset="0"/>
                  </a:rPr>
                  <a:t>mol</a:t>
                </a:r>
                <a:r>
                  <a:rPr lang="en-US" sz="3200" b="1" dirty="0"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3200" b="1" dirty="0">
                    <a:solidFill>
                      <a:srgbClr val="FF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H</a:t>
                </a:r>
                <a:r>
                  <a:rPr lang="en-US" sz="3200" b="1" dirty="0"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latin typeface="Times New Roman" pitchFamily="18" charset="0"/>
                    <a:ea typeface="Calibri"/>
                    <a:cs typeface="Times New Roman" pitchFamily="18" charset="0"/>
                  </a:rPr>
                  <a:t>atomy</a:t>
                </a:r>
                <a:r>
                  <a:rPr lang="tk-TM" sz="3200" b="1" dirty="0" smtClean="0"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latin typeface="Times New Roman" pitchFamily="18" charset="0"/>
                    <a:ea typeface="Calibri"/>
                    <a:cs typeface="Times New Roman" pitchFamily="18" charset="0"/>
                  </a:rPr>
                  <a:t>1 </a:t>
                </a:r>
                <a:r>
                  <a:rPr lang="en-US" sz="3200" b="1" dirty="0">
                    <a:latin typeface="Times New Roman" pitchFamily="18" charset="0"/>
                    <a:ea typeface="Calibri"/>
                    <a:cs typeface="Times New Roman" pitchFamily="18" charset="0"/>
                  </a:rPr>
                  <a:t>g </a:t>
                </a:r>
                <a:r>
                  <a:rPr lang="en-US" sz="3200" b="1" dirty="0" err="1">
                    <a:latin typeface="Times New Roman" pitchFamily="18" charset="0"/>
                    <a:ea typeface="Calibri"/>
                    <a:cs typeface="Times New Roman" pitchFamily="18" charset="0"/>
                  </a:rPr>
                  <a:t>Wodorod</a:t>
                </a:r>
                <a:r>
                  <a:rPr lang="en-US" sz="3200" b="1" dirty="0">
                    <a:latin typeface="Times New Roman" pitchFamily="18" charset="0"/>
                    <a:ea typeface="Calibri"/>
                    <a:cs typeface="Times New Roman" pitchFamily="18" charset="0"/>
                  </a:rPr>
                  <a:t> = 6.02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/>
                        <a:ea typeface="Calibri"/>
                        <a:cs typeface="Times New Roman"/>
                      </a:rPr>
                      <m:t>·</m:t>
                    </m:r>
                  </m:oMath>
                </a14:m>
                <a:r>
                  <a:rPr lang="en-US" sz="3200" b="1" dirty="0" smtClean="0"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3200" b="1" dirty="0">
                    <a:latin typeface="Times New Roman" pitchFamily="18" charset="0"/>
                    <a:ea typeface="Calibri"/>
                    <a:cs typeface="Times New Roman" pitchFamily="18" charset="0"/>
                  </a:rPr>
                  <a:t>10</a:t>
                </a:r>
                <a:r>
                  <a:rPr lang="en-US" sz="3200" b="1" baseline="30000" dirty="0">
                    <a:latin typeface="Times New Roman" pitchFamily="18" charset="0"/>
                    <a:ea typeface="Calibri"/>
                    <a:cs typeface="Times New Roman" pitchFamily="18" charset="0"/>
                  </a:rPr>
                  <a:t>23</a:t>
                </a:r>
                <a:r>
                  <a:rPr lang="en-US" sz="3200" b="1" dirty="0"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latin typeface="Times New Roman" pitchFamily="18" charset="0"/>
                    <a:ea typeface="Calibri"/>
                    <a:cs typeface="Times New Roman" pitchFamily="18" charset="0"/>
                  </a:rPr>
                  <a:t>atomy.</a:t>
                </a:r>
                <a:endParaRPr lang="ru-RU" b="1" dirty="0"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>
                  <a:lnSpc>
                    <a:spcPct val="114000"/>
                  </a:lnSpc>
                  <a:spcAft>
                    <a:spcPts val="900"/>
                  </a:spcAft>
                </a:pPr>
                <a:r>
                  <a:rPr lang="en-US" sz="3200" b="1" dirty="0">
                    <a:latin typeface="Times New Roman" pitchFamily="18" charset="0"/>
                    <a:ea typeface="Calibri"/>
                    <a:cs typeface="Times New Roman" pitchFamily="18" charset="0"/>
                  </a:rPr>
                  <a:t>1 </a:t>
                </a:r>
                <a:r>
                  <a:rPr lang="en-US" sz="3200" b="1" dirty="0" err="1">
                    <a:latin typeface="Times New Roman" pitchFamily="18" charset="0"/>
                    <a:ea typeface="Calibri"/>
                    <a:cs typeface="Times New Roman" pitchFamily="18" charset="0"/>
                  </a:rPr>
                  <a:t>mol</a:t>
                </a:r>
                <a:r>
                  <a:rPr lang="en-US" sz="3200" b="1" dirty="0"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3200" b="1" dirty="0">
                    <a:solidFill>
                      <a:srgbClr val="FF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C </a:t>
                </a:r>
                <a:r>
                  <a:rPr lang="en-US" sz="3200" b="1" dirty="0">
                    <a:latin typeface="Times New Roman" pitchFamily="18" charset="0"/>
                    <a:ea typeface="Calibri"/>
                    <a:cs typeface="Times New Roman" pitchFamily="18" charset="0"/>
                  </a:rPr>
                  <a:t>atomy 12 g </a:t>
                </a:r>
                <a:r>
                  <a:rPr lang="en-US" sz="3200" b="1" dirty="0" err="1">
                    <a:latin typeface="Times New Roman" pitchFamily="18" charset="0"/>
                    <a:ea typeface="Calibri"/>
                    <a:cs typeface="Times New Roman" pitchFamily="18" charset="0"/>
                  </a:rPr>
                  <a:t>Uglerod</a:t>
                </a:r>
                <a:r>
                  <a:rPr lang="en-US" sz="3200" b="1" dirty="0">
                    <a:latin typeface="Times New Roman" pitchFamily="18" charset="0"/>
                    <a:ea typeface="Calibri"/>
                    <a:cs typeface="Times New Roman" pitchFamily="18" charset="0"/>
                  </a:rPr>
                  <a:t> = 6.02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/>
                        <a:ea typeface="Calibri"/>
                        <a:cs typeface="Times New Roman"/>
                      </a:rPr>
                      <m:t>·</m:t>
                    </m:r>
                  </m:oMath>
                </a14:m>
                <a:r>
                  <a:rPr lang="en-US" sz="3200" b="1" dirty="0" smtClean="0"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3200" b="1" dirty="0">
                    <a:latin typeface="Times New Roman" pitchFamily="18" charset="0"/>
                    <a:ea typeface="Calibri"/>
                    <a:cs typeface="Times New Roman" pitchFamily="18" charset="0"/>
                  </a:rPr>
                  <a:t>10</a:t>
                </a:r>
                <a:r>
                  <a:rPr lang="en-US" sz="3200" b="1" baseline="30000" dirty="0">
                    <a:latin typeface="Times New Roman" pitchFamily="18" charset="0"/>
                    <a:ea typeface="Calibri"/>
                    <a:cs typeface="Times New Roman" pitchFamily="18" charset="0"/>
                  </a:rPr>
                  <a:t>23</a:t>
                </a:r>
                <a:r>
                  <a:rPr lang="en-US" sz="3200" b="1" dirty="0"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latin typeface="Times New Roman" pitchFamily="18" charset="0"/>
                    <a:ea typeface="Calibri"/>
                    <a:cs typeface="Times New Roman" pitchFamily="18" charset="0"/>
                  </a:rPr>
                  <a:t>atomy.</a:t>
                </a:r>
                <a:endParaRPr lang="ru-RU" b="1" dirty="0"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>
                  <a:lnSpc>
                    <a:spcPct val="114000"/>
                  </a:lnSpc>
                  <a:spcAft>
                    <a:spcPts val="900"/>
                  </a:spcAft>
                </a:pPr>
                <a:r>
                  <a:rPr lang="en-US" sz="3200" b="1" dirty="0">
                    <a:latin typeface="Times New Roman" pitchFamily="18" charset="0"/>
                    <a:ea typeface="Calibri"/>
                    <a:cs typeface="Times New Roman" pitchFamily="18" charset="0"/>
                  </a:rPr>
                  <a:t>1 </a:t>
                </a:r>
                <a:r>
                  <a:rPr lang="en-US" sz="3200" b="1" dirty="0" err="1">
                    <a:latin typeface="Times New Roman" pitchFamily="18" charset="0"/>
                    <a:ea typeface="Calibri"/>
                    <a:cs typeface="Times New Roman" pitchFamily="18" charset="0"/>
                  </a:rPr>
                  <a:t>mol</a:t>
                </a:r>
                <a:r>
                  <a:rPr lang="en-US" sz="3200" b="1" dirty="0"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3200" b="1" dirty="0">
                    <a:solidFill>
                      <a:srgbClr val="FF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H</a:t>
                </a:r>
                <a:r>
                  <a:rPr lang="en-US" sz="3200" b="1" baseline="-25000" dirty="0">
                    <a:solidFill>
                      <a:srgbClr val="FF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2</a:t>
                </a:r>
                <a:r>
                  <a:rPr lang="en-US" sz="3200" b="1" dirty="0">
                    <a:solidFill>
                      <a:srgbClr val="FF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O</a:t>
                </a:r>
                <a:r>
                  <a:rPr lang="en-US" sz="3200" b="1" dirty="0">
                    <a:latin typeface="Times New Roman" pitchFamily="18" charset="0"/>
                    <a:ea typeface="Calibri"/>
                    <a:cs typeface="Times New Roman" pitchFamily="18" charset="0"/>
                  </a:rPr>
                  <a:t> 18 g </a:t>
                </a:r>
                <a:r>
                  <a:rPr lang="en-US" sz="3200" b="1" dirty="0" err="1">
                    <a:latin typeface="Times New Roman" pitchFamily="18" charset="0"/>
                    <a:ea typeface="Calibri"/>
                    <a:cs typeface="Times New Roman" pitchFamily="18" charset="0"/>
                  </a:rPr>
                  <a:t>Suw</a:t>
                </a:r>
                <a:r>
                  <a:rPr lang="en-US" sz="3200" b="1" dirty="0">
                    <a:latin typeface="Times New Roman" pitchFamily="18" charset="0"/>
                    <a:ea typeface="Calibri"/>
                    <a:cs typeface="Times New Roman" pitchFamily="18" charset="0"/>
                  </a:rPr>
                  <a:t> = 6.02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/>
                        <a:ea typeface="Calibri"/>
                        <a:cs typeface="Times New Roman"/>
                      </a:rPr>
                      <m:t>·</m:t>
                    </m:r>
                  </m:oMath>
                </a14:m>
                <a:r>
                  <a:rPr lang="en-US" sz="3200" b="1" dirty="0" smtClean="0"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3200" b="1" dirty="0">
                    <a:latin typeface="Times New Roman" pitchFamily="18" charset="0"/>
                    <a:ea typeface="Calibri"/>
                    <a:cs typeface="Times New Roman" pitchFamily="18" charset="0"/>
                  </a:rPr>
                  <a:t>10</a:t>
                </a:r>
                <a:r>
                  <a:rPr lang="en-US" sz="3200" b="1" baseline="30000" dirty="0">
                    <a:latin typeface="Times New Roman" pitchFamily="18" charset="0"/>
                    <a:ea typeface="Calibri"/>
                    <a:cs typeface="Times New Roman" pitchFamily="18" charset="0"/>
                  </a:rPr>
                  <a:t>23</a:t>
                </a:r>
                <a:r>
                  <a:rPr lang="en-US" sz="3200" b="1" dirty="0"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3200" b="1" dirty="0" err="1" smtClean="0">
                    <a:latin typeface="Times New Roman" pitchFamily="18" charset="0"/>
                    <a:ea typeface="Calibri"/>
                    <a:cs typeface="Times New Roman" pitchFamily="18" charset="0"/>
                  </a:rPr>
                  <a:t>molekulasy</a:t>
                </a:r>
                <a:r>
                  <a:rPr lang="en-US" sz="3200" b="1" dirty="0" smtClean="0">
                    <a:latin typeface="Times New Roman" pitchFamily="18" charset="0"/>
                    <a:ea typeface="Calibri"/>
                    <a:cs typeface="Times New Roman" pitchFamily="18" charset="0"/>
                  </a:rPr>
                  <a:t>.</a:t>
                </a:r>
                <a:endParaRPr lang="ru-RU" b="1" dirty="0">
                  <a:latin typeface="Times New Roman" pitchFamily="18" charset="0"/>
                  <a:ea typeface="Calibri"/>
                  <a:cs typeface="Times New Roman" pitchFamily="18" charset="0"/>
                </a:endParaRPr>
              </a:p>
              <a:p>
                <a:pPr>
                  <a:lnSpc>
                    <a:spcPct val="114000"/>
                  </a:lnSpc>
                  <a:spcAft>
                    <a:spcPts val="900"/>
                  </a:spcAft>
                </a:pPr>
                <a:r>
                  <a:rPr lang="en-US" sz="3200" b="1" dirty="0">
                    <a:latin typeface="Times New Roman" pitchFamily="18" charset="0"/>
                    <a:ea typeface="Calibri"/>
                    <a:cs typeface="Times New Roman" pitchFamily="18" charset="0"/>
                  </a:rPr>
                  <a:t> 	1 </a:t>
                </a:r>
                <a:r>
                  <a:rPr lang="en-US" sz="3200" b="1" dirty="0" err="1">
                    <a:latin typeface="Times New Roman" pitchFamily="18" charset="0"/>
                    <a:ea typeface="Calibri"/>
                    <a:cs typeface="Times New Roman" pitchFamily="18" charset="0"/>
                  </a:rPr>
                  <a:t>mol</a:t>
                </a:r>
                <a:r>
                  <a:rPr lang="en-US" sz="3200" b="1" dirty="0">
                    <a:latin typeface="Times New Roman" pitchFamily="18" charset="0"/>
                    <a:ea typeface="Calibri"/>
                    <a:cs typeface="Times New Roman" pitchFamily="18" charset="0"/>
                  </a:rPr>
                  <a:t> = 6.02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/>
                        <a:ea typeface="Calibri"/>
                        <a:cs typeface="Times New Roman"/>
                      </a:rPr>
                      <m:t>·</m:t>
                    </m:r>
                    <m:r>
                      <a:rPr lang="tk-TM" sz="3200" b="1" i="1" smtClean="0">
                        <a:latin typeface="Cambria Math" panose="02040503050406030204" pitchFamily="18" charset="0"/>
                        <a:ea typeface="Calibri"/>
                        <a:cs typeface="Times New Roman"/>
                      </a:rPr>
                      <m:t> </m:t>
                    </m:r>
                  </m:oMath>
                </a14:m>
                <a:r>
                  <a:rPr lang="en-US" sz="3200" b="1" dirty="0" smtClean="0">
                    <a:latin typeface="Times New Roman" pitchFamily="18" charset="0"/>
                    <a:ea typeface="Calibri"/>
                    <a:cs typeface="Times New Roman" pitchFamily="18" charset="0"/>
                  </a:rPr>
                  <a:t>10</a:t>
                </a:r>
                <a:r>
                  <a:rPr lang="en-US" sz="3200" b="1" baseline="30000" dirty="0" smtClean="0">
                    <a:latin typeface="Times New Roman" pitchFamily="18" charset="0"/>
                    <a:ea typeface="Calibri"/>
                    <a:cs typeface="Times New Roman" pitchFamily="18" charset="0"/>
                  </a:rPr>
                  <a:t>23</a:t>
                </a:r>
                <a:r>
                  <a:rPr lang="en-US" sz="3200" b="1" dirty="0" smtClean="0"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3200" b="1" dirty="0" err="1">
                    <a:latin typeface="Times New Roman" pitchFamily="18" charset="0"/>
                    <a:ea typeface="Calibri"/>
                    <a:cs typeface="Times New Roman" pitchFamily="18" charset="0"/>
                  </a:rPr>
                  <a:t>bölejik</a:t>
                </a:r>
                <a:r>
                  <a:rPr lang="en-US" sz="3200" b="1" dirty="0">
                    <a:latin typeface="Times New Roman" pitchFamily="18" charset="0"/>
                    <a:ea typeface="Calibri"/>
                    <a:cs typeface="Times New Roman" pitchFamily="18" charset="0"/>
                  </a:rPr>
                  <a:t>.</a:t>
                </a:r>
                <a:endParaRPr lang="ru-RU" b="1" dirty="0">
                  <a:latin typeface="Times New Roman" pitchFamily="18" charset="0"/>
                  <a:ea typeface="Calibri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0"/>
                <a:ext cx="8928992" cy="4037644"/>
              </a:xfrm>
              <a:prstGeom prst="rect">
                <a:avLst/>
              </a:prstGeom>
              <a:blipFill>
                <a:blip r:embed="rId2"/>
                <a:stretch>
                  <a:fillRect l="-1776" t="-1511" b="-2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93261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8844" y="0"/>
                <a:ext cx="9144000" cy="66000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  <a:spcAft>
                    <a:spcPts val="900"/>
                  </a:spcAft>
                </a:pPr>
                <a:r>
                  <a:rPr lang="en-US" sz="2800" b="1" dirty="0" smtClean="0">
                    <a:latin typeface="Arial Black" pitchFamily="34" charset="0"/>
                    <a:ea typeface="Calibri"/>
                    <a:cs typeface="Times New Roman"/>
                  </a:rPr>
                  <a:t>5. </a:t>
                </a:r>
                <a:r>
                  <a:rPr lang="en-US" sz="2800" b="1" dirty="0" err="1">
                    <a:latin typeface="Arial Black" pitchFamily="34" charset="0"/>
                    <a:ea typeface="Calibri"/>
                    <a:cs typeface="Times New Roman"/>
                  </a:rPr>
                  <a:t>Molỳar</a:t>
                </a:r>
                <a:r>
                  <a:rPr lang="en-US" sz="2800" b="1" dirty="0">
                    <a:latin typeface="Arial Black" pitchFamily="34" charset="0"/>
                    <a:ea typeface="Calibri"/>
                    <a:cs typeface="Times New Roman"/>
                  </a:rPr>
                  <a:t> Massa (</a:t>
                </a:r>
                <a:r>
                  <a:rPr lang="en-US" sz="2800" b="1" i="1" dirty="0">
                    <a:latin typeface="Arial Black" pitchFamily="34" charset="0"/>
                    <a:ea typeface="Calibri"/>
                    <a:cs typeface="Times New Roman"/>
                  </a:rPr>
                  <a:t>M</a:t>
                </a:r>
                <a:r>
                  <a:rPr lang="en-US" sz="2800" b="1" dirty="0">
                    <a:latin typeface="Arial Black" pitchFamily="34" charset="0"/>
                    <a:ea typeface="Calibri"/>
                    <a:cs typeface="Times New Roman"/>
                  </a:rPr>
                  <a:t>)</a:t>
                </a:r>
                <a:endParaRPr lang="ru-RU" sz="1400" dirty="0">
                  <a:latin typeface="Arial Black" pitchFamily="34" charset="0"/>
                  <a:ea typeface="Calibri"/>
                  <a:cs typeface="Times New Roman"/>
                </a:endParaRPr>
              </a:p>
              <a:p>
                <a:pPr>
                  <a:lnSpc>
                    <a:spcPct val="114000"/>
                  </a:lnSpc>
                  <a:spcAft>
                    <a:spcPts val="900"/>
                  </a:spcAft>
                </a:pPr>
                <a:r>
                  <a:rPr lang="tk-TM" sz="3200" b="1" i="1" u="sng" dirty="0" smtClean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     </a:t>
                </a:r>
                <a:r>
                  <a:rPr lang="en-US" sz="2800" b="1" i="1" u="sng" dirty="0" err="1" smtClean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Maddanyn</a:t>
                </a:r>
                <a:r>
                  <a:rPr lang="en-US" sz="2800" b="1" i="1" u="sng" dirty="0" smtClean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i="1" u="sng" dirty="0" err="1">
                    <a:effectLst/>
                    <a:latin typeface="Times New Roman"/>
                    <a:ea typeface="Calibri"/>
                    <a:cs typeface="Times New Roman"/>
                  </a:rPr>
                  <a:t>molỳar</a:t>
                </a:r>
                <a:r>
                  <a:rPr lang="en-US" sz="2800" b="1" i="1" u="sng" dirty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i="1" u="sng" dirty="0" err="1">
                    <a:effectLst/>
                    <a:latin typeface="Times New Roman"/>
                    <a:ea typeface="Calibri"/>
                    <a:cs typeface="Times New Roman"/>
                  </a:rPr>
                  <a:t>massasy</a:t>
                </a:r>
                <a:r>
                  <a:rPr lang="en-US" sz="2800" b="1" i="1" u="sng" dirty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>
                    <a:effectLst/>
                    <a:latin typeface="Times New Roman"/>
                    <a:ea typeface="Calibri"/>
                    <a:cs typeface="Times New Roman"/>
                  </a:rPr>
                  <a:t>- </a:t>
                </a:r>
                <a:r>
                  <a:rPr lang="en-US" sz="2800" b="1" dirty="0" err="1">
                    <a:effectLst/>
                    <a:latin typeface="Times New Roman"/>
                    <a:ea typeface="Calibri"/>
                    <a:cs typeface="Times New Roman"/>
                  </a:rPr>
                  <a:t>bir</a:t>
                </a:r>
                <a:r>
                  <a:rPr lang="en-US" sz="2800" b="1" dirty="0">
                    <a:effectLst/>
                    <a:latin typeface="Times New Roman"/>
                    <a:ea typeface="Calibri"/>
                    <a:cs typeface="Times New Roman"/>
                  </a:rPr>
                  <a:t>  </a:t>
                </a:r>
                <a:r>
                  <a:rPr lang="en-US" sz="2800" b="1" dirty="0" err="1" smtClean="0">
                    <a:effectLst/>
                    <a:latin typeface="Times New Roman"/>
                    <a:ea typeface="Calibri"/>
                    <a:cs typeface="Times New Roman"/>
                  </a:rPr>
                  <a:t>molu</a:t>
                </a:r>
                <a:r>
                  <a:rPr lang="tk-TM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ny</a:t>
                </a:r>
                <a:r>
                  <a:rPr lang="en-US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ň </a:t>
                </a:r>
                <a:r>
                  <a:rPr lang="en-US" sz="2800" b="1" dirty="0" err="1">
                    <a:effectLst/>
                    <a:latin typeface="Times New Roman"/>
                    <a:ea typeface="Calibri"/>
                    <a:cs typeface="Times New Roman"/>
                  </a:rPr>
                  <a:t>massasydyr</a:t>
                </a:r>
                <a:r>
                  <a:rPr lang="en-US" sz="2800" b="1" dirty="0">
                    <a:effectLst/>
                    <a:latin typeface="Times New Roman"/>
                    <a:ea typeface="Calibri"/>
                    <a:cs typeface="Times New Roman"/>
                  </a:rPr>
                  <a:t>.</a:t>
                </a:r>
                <a:endParaRPr lang="ru-RU" sz="1600" b="1" dirty="0">
                  <a:ea typeface="Calibri"/>
                  <a:cs typeface="Times New Roman"/>
                </a:endParaRPr>
              </a:p>
              <a:p>
                <a:pPr>
                  <a:lnSpc>
                    <a:spcPct val="114000"/>
                  </a:lnSpc>
                  <a:spcAft>
                    <a:spcPts val="900"/>
                  </a:spcAft>
                </a:pPr>
                <a:r>
                  <a:rPr lang="en-US" sz="2800" b="1" dirty="0" err="1">
                    <a:effectLst/>
                    <a:latin typeface="Times New Roman"/>
                    <a:ea typeface="Calibri"/>
                    <a:cs typeface="Times New Roman"/>
                  </a:rPr>
                  <a:t>Ol</a:t>
                </a:r>
                <a:r>
                  <a:rPr lang="en-US" sz="2800" b="1" dirty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3200" b="1" i="1" dirty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M</a:t>
                </a:r>
                <a:r>
                  <a:rPr lang="en-US" sz="2800" b="1" dirty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>
                    <a:effectLst/>
                    <a:latin typeface="Times New Roman"/>
                    <a:ea typeface="Calibri"/>
                    <a:cs typeface="Times New Roman"/>
                  </a:rPr>
                  <a:t>harpy  </a:t>
                </a:r>
                <a:r>
                  <a:rPr lang="en-US" sz="2800" b="1" dirty="0" err="1">
                    <a:effectLst/>
                    <a:latin typeface="Times New Roman"/>
                    <a:ea typeface="Calibri"/>
                    <a:cs typeface="Times New Roman"/>
                  </a:rPr>
                  <a:t>bilen</a:t>
                </a:r>
                <a:r>
                  <a:rPr lang="en-US" sz="2800" b="1" dirty="0">
                    <a:effectLst/>
                    <a:latin typeface="Times New Roman"/>
                    <a:ea typeface="Calibri"/>
                    <a:cs typeface="Times New Roman"/>
                  </a:rPr>
                  <a:t>  </a:t>
                </a:r>
                <a:r>
                  <a:rPr lang="en-US" sz="2800" b="1" dirty="0" err="1" smtClean="0">
                    <a:effectLst/>
                    <a:latin typeface="Times New Roman"/>
                    <a:ea typeface="Calibri"/>
                    <a:cs typeface="Times New Roman"/>
                  </a:rPr>
                  <a:t>belgilen</a:t>
                </a:r>
                <a:r>
                  <a:rPr lang="tk-TM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ýä</a:t>
                </a:r>
                <a:r>
                  <a:rPr lang="en-US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r  </a:t>
                </a:r>
                <a:r>
                  <a:rPr lang="en-US" sz="2800" b="1" dirty="0">
                    <a:effectLst/>
                    <a:latin typeface="Times New Roman"/>
                    <a:ea typeface="Calibri"/>
                    <a:cs typeface="Times New Roman"/>
                  </a:rPr>
                  <a:t>we </a:t>
                </a:r>
                <a:r>
                  <a:rPr lang="tk-TM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ölçeg birligi</a:t>
                </a:r>
                <a:r>
                  <a:rPr lang="en-US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3200" b="1" dirty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g/</a:t>
                </a:r>
                <a:r>
                  <a:rPr lang="en-US" sz="3200" b="1" dirty="0" err="1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mol</a:t>
                </a:r>
                <a:r>
                  <a:rPr lang="en-US" sz="3200" b="1" dirty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3200" b="1" dirty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 err="1">
                    <a:effectLst/>
                    <a:latin typeface="Times New Roman"/>
                    <a:ea typeface="Calibri"/>
                    <a:cs typeface="Times New Roman"/>
                  </a:rPr>
                  <a:t>hasabynda</a:t>
                </a:r>
                <a:r>
                  <a:rPr lang="en-US" sz="2800" b="1" dirty="0">
                    <a:effectLst/>
                    <a:latin typeface="Times New Roman"/>
                    <a:ea typeface="Calibri"/>
                    <a:cs typeface="Times New Roman"/>
                  </a:rPr>
                  <a:t>  </a:t>
                </a:r>
                <a:r>
                  <a:rPr lang="en-US" sz="2800" b="1" dirty="0" err="1">
                    <a:effectLst/>
                    <a:latin typeface="Times New Roman"/>
                    <a:ea typeface="Calibri"/>
                    <a:cs typeface="Times New Roman"/>
                  </a:rPr>
                  <a:t>aňladylỳar</a:t>
                </a:r>
                <a:r>
                  <a:rPr lang="en-US" sz="2800" b="1" dirty="0">
                    <a:effectLst/>
                    <a:latin typeface="Times New Roman"/>
                    <a:ea typeface="Calibri"/>
                    <a:cs typeface="Times New Roman"/>
                  </a:rPr>
                  <a:t>. </a:t>
                </a:r>
                <a:endParaRPr lang="ru-RU" sz="1600" b="1" dirty="0">
                  <a:ea typeface="Calibri"/>
                  <a:cs typeface="Times New Roman"/>
                </a:endParaRPr>
              </a:p>
              <a:p>
                <a:pPr marL="457200">
                  <a:lnSpc>
                    <a:spcPct val="114000"/>
                  </a:lnSpc>
                  <a:spcAft>
                    <a:spcPts val="900"/>
                  </a:spcAft>
                </a:pPr>
                <a:r>
                  <a:rPr lang="tk-TM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Belli bir massaly </a:t>
                </a:r>
                <a:r>
                  <a:rPr lang="tk-TM" sz="2800" b="1" dirty="0">
                    <a:latin typeface="Times New Roman"/>
                    <a:ea typeface="Calibri"/>
                    <a:cs typeface="Times New Roman"/>
                  </a:rPr>
                  <a:t>m</a:t>
                </a:r>
                <a:r>
                  <a:rPr lang="en-US" sz="2800" b="1" dirty="0" err="1" smtClean="0">
                    <a:effectLst/>
                    <a:latin typeface="Times New Roman"/>
                    <a:ea typeface="Calibri"/>
                    <a:cs typeface="Times New Roman"/>
                  </a:rPr>
                  <a:t>addanyň</a:t>
                </a:r>
                <a:r>
                  <a:rPr lang="en-US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3200" b="1" i="1" dirty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M</a:t>
                </a:r>
                <a:r>
                  <a:rPr lang="en-US" sz="2800" b="1" dirty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 err="1">
                    <a:effectLst/>
                    <a:latin typeface="Times New Roman"/>
                    <a:ea typeface="Calibri"/>
                    <a:cs typeface="Times New Roman"/>
                  </a:rPr>
                  <a:t>molyar</a:t>
                </a:r>
                <a:r>
                  <a:rPr lang="en-US" sz="2800" b="1" dirty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 err="1" smtClean="0">
                    <a:effectLst/>
                    <a:latin typeface="Times New Roman"/>
                    <a:ea typeface="Calibri"/>
                    <a:cs typeface="Times New Roman"/>
                  </a:rPr>
                  <a:t>massasy</a:t>
                </a:r>
                <a:r>
                  <a:rPr lang="tk-TM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,</a:t>
                </a:r>
                <a:r>
                  <a:rPr lang="en-US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 err="1">
                    <a:effectLst/>
                    <a:latin typeface="Times New Roman"/>
                    <a:ea typeface="Calibri"/>
                    <a:cs typeface="Times New Roman"/>
                  </a:rPr>
                  <a:t>maddanyň</a:t>
                </a:r>
                <a:r>
                  <a:rPr lang="en-US" sz="2800" b="1" dirty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 err="1" smtClean="0">
                    <a:effectLst/>
                    <a:latin typeface="Times New Roman"/>
                    <a:ea typeface="Calibri"/>
                    <a:cs typeface="Times New Roman"/>
                  </a:rPr>
                  <a:t>massasynyn</a:t>
                </a:r>
                <a:r>
                  <a:rPr lang="tk-TM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m</a:t>
                </a:r>
                <a:r>
                  <a:rPr lang="tk-TM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,</a:t>
                </a:r>
                <a:r>
                  <a:rPr lang="en-US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 err="1">
                    <a:effectLst/>
                    <a:latin typeface="Times New Roman"/>
                    <a:ea typeface="Calibri"/>
                    <a:cs typeface="Times New Roman"/>
                  </a:rPr>
                  <a:t>maddanyň</a:t>
                </a:r>
                <a:r>
                  <a:rPr lang="en-US" sz="2800" b="1" dirty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 err="1">
                    <a:effectLst/>
                    <a:latin typeface="Times New Roman"/>
                    <a:ea typeface="Calibri"/>
                    <a:cs typeface="Times New Roman"/>
                  </a:rPr>
                  <a:t>degişli</a:t>
                </a:r>
                <a:r>
                  <a:rPr lang="en-US" sz="2800" b="1" dirty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tk-TM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 err="1" smtClean="0">
                    <a:effectLst/>
                    <a:latin typeface="Times New Roman"/>
                    <a:ea typeface="Calibri"/>
                    <a:cs typeface="Times New Roman"/>
                  </a:rPr>
                  <a:t>mukdaryna</a:t>
                </a:r>
                <a:r>
                  <a:rPr lang="en-US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tk-TM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                  </a:t>
                </a:r>
                <a:r>
                  <a:rPr lang="en-US" sz="2800" b="1" dirty="0" err="1" smtClean="0">
                    <a:effectLst/>
                    <a:latin typeface="Times New Roman"/>
                    <a:ea typeface="Calibri"/>
                    <a:cs typeface="Times New Roman"/>
                  </a:rPr>
                  <a:t>bolan</a:t>
                </a:r>
                <a:r>
                  <a:rPr lang="en-US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 err="1">
                    <a:effectLst/>
                    <a:latin typeface="Times New Roman"/>
                    <a:ea typeface="Calibri"/>
                    <a:cs typeface="Times New Roman"/>
                  </a:rPr>
                  <a:t>gatnaşygyna</a:t>
                </a:r>
                <a:r>
                  <a:rPr lang="en-US" sz="2800" b="1" dirty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 err="1">
                    <a:effectLst/>
                    <a:latin typeface="Times New Roman"/>
                    <a:ea typeface="Calibri"/>
                    <a:cs typeface="Times New Roman"/>
                  </a:rPr>
                  <a:t>deňdir</a:t>
                </a:r>
                <a:r>
                  <a:rPr lang="en-US" sz="2800" b="1" dirty="0">
                    <a:effectLst/>
                    <a:latin typeface="Times New Roman"/>
                    <a:ea typeface="Calibri"/>
                    <a:cs typeface="Times New Roman"/>
                  </a:rPr>
                  <a:t>: </a:t>
                </a:r>
                <a:endParaRPr lang="tk-TM" sz="2800" b="1" dirty="0" smtClean="0">
                  <a:effectLst/>
                  <a:latin typeface="Times New Roman"/>
                  <a:ea typeface="Calibri"/>
                  <a:cs typeface="Times New Roman"/>
                </a:endParaRPr>
              </a:p>
              <a:p>
                <a:pPr marL="457200">
                  <a:lnSpc>
                    <a:spcPct val="114000"/>
                  </a:lnSpc>
                  <a:spcAft>
                    <a:spcPts val="900"/>
                  </a:spcAft>
                </a:pPr>
                <a:r>
                  <a:rPr lang="tk-TM" sz="2800" b="1" dirty="0"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tk-TM" sz="2800" b="1" dirty="0" smtClean="0">
                    <a:latin typeface="Times New Roman"/>
                    <a:ea typeface="Calibri"/>
                    <a:cs typeface="Times New Roman"/>
                  </a:rPr>
                  <a:t>                 </a:t>
                </a:r>
                <a:r>
                  <a:rPr lang="en-US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  </a:t>
                </a:r>
                <a:r>
                  <a:rPr lang="tk-TM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                 </a:t>
                </a:r>
                <a:r>
                  <a:rPr lang="en-US" sz="4000" b="1" i="1" dirty="0" smtClean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M</a:t>
                </a:r>
                <a:r>
                  <a:rPr lang="en-US" sz="4000" b="1" dirty="0" smtClean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4400" b="1" dirty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𝒎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1" dirty="0">
                            <a:solidFill>
                              <a:srgbClr val="FF0000"/>
                            </a:solidFill>
                            <a:latin typeface="Times New Roman"/>
                            <a:ea typeface="Calibri"/>
                            <a:cs typeface="Times New Roman"/>
                          </a:rPr>
                          <m:t>v</m:t>
                        </m:r>
                      </m:den>
                    </m:f>
                  </m:oMath>
                </a14:m>
                <a:endParaRPr lang="ru-RU" sz="1600" b="1" dirty="0">
                  <a:ea typeface="Calibri"/>
                  <a:cs typeface="Times New Roman"/>
                </a:endParaRPr>
              </a:p>
              <a:p>
                <a:pPr marL="457200">
                  <a:lnSpc>
                    <a:spcPct val="115000"/>
                  </a:lnSpc>
                  <a:spcAft>
                    <a:spcPts val="900"/>
                  </a:spcAft>
                </a:pPr>
                <a:r>
                  <a:rPr lang="tk-TM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                             </a:t>
                </a:r>
                <a:r>
                  <a:rPr lang="en-US" sz="2800" b="1" dirty="0" err="1" smtClean="0">
                    <a:effectLst/>
                    <a:latin typeface="Times New Roman"/>
                    <a:ea typeface="Calibri"/>
                    <a:cs typeface="Times New Roman"/>
                  </a:rPr>
                  <a:t>Mese</a:t>
                </a:r>
                <a:r>
                  <a:rPr lang="tk-TM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lem:</a:t>
                </a:r>
                <a:r>
                  <a:rPr lang="en-US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ru-RU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                                                                                                                                                   </a:t>
                </a:r>
                <a:r>
                  <a:rPr lang="tk-TM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   </a:t>
                </a:r>
                <a:r>
                  <a:rPr lang="en-US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M </a:t>
                </a:r>
                <a:r>
                  <a:rPr lang="en-US" sz="2800" b="1" dirty="0">
                    <a:effectLst/>
                    <a:latin typeface="Times New Roman"/>
                    <a:ea typeface="Calibri"/>
                    <a:cs typeface="Times New Roman"/>
                  </a:rPr>
                  <a:t>(H</a:t>
                </a:r>
                <a:r>
                  <a:rPr lang="en-US" sz="2800" b="1" dirty="0">
                    <a:effectLst/>
                    <a:latin typeface="Cambria Math"/>
                    <a:ea typeface="Calibri"/>
                    <a:cs typeface="Cambria Math"/>
                  </a:rPr>
                  <a:t>₂</a:t>
                </a:r>
                <a:r>
                  <a:rPr lang="en-US" sz="2800" b="1" dirty="0">
                    <a:effectLst/>
                    <a:latin typeface="Times New Roman"/>
                    <a:ea typeface="Calibri"/>
                    <a:cs typeface="Times New Roman"/>
                  </a:rPr>
                  <a:t>O) </a:t>
                </a:r>
                <a:r>
                  <a:rPr lang="en-US" sz="3200" b="1" dirty="0">
                    <a:effectLst/>
                    <a:latin typeface="Times New Roman"/>
                    <a:ea typeface="Calibri"/>
                    <a:cs typeface="Times New Roman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effectLst/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𝟑𝟔</m:t>
                        </m:r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 </m:t>
                        </m:r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𝒈</m:t>
                        </m:r>
                      </m:num>
                      <m:den>
                        <m:r>
                          <a:rPr lang="en-US" sz="28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 </m:t>
                        </m:r>
                        <m:r>
                          <a:rPr lang="en-US" sz="28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𝟐</m:t>
                        </m:r>
                        <m:r>
                          <a:rPr lang="en-US" sz="28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 </m:t>
                        </m:r>
                        <m:r>
                          <a:rPr lang="en-US" sz="28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𝒎𝒐𝒍</m:t>
                        </m:r>
                      </m:den>
                    </m:f>
                  </m:oMath>
                </a14:m>
                <a:r>
                  <a:rPr lang="en-US" sz="2800" b="1" dirty="0">
                    <a:effectLst/>
                    <a:latin typeface="Times New Roman"/>
                    <a:ea typeface="Calibri"/>
                    <a:cs typeface="Times New Roman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effectLst/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28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𝟏𝟖</m:t>
                        </m:r>
                        <m:r>
                          <a:rPr lang="en-US" sz="28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 </m:t>
                        </m:r>
                        <m:r>
                          <a:rPr lang="en-US" sz="28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𝒈</m:t>
                        </m:r>
                      </m:num>
                      <m:den>
                        <m:r>
                          <a:rPr lang="en-US" sz="28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𝟏</m:t>
                        </m:r>
                        <m:r>
                          <a:rPr lang="en-US" sz="28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 </m:t>
                        </m:r>
                        <m:r>
                          <a:rPr lang="en-US" sz="28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𝒎𝒐𝒍</m:t>
                        </m:r>
                      </m:den>
                    </m:f>
                  </m:oMath>
                </a14:m>
                <a:r>
                  <a:rPr lang="en-US" sz="2800" b="1" dirty="0">
                    <a:effectLst/>
                    <a:latin typeface="Times New Roman"/>
                    <a:ea typeface="Calibri"/>
                    <a:cs typeface="Times New Roman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effectLst/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28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𝟗</m:t>
                        </m:r>
                        <m:r>
                          <a:rPr lang="en-US" sz="28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 </m:t>
                        </m:r>
                        <m:r>
                          <a:rPr lang="en-US" sz="28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𝒈</m:t>
                        </m:r>
                      </m:num>
                      <m:den>
                        <m:r>
                          <a:rPr lang="en-US" sz="28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𝟎</m:t>
                        </m:r>
                        <m:r>
                          <a:rPr lang="en-US" sz="28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,</m:t>
                        </m:r>
                        <m:r>
                          <a:rPr lang="en-US" sz="28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𝟓</m:t>
                        </m:r>
                        <m:r>
                          <a:rPr lang="en-US" sz="28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 </m:t>
                        </m:r>
                        <m:r>
                          <a:rPr lang="en-US" sz="28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𝒎𝒐𝒍</m:t>
                        </m:r>
                      </m:den>
                    </m:f>
                  </m:oMath>
                </a14:m>
                <a:r>
                  <a:rPr lang="en-US" sz="2800" b="1" dirty="0">
                    <a:effectLst/>
                    <a:latin typeface="Times New Roman"/>
                    <a:ea typeface="Calibri"/>
                    <a:cs typeface="Times New Roman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effectLst/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28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𝟏</m:t>
                        </m:r>
                        <m:r>
                          <a:rPr lang="en-US" sz="28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,</m:t>
                        </m:r>
                        <m:r>
                          <a:rPr lang="en-US" sz="28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𝟖</m:t>
                        </m:r>
                        <m:r>
                          <a:rPr lang="en-US" sz="28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 </m:t>
                        </m:r>
                        <m:r>
                          <a:rPr lang="en-US" sz="28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𝒈</m:t>
                        </m:r>
                      </m:num>
                      <m:den>
                        <m:r>
                          <a:rPr lang="en-US" sz="28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𝟎</m:t>
                        </m:r>
                        <m:r>
                          <a:rPr lang="en-US" sz="28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,</m:t>
                        </m:r>
                        <m:r>
                          <a:rPr lang="en-US" sz="28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𝟏</m:t>
                        </m:r>
                        <m:r>
                          <a:rPr lang="en-US" sz="28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 </m:t>
                        </m:r>
                        <m:r>
                          <a:rPr lang="en-US" sz="2800" b="1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𝒎𝒐𝒍</m:t>
                        </m:r>
                      </m:den>
                    </m:f>
                  </m:oMath>
                </a14:m>
                <a:r>
                  <a:rPr lang="en-US" sz="2800" b="1" dirty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=</a:t>
                </a:r>
                <a:r>
                  <a:rPr lang="tk-TM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 smtClean="0">
                    <a:effectLst/>
                    <a:latin typeface="Times New Roman"/>
                    <a:ea typeface="Calibri"/>
                    <a:cs typeface="Times New Roman"/>
                  </a:rPr>
                  <a:t>18 </a:t>
                </a:r>
                <a:r>
                  <a:rPr lang="en-US" sz="2800" b="1" dirty="0">
                    <a:effectLst/>
                    <a:latin typeface="Times New Roman"/>
                    <a:ea typeface="Calibri"/>
                    <a:cs typeface="Times New Roman"/>
                  </a:rPr>
                  <a:t>g/</a:t>
                </a:r>
                <a:r>
                  <a:rPr lang="en-US" sz="2800" b="1" dirty="0" err="1">
                    <a:effectLst/>
                    <a:latin typeface="Times New Roman"/>
                    <a:ea typeface="Calibri"/>
                    <a:cs typeface="Times New Roman"/>
                  </a:rPr>
                  <a:t>mol</a:t>
                </a:r>
                <a:endParaRPr lang="ru-RU" sz="2800" b="1" dirty="0"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4" y="0"/>
                <a:ext cx="9144000" cy="6600077"/>
              </a:xfrm>
              <a:prstGeom prst="rect">
                <a:avLst/>
              </a:prstGeom>
              <a:blipFill>
                <a:blip r:embed="rId2"/>
                <a:stretch>
                  <a:fillRect l="-1333" t="-462" b="-1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2483768" y="3501008"/>
            <a:ext cx="15071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v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 (“</a:t>
            </a:r>
            <a:r>
              <a:rPr lang="en-US" sz="2400" b="1" dirty="0" err="1">
                <a:latin typeface="Times New Roman"/>
                <a:ea typeface="Calibri"/>
                <a:cs typeface="Times New Roman"/>
              </a:rPr>
              <a:t>nýu</a:t>
            </a:r>
            <a:r>
              <a:rPr lang="en-US" sz="2400" b="1" dirty="0">
                <a:latin typeface="Times New Roman"/>
                <a:ea typeface="Calibri"/>
                <a:cs typeface="Times New Roman"/>
              </a:rPr>
              <a:t>”)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094333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676" y="1268760"/>
                <a:ext cx="9149090" cy="27561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900"/>
                  </a:spcAft>
                </a:pPr>
                <a:r>
                  <a:rPr lang="tk-TM" sz="3600" b="1" dirty="0" smtClean="0">
                    <a:latin typeface="Times New Roman"/>
                    <a:ea typeface="Calibri"/>
                    <a:cs typeface="Times New Roman"/>
                  </a:rPr>
                  <a:t>Mysal üçin:</a:t>
                </a:r>
              </a:p>
              <a:p>
                <a:pPr>
                  <a:lnSpc>
                    <a:spcPct val="115000"/>
                  </a:lnSpc>
                  <a:spcAft>
                    <a:spcPts val="900"/>
                  </a:spcAft>
                </a:pPr>
                <a:r>
                  <a:rPr lang="en-US" sz="3600" b="1" dirty="0" smtClean="0">
                    <a:latin typeface="Times New Roman"/>
                    <a:ea typeface="Calibri"/>
                    <a:cs typeface="Times New Roman"/>
                  </a:rPr>
                  <a:t>1 </a:t>
                </a:r>
                <a:r>
                  <a:rPr lang="en-US" sz="3600" b="1" dirty="0" err="1">
                    <a:latin typeface="Times New Roman"/>
                    <a:ea typeface="Calibri"/>
                    <a:cs typeface="Times New Roman"/>
                  </a:rPr>
                  <a:t>mol</a:t>
                </a:r>
                <a:r>
                  <a:rPr lang="en-US" sz="3600" b="1" dirty="0">
                    <a:latin typeface="Times New Roman"/>
                    <a:ea typeface="Calibri"/>
                    <a:cs typeface="Times New Roman"/>
                  </a:rPr>
                  <a:t>  </a:t>
                </a:r>
                <a:r>
                  <a:rPr lang="en-US" sz="3600" b="1" dirty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N</a:t>
                </a:r>
                <a:r>
                  <a:rPr lang="en-US" sz="3600" b="1" dirty="0">
                    <a:latin typeface="Times New Roman"/>
                    <a:ea typeface="Calibri"/>
                    <a:cs typeface="Times New Roman"/>
                  </a:rPr>
                  <a:t> = 14 </a:t>
                </a:r>
                <a:r>
                  <a:rPr lang="en-US" sz="3600" b="1" dirty="0" smtClean="0">
                    <a:latin typeface="Times New Roman"/>
                    <a:ea typeface="Calibri"/>
                    <a:cs typeface="Times New Roman"/>
                  </a:rPr>
                  <a:t>g </a:t>
                </a:r>
                <a:r>
                  <a:rPr lang="en-US" sz="3600" b="1" dirty="0">
                    <a:latin typeface="Times New Roman"/>
                    <a:ea typeface="Calibri"/>
                    <a:cs typeface="Times New Roman"/>
                  </a:rPr>
                  <a:t>= </a:t>
                </a:r>
                <a:r>
                  <a:rPr lang="en-US" sz="3600" b="1" dirty="0" smtClean="0">
                    <a:solidFill>
                      <a:srgbClr val="00B050"/>
                    </a:solidFill>
                    <a:latin typeface="Times New Roman"/>
                    <a:ea typeface="Calibri"/>
                    <a:cs typeface="Times New Roman"/>
                  </a:rPr>
                  <a:t>6.02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rgbClr val="00B050"/>
                        </a:solidFill>
                        <a:latin typeface="Cambria Math"/>
                        <a:ea typeface="Calibri"/>
                        <a:cs typeface="Times New Roman"/>
                      </a:rPr>
                      <m:t>·</m:t>
                    </m:r>
                  </m:oMath>
                </a14:m>
                <a:r>
                  <a:rPr lang="en-US" sz="3600" b="1" dirty="0">
                    <a:solidFill>
                      <a:srgbClr val="00B050"/>
                    </a:solidFill>
                    <a:latin typeface="Times New Roman"/>
                    <a:ea typeface="Calibri"/>
                    <a:cs typeface="Times New Roman"/>
                  </a:rPr>
                  <a:t>10</a:t>
                </a:r>
                <a:r>
                  <a:rPr lang="en-US" sz="3600" b="1" baseline="30000" dirty="0">
                    <a:solidFill>
                      <a:srgbClr val="00B050"/>
                    </a:solidFill>
                    <a:latin typeface="Times New Roman"/>
                    <a:ea typeface="Calibri"/>
                    <a:cs typeface="Times New Roman"/>
                  </a:rPr>
                  <a:t>23</a:t>
                </a:r>
                <a:r>
                  <a:rPr lang="en-US" sz="3600" b="1" dirty="0">
                    <a:latin typeface="Times New Roman"/>
                    <a:ea typeface="Calibri"/>
                    <a:cs typeface="Times New Roman"/>
                  </a:rPr>
                  <a:t>  </a:t>
                </a:r>
                <a:r>
                  <a:rPr lang="en-US" sz="3600" b="1" dirty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N</a:t>
                </a:r>
                <a:r>
                  <a:rPr lang="en-US" sz="3600" b="1" dirty="0">
                    <a:latin typeface="Times New Roman"/>
                    <a:ea typeface="Calibri"/>
                    <a:cs typeface="Times New Roman"/>
                  </a:rPr>
                  <a:t> atomy.                                                                    </a:t>
                </a:r>
                <a:r>
                  <a:rPr lang="tk-TM" sz="3600" b="1" dirty="0" smtClean="0">
                    <a:latin typeface="Times New Roman"/>
                    <a:ea typeface="Calibri"/>
                    <a:cs typeface="Times New Roman"/>
                  </a:rPr>
                  <a:t>                                                </a:t>
                </a:r>
                <a:r>
                  <a:rPr lang="en-US" sz="3600" b="1" dirty="0" smtClean="0">
                    <a:latin typeface="Times New Roman"/>
                    <a:ea typeface="Calibri"/>
                    <a:cs typeface="Times New Roman"/>
                  </a:rPr>
                  <a:t>   </a:t>
                </a:r>
                <a:r>
                  <a:rPr lang="en-US" sz="3600" b="1" dirty="0">
                    <a:latin typeface="Times New Roman"/>
                    <a:ea typeface="Calibri"/>
                    <a:cs typeface="Times New Roman"/>
                  </a:rPr>
                  <a:t>1 </a:t>
                </a:r>
                <a:r>
                  <a:rPr lang="en-US" sz="3600" b="1" dirty="0" err="1">
                    <a:latin typeface="Times New Roman"/>
                    <a:ea typeface="Calibri"/>
                    <a:cs typeface="Times New Roman"/>
                  </a:rPr>
                  <a:t>mol</a:t>
                </a:r>
                <a:r>
                  <a:rPr lang="en-US" sz="3600" b="1" dirty="0">
                    <a:latin typeface="Times New Roman"/>
                    <a:ea typeface="Calibri"/>
                    <a:cs typeface="Times New Roman"/>
                  </a:rPr>
                  <a:t>  </a:t>
                </a:r>
                <a:r>
                  <a:rPr lang="en-US" sz="3600" b="1" dirty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Cu</a:t>
                </a:r>
                <a:r>
                  <a:rPr lang="en-US" sz="3600" b="1" dirty="0">
                    <a:latin typeface="Times New Roman"/>
                    <a:ea typeface="Calibri"/>
                    <a:cs typeface="Times New Roman"/>
                  </a:rPr>
                  <a:t> = </a:t>
                </a:r>
                <a:r>
                  <a:rPr lang="en-US" sz="3600" b="1" dirty="0" smtClean="0">
                    <a:latin typeface="Times New Roman"/>
                    <a:ea typeface="Calibri"/>
                    <a:cs typeface="Times New Roman"/>
                  </a:rPr>
                  <a:t>63,5 </a:t>
                </a:r>
                <a:r>
                  <a:rPr lang="en-US" sz="3600" b="1" dirty="0">
                    <a:latin typeface="Times New Roman"/>
                    <a:ea typeface="Calibri"/>
                    <a:cs typeface="Times New Roman"/>
                  </a:rPr>
                  <a:t>g = </a:t>
                </a:r>
                <a:r>
                  <a:rPr lang="en-US" sz="3600" b="1" dirty="0" smtClean="0">
                    <a:solidFill>
                      <a:srgbClr val="00B050"/>
                    </a:solidFill>
                    <a:latin typeface="Times New Roman"/>
                    <a:ea typeface="Calibri"/>
                    <a:cs typeface="Times New Roman"/>
                  </a:rPr>
                  <a:t>6.02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rgbClr val="00B050"/>
                        </a:solidFill>
                        <a:latin typeface="Cambria Math"/>
                        <a:ea typeface="Calibri"/>
                        <a:cs typeface="Times New Roman"/>
                      </a:rPr>
                      <m:t>·</m:t>
                    </m:r>
                  </m:oMath>
                </a14:m>
                <a:r>
                  <a:rPr lang="en-US" sz="3600" b="1" dirty="0">
                    <a:solidFill>
                      <a:srgbClr val="00B050"/>
                    </a:solidFill>
                    <a:latin typeface="Times New Roman"/>
                    <a:ea typeface="Calibri"/>
                    <a:cs typeface="Times New Roman"/>
                  </a:rPr>
                  <a:t>10</a:t>
                </a:r>
                <a:r>
                  <a:rPr lang="en-US" sz="3600" b="1" baseline="30000" dirty="0">
                    <a:solidFill>
                      <a:srgbClr val="00B050"/>
                    </a:solidFill>
                    <a:latin typeface="Times New Roman"/>
                    <a:ea typeface="Calibri"/>
                    <a:cs typeface="Times New Roman"/>
                  </a:rPr>
                  <a:t>23</a:t>
                </a:r>
                <a:r>
                  <a:rPr lang="en-US" sz="3600" b="1" dirty="0">
                    <a:solidFill>
                      <a:srgbClr val="00B050"/>
                    </a:solidFill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3600" b="1" dirty="0"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3600" b="1" dirty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Cu</a:t>
                </a:r>
                <a:r>
                  <a:rPr lang="en-US" sz="3600" b="1" dirty="0">
                    <a:latin typeface="Times New Roman"/>
                    <a:ea typeface="Calibri"/>
                    <a:cs typeface="Times New Roman"/>
                  </a:rPr>
                  <a:t> atomy.                                                                   </a:t>
                </a:r>
                <a:r>
                  <a:rPr lang="tk-TM" sz="3600" b="1" dirty="0" smtClean="0">
                    <a:latin typeface="Times New Roman"/>
                    <a:ea typeface="Calibri"/>
                    <a:cs typeface="Times New Roman"/>
                  </a:rPr>
                  <a:t>                                  </a:t>
                </a:r>
                <a:r>
                  <a:rPr lang="en-US" sz="3600" b="1" dirty="0" smtClean="0">
                    <a:latin typeface="Times New Roman"/>
                    <a:ea typeface="Calibri"/>
                    <a:cs typeface="Times New Roman"/>
                  </a:rPr>
                  <a:t>   </a:t>
                </a:r>
                <a:r>
                  <a:rPr lang="en-US" sz="3600" b="1" dirty="0">
                    <a:latin typeface="Times New Roman"/>
                    <a:ea typeface="Calibri"/>
                    <a:cs typeface="Times New Roman"/>
                  </a:rPr>
                  <a:t>1 </a:t>
                </a:r>
                <a:r>
                  <a:rPr lang="en-US" sz="3600" b="1" dirty="0" err="1">
                    <a:latin typeface="Times New Roman"/>
                    <a:ea typeface="Calibri"/>
                    <a:cs typeface="Times New Roman"/>
                  </a:rPr>
                  <a:t>mol</a:t>
                </a:r>
                <a:r>
                  <a:rPr lang="en-US" sz="3600" b="1" dirty="0">
                    <a:latin typeface="Times New Roman"/>
                    <a:ea typeface="Calibri"/>
                    <a:cs typeface="Times New Roman"/>
                  </a:rPr>
                  <a:t>  </a:t>
                </a:r>
                <a:r>
                  <a:rPr lang="en-US" sz="3600" b="1" dirty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CH</a:t>
                </a:r>
                <a:r>
                  <a:rPr lang="en-US" sz="4400" b="1" baseline="-25000" dirty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4</a:t>
                </a:r>
                <a:r>
                  <a:rPr lang="en-US" sz="3600" b="1" dirty="0">
                    <a:latin typeface="Times New Roman"/>
                    <a:ea typeface="Calibri"/>
                    <a:cs typeface="Times New Roman"/>
                  </a:rPr>
                  <a:t> = 16 g = </a:t>
                </a:r>
                <a:r>
                  <a:rPr lang="en-US" sz="3600" b="1" dirty="0" smtClean="0">
                    <a:solidFill>
                      <a:srgbClr val="00B050"/>
                    </a:solidFill>
                    <a:latin typeface="Times New Roman"/>
                    <a:ea typeface="Calibri"/>
                    <a:cs typeface="Times New Roman"/>
                  </a:rPr>
                  <a:t>6.02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rgbClr val="00B050"/>
                        </a:solidFill>
                        <a:latin typeface="Cambria Math"/>
                        <a:ea typeface="Calibri"/>
                        <a:cs typeface="Times New Roman"/>
                      </a:rPr>
                      <m:t>·</m:t>
                    </m:r>
                  </m:oMath>
                </a14:m>
                <a:r>
                  <a:rPr lang="en-US" sz="3600" b="1" dirty="0">
                    <a:solidFill>
                      <a:srgbClr val="00B050"/>
                    </a:solidFill>
                    <a:latin typeface="Times New Roman"/>
                    <a:ea typeface="Calibri"/>
                    <a:cs typeface="Times New Roman"/>
                  </a:rPr>
                  <a:t>10</a:t>
                </a:r>
                <a:r>
                  <a:rPr lang="en-US" sz="3600" b="1" baseline="30000" dirty="0">
                    <a:solidFill>
                      <a:srgbClr val="00B050"/>
                    </a:solidFill>
                    <a:latin typeface="Times New Roman"/>
                    <a:ea typeface="Calibri"/>
                    <a:cs typeface="Times New Roman"/>
                  </a:rPr>
                  <a:t>23</a:t>
                </a:r>
                <a:r>
                  <a:rPr lang="en-US" sz="3600" b="1" dirty="0">
                    <a:latin typeface="Times New Roman"/>
                    <a:ea typeface="Calibri"/>
                    <a:cs typeface="Times New Roman"/>
                  </a:rPr>
                  <a:t>  </a:t>
                </a:r>
                <a:r>
                  <a:rPr lang="en-US" sz="3600" b="1" dirty="0" smtClean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CH</a:t>
                </a:r>
                <a:r>
                  <a:rPr lang="en-US" sz="3600" b="1" baseline="-25000" dirty="0" smtClean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4</a:t>
                </a:r>
                <a:r>
                  <a:rPr lang="tk-TM" sz="3600" b="1" baseline="-25000" dirty="0" smtClean="0">
                    <a:latin typeface="Times New Roman"/>
                    <a:ea typeface="Calibri"/>
                    <a:cs typeface="Times New Roman"/>
                  </a:rPr>
                  <a:t>  </a:t>
                </a:r>
                <a:r>
                  <a:rPr lang="en-US" sz="3200" b="1" dirty="0" err="1" smtClean="0">
                    <a:latin typeface="Times New Roman"/>
                    <a:ea typeface="Calibri"/>
                    <a:cs typeface="Times New Roman"/>
                  </a:rPr>
                  <a:t>molekulasy</a:t>
                </a:r>
                <a:r>
                  <a:rPr lang="en-US" sz="1600" dirty="0">
                    <a:latin typeface="Times New Roman"/>
                    <a:ea typeface="Calibri"/>
                    <a:cs typeface="Times New Roman"/>
                  </a:rPr>
                  <a:t>.</a:t>
                </a:r>
                <a:endParaRPr lang="ru-RU" sz="1100" dirty="0"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6" y="1268760"/>
                <a:ext cx="9149090" cy="2756139"/>
              </a:xfrm>
              <a:prstGeom prst="rect">
                <a:avLst/>
              </a:prstGeom>
              <a:blipFill>
                <a:blip r:embed="rId2"/>
                <a:stretch>
                  <a:fillRect l="-2065" t="-2212" r="-74484" b="-79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755576" y="4077072"/>
            <a:ext cx="7200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28600">
              <a:lnSpc>
                <a:spcPct val="150000"/>
              </a:lnSpc>
              <a:buClr>
                <a:srgbClr val="FFCC00"/>
              </a:buClr>
            </a:pPr>
            <a:r>
              <a:rPr lang="tk-TM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Gysga</a:t>
            </a:r>
            <a:r>
              <a:rPr lang="tk-TM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görnüşde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-228600">
              <a:lnSpc>
                <a:spcPct val="150000"/>
              </a:lnSpc>
              <a:buClr>
                <a:srgbClr val="FFCC00"/>
              </a:buClr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k-TM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baseline="-25000" dirty="0" err="1" smtClean="0">
                <a:latin typeface="Times New Roman" pitchFamily="18" charset="0"/>
                <a:cs typeface="Times New Roman" pitchFamily="18" charset="0"/>
              </a:rPr>
              <a:t>He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4 g/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mol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indent="-228600">
              <a:lnSpc>
                <a:spcPct val="150000"/>
              </a:lnSpc>
              <a:buClr>
                <a:srgbClr val="FFCC00"/>
              </a:buClr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k-TM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baseline="-25000" dirty="0" err="1" smtClean="0"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40 g/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mol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2621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 НЕЗНАЙКА И МАТЕМАТИК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12366</TotalTime>
  <Words>1122</Words>
  <Application>Microsoft Office PowerPoint</Application>
  <PresentationFormat>Экран (4:3)</PresentationFormat>
  <Paragraphs>118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5" baseType="lpstr">
      <vt:lpstr>Arial</vt:lpstr>
      <vt:lpstr>Arial Black</vt:lpstr>
      <vt:lpstr>Bauhaus 93</vt:lpstr>
      <vt:lpstr>Calibri</vt:lpstr>
      <vt:lpstr>Cambria</vt:lpstr>
      <vt:lpstr>Cambria Math</vt:lpstr>
      <vt:lpstr>Ebrima</vt:lpstr>
      <vt:lpstr>Franklin Gothic Demi Cond</vt:lpstr>
      <vt:lpstr>Palatino Linotype</vt:lpstr>
      <vt:lpstr>Times New Roman</vt:lpstr>
      <vt:lpstr>Презентация НЕЗНАЙКА И 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TTM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CHEMIST</dc:creator>
  <cp:lastModifiedBy>Gulamow Haydar</cp:lastModifiedBy>
  <cp:revision>822</cp:revision>
  <dcterms:created xsi:type="dcterms:W3CDTF">2007-12-11T08:42:43Z</dcterms:created>
  <dcterms:modified xsi:type="dcterms:W3CDTF">2021-09-08T03:10:58Z</dcterms:modified>
</cp:coreProperties>
</file>