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64" r:id="rId1"/>
  </p:sldMasterIdLst>
  <p:sldIdLst>
    <p:sldId id="256" r:id="rId2"/>
    <p:sldId id="257" r:id="rId3"/>
    <p:sldId id="275" r:id="rId4"/>
    <p:sldId id="276" r:id="rId5"/>
    <p:sldId id="277" r:id="rId6"/>
    <p:sldId id="278" r:id="rId7"/>
    <p:sldId id="279" r:id="rId8"/>
    <p:sldId id="280" r:id="rId9"/>
    <p:sldId id="281" r:id="rId10"/>
    <p:sldId id="282" r:id="rId11"/>
    <p:sldId id="283" r:id="rId12"/>
    <p:sldId id="284" r:id="rId13"/>
    <p:sldId id="285" r:id="rId14"/>
    <p:sldId id="286" r:id="rId15"/>
    <p:sldId id="287" r:id="rId16"/>
    <p:sldId id="288" r:id="rId17"/>
    <p:sldId id="265" r:id="rId18"/>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970" y="4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1">
        <a:schemeClr val="bg1"/>
      </p:bgRef>
    </p:bg>
    <p:spTree>
      <p:nvGrpSpPr>
        <p:cNvPr id="1" name=""/>
        <p:cNvGrpSpPr/>
        <p:nvPr/>
      </p:nvGrpSpPr>
      <p:grpSpPr>
        <a:xfrm>
          <a:off x="0" y="0"/>
          <a:ext cx="0" cy="0"/>
          <a:chOff x="0" y="0"/>
          <a:chExt cx="0" cy="0"/>
        </a:xfrm>
      </p:grpSpPr>
      <p:sp>
        <p:nvSpPr>
          <p:cNvPr id="8" name="Заголовок 7"/>
          <p:cNvSpPr>
            <a:spLocks noGrp="1"/>
          </p:cNvSpPr>
          <p:nvPr>
            <p:ph type="ctrTitle"/>
          </p:nvPr>
        </p:nvSpPr>
        <p:spPr>
          <a:xfrm>
            <a:off x="2286000" y="3124200"/>
            <a:ext cx="6172200" cy="1894362"/>
          </a:xfrm>
        </p:spPr>
        <p:txBody>
          <a:bodyPr/>
          <a:lstStyle>
            <a:lvl1pPr>
              <a:defRPr b="1"/>
            </a:lvl1pPr>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bwMode="auto">
          <a:xfrm rot="5400000">
            <a:off x="7764621" y="1174097"/>
            <a:ext cx="2286000" cy="381000"/>
          </a:xfrm>
        </p:spPr>
        <p:txBody>
          <a:bodyPr/>
          <a:lstStyle/>
          <a:p>
            <a:fld id="{27031EC5-5D07-464C-B1B4-AF980B93D6E7}" type="datetimeFigureOut">
              <a:rPr lang="ru-RU" smtClean="0"/>
              <a:t>17.03.2021</a:t>
            </a:fld>
            <a:endParaRPr lang="ru-RU"/>
          </a:p>
        </p:txBody>
      </p:sp>
      <p:sp>
        <p:nvSpPr>
          <p:cNvPr id="17" name="Нижний колонтитул 16"/>
          <p:cNvSpPr>
            <a:spLocks noGrp="1"/>
          </p:cNvSpPr>
          <p:nvPr>
            <p:ph type="ftr" sz="quarter" idx="11"/>
          </p:nvPr>
        </p:nvSpPr>
        <p:spPr bwMode="auto">
          <a:xfrm rot="5400000">
            <a:off x="7077269" y="4181669"/>
            <a:ext cx="3657600" cy="384048"/>
          </a:xfrm>
        </p:spPr>
        <p:txBody>
          <a:bodyPr/>
          <a:lstStyle/>
          <a:p>
            <a:endParaRPr lang="ru-RU"/>
          </a:p>
        </p:txBody>
      </p:sp>
      <p:sp>
        <p:nvSpPr>
          <p:cNvPr id="10" name="Прямоугольник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Прямоугольник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Прямоугольник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ая соединительная линия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Прямая соединительная линия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Прямая соединительная линия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Прямоугольник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Овал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Овал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Овал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Номер слайда 28"/>
          <p:cNvSpPr>
            <a:spLocks noGrp="1"/>
          </p:cNvSpPr>
          <p:nvPr>
            <p:ph type="sldNum" sz="quarter" idx="12"/>
          </p:nvPr>
        </p:nvSpPr>
        <p:spPr bwMode="auto">
          <a:xfrm>
            <a:off x="1325544" y="4928702"/>
            <a:ext cx="609600" cy="517524"/>
          </a:xfrm>
        </p:spPr>
        <p:txBody>
          <a:bodyPr/>
          <a:lstStyle/>
          <a:p>
            <a:fld id="{94F40F8E-873B-4BC7-99E6-63CB07CE8072}" type="slidenum">
              <a:rPr lang="ru-RU" smtClean="0"/>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7031EC5-5D07-464C-B1B4-AF980B93D6E7}"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F40F8E-873B-4BC7-99E6-63CB07CE8072}"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9"/>
            <a:ext cx="167640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27031EC5-5D07-464C-B1B4-AF980B93D6E7}" type="datetimeFigureOut">
              <a:rPr lang="ru-RU" smtClean="0"/>
              <a:t>17.03.2021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94F40F8E-873B-4BC7-99E6-63CB07CE8072}"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8" name="Объект 7"/>
          <p:cNvSpPr>
            <a:spLocks noGrp="1"/>
          </p:cNvSpPr>
          <p:nvPr>
            <p:ph sz="quarter" idx="1"/>
          </p:nvPr>
        </p:nvSpPr>
        <p:spPr>
          <a:xfrm>
            <a:off x="457200" y="1600200"/>
            <a:ext cx="7467600" cy="4873752"/>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4"/>
          </p:nvPr>
        </p:nvSpPr>
        <p:spPr/>
        <p:txBody>
          <a:bodyPr rtlCol="0"/>
          <a:lstStyle/>
          <a:p>
            <a:fld id="{27031EC5-5D07-464C-B1B4-AF980B93D6E7}" type="datetimeFigureOut">
              <a:rPr lang="ru-RU" smtClean="0"/>
              <a:t>17.03.2021</a:t>
            </a:fld>
            <a:endParaRPr lang="ru-RU"/>
          </a:p>
        </p:txBody>
      </p:sp>
      <p:sp>
        <p:nvSpPr>
          <p:cNvPr id="9" name="Номер слайда 8"/>
          <p:cNvSpPr>
            <a:spLocks noGrp="1"/>
          </p:cNvSpPr>
          <p:nvPr>
            <p:ph type="sldNum" sz="quarter" idx="15"/>
          </p:nvPr>
        </p:nvSpPr>
        <p:spPr/>
        <p:txBody>
          <a:bodyPr rtlCol="0"/>
          <a:lstStyle/>
          <a:p>
            <a:fld id="{94F40F8E-873B-4BC7-99E6-63CB07CE8072}" type="slidenum">
              <a:rPr lang="ru-RU" smtClean="0"/>
              <a:t>‹#›</a:t>
            </a:fld>
            <a:endParaRPr lang="ru-RU"/>
          </a:p>
        </p:txBody>
      </p:sp>
      <p:sp>
        <p:nvSpPr>
          <p:cNvPr id="10" name="Нижний колонтитул 9"/>
          <p:cNvSpPr>
            <a:spLocks noGrp="1"/>
          </p:cNvSpPr>
          <p:nvPr>
            <p:ph type="ftr" sz="quarter" idx="16"/>
          </p:nvPr>
        </p:nvSpPr>
        <p:spPr/>
        <p:txBody>
          <a:bodyPr rtlCol="0"/>
          <a:lstStyle/>
          <a:p>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286000" y="2895600"/>
            <a:ext cx="6172200" cy="2053590"/>
          </a:xfrm>
        </p:spPr>
        <p:txBody>
          <a:bodyPr/>
          <a:lstStyle>
            <a:lvl1pPr algn="l">
              <a:buNone/>
              <a:defRPr sz="3000" b="1" cap="small" baseline="0"/>
            </a:lvl1pPr>
          </a:lstStyle>
          <a:p>
            <a:r>
              <a:rPr kumimoji="0" lang="ru-RU" smtClean="0"/>
              <a:t>Образец заголовка</a:t>
            </a:r>
            <a:endParaRPr kumimoji="0" lang="en-US"/>
          </a:p>
        </p:txBody>
      </p:sp>
      <p:sp>
        <p:nvSpPr>
          <p:cNvPr id="3" name="Текст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bwMode="auto">
          <a:xfrm rot="5400000">
            <a:off x="7763256" y="1170432"/>
            <a:ext cx="2286000" cy="381000"/>
          </a:xfrm>
        </p:spPr>
        <p:txBody>
          <a:bodyPr/>
          <a:lstStyle/>
          <a:p>
            <a:fld id="{27031EC5-5D07-464C-B1B4-AF980B93D6E7}" type="datetimeFigureOut">
              <a:rPr lang="ru-RU" smtClean="0"/>
              <a:t>17.03.2021</a:t>
            </a:fld>
            <a:endParaRPr lang="ru-RU"/>
          </a:p>
        </p:txBody>
      </p:sp>
      <p:sp>
        <p:nvSpPr>
          <p:cNvPr id="5" name="Нижний колонтитул 4"/>
          <p:cNvSpPr>
            <a:spLocks noGrp="1"/>
          </p:cNvSpPr>
          <p:nvPr>
            <p:ph type="ftr" sz="quarter" idx="11"/>
          </p:nvPr>
        </p:nvSpPr>
        <p:spPr bwMode="auto">
          <a:xfrm rot="5400000">
            <a:off x="7077456" y="4178808"/>
            <a:ext cx="3657600" cy="384048"/>
          </a:xfrm>
        </p:spPr>
        <p:txBody>
          <a:bodyPr/>
          <a:lstStyle/>
          <a:p>
            <a:endParaRPr lang="ru-RU"/>
          </a:p>
        </p:txBody>
      </p:sp>
      <p:sp>
        <p:nvSpPr>
          <p:cNvPr id="9" name="Прямоугольник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Прямая соединительная линия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Прямая соединительная линия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Прямая соединительная линия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Прямая соединительная линия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Прямоугольник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Овал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Овал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Овал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Овал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Овал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Прямая соединительная линия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Номер слайда 5"/>
          <p:cNvSpPr>
            <a:spLocks noGrp="1"/>
          </p:cNvSpPr>
          <p:nvPr>
            <p:ph type="sldNum" sz="quarter" idx="12"/>
          </p:nvPr>
        </p:nvSpPr>
        <p:spPr bwMode="auto">
          <a:xfrm>
            <a:off x="1340616" y="4928702"/>
            <a:ext cx="609600" cy="517524"/>
          </a:xfrm>
        </p:spPr>
        <p:txBody>
          <a:bodyPr/>
          <a:lstStyle/>
          <a:p>
            <a:fld id="{94F40F8E-873B-4BC7-99E6-63CB07CE8072}" type="slidenum">
              <a:rPr lang="ru-RU" smtClean="0"/>
              <a:t>‹#›</a:t>
            </a:fld>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27031EC5-5D07-464C-B1B4-AF980B93D6E7}" type="datetimeFigureOut">
              <a:rPr lang="ru-RU" smtClean="0"/>
              <a:t>17.03.2021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94F40F8E-873B-4BC7-99E6-63CB07CE8072}" type="slidenum">
              <a:rPr lang="ru-RU" smtClean="0"/>
              <a:t>‹#›</a:t>
            </a:fld>
            <a:endParaRPr lang="ru-RU"/>
          </a:p>
        </p:txBody>
      </p:sp>
      <p:sp>
        <p:nvSpPr>
          <p:cNvPr id="9" name="Объект 8"/>
          <p:cNvSpPr>
            <a:spLocks noGrp="1"/>
          </p:cNvSpPr>
          <p:nvPr>
            <p:ph sz="quarter" idx="1"/>
          </p:nvPr>
        </p:nvSpPr>
        <p:spPr>
          <a:xfrm>
            <a:off x="457200"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Объект 10"/>
          <p:cNvSpPr>
            <a:spLocks noGrp="1"/>
          </p:cNvSpPr>
          <p:nvPr>
            <p:ph sz="quarter" idx="2"/>
          </p:nvPr>
        </p:nvSpPr>
        <p:spPr>
          <a:xfrm>
            <a:off x="4270248" y="1600200"/>
            <a:ext cx="3657600" cy="45720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7543800" cy="1143000"/>
          </a:xfrm>
        </p:spPr>
        <p:txBody>
          <a:bodyPr anchor="b"/>
          <a:lstStyle>
            <a:lvl1pPr>
              <a:defRPr/>
            </a:lvl1pPr>
          </a:lstStyle>
          <a:p>
            <a:r>
              <a:rPr kumimoji="0" lang="ru-RU" smtClean="0"/>
              <a:t>Образец заголовка</a:t>
            </a:r>
            <a:endParaRPr kumimoji="0" lang="en-US"/>
          </a:p>
        </p:txBody>
      </p:sp>
      <p:sp>
        <p:nvSpPr>
          <p:cNvPr id="7" name="Дата 6"/>
          <p:cNvSpPr>
            <a:spLocks noGrp="1"/>
          </p:cNvSpPr>
          <p:nvPr>
            <p:ph type="dt" sz="half" idx="10"/>
          </p:nvPr>
        </p:nvSpPr>
        <p:spPr/>
        <p:txBody>
          <a:bodyPr/>
          <a:lstStyle/>
          <a:p>
            <a:fld id="{27031EC5-5D07-464C-B1B4-AF980B93D6E7}" type="datetimeFigureOut">
              <a:rPr lang="ru-RU" smtClean="0"/>
              <a:t>17.03.2021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94F40F8E-873B-4BC7-99E6-63CB07CE8072}" type="slidenum">
              <a:rPr lang="ru-RU" smtClean="0"/>
              <a:t>‹#›</a:t>
            </a:fld>
            <a:endParaRPr lang="ru-RU"/>
          </a:p>
        </p:txBody>
      </p:sp>
      <p:sp>
        <p:nvSpPr>
          <p:cNvPr id="11" name="Объект 10"/>
          <p:cNvSpPr>
            <a:spLocks noGrp="1"/>
          </p:cNvSpPr>
          <p:nvPr>
            <p:ph sz="quarter" idx="2"/>
          </p:nvPr>
        </p:nvSpPr>
        <p:spPr>
          <a:xfrm>
            <a:off x="457200"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Объект 12"/>
          <p:cNvSpPr>
            <a:spLocks noGrp="1"/>
          </p:cNvSpPr>
          <p:nvPr>
            <p:ph sz="quarter" idx="4"/>
          </p:nvPr>
        </p:nvSpPr>
        <p:spPr>
          <a:xfrm>
            <a:off x="4371975" y="2362200"/>
            <a:ext cx="3657600" cy="3886200"/>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2" name="Текст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
        <p:nvSpPr>
          <p:cNvPr id="14" name="Текст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ru-RU" smtClean="0"/>
              <a:t>Образец текста</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6" name="Дата 5"/>
          <p:cNvSpPr>
            <a:spLocks noGrp="1"/>
          </p:cNvSpPr>
          <p:nvPr>
            <p:ph type="dt" sz="half" idx="10"/>
          </p:nvPr>
        </p:nvSpPr>
        <p:spPr/>
        <p:txBody>
          <a:bodyPr rtlCol="0"/>
          <a:lstStyle/>
          <a:p>
            <a:fld id="{27031EC5-5D07-464C-B1B4-AF980B93D6E7}" type="datetimeFigureOut">
              <a:rPr lang="ru-RU" smtClean="0"/>
              <a:t>17.03.2021</a:t>
            </a:fld>
            <a:endParaRPr lang="ru-RU"/>
          </a:p>
        </p:txBody>
      </p:sp>
      <p:sp>
        <p:nvSpPr>
          <p:cNvPr id="7" name="Номер слайда 6"/>
          <p:cNvSpPr>
            <a:spLocks noGrp="1"/>
          </p:cNvSpPr>
          <p:nvPr>
            <p:ph type="sldNum" sz="quarter" idx="11"/>
          </p:nvPr>
        </p:nvSpPr>
        <p:spPr/>
        <p:txBody>
          <a:bodyPr rtlCol="0"/>
          <a:lstStyle/>
          <a:p>
            <a:fld id="{94F40F8E-873B-4BC7-99E6-63CB07CE8072}" type="slidenum">
              <a:rPr lang="ru-RU" smtClean="0"/>
              <a:t>‹#›</a:t>
            </a:fld>
            <a:endParaRPr lang="ru-RU"/>
          </a:p>
        </p:txBody>
      </p:sp>
      <p:sp>
        <p:nvSpPr>
          <p:cNvPr id="8" name="Нижний колонтитул 7"/>
          <p:cNvSpPr>
            <a:spLocks noGrp="1"/>
          </p:cNvSpPr>
          <p:nvPr>
            <p:ph type="ftr" sz="quarter" idx="12"/>
          </p:nvPr>
        </p:nvSpPr>
        <p:spPr/>
        <p:txBody>
          <a:bodyPr rtlCol="0"/>
          <a:lstStyle/>
          <a:p>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27031EC5-5D07-464C-B1B4-AF980B93D6E7}" type="datetimeFigureOut">
              <a:rPr lang="ru-RU" smtClean="0"/>
              <a:t>17.03.2021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94F40F8E-873B-4BC7-99E6-63CB07CE8072}"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1"/>
      </p:bgRef>
    </p:bg>
    <p:spTree>
      <p:nvGrpSpPr>
        <p:cNvPr id="1" name=""/>
        <p:cNvGrpSpPr/>
        <p:nvPr/>
      </p:nvGrpSpPr>
      <p:grpSpPr>
        <a:xfrm>
          <a:off x="0" y="0"/>
          <a:ext cx="0" cy="0"/>
          <a:chOff x="0" y="0"/>
          <a:chExt cx="0" cy="0"/>
        </a:xfrm>
      </p:grpSpPr>
      <p:sp>
        <p:nvSpPr>
          <p:cNvPr id="10" name="Прямая соединительная линия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Заголовок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ru-RU" smtClean="0"/>
              <a:t>Образец заголовка</a:t>
            </a:r>
            <a:endParaRPr kumimoji="0" lang="en-US"/>
          </a:p>
        </p:txBody>
      </p:sp>
      <p:sp>
        <p:nvSpPr>
          <p:cNvPr id="3" name="Текст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8" name="Прямая соединительная линия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Прямая соединительная линия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Прямая соединительная линия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Прямоугольник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ая соединительная линия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Овал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Объект 17"/>
          <p:cNvSpPr>
            <a:spLocks noGrp="1"/>
          </p:cNvSpPr>
          <p:nvPr>
            <p:ph sz="quarter" idx="1"/>
          </p:nvPr>
        </p:nvSpPr>
        <p:spPr>
          <a:xfrm>
            <a:off x="304800" y="274320"/>
            <a:ext cx="5638800" cy="6327648"/>
          </a:xfrm>
        </p:spPr>
        <p:txBody>
          <a:bodyPr/>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21" name="Дата 20"/>
          <p:cNvSpPr>
            <a:spLocks noGrp="1"/>
          </p:cNvSpPr>
          <p:nvPr>
            <p:ph type="dt" sz="half" idx="14"/>
          </p:nvPr>
        </p:nvSpPr>
        <p:spPr/>
        <p:txBody>
          <a:bodyPr rtlCol="0"/>
          <a:lstStyle/>
          <a:p>
            <a:fld id="{27031EC5-5D07-464C-B1B4-AF980B93D6E7}" type="datetimeFigureOut">
              <a:rPr lang="ru-RU" smtClean="0"/>
              <a:t>17.03.2021</a:t>
            </a:fld>
            <a:endParaRPr lang="ru-RU"/>
          </a:p>
        </p:txBody>
      </p:sp>
      <p:sp>
        <p:nvSpPr>
          <p:cNvPr id="22" name="Номер слайда 21"/>
          <p:cNvSpPr>
            <a:spLocks noGrp="1"/>
          </p:cNvSpPr>
          <p:nvPr>
            <p:ph type="sldNum" sz="quarter" idx="15"/>
          </p:nvPr>
        </p:nvSpPr>
        <p:spPr/>
        <p:txBody>
          <a:bodyPr rtlCol="0"/>
          <a:lstStyle/>
          <a:p>
            <a:fld id="{94F40F8E-873B-4BC7-99E6-63CB07CE8072}" type="slidenum">
              <a:rPr lang="ru-RU" smtClean="0"/>
              <a:t>‹#›</a:t>
            </a:fld>
            <a:endParaRPr lang="ru-RU"/>
          </a:p>
        </p:txBody>
      </p:sp>
      <p:sp>
        <p:nvSpPr>
          <p:cNvPr id="23" name="Нижний колонтитул 22"/>
          <p:cNvSpPr>
            <a:spLocks noGrp="1"/>
          </p:cNvSpPr>
          <p:nvPr>
            <p:ph type="ftr" sz="quarter" idx="16"/>
          </p:nvPr>
        </p:nvSpPr>
        <p:spPr/>
        <p:txBody>
          <a:bodyPr rtlCol="0"/>
          <a:lstStyle/>
          <a:p>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9" name="Прямая соединительная линия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Овал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Заголовок 1"/>
          <p:cNvSpPr>
            <a:spLocks noGrp="1"/>
          </p:cNvSpPr>
          <p:nvPr>
            <p:ph type="title"/>
          </p:nvPr>
        </p:nvSpPr>
        <p:spPr>
          <a:xfrm rot="5400000">
            <a:off x="3350133" y="3200400"/>
            <a:ext cx="6309360" cy="457200"/>
          </a:xfrm>
        </p:spPr>
        <p:txBody>
          <a:bodyPr anchor="b"/>
          <a:lstStyle>
            <a:lvl1pPr algn="l">
              <a:buNone/>
              <a:defRPr sz="2000" b="1"/>
            </a:lvl1pPr>
          </a:lstStyle>
          <a:p>
            <a:r>
              <a:rPr kumimoji="0" lang="ru-RU" smtClean="0"/>
              <a:t>Образец заголовка</a:t>
            </a:r>
            <a:endParaRPr kumimoji="0" lang="en-US"/>
          </a:p>
        </p:txBody>
      </p:sp>
      <p:sp>
        <p:nvSpPr>
          <p:cNvPr id="3" name="Рисунок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ru-RU" smtClean="0"/>
              <a:t>Вставка рисунка</a:t>
            </a:r>
            <a:endParaRPr kumimoji="0" lang="en-US" dirty="0"/>
          </a:p>
        </p:txBody>
      </p:sp>
      <p:sp>
        <p:nvSpPr>
          <p:cNvPr id="4" name="Текст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10" name="Прямая соединительная линия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Прямоугольник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ая соединительная линия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Прямая соединительная линия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Прямая соединительная линия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Дата 16"/>
          <p:cNvSpPr>
            <a:spLocks noGrp="1"/>
          </p:cNvSpPr>
          <p:nvPr>
            <p:ph type="dt" sz="half" idx="10"/>
          </p:nvPr>
        </p:nvSpPr>
        <p:spPr/>
        <p:txBody>
          <a:bodyPr rtlCol="0"/>
          <a:lstStyle/>
          <a:p>
            <a:fld id="{27031EC5-5D07-464C-B1B4-AF980B93D6E7}" type="datetimeFigureOut">
              <a:rPr lang="ru-RU" smtClean="0"/>
              <a:t>17.03.2021</a:t>
            </a:fld>
            <a:endParaRPr lang="ru-RU"/>
          </a:p>
        </p:txBody>
      </p:sp>
      <p:sp>
        <p:nvSpPr>
          <p:cNvPr id="18" name="Номер слайда 17"/>
          <p:cNvSpPr>
            <a:spLocks noGrp="1"/>
          </p:cNvSpPr>
          <p:nvPr>
            <p:ph type="sldNum" sz="quarter" idx="11"/>
          </p:nvPr>
        </p:nvSpPr>
        <p:spPr/>
        <p:txBody>
          <a:bodyPr rtlCol="0"/>
          <a:lstStyle/>
          <a:p>
            <a:fld id="{94F40F8E-873B-4BC7-99E6-63CB07CE8072}" type="slidenum">
              <a:rPr lang="ru-RU" smtClean="0"/>
              <a:t>‹#›</a:t>
            </a:fld>
            <a:endParaRPr lang="ru-RU"/>
          </a:p>
        </p:txBody>
      </p:sp>
      <p:sp>
        <p:nvSpPr>
          <p:cNvPr id="21" name="Нижний колонтитул 20"/>
          <p:cNvSpPr>
            <a:spLocks noGrp="1"/>
          </p:cNvSpPr>
          <p:nvPr>
            <p:ph type="ftr" sz="quarter" idx="12"/>
          </p:nvPr>
        </p:nvSpPr>
        <p:spPr/>
        <p:txBody>
          <a:bodyPr rtlCol="0"/>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Прямая соединительная линия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Заголовок 21"/>
          <p:cNvSpPr>
            <a:spLocks noGrp="1"/>
          </p:cNvSpPr>
          <p:nvPr>
            <p:ph type="title"/>
          </p:nvPr>
        </p:nvSpPr>
        <p:spPr>
          <a:xfrm>
            <a:off x="457200" y="274638"/>
            <a:ext cx="7467600" cy="1143000"/>
          </a:xfrm>
          <a:prstGeom prst="rect">
            <a:avLst/>
          </a:prstGeom>
        </p:spPr>
        <p:txBody>
          <a:bodyPr vert="horz" anchor="b">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27031EC5-5D07-464C-B1B4-AF980B93D6E7}" type="datetimeFigureOut">
              <a:rPr lang="ru-RU" smtClean="0"/>
              <a:t>17.03.2021</a:t>
            </a:fld>
            <a:endParaRPr lang="ru-RU"/>
          </a:p>
        </p:txBody>
      </p:sp>
      <p:sp>
        <p:nvSpPr>
          <p:cNvPr id="3" name="Нижний колонтитул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ru-RU"/>
          </a:p>
        </p:txBody>
      </p:sp>
      <p:sp>
        <p:nvSpPr>
          <p:cNvPr id="7" name="Прямая соединительная линия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Прямая соединительная линия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Прямоугольник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ая соединительная линия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Овал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Номер слайда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4F40F8E-873B-4BC7-99E6-63CB07CE8072}"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835696" y="2204864"/>
            <a:ext cx="6532240" cy="1894362"/>
          </a:xfrm>
        </p:spPr>
        <p:txBody>
          <a:bodyPr/>
          <a:lstStyle/>
          <a:p>
            <a:pPr algn="ctr"/>
            <a:r>
              <a:rPr lang="tk-TM" sz="4400" u="sng" dirty="0" smtClean="0">
                <a:effectLst>
                  <a:outerShdw blurRad="38100" dist="38100" dir="2700000" algn="tl">
                    <a:srgbClr val="000000">
                      <a:alpha val="43137"/>
                    </a:srgbClr>
                  </a:outerShdw>
                </a:effectLst>
                <a:latin typeface="Times New Roman" pitchFamily="18" charset="0"/>
                <a:cs typeface="Times New Roman" pitchFamily="18" charset="0"/>
              </a:rPr>
              <a:t>Tema:</a:t>
            </a:r>
            <a:r>
              <a:rPr lang="tk-TM" sz="4400" dirty="0" smtClean="0">
                <a:effectLst>
                  <a:outerShdw blurRad="38100" dist="38100" dir="2700000" algn="tl">
                    <a:srgbClr val="000000">
                      <a:alpha val="43137"/>
                    </a:srgbClr>
                  </a:outerShdw>
                </a:effectLst>
                <a:latin typeface="Times New Roman" pitchFamily="18" charset="0"/>
                <a:cs typeface="Times New Roman" pitchFamily="18" charset="0"/>
              </a:rPr>
              <a:t>    </a:t>
            </a:r>
            <a:r>
              <a:rPr lang="ru-RU" sz="3200" dirty="0" err="1" smtClean="0"/>
              <a:t>Logistika</a:t>
            </a:r>
            <a:r>
              <a:rPr lang="ru-RU" sz="3200" dirty="0" smtClean="0"/>
              <a:t>   </a:t>
            </a:r>
            <a:r>
              <a:rPr lang="ru-RU" sz="3200" dirty="0" err="1"/>
              <a:t>konsepsiýasynyň</a:t>
            </a:r>
            <a:r>
              <a:rPr lang="ru-RU" sz="3200" dirty="0"/>
              <a:t>  </a:t>
            </a:r>
            <a:r>
              <a:rPr lang="ru-RU" sz="3200" dirty="0" err="1"/>
              <a:t>ulanylýan</a:t>
            </a:r>
            <a:r>
              <a:rPr lang="ru-RU" sz="3200" dirty="0"/>
              <a:t>   </a:t>
            </a:r>
            <a:r>
              <a:rPr lang="ru-RU" sz="3200" dirty="0" err="1"/>
              <a:t>ugurlary</a:t>
            </a:r>
            <a:endParaRPr lang="ru-RU" sz="3200" dirty="0"/>
          </a:p>
        </p:txBody>
      </p:sp>
    </p:spTree>
    <p:extLst>
      <p:ext uri="{BB962C8B-B14F-4D97-AF65-F5344CB8AC3E}">
        <p14:creationId xmlns:p14="http://schemas.microsoft.com/office/powerpoint/2010/main" val="1508966827"/>
      </p:ext>
    </p:extLst>
  </p:cSld>
  <p:clrMapOvr>
    <a:masterClrMapping/>
  </p:clrMapOvr>
  <p:transition spd="slow">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sz="quarter" idx="1"/>
          </p:nvPr>
        </p:nvSpPr>
        <p:spPr>
          <a:xfrm>
            <a:off x="395536" y="404664"/>
            <a:ext cx="8208912" cy="5904656"/>
          </a:xfrm>
        </p:spPr>
        <p:txBody>
          <a:bodyPr>
            <a:noAutofit/>
          </a:bodyPr>
          <a:lstStyle/>
          <a:p>
            <a:pPr marL="0" indent="0">
              <a:buNone/>
            </a:pPr>
            <a:r>
              <a:rPr lang="tk-TM" sz="2800" b="1" dirty="0" smtClean="0"/>
              <a:t>	</a:t>
            </a:r>
            <a:r>
              <a:rPr lang="cs-CZ" sz="2800" b="1" dirty="0" smtClean="0"/>
              <a:t>Lokal </a:t>
            </a:r>
            <a:r>
              <a:rPr lang="ru-RU" sz="2800" b="1" dirty="0" err="1"/>
              <a:t>wezipeler</a:t>
            </a:r>
            <a:r>
              <a:rPr lang="cs-CZ" sz="2800" b="1" dirty="0"/>
              <a:t>:</a:t>
            </a:r>
            <a:r>
              <a:rPr lang="cs-CZ" sz="2800" dirty="0"/>
              <a:t> logistika araçylyny saýlap almak; çäge hyzmat etmek üçin ammarlaryň amatly sanyny kesgitlemek; söwda nokadynyň ýa-da ammaryň ýerleşýän ýerini saýlap almak; ulag serişdesiniň görnüşini saýlap almak.</a:t>
            </a:r>
            <a:endParaRPr lang="ru-RU" sz="2800" dirty="0"/>
          </a:p>
          <a:p>
            <a:pPr marL="0" indent="0" algn="just">
              <a:buNone/>
            </a:pPr>
            <a:r>
              <a:rPr lang="tk-TM" sz="3200" dirty="0" smtClean="0"/>
              <a:t>	</a:t>
            </a:r>
            <a:r>
              <a:rPr lang="cs-CZ" sz="3200" dirty="0" smtClean="0"/>
              <a:t>Maddy </a:t>
            </a:r>
            <a:r>
              <a:rPr lang="cs-CZ" sz="3200" dirty="0"/>
              <a:t>akymlaryň dolandyry</a:t>
            </a:r>
            <a:r>
              <a:rPr lang="ru-RU" sz="3200" dirty="0" err="1"/>
              <a:t>ly</a:t>
            </a:r>
            <a:r>
              <a:rPr lang="cs-CZ" sz="3200" dirty="0"/>
              <a:t>şyny kämilleşdirmegiň logistika işini amala aşyrmak üçin </a:t>
            </a:r>
            <a:r>
              <a:rPr lang="cs-CZ" sz="3200" b="1" dirty="0"/>
              <a:t>çykdajylary azaltmagyň ýollaryny we usullaryny tapmak</a:t>
            </a:r>
            <a:r>
              <a:rPr lang="cs-CZ" sz="3200" dirty="0"/>
              <a:t> maksady bardyr, bu bolsa </a:t>
            </a:r>
            <a:r>
              <a:rPr lang="cs-CZ" sz="3200" b="1" dirty="0"/>
              <a:t>logistika hyzmatlaryny etmekden alynýan peýdanyň artmagyna</a:t>
            </a:r>
            <a:r>
              <a:rPr lang="cs-CZ" sz="3200" dirty="0"/>
              <a:t> getirmelidir. </a:t>
            </a:r>
            <a:endParaRPr lang="ru-RU" sz="3200" dirty="0"/>
          </a:p>
        </p:txBody>
      </p:sp>
    </p:spTree>
    <p:extLst>
      <p:ext uri="{BB962C8B-B14F-4D97-AF65-F5344CB8AC3E}">
        <p14:creationId xmlns:p14="http://schemas.microsoft.com/office/powerpoint/2010/main" val="31167541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Прямоугольник 4"/>
          <p:cNvSpPr/>
          <p:nvPr/>
        </p:nvSpPr>
        <p:spPr>
          <a:xfrm>
            <a:off x="323528" y="764704"/>
            <a:ext cx="8208912" cy="7294305"/>
          </a:xfrm>
          <a:prstGeom prst="rect">
            <a:avLst/>
          </a:prstGeom>
        </p:spPr>
        <p:txBody>
          <a:bodyPr wrap="square">
            <a:spAutoFit/>
          </a:bodyPr>
          <a:lstStyle/>
          <a:p>
            <a:pPr indent="450215" algn="just">
              <a:lnSpc>
                <a:spcPct val="150000"/>
              </a:lnSpc>
              <a:spcAft>
                <a:spcPts val="0"/>
              </a:spcAft>
            </a:pPr>
            <a:r>
              <a:rPr lang="cs-CZ" sz="2800" dirty="0">
                <a:solidFill>
                  <a:srgbClr val="7030A0"/>
                </a:solidFill>
                <a:latin typeface="Times New Roman" panose="02020603050405020304" pitchFamily="18" charset="0"/>
                <a:ea typeface="Calibri" panose="020F0502020204030204" pitchFamily="34" charset="0"/>
              </a:rPr>
              <a:t>Logistikanyň häzirki zaman </a:t>
            </a:r>
            <a:r>
              <a:rPr lang="ru-RU" sz="2800" dirty="0" err="1">
                <a:solidFill>
                  <a:srgbClr val="7030A0"/>
                </a:solidFill>
                <a:latin typeface="Times New Roman" panose="02020603050405020304" pitchFamily="18" charset="0"/>
                <a:ea typeface="Calibri" panose="020F0502020204030204" pitchFamily="34" charset="0"/>
              </a:rPr>
              <a:t>wezipeleriniň</a:t>
            </a:r>
            <a:r>
              <a:rPr lang="cs-CZ" sz="2800" dirty="0">
                <a:solidFill>
                  <a:srgbClr val="7030A0"/>
                </a:solidFill>
                <a:latin typeface="Times New Roman" panose="02020603050405020304" pitchFamily="18" charset="0"/>
                <a:ea typeface="Calibri" panose="020F0502020204030204" pitchFamily="34" charset="0"/>
              </a:rPr>
              <a:t> iki görnüşi görkezilýär: </a:t>
            </a:r>
            <a:r>
              <a:rPr lang="cs-CZ" sz="2800" b="1" dirty="0">
                <a:solidFill>
                  <a:srgbClr val="7030A0"/>
                </a:solidFill>
                <a:latin typeface="Times New Roman" panose="02020603050405020304" pitchFamily="18" charset="0"/>
                <a:ea typeface="Calibri" panose="020F0502020204030204" pitchFamily="34" charset="0"/>
              </a:rPr>
              <a:t>dessin (operatiw) we utgaşdyryjy </a:t>
            </a:r>
            <a:r>
              <a:rPr lang="ru-RU" sz="2800" dirty="0" err="1">
                <a:solidFill>
                  <a:srgbClr val="7030A0"/>
                </a:solidFill>
                <a:latin typeface="Times New Roman" panose="02020603050405020304" pitchFamily="18" charset="0"/>
                <a:ea typeface="Calibri" panose="020F0502020204030204" pitchFamily="34" charset="0"/>
              </a:rPr>
              <a:t>wezipeleri</a:t>
            </a:r>
            <a:r>
              <a:rPr lang="cs-CZ" sz="2800" dirty="0" smtClean="0">
                <a:solidFill>
                  <a:srgbClr val="7030A0"/>
                </a:solidFill>
                <a:latin typeface="Times New Roman" panose="02020603050405020304" pitchFamily="18" charset="0"/>
                <a:ea typeface="Calibri" panose="020F0502020204030204" pitchFamily="34" charset="0"/>
              </a:rPr>
              <a:t>.</a:t>
            </a:r>
            <a:endParaRPr lang="tk-TM" sz="2800" dirty="0" smtClean="0">
              <a:solidFill>
                <a:srgbClr val="7030A0"/>
              </a:solidFill>
              <a:latin typeface="Times New Roman" panose="02020603050405020304" pitchFamily="18" charset="0"/>
              <a:ea typeface="Calibri" panose="020F0502020204030204" pitchFamily="34" charset="0"/>
            </a:endParaRPr>
          </a:p>
          <a:p>
            <a:pPr indent="450215" algn="just">
              <a:lnSpc>
                <a:spcPct val="150000"/>
              </a:lnSpc>
            </a:pPr>
            <a:r>
              <a:rPr lang="cs-CZ" sz="2400" dirty="0"/>
              <a:t>Logistika </a:t>
            </a:r>
            <a:r>
              <a:rPr lang="cs-CZ" sz="2400" b="1" dirty="0"/>
              <a:t>dolandyryş, ykdysady we maliýe</a:t>
            </a:r>
            <a:r>
              <a:rPr lang="cs-CZ" sz="2400" dirty="0"/>
              <a:t> jäh</a:t>
            </a:r>
            <a:r>
              <a:rPr lang="ru-RU" sz="2400" dirty="0"/>
              <a:t>e</a:t>
            </a:r>
            <a:r>
              <a:rPr lang="cs-CZ" sz="2400" dirty="0"/>
              <a:t>tlerinden seredilýär.</a:t>
            </a:r>
            <a:endParaRPr lang="ru-RU" sz="2400" dirty="0"/>
          </a:p>
          <a:p>
            <a:pPr indent="450215" algn="just">
              <a:lnSpc>
                <a:spcPct val="150000"/>
              </a:lnSpc>
            </a:pPr>
            <a:r>
              <a:rPr lang="cs-CZ" sz="2400" b="1" dirty="0"/>
              <a:t>Dolandyryş jäh</a:t>
            </a:r>
            <a:r>
              <a:rPr lang="ru-RU" sz="2400" b="1" dirty="0"/>
              <a:t>e</a:t>
            </a:r>
            <a:r>
              <a:rPr lang="cs-CZ" sz="2400" b="1" dirty="0"/>
              <a:t>ti</a:t>
            </a:r>
            <a:r>
              <a:rPr lang="cs-CZ" sz="2400" dirty="0"/>
              <a:t> nukdaýnazaryndan logistika – bu kärhana gelip gowuşýan, şol ýerde işlenilýän we bu kärhanadan çykyp gidýän maddy önümleriň akymyny we oňa degişli maglumat akymyny meýilnamalaşdyrmak, dolandyrmak we gözegçilik etmek bolup durýar.</a:t>
            </a:r>
            <a:endParaRPr lang="ru-RU" sz="2400" dirty="0"/>
          </a:p>
          <a:p>
            <a:pPr indent="450215" algn="just">
              <a:lnSpc>
                <a:spcPct val="150000"/>
              </a:lnSpc>
              <a:spcAft>
                <a:spcPts val="0"/>
              </a:spcAft>
            </a:pPr>
            <a:endParaRPr lang="ru-RU" sz="36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65553653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188640"/>
            <a:ext cx="8125217" cy="5805264"/>
          </a:xfrm>
        </p:spPr>
        <p:txBody>
          <a:bodyPr>
            <a:noAutofit/>
          </a:bodyPr>
          <a:lstStyle/>
          <a:p>
            <a:pPr algn="just"/>
            <a:r>
              <a:rPr lang="cs-CZ" sz="2800" b="1" dirty="0"/>
              <a:t>Ykdysady jäh</a:t>
            </a:r>
            <a:r>
              <a:rPr lang="ru-RU" sz="2800" b="1" dirty="0"/>
              <a:t>e</a:t>
            </a:r>
            <a:r>
              <a:rPr lang="cs-CZ" sz="2800" b="1" dirty="0"/>
              <a:t>ti</a:t>
            </a:r>
            <a:r>
              <a:rPr lang="cs-CZ" sz="2800" dirty="0"/>
              <a:t> nukdaýnazaryndan logistika – az harajat çykaryp</a:t>
            </a:r>
            <a:r>
              <a:rPr lang="ru-RU" sz="2800" dirty="0"/>
              <a:t>,</a:t>
            </a:r>
            <a:r>
              <a:rPr lang="cs-CZ" sz="2800" dirty="0"/>
              <a:t> bellenen wagtda we şu önüme anyk zerurlygyň bar bolan ýerinde önümiň zerur bolan mukdaryny almak maksady bilen geçirilýän işiň dürli görnüşleriniň jeminden ybaratdyr.</a:t>
            </a:r>
            <a:endParaRPr lang="ru-RU" sz="2800" dirty="0"/>
          </a:p>
          <a:p>
            <a:pPr algn="just"/>
            <a:r>
              <a:rPr lang="cs-CZ" sz="2800" dirty="0"/>
              <a:t>Logistikanyň birnäçe kesgitlemelerinde onuň </a:t>
            </a:r>
            <a:r>
              <a:rPr lang="cs-CZ" sz="2800" b="1" dirty="0"/>
              <a:t>maliýe</a:t>
            </a:r>
            <a:r>
              <a:rPr lang="ru-RU" sz="2800" b="1" dirty="0"/>
              <a:t>-</a:t>
            </a:r>
            <a:r>
              <a:rPr lang="cs-CZ" sz="2800" b="1" dirty="0"/>
              <a:t>dessin jäh</a:t>
            </a:r>
            <a:r>
              <a:rPr lang="ru-RU" sz="2800" b="1" dirty="0"/>
              <a:t>e</a:t>
            </a:r>
            <a:r>
              <a:rPr lang="cs-CZ" sz="2800" b="1" dirty="0"/>
              <a:t>ti</a:t>
            </a:r>
            <a:r>
              <a:rPr lang="cs-CZ" sz="2800" dirty="0"/>
              <a:t> nygtalyp geçilýär. Şu nukdaýnazardan logistika çig mal we </a:t>
            </a:r>
            <a:r>
              <a:rPr lang="ru-RU" sz="2800" dirty="0" err="1"/>
              <a:t>haryt</a:t>
            </a:r>
            <a:r>
              <a:rPr lang="cs-CZ" sz="2800" dirty="0"/>
              <a:t>lar bilen üpjün edijä puluň tölenen pursatyndan ahyrky önümiň sarp edijä eltilip berlendigi üçin puluň alnan pursatyna çenli sarp edilýän wagty azaltmaga gönükdirilendir.</a:t>
            </a:r>
            <a:endParaRPr lang="ru-RU" sz="2800" dirty="0"/>
          </a:p>
          <a:p>
            <a:pPr algn="just"/>
            <a:endParaRPr lang="ru-RU" sz="2800" dirty="0"/>
          </a:p>
        </p:txBody>
      </p:sp>
    </p:spTree>
    <p:extLst>
      <p:ext uri="{BB962C8B-B14F-4D97-AF65-F5344CB8AC3E}">
        <p14:creationId xmlns:p14="http://schemas.microsoft.com/office/powerpoint/2010/main" val="377827387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tk-TM" b="1" dirty="0" smtClean="0"/>
              <a:t>3. </a:t>
            </a:r>
            <a:r>
              <a:rPr lang="cs-CZ" b="1" dirty="0" smtClean="0"/>
              <a:t>Logistikanyň </a:t>
            </a:r>
            <a:r>
              <a:rPr lang="cs-CZ" b="1" dirty="0"/>
              <a:t>ýörelgeleri</a:t>
            </a:r>
            <a:r>
              <a:rPr lang="ru-RU" dirty="0"/>
              <a:t/>
            </a:r>
            <a:br>
              <a:rPr lang="ru-RU" dirty="0"/>
            </a:br>
            <a:endParaRPr lang="ru-RU" dirty="0"/>
          </a:p>
        </p:txBody>
      </p:sp>
      <p:sp>
        <p:nvSpPr>
          <p:cNvPr id="3" name="Объект 2"/>
          <p:cNvSpPr>
            <a:spLocks noGrp="1"/>
          </p:cNvSpPr>
          <p:nvPr>
            <p:ph sz="quarter" idx="1"/>
          </p:nvPr>
        </p:nvSpPr>
        <p:spPr/>
        <p:txBody>
          <a:bodyPr>
            <a:normAutofit/>
          </a:bodyPr>
          <a:lstStyle/>
          <a:p>
            <a:pPr marL="0" indent="0" algn="just">
              <a:buNone/>
            </a:pPr>
            <a:r>
              <a:rPr lang="cs-CZ" sz="3200" dirty="0"/>
              <a:t>Ýörelge – nazar</a:t>
            </a:r>
            <a:r>
              <a:rPr lang="ru-RU" sz="3200" dirty="0"/>
              <a:t>y</a:t>
            </a:r>
            <a:r>
              <a:rPr lang="cs-CZ" sz="3200" dirty="0"/>
              <a:t>ýetiň, taglymatyň ýa-da ylmyň esasy, başlangyç ýagdaýydyr. Logistikanyň ýörelgeleri – bu maglumatlary, bilermenleriň synlamalaryndan alnan hadysalaryň kanunlaryny umumylaşdyrmakdyr.</a:t>
            </a:r>
            <a:endParaRPr lang="ru-RU" sz="3200" dirty="0"/>
          </a:p>
          <a:p>
            <a:pPr algn="just"/>
            <a:endParaRPr lang="ru-RU" sz="4000" dirty="0"/>
          </a:p>
        </p:txBody>
      </p:sp>
    </p:spTree>
    <p:extLst>
      <p:ext uri="{BB962C8B-B14F-4D97-AF65-F5344CB8AC3E}">
        <p14:creationId xmlns:p14="http://schemas.microsoft.com/office/powerpoint/2010/main" val="5797636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Заголовок 4"/>
          <p:cNvSpPr>
            <a:spLocks noGrp="1"/>
          </p:cNvSpPr>
          <p:nvPr>
            <p:ph type="title"/>
          </p:nvPr>
        </p:nvSpPr>
        <p:spPr>
          <a:xfrm>
            <a:off x="457200" y="274638"/>
            <a:ext cx="7467600" cy="634082"/>
          </a:xfrm>
        </p:spPr>
        <p:txBody>
          <a:bodyPr>
            <a:normAutofit fontScale="90000"/>
          </a:bodyPr>
          <a:lstStyle/>
          <a:p>
            <a:pPr algn="ctr"/>
            <a:r>
              <a:rPr lang="cs-CZ" b="1" dirty="0">
                <a:solidFill>
                  <a:srgbClr val="7030A0"/>
                </a:solidFill>
                <a:latin typeface="Times New Roman" panose="02020603050405020304" pitchFamily="18" charset="0"/>
                <a:ea typeface="Calibri" panose="020F0502020204030204" pitchFamily="34" charset="0"/>
              </a:rPr>
              <a:t>Umumykonseptual</a:t>
            </a:r>
            <a:r>
              <a:rPr lang="cs-CZ" dirty="0">
                <a:solidFill>
                  <a:srgbClr val="7030A0"/>
                </a:solidFill>
                <a:latin typeface="Times New Roman" panose="02020603050405020304" pitchFamily="18" charset="0"/>
                <a:ea typeface="Calibri" panose="020F0502020204030204" pitchFamily="34" charset="0"/>
              </a:rPr>
              <a:t> ýörelgelere şular degişli edilýär</a:t>
            </a:r>
            <a:r>
              <a:rPr lang="cs-CZ" dirty="0" smtClean="0">
                <a:solidFill>
                  <a:srgbClr val="7030A0"/>
                </a:solidFill>
                <a:latin typeface="Times New Roman" panose="02020603050405020304" pitchFamily="18" charset="0"/>
                <a:ea typeface="Calibri" panose="020F0502020204030204" pitchFamily="34" charset="0"/>
              </a:rPr>
              <a:t>:</a:t>
            </a:r>
            <a:endParaRPr lang="ru-RU" dirty="0"/>
          </a:p>
        </p:txBody>
      </p:sp>
      <p:sp>
        <p:nvSpPr>
          <p:cNvPr id="6" name="Прямоугольник 5"/>
          <p:cNvSpPr/>
          <p:nvPr/>
        </p:nvSpPr>
        <p:spPr>
          <a:xfrm>
            <a:off x="107504" y="764704"/>
            <a:ext cx="8280920" cy="6093976"/>
          </a:xfrm>
          <a:prstGeom prst="rect">
            <a:avLst/>
          </a:prstGeom>
        </p:spPr>
        <p:txBody>
          <a:bodyPr wrap="square">
            <a:spAutoFit/>
          </a:bodyPr>
          <a:lstStyle/>
          <a:p>
            <a:pPr indent="450215" algn="just">
              <a:lnSpc>
                <a:spcPct val="150000"/>
              </a:lnSpc>
              <a:spcAft>
                <a:spcPts val="0"/>
              </a:spcAft>
            </a:pPr>
            <a:r>
              <a:rPr lang="cs-CZ" sz="2000" dirty="0" smtClean="0">
                <a:solidFill>
                  <a:srgbClr val="7030A0"/>
                </a:solidFill>
                <a:latin typeface="Times New Roman" panose="02020603050405020304" pitchFamily="18" charset="0"/>
                <a:ea typeface="Calibri" panose="020F0502020204030204" pitchFamily="34" charset="0"/>
              </a:rPr>
              <a:t>– </a:t>
            </a:r>
            <a:r>
              <a:rPr lang="cs-CZ" sz="2000" dirty="0">
                <a:solidFill>
                  <a:srgbClr val="7030A0"/>
                </a:solidFill>
                <a:latin typeface="Times New Roman" panose="02020603050405020304" pitchFamily="18" charset="0"/>
                <a:ea typeface="Calibri" panose="020F0502020204030204" pitchFamily="34" charset="0"/>
              </a:rPr>
              <a:t>toplumlaýynlyk ýörelgesi – logistika </a:t>
            </a:r>
            <a:r>
              <a:rPr lang="ru-RU" sz="2000" dirty="0" err="1">
                <a:solidFill>
                  <a:srgbClr val="7030A0"/>
                </a:solidFill>
                <a:latin typeface="Times New Roman" panose="02020603050405020304" pitchFamily="18" charset="0"/>
                <a:ea typeface="Calibri" panose="020F0502020204030204" pitchFamily="34" charset="0"/>
              </a:rPr>
              <a:t>iş</a:t>
            </a:r>
            <a:r>
              <a:rPr lang="cs-CZ" sz="2000" dirty="0">
                <a:solidFill>
                  <a:srgbClr val="7030A0"/>
                </a:solidFill>
                <a:latin typeface="Times New Roman" panose="02020603050405020304" pitchFamily="18" charset="0"/>
                <a:ea typeface="Calibri" panose="020F0502020204030204" pitchFamily="34" charset="0"/>
              </a:rPr>
              <a:t>lerine gatnaşýanlaryň hereketlerini utgaşdyrmak;</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solidFill>
                  <a:srgbClr val="7030A0"/>
                </a:solidFill>
                <a:latin typeface="Times New Roman" panose="02020603050405020304" pitchFamily="18" charset="0"/>
                <a:ea typeface="Calibri" panose="020F0502020204030204" pitchFamily="34" charset="0"/>
              </a:rPr>
              <a:t>– yl</a:t>
            </a:r>
            <a:r>
              <a:rPr lang="ru-RU" sz="2000" dirty="0">
                <a:solidFill>
                  <a:srgbClr val="7030A0"/>
                </a:solidFill>
                <a:latin typeface="Times New Roman" panose="02020603050405020304" pitchFamily="18" charset="0"/>
                <a:ea typeface="Calibri" panose="020F0502020204030204" pitchFamily="34" charset="0"/>
              </a:rPr>
              <a:t>y</a:t>
            </a:r>
            <a:r>
              <a:rPr lang="cs-CZ" sz="2000" dirty="0">
                <a:solidFill>
                  <a:srgbClr val="7030A0"/>
                </a:solidFill>
                <a:latin typeface="Times New Roman" panose="02020603050405020304" pitchFamily="18" charset="0"/>
                <a:ea typeface="Calibri" panose="020F0502020204030204" pitchFamily="34" charset="0"/>
              </a:rPr>
              <a:t>m</a:t>
            </a:r>
            <a:r>
              <a:rPr lang="ru-RU" sz="2000" dirty="0">
                <a:solidFill>
                  <a:srgbClr val="7030A0"/>
                </a:solidFill>
                <a:latin typeface="Times New Roman" panose="02020603050405020304" pitchFamily="18" charset="0"/>
                <a:ea typeface="Calibri" panose="020F0502020204030204" pitchFamily="34" charset="0"/>
              </a:rPr>
              <a:t>l</a:t>
            </a:r>
            <a:r>
              <a:rPr lang="cs-CZ" sz="2000" dirty="0">
                <a:solidFill>
                  <a:srgbClr val="7030A0"/>
                </a:solidFill>
                <a:latin typeface="Times New Roman" panose="02020603050405020304" pitchFamily="18" charset="0"/>
                <a:ea typeface="Calibri" panose="020F0502020204030204" pitchFamily="34" charset="0"/>
              </a:rPr>
              <a:t>ylyk ýörelgesi – akymlar amatly edilende ylmy çemeleşmäni we hasaplamalary peýdalanmak;</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solidFill>
                  <a:srgbClr val="7030A0"/>
                </a:solidFill>
                <a:latin typeface="Times New Roman" panose="02020603050405020304" pitchFamily="18" charset="0"/>
                <a:ea typeface="Calibri" panose="020F0502020204030204" pitchFamily="34" charset="0"/>
              </a:rPr>
              <a:t>– anyklyk ýörelgesi – kärhananyň logistika </a:t>
            </a:r>
            <a:r>
              <a:rPr lang="ru-RU" sz="2000" dirty="0" err="1">
                <a:solidFill>
                  <a:srgbClr val="7030A0"/>
                </a:solidFill>
                <a:latin typeface="Times New Roman" panose="02020603050405020304" pitchFamily="18" charset="0"/>
                <a:ea typeface="Calibri" panose="020F0502020204030204" pitchFamily="34" charset="0"/>
              </a:rPr>
              <a:t>düzüm</a:t>
            </a:r>
            <a:r>
              <a:rPr lang="ru-RU" sz="2000" dirty="0">
                <a:solidFill>
                  <a:srgbClr val="7030A0"/>
                </a:solidFill>
                <a:latin typeface="Times New Roman" panose="02020603050405020304" pitchFamily="18" charset="0"/>
                <a:ea typeface="Calibri" panose="020F0502020204030204" pitchFamily="34" charset="0"/>
              </a:rPr>
              <a:t> </a:t>
            </a:r>
            <a:r>
              <a:rPr lang="ru-RU" sz="2000" dirty="0" err="1">
                <a:solidFill>
                  <a:srgbClr val="7030A0"/>
                </a:solidFill>
                <a:latin typeface="Times New Roman" panose="02020603050405020304" pitchFamily="18" charset="0"/>
                <a:ea typeface="Calibri" panose="020F0502020204030204" pitchFamily="34" charset="0"/>
              </a:rPr>
              <a:t>bölümleriniň</a:t>
            </a:r>
            <a:r>
              <a:rPr lang="cs-CZ" sz="2000" dirty="0">
                <a:solidFill>
                  <a:srgbClr val="7030A0"/>
                </a:solidFill>
                <a:latin typeface="Times New Roman" panose="02020603050405020304" pitchFamily="18" charset="0"/>
                <a:ea typeface="Calibri" panose="020F0502020204030204" pitchFamily="34" charset="0"/>
              </a:rPr>
              <a:t> işiniň netijelerini takyk kesgitlemek;</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solidFill>
                  <a:srgbClr val="7030A0"/>
                </a:solidFill>
                <a:latin typeface="Times New Roman" panose="02020603050405020304" pitchFamily="18" charset="0"/>
                <a:ea typeface="Calibri" panose="020F0502020204030204" pitchFamily="34" charset="0"/>
              </a:rPr>
              <a:t>– konstruktiwlik ýörelgesi – akymy dessin (operatiw) düzgünleşdirmek we onuň aýry-aýry </a:t>
            </a:r>
            <a:r>
              <a:rPr lang="ru-RU" sz="2000" dirty="0" err="1">
                <a:solidFill>
                  <a:srgbClr val="7030A0"/>
                </a:solidFill>
                <a:latin typeface="Times New Roman" panose="02020603050405020304" pitchFamily="18" charset="0"/>
                <a:ea typeface="Calibri" panose="020F0502020204030204" pitchFamily="34" charset="0"/>
              </a:rPr>
              <a:t>bölek</a:t>
            </a:r>
            <a:r>
              <a:rPr lang="cs-CZ" sz="2000" dirty="0">
                <a:solidFill>
                  <a:srgbClr val="7030A0"/>
                </a:solidFill>
                <a:latin typeface="Times New Roman" panose="02020603050405020304" pitchFamily="18" charset="0"/>
                <a:ea typeface="Calibri" panose="020F0502020204030204" pitchFamily="34" charset="0"/>
              </a:rPr>
              <a:t>leriniň ondan-oňa geçişine gözegçilik etmek;</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solidFill>
                  <a:srgbClr val="7030A0"/>
                </a:solidFill>
                <a:latin typeface="Times New Roman" panose="02020603050405020304" pitchFamily="18" charset="0"/>
                <a:ea typeface="Calibri" panose="020F0502020204030204" pitchFamily="34" charset="0"/>
              </a:rPr>
              <a:t>– ygtybarlylyk ýörelgesi – akymyň hereketiniň üznüksizligini we howpsuzlygyny üpjün etmek;</a:t>
            </a:r>
            <a:endParaRPr lang="ru-RU" sz="2000" dirty="0">
              <a:latin typeface="Times New Roman" panose="02020603050405020304" pitchFamily="18" charset="0"/>
              <a:ea typeface="Calibri" panose="020F0502020204030204" pitchFamily="34" charset="0"/>
            </a:endParaRPr>
          </a:p>
          <a:p>
            <a:pPr indent="450215" algn="just">
              <a:lnSpc>
                <a:spcPct val="150000"/>
              </a:lnSpc>
              <a:spcAft>
                <a:spcPts val="0"/>
              </a:spcAft>
            </a:pPr>
            <a:r>
              <a:rPr lang="cs-CZ" sz="2000" dirty="0">
                <a:solidFill>
                  <a:srgbClr val="7030A0"/>
                </a:solidFill>
                <a:latin typeface="Times New Roman" panose="02020603050405020304" pitchFamily="18" charset="0"/>
                <a:ea typeface="Calibri" panose="020F0502020204030204" pitchFamily="34" charset="0"/>
              </a:rPr>
              <a:t>– köpgörnüşlilik ýörelgesi – harydyň hereket etmeginiň dürli görnüşlerini aýratyn görkezmek we umumy harajatlary azaltmak </a:t>
            </a:r>
            <a:r>
              <a:rPr lang="ru-RU" sz="2000" dirty="0" err="1">
                <a:solidFill>
                  <a:srgbClr val="7030A0"/>
                </a:solidFill>
                <a:latin typeface="Times New Roman" panose="02020603050405020304" pitchFamily="18" charset="0"/>
                <a:ea typeface="Calibri" panose="020F0502020204030204" pitchFamily="34" charset="0"/>
              </a:rPr>
              <a:t>ýörelgesine</a:t>
            </a:r>
            <a:r>
              <a:rPr lang="cs-CZ" sz="2000" dirty="0">
                <a:solidFill>
                  <a:srgbClr val="7030A0"/>
                </a:solidFill>
                <a:latin typeface="Times New Roman" panose="02020603050405020304" pitchFamily="18" charset="0"/>
                <a:ea typeface="Calibri" panose="020F0502020204030204" pitchFamily="34" charset="0"/>
              </a:rPr>
              <a:t> laýyklykda olaryň arasyndan amatly görnüşi saýlap almak.</a:t>
            </a:r>
            <a:endParaRPr lang="ru-RU" sz="20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14652352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927" y="26186"/>
            <a:ext cx="7467600" cy="882534"/>
          </a:xfrm>
        </p:spPr>
        <p:txBody>
          <a:bodyPr>
            <a:normAutofit fontScale="90000"/>
          </a:bodyPr>
          <a:lstStyle/>
          <a:p>
            <a:pPr algn="ctr"/>
            <a:r>
              <a:rPr lang="cs-CZ" b="1" dirty="0"/>
              <a:t>Umumyulgam</a:t>
            </a:r>
            <a:r>
              <a:rPr lang="cs-CZ" dirty="0"/>
              <a:t> ýörelgelerine şulary degişli edýärler</a:t>
            </a:r>
            <a:r>
              <a:rPr lang="cs-CZ" dirty="0" smtClean="0"/>
              <a:t>:</a:t>
            </a:r>
            <a:endParaRPr lang="ru-RU" dirty="0"/>
          </a:p>
        </p:txBody>
      </p:sp>
      <p:sp>
        <p:nvSpPr>
          <p:cNvPr id="3" name="Объект 2"/>
          <p:cNvSpPr>
            <a:spLocks noGrp="1"/>
          </p:cNvSpPr>
          <p:nvPr>
            <p:ph sz="quarter" idx="1"/>
          </p:nvPr>
        </p:nvSpPr>
        <p:spPr>
          <a:xfrm>
            <a:off x="428927" y="1169186"/>
            <a:ext cx="8147248" cy="4873752"/>
          </a:xfrm>
        </p:spPr>
        <p:txBody>
          <a:bodyPr>
            <a:noAutofit/>
          </a:bodyPr>
          <a:lstStyle/>
          <a:p>
            <a:r>
              <a:rPr lang="cs-CZ" dirty="0"/>
              <a:t>ulgamlaýynlyk ýörelgesi – logistika ulgamyna özara baglanyşykly elementleriň jeminden durýan obýekt hökmünde çemeleşilmegini göz öňünde tutýar;</a:t>
            </a:r>
            <a:endParaRPr lang="ru-RU" dirty="0"/>
          </a:p>
          <a:p>
            <a:r>
              <a:rPr lang="cs-CZ" dirty="0"/>
              <a:t>– emer</a:t>
            </a:r>
            <a:r>
              <a:rPr lang="ru-RU" dirty="0"/>
              <a:t>d</a:t>
            </a:r>
            <a:r>
              <a:rPr lang="cs-CZ" dirty="0"/>
              <a:t>jen</a:t>
            </a:r>
            <a:r>
              <a:rPr lang="ru-RU" dirty="0"/>
              <a:t>t</a:t>
            </a:r>
            <a:r>
              <a:rPr lang="cs-CZ" dirty="0"/>
              <a:t>lik ýörelgesi – kärhananyň häsiýetleri ony düzýän </a:t>
            </a:r>
            <a:r>
              <a:rPr lang="ru-RU" dirty="0" err="1"/>
              <a:t>düzüm</a:t>
            </a:r>
            <a:r>
              <a:rPr lang="ru-RU" dirty="0"/>
              <a:t> </a:t>
            </a:r>
            <a:r>
              <a:rPr lang="ru-RU" dirty="0" err="1"/>
              <a:t>bölümleriniň</a:t>
            </a:r>
            <a:r>
              <a:rPr lang="ru-RU" dirty="0"/>
              <a:t> </a:t>
            </a:r>
            <a:r>
              <a:rPr lang="cs-CZ" dirty="0"/>
              <a:t>häsiýetlerinden tapawutlanýar, ýagny aýry-aýry</a:t>
            </a:r>
            <a:r>
              <a:rPr lang="ru-RU" dirty="0"/>
              <a:t> </a:t>
            </a:r>
            <a:r>
              <a:rPr lang="ru-RU" dirty="0" err="1"/>
              <a:t>düzüm</a:t>
            </a:r>
            <a:r>
              <a:rPr lang="ru-RU" dirty="0"/>
              <a:t> </a:t>
            </a:r>
            <a:r>
              <a:rPr lang="ru-RU" dirty="0" err="1"/>
              <a:t>bölümleri</a:t>
            </a:r>
            <a:r>
              <a:rPr lang="ru-RU" dirty="0"/>
              <a:t> </a:t>
            </a:r>
            <a:r>
              <a:rPr lang="ru-RU" dirty="0" err="1"/>
              <a:t>üçin</a:t>
            </a:r>
            <a:r>
              <a:rPr lang="cs-CZ" dirty="0"/>
              <a:t> amatly çözgüt tutuş kärhana üçin hemişe oňyn netijäni aňlatmaýar;</a:t>
            </a:r>
            <a:endParaRPr lang="ru-RU" dirty="0"/>
          </a:p>
          <a:p>
            <a:r>
              <a:rPr lang="cs-CZ" dirty="0"/>
              <a:t>– i</a:t>
            </a:r>
            <a:r>
              <a:rPr lang="ru-RU" dirty="0"/>
              <a:t>ý</a:t>
            </a:r>
            <a:r>
              <a:rPr lang="cs-CZ" dirty="0"/>
              <a:t>erarhiýa ýörelgesi – bu aşakda durýan </a:t>
            </a:r>
            <a:r>
              <a:rPr lang="ru-RU" dirty="0" err="1"/>
              <a:t>bölek</a:t>
            </a:r>
            <a:r>
              <a:rPr lang="cs-CZ" dirty="0"/>
              <a:t>leriň ýokarda durýanlara berk kesgilenen derejeler boýunça tabynlygy tertibidir we aşaky derejeden ýokarky derejä geçmekdir. </a:t>
            </a:r>
            <a:endParaRPr lang="tk-TM" dirty="0" smtClean="0"/>
          </a:p>
          <a:p>
            <a:r>
              <a:rPr lang="cs-CZ" dirty="0"/>
              <a:t>integrasiýa ýörelgesi – bölekleriň ýa-da häsiýetleriň (alamatlaryň) bir bitewi ýagdaýa birleşmegi.</a:t>
            </a:r>
            <a:endParaRPr lang="ru-RU" sz="2800" dirty="0"/>
          </a:p>
        </p:txBody>
      </p:sp>
    </p:spTree>
    <p:extLst>
      <p:ext uri="{BB962C8B-B14F-4D97-AF65-F5344CB8AC3E}">
        <p14:creationId xmlns:p14="http://schemas.microsoft.com/office/powerpoint/2010/main" val="129249758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99392"/>
            <a:ext cx="7467600" cy="1143000"/>
          </a:xfrm>
        </p:spPr>
        <p:txBody>
          <a:bodyPr>
            <a:normAutofit fontScale="90000"/>
          </a:bodyPr>
          <a:lstStyle/>
          <a:p>
            <a:r>
              <a:rPr lang="cs-CZ" dirty="0"/>
              <a:t>Logistikanyň </a:t>
            </a:r>
            <a:r>
              <a:rPr lang="cs-CZ" b="1" dirty="0"/>
              <a:t>özüne mahsus</a:t>
            </a:r>
            <a:r>
              <a:rPr lang="cs-CZ" dirty="0"/>
              <a:t> ýörelgeleri:</a:t>
            </a:r>
            <a:r>
              <a:rPr lang="ru-RU" dirty="0"/>
              <a:t/>
            </a:r>
            <a:br>
              <a:rPr lang="ru-RU" dirty="0"/>
            </a:br>
            <a:endParaRPr lang="ru-RU" dirty="0"/>
          </a:p>
        </p:txBody>
      </p:sp>
      <p:sp>
        <p:nvSpPr>
          <p:cNvPr id="3" name="Объект 2"/>
          <p:cNvSpPr>
            <a:spLocks noGrp="1"/>
          </p:cNvSpPr>
          <p:nvPr>
            <p:ph sz="quarter" idx="1"/>
          </p:nvPr>
        </p:nvSpPr>
        <p:spPr>
          <a:xfrm>
            <a:off x="457200" y="692696"/>
            <a:ext cx="8291264" cy="4873752"/>
          </a:xfrm>
        </p:spPr>
        <p:txBody>
          <a:bodyPr>
            <a:noAutofit/>
          </a:bodyPr>
          <a:lstStyle/>
          <a:p>
            <a:r>
              <a:rPr lang="cs-CZ" dirty="0">
                <a:latin typeface="Times New Roman" panose="02020603050405020304" pitchFamily="18" charset="0"/>
                <a:cs typeface="Times New Roman" panose="02020603050405020304" pitchFamily="18" charset="0"/>
              </a:rPr>
              <a:t>logistika strategiýasyny korporatiw strategiýa bilen laýyk getirmek;</a:t>
            </a:r>
            <a:endParaRPr lang="ru-RU" dirty="0">
              <a:latin typeface="Times New Roman" panose="02020603050405020304" pitchFamily="18" charset="0"/>
              <a:cs typeface="Times New Roman" panose="02020603050405020304" pitchFamily="18" charset="0"/>
            </a:endParaRPr>
          </a:p>
          <a:p>
            <a:r>
              <a:rPr lang="cs-CZ" dirty="0" smtClean="0">
                <a:latin typeface="Times New Roman" panose="02020603050405020304" pitchFamily="18" charset="0"/>
                <a:cs typeface="Times New Roman" panose="02020603050405020304" pitchFamily="18" charset="0"/>
              </a:rPr>
              <a:t>maddy </a:t>
            </a:r>
            <a:r>
              <a:rPr lang="cs-CZ" dirty="0">
                <a:latin typeface="Times New Roman" panose="02020603050405020304" pitchFamily="18" charset="0"/>
                <a:cs typeface="Times New Roman" panose="02020603050405020304" pitchFamily="18" charset="0"/>
              </a:rPr>
              <a:t>akymlaryň hereketini guramagy kämilleşdirmek;</a:t>
            </a:r>
            <a:endParaRPr lang="ru-RU" dirty="0">
              <a:latin typeface="Times New Roman" panose="02020603050405020304" pitchFamily="18" charset="0"/>
              <a:cs typeface="Times New Roman" panose="02020603050405020304" pitchFamily="18" charset="0"/>
            </a:endParaRPr>
          </a:p>
          <a:p>
            <a:r>
              <a:rPr lang="cs-CZ" dirty="0" smtClean="0">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zerur bolan maglumatlaryň gelip gow</a:t>
            </a:r>
            <a:r>
              <a:rPr lang="ru-RU" dirty="0" err="1">
                <a:latin typeface="Times New Roman" panose="02020603050405020304" pitchFamily="18" charset="0"/>
                <a:cs typeface="Times New Roman" panose="02020603050405020304" pitchFamily="18" charset="0"/>
              </a:rPr>
              <a:t>uş</a:t>
            </a:r>
            <a:r>
              <a:rPr lang="cs-CZ" dirty="0">
                <a:latin typeface="Times New Roman" panose="02020603050405020304" pitchFamily="18" charset="0"/>
                <a:cs typeface="Times New Roman" panose="02020603050405020304" pitchFamily="18" charset="0"/>
              </a:rPr>
              <a:t>magyny üpjün etmek;</a:t>
            </a:r>
            <a:endParaRPr lang="ru-RU" dirty="0">
              <a:latin typeface="Times New Roman" panose="02020603050405020304" pitchFamily="18" charset="0"/>
              <a:cs typeface="Times New Roman" panose="02020603050405020304" pitchFamily="18" charset="0"/>
            </a:endParaRPr>
          </a:p>
          <a:p>
            <a:r>
              <a:rPr lang="cs-CZ" dirty="0" smtClean="0">
                <a:latin typeface="Times New Roman" panose="02020603050405020304" pitchFamily="18" charset="0"/>
                <a:cs typeface="Times New Roman" panose="02020603050405020304" pitchFamily="18" charset="0"/>
              </a:rPr>
              <a:t>adam </a:t>
            </a:r>
            <a:r>
              <a:rPr lang="cs-CZ" dirty="0">
                <a:latin typeface="Times New Roman" panose="02020603050405020304" pitchFamily="18" charset="0"/>
                <a:cs typeface="Times New Roman" panose="02020603050405020304" pitchFamily="18" charset="0"/>
              </a:rPr>
              <a:t>serişdelerini netijeli dolandyrmaga çalyşmak;</a:t>
            </a:r>
            <a:endParaRPr lang="ru-RU" dirty="0">
              <a:latin typeface="Times New Roman" panose="02020603050405020304" pitchFamily="18" charset="0"/>
              <a:cs typeface="Times New Roman" panose="02020603050405020304" pitchFamily="18" charset="0"/>
            </a:endParaRPr>
          </a:p>
          <a:p>
            <a:r>
              <a:rPr lang="cs-CZ" dirty="0" smtClean="0">
                <a:latin typeface="Times New Roman" panose="02020603050405020304" pitchFamily="18" charset="0"/>
                <a:cs typeface="Times New Roman" panose="02020603050405020304" pitchFamily="18" charset="0"/>
              </a:rPr>
              <a:t>logistika </a:t>
            </a:r>
            <a:r>
              <a:rPr lang="cs-CZ" dirty="0">
                <a:latin typeface="Times New Roman" panose="02020603050405020304" pitchFamily="18" charset="0"/>
                <a:cs typeface="Times New Roman" panose="02020603050405020304" pitchFamily="18" charset="0"/>
              </a:rPr>
              <a:t>strategiýasy işlenip taýýarlan</a:t>
            </a:r>
            <a:r>
              <a:rPr lang="ru-RU" dirty="0" err="1">
                <a:latin typeface="Times New Roman" panose="02020603050405020304" pitchFamily="18" charset="0"/>
                <a:cs typeface="Times New Roman" panose="02020603050405020304" pitchFamily="18" charset="0"/>
              </a:rPr>
              <a:t>yl</a:t>
            </a:r>
            <a:r>
              <a:rPr lang="cs-CZ" dirty="0">
                <a:latin typeface="Times New Roman" panose="02020603050405020304" pitchFamily="18" charset="0"/>
                <a:cs typeface="Times New Roman" panose="02020603050405020304" pitchFamily="18" charset="0"/>
              </a:rPr>
              <a:t>anda beýleki kärhanalar bilen ýakyn aragatnaşygy saklamak;</a:t>
            </a:r>
            <a:endParaRPr lang="ru-RU" dirty="0">
              <a:latin typeface="Times New Roman" panose="02020603050405020304" pitchFamily="18" charset="0"/>
              <a:cs typeface="Times New Roman" panose="02020603050405020304" pitchFamily="18" charset="0"/>
            </a:endParaRPr>
          </a:p>
          <a:p>
            <a:r>
              <a:rPr lang="cs-CZ" dirty="0" smtClean="0">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kärhananyň maliýe görkezijileri ulgamynda logistikadan alynýan peýdany hasaba almak;</a:t>
            </a:r>
            <a:endParaRPr lang="ru-RU" dirty="0">
              <a:latin typeface="Times New Roman" panose="02020603050405020304" pitchFamily="18" charset="0"/>
              <a:cs typeface="Times New Roman" panose="02020603050405020304" pitchFamily="18" charset="0"/>
            </a:endParaRPr>
          </a:p>
          <a:p>
            <a:r>
              <a:rPr lang="cs-CZ" dirty="0" smtClean="0">
                <a:latin typeface="Times New Roman" panose="02020603050405020304" pitchFamily="18" charset="0"/>
                <a:cs typeface="Times New Roman" panose="02020603050405020304" pitchFamily="18" charset="0"/>
              </a:rPr>
              <a:t>logistika </a:t>
            </a:r>
            <a:r>
              <a:rPr lang="cs-CZ" dirty="0">
                <a:latin typeface="Times New Roman" panose="02020603050405020304" pitchFamily="18" charset="0"/>
                <a:cs typeface="Times New Roman" panose="02020603050405020304" pitchFamily="18" charset="0"/>
              </a:rPr>
              <a:t>babatda hyzmat edilende amatly derejeleri kesgitlemek;</a:t>
            </a:r>
            <a:endParaRPr lang="ru-RU" dirty="0">
              <a:latin typeface="Times New Roman" panose="02020603050405020304" pitchFamily="18" charset="0"/>
              <a:cs typeface="Times New Roman" panose="02020603050405020304" pitchFamily="18" charset="0"/>
            </a:endParaRPr>
          </a:p>
          <a:p>
            <a:r>
              <a:rPr lang="cs-CZ" dirty="0" smtClean="0">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logistiki amallary ykjam işläp taýýarlamak;</a:t>
            </a:r>
            <a:endParaRPr lang="ru-RU" dirty="0">
              <a:latin typeface="Times New Roman" panose="02020603050405020304" pitchFamily="18" charset="0"/>
              <a:cs typeface="Times New Roman" panose="02020603050405020304" pitchFamily="18" charset="0"/>
            </a:endParaRPr>
          </a:p>
          <a:p>
            <a:r>
              <a:rPr lang="cs-CZ" dirty="0" smtClean="0">
                <a:latin typeface="Times New Roman" panose="02020603050405020304" pitchFamily="18" charset="0"/>
                <a:cs typeface="Times New Roman" panose="02020603050405020304" pitchFamily="18" charset="0"/>
              </a:rPr>
              <a:t>harytlaryň </a:t>
            </a:r>
            <a:r>
              <a:rPr lang="cs-CZ" dirty="0">
                <a:latin typeface="Times New Roman" panose="02020603050405020304" pitchFamily="18" charset="0"/>
                <a:cs typeface="Times New Roman" panose="02020603050405020304" pitchFamily="18" charset="0"/>
              </a:rPr>
              <a:t>tapgyrlaryny birikdirip ulaltmaga çalyşmak;</a:t>
            </a:r>
            <a:endParaRPr lang="ru-RU" dirty="0">
              <a:latin typeface="Times New Roman" panose="02020603050405020304" pitchFamily="18" charset="0"/>
              <a:cs typeface="Times New Roman" panose="02020603050405020304" pitchFamily="18" charset="0"/>
            </a:endParaRPr>
          </a:p>
          <a:p>
            <a:r>
              <a:rPr lang="cs-CZ" dirty="0" smtClean="0">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logistika </a:t>
            </a:r>
            <a:r>
              <a:rPr lang="ru-RU" dirty="0" err="1">
                <a:latin typeface="Times New Roman" panose="02020603050405020304" pitchFamily="18" charset="0"/>
                <a:cs typeface="Times New Roman" panose="02020603050405020304" pitchFamily="18" charset="0"/>
              </a:rPr>
              <a:t>düzüm</a:t>
            </a:r>
            <a:r>
              <a:rPr lang="ru-RU" dirty="0">
                <a:latin typeface="Times New Roman" panose="02020603050405020304" pitchFamily="18" charset="0"/>
                <a:cs typeface="Times New Roman" panose="02020603050405020304" pitchFamily="18" charset="0"/>
              </a:rPr>
              <a:t> </a:t>
            </a:r>
            <a:r>
              <a:rPr lang="ru-RU" dirty="0" err="1">
                <a:latin typeface="Times New Roman" panose="02020603050405020304" pitchFamily="18" charset="0"/>
                <a:cs typeface="Times New Roman" panose="02020603050405020304" pitchFamily="18" charset="0"/>
              </a:rPr>
              <a:t>bölümleriniň</a:t>
            </a:r>
            <a:r>
              <a:rPr lang="ru-RU" dirty="0">
                <a:latin typeface="Times New Roman" panose="02020603050405020304" pitchFamily="18" charset="0"/>
                <a:cs typeface="Times New Roman" panose="02020603050405020304" pitchFamily="18" charset="0"/>
              </a:rPr>
              <a:t> </a:t>
            </a:r>
            <a:r>
              <a:rPr lang="cs-CZ" dirty="0">
                <a:latin typeface="Times New Roman" panose="02020603050405020304" pitchFamily="18" charset="0"/>
                <a:cs typeface="Times New Roman" panose="02020603050405020304" pitchFamily="18" charset="0"/>
              </a:rPr>
              <a:t>işiniň netijeliligine baha bermek.</a:t>
            </a:r>
            <a:endParaRPr lang="ru-RU" dirty="0">
              <a:latin typeface="Times New Roman" panose="02020603050405020304" pitchFamily="18" charset="0"/>
              <a:cs typeface="Times New Roman" panose="02020603050405020304" pitchFamily="18" charset="0"/>
            </a:endParaRPr>
          </a:p>
          <a:p>
            <a:endParaRPr lang="ru-RU"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359274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457200" y="836712"/>
            <a:ext cx="7571184" cy="5637240"/>
          </a:xfrm>
        </p:spPr>
        <p:txBody>
          <a:bodyPr>
            <a:normAutofit/>
          </a:bodyPr>
          <a:lstStyle/>
          <a:p>
            <a:pPr marL="0" indent="0" algn="ctr">
              <a:buNone/>
            </a:pPr>
            <a:endParaRPr lang="tk-TM" sz="2000" dirty="0" smtClean="0"/>
          </a:p>
          <a:p>
            <a:pPr marL="0" indent="0" algn="ctr">
              <a:buNone/>
            </a:pPr>
            <a:endParaRPr lang="tk-TM" sz="2000" dirty="0"/>
          </a:p>
          <a:p>
            <a:pPr marL="0" indent="0" algn="ctr">
              <a:buNone/>
            </a:pPr>
            <a:endParaRPr lang="tk-TM" sz="2000" dirty="0" smtClean="0"/>
          </a:p>
          <a:p>
            <a:pPr marL="0" indent="0" algn="ctr">
              <a:buNone/>
            </a:pPr>
            <a:endParaRPr lang="tk-TM" sz="2000" dirty="0"/>
          </a:p>
          <a:p>
            <a:pPr marL="0" indent="0" algn="ctr">
              <a:buNone/>
            </a:pPr>
            <a:r>
              <a:rPr lang="tk-TM" sz="5400" b="1" dirty="0" smtClean="0">
                <a:solidFill>
                  <a:srgbClr val="C00000"/>
                </a:solidFill>
                <a:effectLst>
                  <a:outerShdw blurRad="38100" dist="38100" dir="2700000" algn="tl">
                    <a:srgbClr val="000000">
                      <a:alpha val="43137"/>
                    </a:srgbClr>
                  </a:outerShdw>
                </a:effectLst>
              </a:rPr>
              <a:t>Üns bereniňiz üçin Sag Boluň!</a:t>
            </a:r>
            <a:endParaRPr lang="ru-RU" sz="5400" b="1" dirty="0">
              <a:solidFill>
                <a:srgbClr val="C00000"/>
              </a:solidFill>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3531921309"/>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xit" presetSubtype="0" fill="hold" nodeType="clickEffect">
                                  <p:stCondLst>
                                    <p:cond delay="0"/>
                                  </p:stCondLst>
                                  <p:childTnLst>
                                    <p:animEffect transition="out" filter="fade">
                                      <p:cBhvr>
                                        <p:cTn id="6" dur="1000"/>
                                        <p:tgtEl>
                                          <p:spTgt spid="3">
                                            <p:txEl>
                                              <p:pRg st="4" end="4"/>
                                            </p:txEl>
                                          </p:spTgt>
                                        </p:tgtEl>
                                      </p:cBhvr>
                                    </p:animEffect>
                                    <p:anim calcmode="lin" valueType="num">
                                      <p:cBhvr>
                                        <p:cTn id="7" dur="1000"/>
                                        <p:tgtEl>
                                          <p:spTgt spid="3">
                                            <p:txEl>
                                              <p:pRg st="4" end="4"/>
                                            </p:txEl>
                                          </p:spTgt>
                                        </p:tgtEl>
                                        <p:attrNameLst>
                                          <p:attrName>ppt_x</p:attrName>
                                        </p:attrNameLst>
                                      </p:cBhvr>
                                      <p:tavLst>
                                        <p:tav tm="0">
                                          <p:val>
                                            <p:strVal val="ppt_x"/>
                                          </p:val>
                                        </p:tav>
                                        <p:tav tm="100000">
                                          <p:val>
                                            <p:strVal val="ppt_x"/>
                                          </p:val>
                                        </p:tav>
                                      </p:tavLst>
                                    </p:anim>
                                    <p:anim calcmode="lin" valueType="num">
                                      <p:cBhvr>
                                        <p:cTn id="8" dur="1000"/>
                                        <p:tgtEl>
                                          <p:spTgt spid="3">
                                            <p:txEl>
                                              <p:pRg st="4" end="4"/>
                                            </p:txEl>
                                          </p:spTgt>
                                        </p:tgtEl>
                                        <p:attrNameLst>
                                          <p:attrName>ppt_y</p:attrName>
                                        </p:attrNameLst>
                                      </p:cBhvr>
                                      <p:tavLst>
                                        <p:tav tm="0">
                                          <p:val>
                                            <p:strVal val="ppt_y"/>
                                          </p:val>
                                        </p:tav>
                                        <p:tav tm="100000">
                                          <p:val>
                                            <p:strVal val="ppt_y+.1"/>
                                          </p:val>
                                        </p:tav>
                                      </p:tavLst>
                                    </p:anim>
                                    <p:set>
                                      <p:cBhvr>
                                        <p:cTn id="9" dur="1" fill="hold">
                                          <p:stCondLst>
                                            <p:cond delay="999"/>
                                          </p:stCondLst>
                                        </p:cTn>
                                        <p:tgtEl>
                                          <p:spTgt spid="3">
                                            <p:txEl>
                                              <p:pRg st="4" end="4"/>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tk-TM" b="1" u="sng" dirty="0" smtClean="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rPr>
              <a:t>MEÝILNAMA:</a:t>
            </a:r>
            <a:endParaRPr lang="ru-RU" b="1" u="sng" dirty="0">
              <a:solidFill>
                <a:schemeClr val="accent6">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
        <p:nvSpPr>
          <p:cNvPr id="3" name="Объект 2"/>
          <p:cNvSpPr>
            <a:spLocks noGrp="1"/>
          </p:cNvSpPr>
          <p:nvPr>
            <p:ph sz="quarter" idx="1"/>
          </p:nvPr>
        </p:nvSpPr>
        <p:spPr>
          <a:xfrm>
            <a:off x="457200" y="1600200"/>
            <a:ext cx="8147248" cy="4873752"/>
          </a:xfrm>
        </p:spPr>
        <p:txBody>
          <a:bodyPr>
            <a:normAutofit/>
          </a:bodyPr>
          <a:lstStyle/>
          <a:p>
            <a:pPr>
              <a:buFont typeface="Wingdings" pitchFamily="2" charset="2"/>
              <a:buChar char="Ø"/>
            </a:pPr>
            <a:endParaRPr lang="tk-TM" dirty="0" smtClean="0"/>
          </a:p>
          <a:p>
            <a:pPr>
              <a:buFont typeface="Wingdings" pitchFamily="2" charset="2"/>
              <a:buChar char="Ø"/>
            </a:pPr>
            <a:r>
              <a:rPr lang="cs-CZ" sz="2800" b="1" dirty="0">
                <a:latin typeface="Times New Roman" panose="02020603050405020304" pitchFamily="18" charset="0"/>
                <a:cs typeface="Times New Roman" panose="02020603050405020304" pitchFamily="18" charset="0"/>
              </a:rPr>
              <a:t>Logistikanyň konsepsiýasy we esasy </a:t>
            </a:r>
            <a:r>
              <a:rPr lang="cs-CZ" sz="2800" b="1" dirty="0" smtClean="0">
                <a:latin typeface="Times New Roman" panose="02020603050405020304" pitchFamily="18" charset="0"/>
                <a:cs typeface="Times New Roman" panose="02020603050405020304" pitchFamily="18" charset="0"/>
              </a:rPr>
              <a:t>düzgünleri</a:t>
            </a:r>
            <a:r>
              <a:rPr lang="ru-RU" sz="2800" b="1" dirty="0">
                <a:latin typeface="Times New Roman" panose="02020603050405020304" pitchFamily="18" charset="0"/>
                <a:cs typeface="Times New Roman" panose="02020603050405020304" pitchFamily="18" charset="0"/>
              </a:rPr>
              <a:t>.</a:t>
            </a:r>
            <a:endParaRPr lang="ru-RU" sz="2800" b="1" dirty="0" smtClean="0">
              <a:latin typeface="Times New Roman" panose="02020603050405020304" pitchFamily="18" charset="0"/>
              <a:cs typeface="Times New Roman" panose="02020603050405020304" pitchFamily="18" charset="0"/>
            </a:endParaRPr>
          </a:p>
          <a:p>
            <a:pPr>
              <a:buFont typeface="Wingdings" pitchFamily="2" charset="2"/>
              <a:buChar char="Ø"/>
            </a:pPr>
            <a:r>
              <a:rPr lang="cs-CZ" sz="2800" b="1" dirty="0" smtClean="0">
                <a:solidFill>
                  <a:srgbClr val="7030A0"/>
                </a:solidFill>
                <a:latin typeface="Times New Roman" panose="02020603050405020304" pitchFamily="18" charset="0"/>
                <a:ea typeface="Calibri" panose="020F0502020204030204" pitchFamily="34" charset="0"/>
              </a:rPr>
              <a:t>Logistikanyň </a:t>
            </a:r>
            <a:r>
              <a:rPr lang="cs-CZ" sz="2800" b="1" dirty="0">
                <a:solidFill>
                  <a:srgbClr val="7030A0"/>
                </a:solidFill>
                <a:latin typeface="Times New Roman" panose="02020603050405020304" pitchFamily="18" charset="0"/>
                <a:ea typeface="Calibri" panose="020F0502020204030204" pitchFamily="34" charset="0"/>
              </a:rPr>
              <a:t>esasy maksatlary we </a:t>
            </a:r>
            <a:r>
              <a:rPr lang="ru-RU" sz="2800" b="1" dirty="0" err="1" smtClean="0">
                <a:solidFill>
                  <a:srgbClr val="7030A0"/>
                </a:solidFill>
                <a:latin typeface="Times New Roman" panose="02020603050405020304" pitchFamily="18" charset="0"/>
                <a:ea typeface="Calibri" panose="020F0502020204030204" pitchFamily="34" charset="0"/>
              </a:rPr>
              <a:t>wezipeleri</a:t>
            </a:r>
            <a:r>
              <a:rPr lang="ru-RU" sz="2800" b="1" dirty="0" smtClean="0">
                <a:solidFill>
                  <a:srgbClr val="7030A0"/>
                </a:solidFill>
                <a:latin typeface="Times New Roman" panose="02020603050405020304" pitchFamily="18" charset="0"/>
                <a:ea typeface="Calibri" panose="020F0502020204030204" pitchFamily="34" charset="0"/>
              </a:rPr>
              <a:t>.</a:t>
            </a:r>
          </a:p>
          <a:p>
            <a:pPr>
              <a:buFont typeface="Wingdings" pitchFamily="2" charset="2"/>
              <a:buChar char="Ø"/>
            </a:pPr>
            <a:r>
              <a:rPr lang="ru-RU" sz="2800" b="1" dirty="0" err="1" smtClean="0">
                <a:latin typeface="Times New Roman" panose="02020603050405020304" pitchFamily="18" charset="0"/>
                <a:cs typeface="Times New Roman" panose="02020603050405020304" pitchFamily="18" charset="0"/>
              </a:rPr>
              <a:t>Logistikanyň</a:t>
            </a:r>
            <a:r>
              <a:rPr lang="ru-RU" sz="2800" b="1" dirty="0" smtClean="0">
                <a:latin typeface="Times New Roman" panose="02020603050405020304" pitchFamily="18" charset="0"/>
                <a:cs typeface="Times New Roman" panose="02020603050405020304" pitchFamily="18" charset="0"/>
              </a:rPr>
              <a:t>   </a:t>
            </a:r>
            <a:r>
              <a:rPr lang="ru-RU" sz="2800" b="1" dirty="0">
                <a:latin typeface="Times New Roman" panose="02020603050405020304" pitchFamily="18" charset="0"/>
                <a:cs typeface="Times New Roman" panose="02020603050405020304" pitchFamily="18" charset="0"/>
              </a:rPr>
              <a:t>ýörelgeleri</a:t>
            </a:r>
            <a:r>
              <a:rPr lang="ru-RU" sz="2800" b="1" dirty="0" smtClean="0">
                <a:latin typeface="Times New Roman" panose="02020603050405020304" pitchFamily="18" charset="0"/>
                <a:cs typeface="Times New Roman" panose="02020603050405020304" pitchFamily="18" charset="0"/>
              </a:rPr>
              <a:t>.</a:t>
            </a:r>
            <a:endParaRPr lang="tk-TM" sz="2800" b="1" dirty="0" smtClean="0">
              <a:latin typeface="Times New Roman" panose="02020603050405020304" pitchFamily="18" charset="0"/>
              <a:cs typeface="Times New Roman" panose="02020603050405020304" pitchFamily="18" charset="0"/>
            </a:endParaRPr>
          </a:p>
          <a:p>
            <a:pPr marL="0" indent="0">
              <a:buNone/>
            </a:pPr>
            <a:endParaRPr lang="ru-RU" sz="3200" dirty="0">
              <a:solidFill>
                <a:schemeClr val="accent1">
                  <a:lumMod val="75000"/>
                </a:schemeClr>
              </a:solidFill>
              <a:effectLst>
                <a:outerShdw blurRad="38100" dist="38100" dir="2700000" algn="tl">
                  <a:srgbClr val="000000">
                    <a:alpha val="43137"/>
                  </a:srgbClr>
                </a:outerShdw>
              </a:effectLst>
              <a:latin typeface="Times New Roman" pitchFamily="18" charset="0"/>
              <a:cs typeface="Times New Roman" pitchFamily="18" charset="0"/>
            </a:endParaRPr>
          </a:p>
        </p:txBody>
      </p:sp>
    </p:spTree>
    <p:extLst>
      <p:ext uri="{BB962C8B-B14F-4D97-AF65-F5344CB8AC3E}">
        <p14:creationId xmlns:p14="http://schemas.microsoft.com/office/powerpoint/2010/main" val="3544370066"/>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quarter" idx="1"/>
          </p:nvPr>
        </p:nvSpPr>
        <p:spPr>
          <a:xfrm>
            <a:off x="323528" y="1196752"/>
            <a:ext cx="8352928" cy="5256584"/>
          </a:xfrm>
        </p:spPr>
        <p:txBody>
          <a:bodyPr>
            <a:normAutofit/>
          </a:bodyPr>
          <a:lstStyle/>
          <a:p>
            <a:r>
              <a:rPr lang="cs-CZ" sz="2800" dirty="0"/>
              <a:t>Logistikanyň konsepsiýasy (LK) – bu kärhananyň ýa-da kärhanalar toparynyň hojalyk işini maddy akymlaryň dolandyrylyşyny oýlanyşykly etmek ýoly bilen kämilleşdirmek babatynda garaýyşlaryň ulgamydyr. LK ulgamlaýyn çemeleşmäniň esasynda durmuşa geçirilýär, kärhananyň ähli funksional birlikleriniň hereketleriniň bitew</a:t>
            </a:r>
            <a:r>
              <a:rPr lang="ru-RU" sz="2800" dirty="0"/>
              <a:t>ü</a:t>
            </a:r>
            <a:r>
              <a:rPr lang="cs-CZ" sz="2800" dirty="0"/>
              <a:t>ligini we laýyk gelmegini üpjün edýär, ýagny logistika ulgamynyň ösdürilmeli ugruny kesgitleýär.</a:t>
            </a:r>
            <a:endParaRPr lang="ru-RU" sz="2800" dirty="0"/>
          </a:p>
          <a:p>
            <a:endParaRPr lang="ru-RU" sz="3200" dirty="0"/>
          </a:p>
        </p:txBody>
      </p:sp>
      <p:sp>
        <p:nvSpPr>
          <p:cNvPr id="5" name="Заголовок 4"/>
          <p:cNvSpPr>
            <a:spLocks noGrp="1"/>
          </p:cNvSpPr>
          <p:nvPr>
            <p:ph type="title"/>
          </p:nvPr>
        </p:nvSpPr>
        <p:spPr>
          <a:xfrm>
            <a:off x="1043608" y="843707"/>
            <a:ext cx="7859216" cy="706090"/>
          </a:xfrm>
        </p:spPr>
        <p:txBody>
          <a:bodyPr>
            <a:noAutofit/>
          </a:bodyPr>
          <a:lstStyle/>
          <a:p>
            <a:pPr algn="ctr"/>
            <a:r>
              <a:rPr lang="tk-TM" sz="2700" dirty="0" smtClean="0"/>
              <a:t>1</a:t>
            </a:r>
            <a:r>
              <a:rPr lang="ru-RU" sz="2700" dirty="0" smtClean="0"/>
              <a:t>. </a:t>
            </a:r>
            <a:r>
              <a:rPr lang="cs-CZ" sz="2700" b="1" dirty="0">
                <a:latin typeface="Times New Roman" panose="02020603050405020304" pitchFamily="18" charset="0"/>
                <a:cs typeface="Times New Roman" panose="02020603050405020304" pitchFamily="18" charset="0"/>
              </a:rPr>
              <a:t>Logistikanyň konsepsiýasy we esasy düzgünleri</a:t>
            </a:r>
            <a:r>
              <a:rPr lang="ru-RU" sz="2700" b="1" dirty="0">
                <a:latin typeface="Times New Roman" panose="02020603050405020304" pitchFamily="18" charset="0"/>
                <a:cs typeface="Times New Roman" panose="02020603050405020304" pitchFamily="18" charset="0"/>
              </a:rPr>
              <a:t/>
            </a:r>
            <a:br>
              <a:rPr lang="ru-RU" sz="2700" b="1" dirty="0">
                <a:latin typeface="Times New Roman" panose="02020603050405020304" pitchFamily="18" charset="0"/>
                <a:cs typeface="Times New Roman" panose="02020603050405020304" pitchFamily="18" charset="0"/>
              </a:rPr>
            </a:br>
            <a:endParaRPr lang="ru-RU" sz="2700" dirty="0"/>
          </a:p>
        </p:txBody>
      </p:sp>
    </p:spTree>
    <p:extLst>
      <p:ext uri="{BB962C8B-B14F-4D97-AF65-F5344CB8AC3E}">
        <p14:creationId xmlns:p14="http://schemas.microsoft.com/office/powerpoint/2010/main" val="347616973"/>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3"/>
          <p:cNvSpPr>
            <a:spLocks noGrp="1"/>
          </p:cNvSpPr>
          <p:nvPr>
            <p:ph sz="quarter" idx="1"/>
          </p:nvPr>
        </p:nvSpPr>
        <p:spPr>
          <a:xfrm>
            <a:off x="395536" y="188640"/>
            <a:ext cx="8208912" cy="6264696"/>
          </a:xfrm>
        </p:spPr>
        <p:txBody>
          <a:bodyPr>
            <a:noAutofit/>
          </a:bodyPr>
          <a:lstStyle/>
          <a:p>
            <a:r>
              <a:rPr lang="cs-CZ" sz="2800" i="1" dirty="0"/>
              <a:t>1-nji düzgün.</a:t>
            </a:r>
            <a:r>
              <a:rPr lang="cs-CZ" sz="2800" dirty="0"/>
              <a:t> Makro</a:t>
            </a:r>
            <a:r>
              <a:rPr lang="ru-RU" sz="2800" dirty="0"/>
              <a:t>-</a:t>
            </a:r>
            <a:r>
              <a:rPr lang="cs-CZ" sz="2800" dirty="0"/>
              <a:t> we mikro derejede ulgamlaýyn çemeleşme ýörelgesini durmuşa geçirmek.</a:t>
            </a:r>
            <a:endParaRPr lang="ru-RU" sz="2800" dirty="0"/>
          </a:p>
          <a:p>
            <a:r>
              <a:rPr lang="cs-CZ" sz="2800" i="1" dirty="0"/>
              <a:t>2-nji düzgün.</a:t>
            </a:r>
            <a:r>
              <a:rPr lang="cs-CZ" sz="2800" dirty="0"/>
              <a:t> Logistika hatarynyň bütin dowamynda logistika harajatlaryny hasaba almak.</a:t>
            </a:r>
            <a:endParaRPr lang="ru-RU" sz="2800" dirty="0"/>
          </a:p>
          <a:p>
            <a:r>
              <a:rPr lang="cs-CZ" sz="2800" i="1" dirty="0"/>
              <a:t>3-nji düzgün.</a:t>
            </a:r>
            <a:r>
              <a:rPr lang="cs-CZ" sz="2800" dirty="0"/>
              <a:t> Häzirki zaman zähmet şertlerini döretmek.</a:t>
            </a:r>
            <a:endParaRPr lang="ru-RU" sz="2800" dirty="0"/>
          </a:p>
          <a:p>
            <a:pPr marL="0" indent="0">
              <a:buNone/>
            </a:pPr>
            <a:r>
              <a:rPr lang="cs-CZ" sz="2800" dirty="0"/>
              <a:t>Adamlar – kärhananyň logistika ulgamynyň möhüm</a:t>
            </a:r>
            <a:r>
              <a:rPr lang="ru-RU" sz="2800" dirty="0"/>
              <a:t> </a:t>
            </a:r>
            <a:r>
              <a:rPr lang="ru-RU" sz="2800" dirty="0" err="1"/>
              <a:t>düzüm</a:t>
            </a:r>
            <a:r>
              <a:rPr lang="ru-RU" sz="2800" dirty="0"/>
              <a:t> </a:t>
            </a:r>
            <a:r>
              <a:rPr lang="ru-RU" sz="2800" dirty="0" err="1"/>
              <a:t>bölegidir</a:t>
            </a:r>
            <a:r>
              <a:rPr lang="ru-RU" sz="2800" dirty="0"/>
              <a:t>.</a:t>
            </a:r>
            <a:r>
              <a:rPr lang="cs-CZ" sz="2800" dirty="0"/>
              <a:t> Kärhanada zähmetiň gowy şertlerini döretmek, işgärler bilen okuw geçirmek we</a:t>
            </a:r>
            <a:r>
              <a:rPr lang="ru-RU" sz="2800" dirty="0"/>
              <a:t> </a:t>
            </a:r>
            <a:r>
              <a:rPr lang="ru-RU" sz="2800" dirty="0" err="1"/>
              <a:t>olary</a:t>
            </a:r>
            <a:r>
              <a:rPr lang="cs-CZ" sz="2800" dirty="0"/>
              <a:t> wezipe taýdan ösdürmegi teklip etmek zerurdyr</a:t>
            </a:r>
            <a:r>
              <a:rPr lang="cs-CZ" sz="2800" dirty="0" smtClean="0"/>
              <a:t>.</a:t>
            </a:r>
            <a:endParaRPr lang="tk-TM" sz="2800" dirty="0" smtClean="0"/>
          </a:p>
          <a:p>
            <a:pPr marL="0" indent="0">
              <a:buNone/>
            </a:pPr>
            <a:r>
              <a:rPr lang="cs-CZ" sz="2800" i="1" dirty="0"/>
              <a:t>4-nji düzgün.</a:t>
            </a:r>
            <a:r>
              <a:rPr lang="cs-CZ" sz="2800" dirty="0"/>
              <a:t> Bazarda orun almak we </a:t>
            </a:r>
            <a:r>
              <a:rPr lang="ru-RU" sz="2800" dirty="0" err="1"/>
              <a:t>hyzmatyň</a:t>
            </a:r>
            <a:r>
              <a:rPr lang="cs-CZ" sz="2800" dirty="0"/>
              <a:t> derejesini ýokarlandyrmak.</a:t>
            </a:r>
            <a:endParaRPr lang="ru-RU" sz="2800" dirty="0"/>
          </a:p>
          <a:p>
            <a:pPr marL="0" indent="0">
              <a:buNone/>
            </a:pPr>
            <a:endParaRPr lang="ru-RU" sz="2800" dirty="0"/>
          </a:p>
          <a:p>
            <a:endParaRPr lang="ru-RU" sz="2800" dirty="0"/>
          </a:p>
        </p:txBody>
      </p:sp>
    </p:spTree>
    <p:extLst>
      <p:ext uri="{BB962C8B-B14F-4D97-AF65-F5344CB8AC3E}">
        <p14:creationId xmlns:p14="http://schemas.microsoft.com/office/powerpoint/2010/main" val="1879461680"/>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107504" y="188640"/>
            <a:ext cx="8568952" cy="7478970"/>
          </a:xfrm>
          <a:prstGeom prst="rect">
            <a:avLst/>
          </a:prstGeom>
        </p:spPr>
        <p:txBody>
          <a:bodyPr wrap="square">
            <a:spAutoFit/>
          </a:bodyPr>
          <a:lstStyle/>
          <a:p>
            <a:pPr indent="450215" algn="just">
              <a:lnSpc>
                <a:spcPct val="150000"/>
              </a:lnSpc>
              <a:spcAft>
                <a:spcPts val="0"/>
              </a:spcAft>
            </a:pPr>
            <a:r>
              <a:rPr lang="cs-CZ" sz="2400" i="1" dirty="0">
                <a:solidFill>
                  <a:srgbClr val="7030A0"/>
                </a:solidFill>
                <a:latin typeface="Times New Roman" panose="02020603050405020304" pitchFamily="18" charset="0"/>
                <a:ea typeface="Calibri" panose="020F0502020204030204" pitchFamily="34" charset="0"/>
              </a:rPr>
              <a:t>5-nji düzgün.</a:t>
            </a:r>
            <a:r>
              <a:rPr lang="cs-CZ" sz="2400" dirty="0">
                <a:solidFill>
                  <a:srgbClr val="7030A0"/>
                </a:solidFill>
                <a:latin typeface="Times New Roman" panose="02020603050405020304" pitchFamily="18" charset="0"/>
                <a:ea typeface="Calibri" panose="020F0502020204030204" pitchFamily="34" charset="0"/>
              </a:rPr>
              <a:t> Logistika ulgamynyň daşky gurşawyň näbelliligi şertlerine uýgunlaşmak ukyby. Dürli görnüşdäki harytlaryň we hyzmatlaryň köp möçberde peýda bolmagy olara bolan islegiň näbellilik derejesini ýokarlandyrýar, logistika ulgamynyň üstünden geçýän maddy akymlaryň hil we mukdar häsiýetnamalarynyň güýçli üýtgäp durmagyna sebäp bolýar. Şonuň üçin hem kärhananyň uýgunlaşma ukyby bazardaky durnuklylygyň möhüm faktory bolup durýar</a:t>
            </a:r>
            <a:r>
              <a:rPr lang="cs-CZ" sz="2400" dirty="0" smtClean="0">
                <a:solidFill>
                  <a:srgbClr val="7030A0"/>
                </a:solidFill>
                <a:latin typeface="Times New Roman" panose="02020603050405020304" pitchFamily="18" charset="0"/>
                <a:ea typeface="Calibri" panose="020F0502020204030204" pitchFamily="34" charset="0"/>
              </a:rPr>
              <a:t>.</a:t>
            </a:r>
            <a:endParaRPr lang="tk-TM" sz="2400" dirty="0" smtClean="0">
              <a:solidFill>
                <a:srgbClr val="7030A0"/>
              </a:solidFill>
              <a:latin typeface="Times New Roman" panose="02020603050405020304" pitchFamily="18" charset="0"/>
              <a:ea typeface="Calibri" panose="020F0502020204030204" pitchFamily="34" charset="0"/>
            </a:endParaRPr>
          </a:p>
          <a:p>
            <a:pPr indent="450215" algn="just">
              <a:lnSpc>
                <a:spcPct val="150000"/>
              </a:lnSpc>
            </a:pPr>
            <a:r>
              <a:rPr lang="cs-CZ" sz="2400" i="1" dirty="0"/>
              <a:t>6-njy düzgün.</a:t>
            </a:r>
            <a:r>
              <a:rPr lang="cs-CZ" sz="2400" dirty="0"/>
              <a:t> </a:t>
            </a:r>
            <a:r>
              <a:rPr lang="ru-RU" sz="2400" dirty="0" err="1"/>
              <a:t>Köptaraply</a:t>
            </a:r>
            <a:r>
              <a:rPr lang="ru-RU" sz="2400" dirty="0"/>
              <a:t> (u</a:t>
            </a:r>
            <a:r>
              <a:rPr lang="cs-CZ" sz="2400" dirty="0"/>
              <a:t>niwersal</a:t>
            </a:r>
            <a:r>
              <a:rPr lang="ru-RU" sz="2400" dirty="0"/>
              <a:t>)</a:t>
            </a:r>
            <a:r>
              <a:rPr lang="cs-CZ" sz="2400" dirty="0"/>
              <a:t> tehnologik</a:t>
            </a:r>
            <a:r>
              <a:rPr lang="ru-RU" sz="2400" dirty="0"/>
              <a:t>i</a:t>
            </a:r>
            <a:r>
              <a:rPr lang="cs-CZ" sz="2400" dirty="0"/>
              <a:t> we göteriji-ulag enjamyny çykarmakdan ýüz  öwürmek. Ammarlarda netijeli ýerleşdirmek we daşamak üçin anyk şertlere laýyk gelýän enjamlar zerurdyr.</a:t>
            </a:r>
            <a:endParaRPr lang="ru-RU" sz="2400" dirty="0"/>
          </a:p>
          <a:p>
            <a:pPr indent="450215" algn="just">
              <a:lnSpc>
                <a:spcPct val="150000"/>
              </a:lnSpc>
              <a:spcAft>
                <a:spcPts val="0"/>
              </a:spcAft>
            </a:pPr>
            <a:endParaRPr lang="ru-RU" sz="32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9545383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611560" y="260648"/>
            <a:ext cx="7992888" cy="6597352"/>
          </a:xfrm>
        </p:spPr>
        <p:txBody>
          <a:bodyPr>
            <a:normAutofit/>
          </a:bodyPr>
          <a:lstStyle/>
          <a:p>
            <a:r>
              <a:rPr lang="cs-CZ" sz="2800" i="1" dirty="0"/>
              <a:t>7-ngji düzgün.</a:t>
            </a:r>
            <a:r>
              <a:rPr lang="cs-CZ" sz="2800" dirty="0"/>
              <a:t> Çözgütleri ykdysady eglişikleriň esasynda kabul etmek. Bu ýagdaý haýsydyr bir işiň tutuş kärhana boýunça peýdanyň artmagyna we harajatlaryň azalmagyna getirýän halatynda logistika hatarlarynyň bir böleginde harajatlaryň ýokarla</a:t>
            </a:r>
            <a:r>
              <a:rPr lang="ru-RU" sz="2800" dirty="0"/>
              <a:t>n</a:t>
            </a:r>
            <a:r>
              <a:rPr lang="cs-CZ" sz="2800" dirty="0"/>
              <a:t>magyna ýol bererlikdigini we zerurdygyny aňladýar.</a:t>
            </a:r>
            <a:endParaRPr lang="ru-RU" sz="2800" dirty="0"/>
          </a:p>
          <a:p>
            <a:endParaRPr lang="ru-RU" sz="2800" dirty="0"/>
          </a:p>
        </p:txBody>
      </p:sp>
    </p:spTree>
    <p:extLst>
      <p:ext uri="{BB962C8B-B14F-4D97-AF65-F5344CB8AC3E}">
        <p14:creationId xmlns:p14="http://schemas.microsoft.com/office/powerpoint/2010/main" val="6374922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ъект 1"/>
          <p:cNvSpPr>
            <a:spLocks noGrp="1"/>
          </p:cNvSpPr>
          <p:nvPr>
            <p:ph sz="quarter" idx="1"/>
          </p:nvPr>
        </p:nvSpPr>
        <p:spPr>
          <a:xfrm>
            <a:off x="660266" y="1052736"/>
            <a:ext cx="8016189" cy="4873752"/>
          </a:xfrm>
        </p:spPr>
        <p:txBody>
          <a:bodyPr>
            <a:noAutofit/>
          </a:bodyPr>
          <a:lstStyle/>
          <a:p>
            <a:pPr marL="0" indent="0">
              <a:buNone/>
              <a:tabLst>
                <a:tab pos="620713" algn="l"/>
              </a:tabLst>
            </a:pPr>
            <a:r>
              <a:rPr lang="cs-CZ" sz="2800" dirty="0"/>
              <a:t>Kärhananyň logistika strategiýasy maddy we ugurdaş akymlaryň dolandyrylyşyny kämilleşdirmäge gönükdirilendir. Şol bir wagtyň özünde kärhananyň logistika ulgamy sarp edijä gö</a:t>
            </a:r>
            <a:r>
              <a:rPr lang="ru-RU" sz="2800" dirty="0"/>
              <a:t>n</a:t>
            </a:r>
            <a:r>
              <a:rPr lang="cs-CZ" sz="2800" dirty="0"/>
              <a:t>ükdirilmelidir.</a:t>
            </a:r>
            <a:endParaRPr lang="ru-RU" sz="2800" dirty="0"/>
          </a:p>
          <a:p>
            <a:pPr marL="0" indent="0">
              <a:buNone/>
              <a:tabLst>
                <a:tab pos="620713" algn="l"/>
              </a:tabLst>
            </a:pPr>
            <a:r>
              <a:rPr lang="cs-CZ" sz="2800" dirty="0" smtClean="0"/>
              <a:t>Şundan </a:t>
            </a:r>
            <a:r>
              <a:rPr lang="cs-CZ" sz="2800" dirty="0"/>
              <a:t>ugur alnanda kärhanada logistikanyň </a:t>
            </a:r>
            <a:r>
              <a:rPr lang="cs-CZ" sz="2800" b="1" dirty="0"/>
              <a:t>baş maksady</a:t>
            </a:r>
            <a:r>
              <a:rPr lang="cs-CZ" sz="2800" dirty="0"/>
              <a:t> degişli mukdardaky we hili bolan önümleri takyk möhletde we üpjünçilik, önümçilik, ýerlemek we daşamak, şeýle hem maglumatlary almak, işläp geçmek we bermek üçin az harajatlar bilen eltip bermek bolup durýar.</a:t>
            </a:r>
            <a:endParaRPr lang="ru-RU" sz="2800" dirty="0"/>
          </a:p>
          <a:p>
            <a:pPr>
              <a:tabLst>
                <a:tab pos="620713" algn="l"/>
              </a:tabLst>
            </a:pPr>
            <a:endParaRPr lang="ru-RU" sz="2800" dirty="0"/>
          </a:p>
        </p:txBody>
      </p:sp>
      <p:sp>
        <p:nvSpPr>
          <p:cNvPr id="3" name="Прямоугольник 2"/>
          <p:cNvSpPr/>
          <p:nvPr/>
        </p:nvSpPr>
        <p:spPr>
          <a:xfrm>
            <a:off x="467543" y="0"/>
            <a:ext cx="8208911" cy="738664"/>
          </a:xfrm>
          <a:prstGeom prst="rect">
            <a:avLst/>
          </a:prstGeom>
        </p:spPr>
        <p:txBody>
          <a:bodyPr wrap="square">
            <a:spAutoFit/>
          </a:bodyPr>
          <a:lstStyle/>
          <a:p>
            <a:pPr indent="450215" algn="ctr">
              <a:lnSpc>
                <a:spcPct val="150000"/>
              </a:lnSpc>
              <a:spcAft>
                <a:spcPts val="0"/>
              </a:spcAft>
            </a:pPr>
            <a:r>
              <a:rPr lang="tk-TM" sz="2800" b="1" dirty="0" smtClean="0">
                <a:solidFill>
                  <a:srgbClr val="7030A0"/>
                </a:solidFill>
                <a:latin typeface="Times New Roman" panose="02020603050405020304" pitchFamily="18" charset="0"/>
                <a:ea typeface="Calibri" panose="020F0502020204030204" pitchFamily="34" charset="0"/>
              </a:rPr>
              <a:t>2. </a:t>
            </a:r>
            <a:r>
              <a:rPr lang="cs-CZ" sz="2800" b="1" dirty="0" smtClean="0">
                <a:solidFill>
                  <a:srgbClr val="7030A0"/>
                </a:solidFill>
                <a:latin typeface="Times New Roman" panose="02020603050405020304" pitchFamily="18" charset="0"/>
                <a:ea typeface="Calibri" panose="020F0502020204030204" pitchFamily="34" charset="0"/>
              </a:rPr>
              <a:t>Logistikanyň </a:t>
            </a:r>
            <a:r>
              <a:rPr lang="cs-CZ" sz="2800" b="1" dirty="0">
                <a:solidFill>
                  <a:srgbClr val="7030A0"/>
                </a:solidFill>
                <a:latin typeface="Times New Roman" panose="02020603050405020304" pitchFamily="18" charset="0"/>
                <a:ea typeface="Calibri" panose="020F0502020204030204" pitchFamily="34" charset="0"/>
              </a:rPr>
              <a:t>esasy maksatlary we </a:t>
            </a:r>
            <a:r>
              <a:rPr lang="ru-RU" sz="2800" b="1" dirty="0" err="1">
                <a:solidFill>
                  <a:srgbClr val="7030A0"/>
                </a:solidFill>
                <a:latin typeface="Times New Roman" panose="02020603050405020304" pitchFamily="18" charset="0"/>
                <a:ea typeface="Calibri" panose="020F0502020204030204" pitchFamily="34" charset="0"/>
              </a:rPr>
              <a:t>wezipeleri</a:t>
            </a:r>
            <a:endParaRPr lang="ru-RU" sz="2800" dirty="0">
              <a:latin typeface="Times New Roman" panose="02020603050405020304" pitchFamily="18" charset="0"/>
              <a:ea typeface="Calibri" panose="020F0502020204030204" pitchFamily="34" charset="0"/>
            </a:endParaRPr>
          </a:p>
        </p:txBody>
      </p:sp>
    </p:spTree>
    <p:extLst>
      <p:ext uri="{BB962C8B-B14F-4D97-AF65-F5344CB8AC3E}">
        <p14:creationId xmlns:p14="http://schemas.microsoft.com/office/powerpoint/2010/main" val="41811973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251520" y="116632"/>
            <a:ext cx="8280920" cy="6336704"/>
          </a:xfrm>
        </p:spPr>
        <p:txBody>
          <a:bodyPr>
            <a:noAutofit/>
          </a:bodyPr>
          <a:lstStyle/>
          <a:p>
            <a:pPr marL="0" indent="0">
              <a:buNone/>
            </a:pPr>
            <a:r>
              <a:rPr lang="cs-CZ" sz="3200" dirty="0"/>
              <a:t>Logistikanyň baş maksady ony durmuşa geçirmek üçin şu </a:t>
            </a:r>
            <a:r>
              <a:rPr lang="cs-CZ" sz="3200" b="1" dirty="0"/>
              <a:t>kiçi maksatlara</a:t>
            </a:r>
            <a:r>
              <a:rPr lang="cs-CZ" sz="3200" dirty="0"/>
              <a:t> bölünýär:</a:t>
            </a:r>
            <a:endParaRPr lang="ru-RU" sz="3200" dirty="0"/>
          </a:p>
          <a:p>
            <a:r>
              <a:rPr lang="cs-CZ" sz="3200" dirty="0" smtClean="0"/>
              <a:t> </a:t>
            </a:r>
            <a:r>
              <a:rPr lang="cs-CZ" sz="3200" dirty="0"/>
              <a:t>kärhanada logistika amallaryny ýerine ýetirmek üçin harajatlary we amallaryň möçberini hasaba alyş ulgamyny ýola goýmaga mümkinçilik berýän netijeli gözegçilik ulgamyny döretmek;</a:t>
            </a:r>
            <a:endParaRPr lang="ru-RU" sz="3200" dirty="0"/>
          </a:p>
          <a:p>
            <a:r>
              <a:rPr lang="cs-CZ" sz="3200" dirty="0" smtClean="0"/>
              <a:t>kärhananyň </a:t>
            </a:r>
            <a:r>
              <a:rPr lang="cs-CZ" sz="3200" dirty="0"/>
              <a:t>guramaçylyk gurluşyny üýtgedip guramak;</a:t>
            </a:r>
            <a:endParaRPr lang="ru-RU" sz="3200" dirty="0"/>
          </a:p>
          <a:p>
            <a:r>
              <a:rPr lang="cs-CZ" sz="3200" dirty="0" smtClean="0"/>
              <a:t>kärhanada </a:t>
            </a:r>
            <a:r>
              <a:rPr lang="cs-CZ" sz="3200" dirty="0"/>
              <a:t>logistika menejmentini guramak.</a:t>
            </a:r>
            <a:endParaRPr lang="ru-RU" sz="3200" dirty="0"/>
          </a:p>
          <a:p>
            <a:endParaRPr lang="ru-RU" sz="3600" dirty="0"/>
          </a:p>
        </p:txBody>
      </p:sp>
    </p:spTree>
    <p:extLst>
      <p:ext uri="{BB962C8B-B14F-4D97-AF65-F5344CB8AC3E}">
        <p14:creationId xmlns:p14="http://schemas.microsoft.com/office/powerpoint/2010/main" val="392095424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
          </p:nvPr>
        </p:nvSpPr>
        <p:spPr>
          <a:xfrm>
            <a:off x="395536" y="188640"/>
            <a:ext cx="8280920" cy="5976664"/>
          </a:xfrm>
        </p:spPr>
        <p:txBody>
          <a:bodyPr>
            <a:noAutofit/>
          </a:bodyPr>
          <a:lstStyle/>
          <a:p>
            <a:r>
              <a:rPr lang="cs-CZ" sz="2800" b="1" dirty="0"/>
              <a:t>Global </a:t>
            </a:r>
            <a:r>
              <a:rPr lang="ru-RU" sz="2800" b="1" dirty="0" err="1"/>
              <a:t>wezipeler</a:t>
            </a:r>
            <a:r>
              <a:rPr lang="cs-CZ" sz="2800" b="1" dirty="0"/>
              <a:t>:</a:t>
            </a:r>
            <a:r>
              <a:rPr lang="cs-CZ" sz="2800" dirty="0"/>
              <a:t> kärhananyň logistika ulgamyny modelleşdirmek; harytlary eltip bermegiň ygtybarlylyk şertlerini işläp taýýarlamak; harytlaryň iberilýän ugurlaryny (hatarlaryny) taslamak</a:t>
            </a:r>
            <a:r>
              <a:rPr lang="cs-CZ" sz="2800" dirty="0" smtClean="0"/>
              <a:t>.</a:t>
            </a:r>
            <a:endParaRPr lang="tk-TM" sz="2800" dirty="0" smtClean="0"/>
          </a:p>
          <a:p>
            <a:endParaRPr lang="tk-TM" sz="2800" b="1" dirty="0" smtClean="0"/>
          </a:p>
          <a:p>
            <a:r>
              <a:rPr lang="cs-CZ" sz="2800" b="1" dirty="0" smtClean="0"/>
              <a:t>Umumy </a:t>
            </a:r>
            <a:r>
              <a:rPr lang="ru-RU" sz="2800" b="1" dirty="0" err="1"/>
              <a:t>wezipeler</a:t>
            </a:r>
            <a:r>
              <a:rPr lang="cs-CZ" sz="2800" b="1" dirty="0"/>
              <a:t>:</a:t>
            </a:r>
            <a:r>
              <a:rPr lang="cs-CZ" sz="2800" dirty="0"/>
              <a:t> logistikanyň harajatlaryny hasaba alyş ulgamyny işläp taýýarlamak; kärhananyň </a:t>
            </a:r>
            <a:r>
              <a:rPr lang="ru-RU" sz="2800" dirty="0" err="1"/>
              <a:t>düzüm</a:t>
            </a:r>
            <a:r>
              <a:rPr lang="ru-RU" sz="2800" dirty="0"/>
              <a:t> </a:t>
            </a:r>
            <a:r>
              <a:rPr lang="ru-RU" sz="2800" dirty="0" err="1"/>
              <a:t>bölümleriniň</a:t>
            </a:r>
            <a:r>
              <a:rPr lang="cs-CZ" sz="2800" dirty="0"/>
              <a:t> işini utgaşdyrmak; kärhananyň logistika strategiýasyny işläp taýýarlamak; sürüjileri-ekspeditorlary höweslendiriş ulgamyny döretmek.</a:t>
            </a:r>
            <a:endParaRPr lang="ru-RU" sz="2800" dirty="0"/>
          </a:p>
          <a:p>
            <a:endParaRPr lang="ru-RU" sz="2800" dirty="0"/>
          </a:p>
          <a:p>
            <a:endParaRPr lang="ru-RU" sz="2800" dirty="0"/>
          </a:p>
        </p:txBody>
      </p:sp>
    </p:spTree>
    <p:extLst>
      <p:ext uri="{BB962C8B-B14F-4D97-AF65-F5344CB8AC3E}">
        <p14:creationId xmlns:p14="http://schemas.microsoft.com/office/powerpoint/2010/main" val="247060711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Эркер">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Эркер">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Эркер">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289</TotalTime>
  <Words>922</Words>
  <Application>Microsoft Office PowerPoint</Application>
  <PresentationFormat>Экран (4:3)</PresentationFormat>
  <Paragraphs>63</Paragraphs>
  <Slides>17</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17</vt:i4>
      </vt:variant>
    </vt:vector>
  </HeadingPairs>
  <TitlesOfParts>
    <vt:vector size="23" baseType="lpstr">
      <vt:lpstr>Calibri</vt:lpstr>
      <vt:lpstr>Century Schoolbook</vt:lpstr>
      <vt:lpstr>Times New Roman</vt:lpstr>
      <vt:lpstr>Wingdings</vt:lpstr>
      <vt:lpstr>Wingdings 2</vt:lpstr>
      <vt:lpstr>Эркер</vt:lpstr>
      <vt:lpstr>Tema:    Logistika   konsepsiýasynyň  ulanylýan   ugurlary</vt:lpstr>
      <vt:lpstr>MEÝILNAMA:</vt:lpstr>
      <vt:lpstr>1. Logistikanyň konsepsiýasy we esasy düzgünleri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 Logistikanyň ýörelgeleri </vt:lpstr>
      <vt:lpstr>Umumykonseptual ýörelgelere şular degişli edilýär:</vt:lpstr>
      <vt:lpstr>Umumyulgam ýörelgelerine şulary degişli edýärler:</vt:lpstr>
      <vt:lpstr>Logistikanyň özüne mahsus ýörelgeleri: </vt:lpstr>
      <vt:lpstr>Презентация PowerPoint</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user</dc:creator>
  <cp:lastModifiedBy>user</cp:lastModifiedBy>
  <cp:revision>33</cp:revision>
  <dcterms:created xsi:type="dcterms:W3CDTF">2019-05-02T17:45:08Z</dcterms:created>
  <dcterms:modified xsi:type="dcterms:W3CDTF">2021-03-17T18:24:05Z</dcterms:modified>
</cp:coreProperties>
</file>