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7B90681-8546-48DB-885A-3008A8A91A1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3219748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7B90681-8546-48DB-885A-3008A8A91A1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304508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7B90681-8546-48DB-885A-3008A8A91A1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7714D97-72B8-4C7D-B7E1-AA583EB2F265}"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554329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7B90681-8546-48DB-885A-3008A8A91A1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256618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7B90681-8546-48DB-885A-3008A8A91A1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7714D97-72B8-4C7D-B7E1-AA583EB2F265}"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63993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7B90681-8546-48DB-885A-3008A8A91A1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177585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7B90681-8546-48DB-885A-3008A8A91A1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27080721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7B90681-8546-48DB-885A-3008A8A91A1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351788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7B90681-8546-48DB-885A-3008A8A91A1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1593492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7B90681-8546-48DB-885A-3008A8A91A1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2671528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7B90681-8546-48DB-885A-3008A8A91A1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235754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7B90681-8546-48DB-885A-3008A8A91A10}" type="datetimeFigureOut">
              <a:rPr lang="ru-RU" smtClean="0"/>
              <a:t>31.07.2020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2879512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7B90681-8546-48DB-885A-3008A8A91A10}" type="datetimeFigureOut">
              <a:rPr lang="ru-RU" smtClean="0"/>
              <a:t>31.07.2020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3878626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90681-8546-48DB-885A-3008A8A91A10}" type="datetimeFigureOut">
              <a:rPr lang="ru-RU" smtClean="0"/>
              <a:t>31.07.2020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1004332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7B90681-8546-48DB-885A-3008A8A91A1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2117127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7B90681-8546-48DB-885A-3008A8A91A1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7714D97-72B8-4C7D-B7E1-AA583EB2F265}" type="slidenum">
              <a:rPr lang="ru-RU" smtClean="0"/>
              <a:t>‹#›</a:t>
            </a:fld>
            <a:endParaRPr lang="ru-RU"/>
          </a:p>
        </p:txBody>
      </p:sp>
    </p:spTree>
    <p:extLst>
      <p:ext uri="{BB962C8B-B14F-4D97-AF65-F5344CB8AC3E}">
        <p14:creationId xmlns:p14="http://schemas.microsoft.com/office/powerpoint/2010/main" val="1566165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7B90681-8546-48DB-885A-3008A8A91A10}" type="datetimeFigureOut">
              <a:rPr lang="ru-RU" smtClean="0"/>
              <a:t>31.07.2020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7714D97-72B8-4C7D-B7E1-AA583EB2F265}" type="slidenum">
              <a:rPr lang="ru-RU" smtClean="0"/>
              <a:t>‹#›</a:t>
            </a:fld>
            <a:endParaRPr lang="ru-RU"/>
          </a:p>
        </p:txBody>
      </p:sp>
    </p:spTree>
    <p:extLst>
      <p:ext uri="{BB962C8B-B14F-4D97-AF65-F5344CB8AC3E}">
        <p14:creationId xmlns:p14="http://schemas.microsoft.com/office/powerpoint/2010/main" val="22524910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31146" y="674704"/>
            <a:ext cx="10270617" cy="5859262"/>
          </a:xfrm>
        </p:spPr>
        <p:txBody>
          <a:bodyPr>
            <a:noAutofit/>
          </a:bodyPr>
          <a:lstStyle/>
          <a:p>
            <a:pPr>
              <a:spcBef>
                <a:spcPts val="1200"/>
              </a:spcBef>
              <a:spcAft>
                <a:spcPts val="300"/>
              </a:spcAft>
            </a:pPr>
            <a:r>
              <a:rPr lang="ru-RU" sz="2400" b="1" kern="1600" spc="-15" dirty="0" err="1">
                <a:latin typeface="Times New Roman" panose="02020603050405020304" pitchFamily="18" charset="0"/>
                <a:cs typeface="Arial" panose="020B0604020202020204" pitchFamily="34" charset="0"/>
              </a:rPr>
              <a:t>Tema</a:t>
            </a:r>
            <a:r>
              <a:rPr lang="ru-RU" sz="2400" b="1" kern="1600" spc="-15" dirty="0">
                <a:latin typeface="Times New Roman" panose="02020603050405020304" pitchFamily="18" charset="0"/>
                <a:cs typeface="Arial" panose="020B0604020202020204" pitchFamily="34" charset="0"/>
              </a:rPr>
              <a:t>№</a:t>
            </a:r>
            <a:r>
              <a:rPr lang="nb-NO" sz="2400" b="1" kern="1600" spc="-15" dirty="0">
                <a:latin typeface="Times New Roman" panose="02020603050405020304" pitchFamily="18" charset="0"/>
                <a:cs typeface="Arial" panose="020B0604020202020204" pitchFamily="34" charset="0"/>
              </a:rPr>
              <a:t>5</a:t>
            </a:r>
            <a:r>
              <a:rPr lang="hr-HR" sz="2400" b="1" kern="1600" spc="-10" dirty="0">
                <a:latin typeface="Times New Roman" panose="02020603050405020304" pitchFamily="18" charset="0"/>
                <a:cs typeface="Arial" panose="020B0604020202020204" pitchFamily="34" charset="0"/>
              </a:rPr>
              <a:t>. Türkmenistanyň maýa goýum syýasaty</a:t>
            </a:r>
            <a:r>
              <a:rPr lang="ru-RU" sz="2400" b="1" kern="1600" spc="-10"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dirty="0">
                <a:latin typeface="Times New Roman" panose="02020603050405020304" pitchFamily="18" charset="0"/>
                <a:ea typeface="Times New Roman" panose="02020603050405020304" pitchFamily="18" charset="0"/>
              </a:rPr>
              <a:t>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br>
              <a:rPr lang="ru-RU" sz="2400" dirty="0">
                <a:latin typeface="Times New Roman" panose="02020603050405020304" pitchFamily="18" charset="0"/>
                <a:ea typeface="Times New Roman" panose="02020603050405020304" pitchFamily="18" charset="0"/>
              </a:rPr>
            </a:br>
            <a:r>
              <a:rPr lang="hr-HR" sz="2400" b="1" kern="1600" spc="-10" dirty="0">
                <a:latin typeface="Times New Roman" panose="02020603050405020304" pitchFamily="18" charset="0"/>
                <a:cs typeface="Arial" panose="020B0604020202020204" pitchFamily="34" charset="0"/>
              </a:rPr>
              <a:t>5.1. </a:t>
            </a:r>
            <a:r>
              <a:rPr lang="ru-RU" sz="2400" b="1" kern="1600" spc="-10" dirty="0" err="1">
                <a:latin typeface="Times New Roman" panose="02020603050405020304" pitchFamily="18" charset="0"/>
                <a:cs typeface="Arial" panose="020B0604020202020204" pitchFamily="34" charset="0"/>
              </a:rPr>
              <a:t>Ykdysady</a:t>
            </a:r>
            <a:r>
              <a:rPr lang="hr-HR" sz="2400" b="1" kern="1600" spc="-10" dirty="0">
                <a:latin typeface="Times New Roman" panose="02020603050405020304" pitchFamily="18" charset="0"/>
                <a:cs typeface="Arial" panose="020B0604020202020204" pitchFamily="34" charset="0"/>
              </a:rPr>
              <a:t>ý</a:t>
            </a:r>
            <a:r>
              <a:rPr lang="ru-RU" sz="2400" b="1" kern="1600" spc="-10" dirty="0" err="1">
                <a:latin typeface="Times New Roman" panose="02020603050405020304" pitchFamily="18" charset="0"/>
                <a:cs typeface="Arial" panose="020B0604020202020204" pitchFamily="34" charset="0"/>
              </a:rPr>
              <a:t>eti</a:t>
            </a:r>
            <a:r>
              <a:rPr lang="hr-HR" sz="2400" b="1" kern="1600" spc="-10" dirty="0">
                <a:latin typeface="Times New Roman" panose="02020603050405020304" pitchFamily="18" charset="0"/>
                <a:cs typeface="Arial" panose="020B0604020202020204" pitchFamily="34" charset="0"/>
              </a:rPr>
              <a:t>ň ö</a:t>
            </a:r>
            <a:r>
              <a:rPr lang="ru-RU" sz="2400" b="1" kern="1600" spc="-10" dirty="0" err="1">
                <a:latin typeface="Times New Roman" panose="02020603050405020304" pitchFamily="18" charset="0"/>
                <a:cs typeface="Arial" panose="020B0604020202020204" pitchFamily="34" charset="0"/>
              </a:rPr>
              <a:t>smeginde</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ma</a:t>
            </a:r>
            <a:r>
              <a:rPr lang="hr-HR" sz="2400" b="1" kern="1600" spc="-10" dirty="0">
                <a:latin typeface="Times New Roman" panose="02020603050405020304" pitchFamily="18" charset="0"/>
                <a:cs typeface="Arial" panose="020B0604020202020204" pitchFamily="34" charset="0"/>
              </a:rPr>
              <a:t>ý</a:t>
            </a:r>
            <a:r>
              <a:rPr lang="ru-RU" sz="2400" b="1" kern="1600" spc="-10" dirty="0">
                <a:latin typeface="Times New Roman" panose="02020603050405020304" pitchFamily="18" charset="0"/>
                <a:cs typeface="Arial" panose="020B0604020202020204" pitchFamily="34" charset="0"/>
              </a:rPr>
              <a:t>a </a:t>
            </a:r>
            <a:r>
              <a:rPr lang="ru-RU" sz="2400" b="1" kern="1600" spc="-10" dirty="0" err="1">
                <a:latin typeface="Times New Roman" panose="02020603050405020304" pitchFamily="18" charset="0"/>
                <a:cs typeface="Arial" panose="020B0604020202020204" pitchFamily="34" charset="0"/>
              </a:rPr>
              <a:t>go</a:t>
            </a:r>
            <a:r>
              <a:rPr lang="hr-HR" sz="2400" b="1" kern="1600" spc="-10" dirty="0">
                <a:latin typeface="Times New Roman" panose="02020603050405020304" pitchFamily="18" charset="0"/>
                <a:cs typeface="Arial" panose="020B0604020202020204" pitchFamily="34" charset="0"/>
              </a:rPr>
              <a:t>ý</a:t>
            </a:r>
            <a:r>
              <a:rPr lang="ru-RU" sz="2400" b="1" kern="1600" spc="-10" dirty="0" err="1">
                <a:latin typeface="Times New Roman" panose="02020603050405020304" pitchFamily="18" charset="0"/>
                <a:cs typeface="Arial" panose="020B0604020202020204" pitchFamily="34" charset="0"/>
              </a:rPr>
              <a:t>um</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sy</a:t>
            </a:r>
            <a:r>
              <a:rPr lang="hr-HR" sz="2400" b="1" kern="1600" spc="-10" dirty="0">
                <a:latin typeface="Times New Roman" panose="02020603050405020304" pitchFamily="18" charset="0"/>
                <a:cs typeface="Arial" panose="020B0604020202020204" pitchFamily="34" charset="0"/>
              </a:rPr>
              <a:t>ý</a:t>
            </a:r>
            <a:r>
              <a:rPr lang="ru-RU" sz="2400" b="1" kern="1600" spc="-10" dirty="0" err="1">
                <a:latin typeface="Times New Roman" panose="02020603050405020304" pitchFamily="18" charset="0"/>
                <a:cs typeface="Arial" panose="020B0604020202020204" pitchFamily="34" charset="0"/>
              </a:rPr>
              <a:t>asatyny</a:t>
            </a:r>
            <a:r>
              <a:rPr lang="hr-HR" sz="2400" b="1" kern="1600" spc="-10" dirty="0">
                <a:latin typeface="Times New Roman" panose="02020603050405020304" pitchFamily="18" charset="0"/>
                <a:cs typeface="Arial" panose="020B0604020202020204" pitchFamily="34" charset="0"/>
              </a:rPr>
              <a:t>ň </a:t>
            </a:r>
            <a:r>
              <a:rPr lang="ru-RU" sz="2400" b="1" kern="1600" spc="-10" dirty="0" err="1">
                <a:latin typeface="Times New Roman" panose="02020603050405020304" pitchFamily="18" charset="0"/>
                <a:cs typeface="Arial" panose="020B0604020202020204" pitchFamily="34" charset="0"/>
              </a:rPr>
              <a:t>tut</a:t>
            </a:r>
            <a:r>
              <a:rPr lang="hr-HR" sz="2400" b="1" kern="1600" spc="-10" dirty="0">
                <a:latin typeface="Times New Roman" panose="02020603050405020304" pitchFamily="18" charset="0"/>
                <a:cs typeface="Arial" panose="020B0604020202020204" pitchFamily="34" charset="0"/>
              </a:rPr>
              <a:t>ý</a:t>
            </a:r>
            <a:r>
              <a:rPr lang="ru-RU" sz="2400" b="1" kern="1600" spc="-10" dirty="0" err="1">
                <a:latin typeface="Times New Roman" panose="02020603050405020304" pitchFamily="18" charset="0"/>
                <a:cs typeface="Arial" panose="020B0604020202020204" pitchFamily="34" charset="0"/>
              </a:rPr>
              <a:t>an</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orny</a:t>
            </a:r>
            <a:r>
              <a:rPr lang="ru-RU" sz="2400" b="1" kern="1600" spc="-10"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hr-HR" sz="2400" b="1" kern="1600" spc="-10" dirty="0">
                <a:latin typeface="Times New Roman" panose="02020603050405020304" pitchFamily="18" charset="0"/>
                <a:cs typeface="Arial" panose="020B0604020202020204" pitchFamily="34" charset="0"/>
              </a:rPr>
              <a:t>5.2 Maýa goýumlaryny maliýeleşdirmegiň çeşmeleri</a:t>
            </a:r>
            <a:r>
              <a:rPr lang="ru-RU" sz="2400" b="1" kern="1600" spc="-10"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hr-HR" sz="2400" b="1" spc="-10" dirty="0">
                <a:latin typeface="Times New Roman" panose="02020603050405020304" pitchFamily="18" charset="0"/>
                <a:ea typeface="Times New Roman" panose="02020603050405020304" pitchFamily="18" charset="0"/>
              </a:rPr>
              <a:t>5.3.Maýa goýum syýasatynyň esasy ýörelgeleri, maksatlary we meseleleri</a:t>
            </a:r>
            <a:r>
              <a:rPr lang="ru-RU" sz="2400" b="1" spc="-10" dirty="0">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nb-NO" sz="2400" b="1" kern="1600" spc="-15" dirty="0">
                <a:latin typeface="Times New Roman" panose="02020603050405020304" pitchFamily="18" charset="0"/>
                <a:cs typeface="Arial" panose="020B0604020202020204" pitchFamily="34" charset="0"/>
              </a:rPr>
              <a:t>5.4. Türkmenistanyň maýa goýum syýasaty we ony amala aşyrmagyň meha</a:t>
            </a:r>
            <a:r>
              <a:rPr lang="ru-RU" sz="2400" b="1" kern="1600" spc="-15" dirty="0">
                <a:latin typeface="Times New Roman" panose="02020603050405020304" pitchFamily="18" charset="0"/>
                <a:cs typeface="Arial" panose="020B0604020202020204" pitchFamily="34" charset="0"/>
              </a:rPr>
              <a:t>-</a:t>
            </a:r>
            <a:r>
              <a:rPr lang="nb-NO" sz="2400" b="1" kern="1600" spc="-15" dirty="0">
                <a:latin typeface="Times New Roman" panose="02020603050405020304" pitchFamily="18" charset="0"/>
                <a:cs typeface="Arial" panose="020B0604020202020204" pitchFamily="34" charset="0"/>
              </a:rPr>
              <a:t>nizmleri</a:t>
            </a:r>
            <a:r>
              <a:rPr lang="ru-RU" sz="2400" b="1" kern="1600" spc="-15"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b="1" kern="1600" spc="-15" dirty="0">
                <a:latin typeface="Times New Roman" panose="02020603050405020304" pitchFamily="18" charset="0"/>
                <a:cs typeface="Arial" panose="020B0604020202020204" pitchFamily="34" charset="0"/>
              </a:rPr>
              <a:t>5.5. </a:t>
            </a:r>
            <a:r>
              <a:rPr lang="ru-RU" sz="2400" b="1" kern="1600" spc="-15" dirty="0" err="1">
                <a:latin typeface="Times New Roman" panose="02020603050405020304" pitchFamily="18" charset="0"/>
                <a:cs typeface="Arial" panose="020B0604020202020204" pitchFamily="34" charset="0"/>
              </a:rPr>
              <a:t>Daşary</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ýurtly</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maýadarlaryň</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we</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daşary</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ýurt</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maýalary</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bolan</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kähanala-ryň</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işiniň</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hukuk</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üpjünçiligi</a:t>
            </a:r>
            <a:r>
              <a:rPr lang="ru-RU" sz="2400" b="1" kern="1600" spc="-15"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en-US" sz="2400" b="1" kern="1600" spc="-15" dirty="0">
                <a:latin typeface="Times New Roman" panose="02020603050405020304" pitchFamily="18" charset="0"/>
                <a:cs typeface="Arial" panose="020B0604020202020204" pitchFamily="34" charset="0"/>
              </a:rPr>
              <a:t>5.5.1. </a:t>
            </a:r>
            <a:r>
              <a:rPr lang="en-US" sz="2400" b="1" kern="1600" spc="-15" dirty="0" err="1">
                <a:latin typeface="Times New Roman" panose="02020603050405020304" pitchFamily="18" charset="0"/>
                <a:cs typeface="Arial" panose="020B0604020202020204" pitchFamily="34" charset="0"/>
              </a:rPr>
              <a:t>Daşary</a:t>
            </a:r>
            <a:r>
              <a:rPr lang="en-US" sz="2400" b="1" kern="1600" spc="-15" dirty="0">
                <a:latin typeface="Times New Roman" panose="02020603050405020304" pitchFamily="18" charset="0"/>
                <a:cs typeface="Arial" panose="020B0604020202020204" pitchFamily="34" charset="0"/>
              </a:rPr>
              <a:t> </a:t>
            </a:r>
            <a:r>
              <a:rPr lang="en-US" sz="2400" b="1" kern="1600" spc="-15" dirty="0" err="1">
                <a:latin typeface="Times New Roman" panose="02020603050405020304" pitchFamily="18" charset="0"/>
                <a:cs typeface="Arial" panose="020B0604020202020204" pitchFamily="34" charset="0"/>
              </a:rPr>
              <a:t>ýurtly</a:t>
            </a:r>
            <a:r>
              <a:rPr lang="en-US" sz="2400" b="1" kern="1600" spc="-15" dirty="0">
                <a:latin typeface="Times New Roman" panose="02020603050405020304" pitchFamily="18" charset="0"/>
                <a:cs typeface="Arial" panose="020B0604020202020204" pitchFamily="34" charset="0"/>
              </a:rPr>
              <a:t> </a:t>
            </a:r>
            <a:r>
              <a:rPr lang="en-US" sz="2400" b="1" kern="1600" spc="-15" dirty="0" err="1">
                <a:latin typeface="Times New Roman" panose="02020603050405020304" pitchFamily="18" charset="0"/>
                <a:cs typeface="Arial" panose="020B0604020202020204" pitchFamily="34" charset="0"/>
              </a:rPr>
              <a:t>maýadaryň</a:t>
            </a:r>
            <a:r>
              <a:rPr lang="en-US" sz="2400" b="1" kern="1600" spc="-15" dirty="0">
                <a:latin typeface="Times New Roman" panose="02020603050405020304" pitchFamily="18" charset="0"/>
                <a:cs typeface="Arial" panose="020B0604020202020204" pitchFamily="34" charset="0"/>
              </a:rPr>
              <a:t> </a:t>
            </a:r>
            <a:r>
              <a:rPr lang="en-US" sz="2400" b="1" kern="1600" spc="-15" dirty="0" err="1">
                <a:latin typeface="Times New Roman" panose="02020603050405020304" pitchFamily="18" charset="0"/>
                <a:cs typeface="Arial" panose="020B0604020202020204" pitchFamily="34" charset="0"/>
              </a:rPr>
              <a:t>hukuklary</a:t>
            </a:r>
            <a:r>
              <a:rPr lang="en-US" sz="2400" b="1" kern="1600" spc="-15" dirty="0">
                <a:latin typeface="Times New Roman" panose="02020603050405020304" pitchFamily="18" charset="0"/>
                <a:cs typeface="Arial" panose="020B0604020202020204" pitchFamily="34" charset="0"/>
              </a:rPr>
              <a:t> we </a:t>
            </a:r>
            <a:r>
              <a:rPr lang="en-US" sz="2400" b="1" kern="1600" spc="-15" dirty="0" err="1">
                <a:latin typeface="Times New Roman" panose="02020603050405020304" pitchFamily="18" charset="0"/>
                <a:cs typeface="Arial" panose="020B0604020202020204" pitchFamily="34" charset="0"/>
              </a:rPr>
              <a:t>borçlary</a:t>
            </a:r>
            <a:r>
              <a:rPr lang="ru-RU" sz="2400" b="1" kern="1600" spc="-15"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nb-NO" sz="2400" b="1" kern="1600" dirty="0">
                <a:latin typeface="Times New Roman" panose="02020603050405020304" pitchFamily="18" charset="0"/>
              </a:rPr>
              <a:t>5.5.2. D</a:t>
            </a:r>
            <a:r>
              <a:rPr lang="sq-AL" sz="2400" b="1" kern="1600" dirty="0">
                <a:latin typeface="Times New Roman" panose="02020603050405020304" pitchFamily="18" charset="0"/>
              </a:rPr>
              <a:t>aşary </a:t>
            </a:r>
            <a:r>
              <a:rPr lang="nb-NO" sz="2400" b="1" kern="1600" dirty="0">
                <a:latin typeface="Times New Roman" panose="02020603050405020304" pitchFamily="18" charset="0"/>
              </a:rPr>
              <a:t>ýurtly maýadarlara berilýän ýeňillikler we aýratyn </a:t>
            </a:r>
            <a:r>
              <a:rPr lang="nb-NO" sz="2400" b="1" kern="1600" dirty="0" smtClean="0">
                <a:latin typeface="Times New Roman" panose="02020603050405020304" pitchFamily="18" charset="0"/>
              </a:rPr>
              <a:t>hukuklar</a:t>
            </a:r>
            <a:r>
              <a:rPr lang="ru-RU" sz="2400" b="1" kern="1600" dirty="0" smtClean="0">
                <a:latin typeface="Times New Roman" panose="02020603050405020304" pitchFamily="18"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nb-NO" sz="2400" b="1" kern="1600" spc="-15" dirty="0">
                <a:latin typeface="Times New Roman" panose="02020603050405020304" pitchFamily="18" charset="0"/>
                <a:cs typeface="Arial" panose="020B0604020202020204" pitchFamily="34" charset="0"/>
              </a:rPr>
              <a:t>5.5.3. D</a:t>
            </a:r>
            <a:r>
              <a:rPr lang="sq-AL" sz="2400" b="1" kern="1600" spc="-15" dirty="0">
                <a:latin typeface="Times New Roman" panose="02020603050405020304" pitchFamily="18" charset="0"/>
                <a:cs typeface="Arial" panose="020B0604020202020204" pitchFamily="34" charset="0"/>
              </a:rPr>
              <a:t>aşary </a:t>
            </a:r>
            <a:r>
              <a:rPr lang="nb-NO" sz="2400" b="1" kern="1600" spc="-15" dirty="0">
                <a:latin typeface="Times New Roman" panose="02020603050405020304" pitchFamily="18" charset="0"/>
                <a:cs typeface="Arial" panose="020B0604020202020204" pitchFamily="34" charset="0"/>
              </a:rPr>
              <a:t>ýurt maýasynyň gatnaşmagyndaky kärhanlaryň resmi taýdan döwlet belligine alynmagynyň tertibi</a:t>
            </a:r>
            <a:r>
              <a:rPr lang="ru-RU" sz="2400" b="1" kern="1600" spc="-15"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endParaRPr lang="ru-RU" sz="4000" dirty="0"/>
          </a:p>
        </p:txBody>
      </p:sp>
    </p:spTree>
    <p:extLst>
      <p:ext uri="{BB962C8B-B14F-4D97-AF65-F5344CB8AC3E}">
        <p14:creationId xmlns:p14="http://schemas.microsoft.com/office/powerpoint/2010/main" val="37688839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1788" y="428801"/>
            <a:ext cx="10439292" cy="6233890"/>
          </a:xfrm>
        </p:spPr>
        <p:txBody>
          <a:bodyPr>
            <a:normAutofit fontScale="90000"/>
          </a:bodyPr>
          <a:lstStyle/>
          <a:p>
            <a:pPr>
              <a:spcBef>
                <a:spcPts val="1200"/>
              </a:spcBef>
              <a:spcAft>
                <a:spcPts val="0"/>
              </a:spcAft>
            </a:pP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goýumlaryň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wagtynda</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ýerlikli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ýerleşdirilmegi</a:t>
            </a:r>
            <a:r>
              <a:rPr lang="en-US" sz="2200" dirty="0">
                <a:solidFill>
                  <a:srgbClr val="000000"/>
                </a:solidFill>
                <a:latin typeface="Times New Roman" panose="02020603050405020304" pitchFamily="18" charset="0"/>
                <a:ea typeface="Times New Roman" panose="02020603050405020304" pitchFamily="18" charset="0"/>
              </a:rPr>
              <a:t> hem </a:t>
            </a:r>
            <a:r>
              <a:rPr lang="en-US" sz="2200" dirty="0" err="1">
                <a:solidFill>
                  <a:srgbClr val="000000"/>
                </a:solidFill>
                <a:latin typeface="Times New Roman" panose="02020603050405020304" pitchFamily="18" charset="0"/>
                <a:ea typeface="Times New Roman" panose="02020603050405020304" pitchFamily="18" charset="0"/>
              </a:rPr>
              <a:t>ulanyşa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tabşyrylýan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gurluşyk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desga</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laryň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hili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ilkinji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nobatda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maliýeleşdirmegiň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aýdyň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çeşmeleriniň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anykdananyk</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saýlanyp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alynmagy</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na</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a:solidFill>
                  <a:srgbClr val="000000"/>
                </a:solidFill>
                <a:latin typeface="Times New Roman" panose="02020603050405020304" pitchFamily="18" charset="0"/>
                <a:ea typeface="Times New Roman" panose="02020603050405020304" pitchFamily="18" charset="0"/>
              </a:rPr>
              <a:t>we </a:t>
            </a:r>
            <a:r>
              <a:rPr lang="en-US" sz="2200" dirty="0" err="1">
                <a:solidFill>
                  <a:srgbClr val="000000"/>
                </a:solidFill>
                <a:latin typeface="Times New Roman" panose="02020603050405020304" pitchFamily="18" charset="0"/>
                <a:ea typeface="Times New Roman" panose="02020603050405020304" pitchFamily="18" charset="0"/>
              </a:rPr>
              <a:t>bellenilmegine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bagly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bolup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durýar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Maliýe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taýdan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üpjün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edilýän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çeşmelerine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gönükdirilýän</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ugruna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baglylykda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goýum</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düzümleriniň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şu</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aşakdaky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görnüşlerini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belleýärler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ykdysady</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pudaklar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boýunça</a:t>
            </a:r>
            <a:r>
              <a:rPr lang="en-US" sz="2200" dirty="0">
                <a:solidFill>
                  <a:srgbClr val="000000"/>
                </a:solidFill>
                <a:latin typeface="Times New Roman" panose="02020603050405020304" pitchFamily="18" charset="0"/>
                <a:ea typeface="Times New Roman" panose="02020603050405020304" pitchFamily="18" charset="0"/>
              </a:rPr>
              <a:t> – </a:t>
            </a:r>
            <a:r>
              <a:rPr lang="en-US" sz="2200" dirty="0" err="1">
                <a:solidFill>
                  <a:srgbClr val="000000"/>
                </a:solidFill>
                <a:latin typeface="Times New Roman" panose="02020603050405020304" pitchFamily="18" charset="0"/>
                <a:ea typeface="Times New Roman" panose="02020603050405020304" pitchFamily="18" charset="0"/>
              </a:rPr>
              <a:t>senagat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oba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hojalyk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gurluşyk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ulag</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aragatnaşyk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geologiýa</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beýlekiler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söwda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senagatyň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içerki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ugurlary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nebiti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gazyp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çykarmak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nebiti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gaýtadan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işleýän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gurluşyk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materiallary</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senagaty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himiýa</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nebit-himiýa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ýeňil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azyk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agajy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gaýtadan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işleýän</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smtClean="0">
                <a:solidFill>
                  <a:srgbClr val="000000"/>
                </a:solidFill>
                <a:latin typeface="Times New Roman" panose="02020603050405020304" pitchFamily="18" charset="0"/>
                <a:ea typeface="Times New Roman" panose="02020603050405020304" pitchFamily="18" charset="0"/>
              </a:rPr>
              <a:t>sel</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lýuloza-kagyz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aýna</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beýleki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önümçilikler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tilsimatlar</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boýunça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çykdajylaryň</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işleriň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görnüşine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laýyklykda</a:t>
            </a:r>
            <a:r>
              <a:rPr lang="en-US" sz="2200" dirty="0">
                <a:solidFill>
                  <a:srgbClr val="000000"/>
                </a:solidFill>
                <a:latin typeface="Times New Roman" panose="02020603050405020304" pitchFamily="18" charset="0"/>
                <a:ea typeface="Times New Roman" panose="02020603050405020304" pitchFamily="18" charset="0"/>
              </a:rPr>
              <a:t>) – </a:t>
            </a:r>
            <a:r>
              <a:rPr lang="en-US" sz="2200" dirty="0" err="1">
                <a:solidFill>
                  <a:srgbClr val="000000"/>
                </a:solidFill>
                <a:latin typeface="Times New Roman" panose="02020603050405020304" pitchFamily="18" charset="0"/>
                <a:ea typeface="Times New Roman" panose="02020603050405020304" pitchFamily="18" charset="0"/>
              </a:rPr>
              <a:t>gurluşyk-gurnama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esasy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gorlary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enjamlary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maşynlary</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meha</a:t>
            </a:r>
            <a:r>
              <a:rPr lang="ru-RU" sz="2200" dirty="0">
                <a:solidFill>
                  <a:srgbClr val="000000"/>
                </a:solidFill>
                <a:latin typeface="Times New Roman" panose="02020603050405020304" pitchFamily="18" charset="0"/>
                <a:ea typeface="Times New Roman" panose="02020603050405020304" pitchFamily="18" charset="0"/>
              </a:rPr>
              <a:t>-</a:t>
            </a:r>
            <a:r>
              <a:rPr lang="en-US" sz="2200" dirty="0" err="1">
                <a:solidFill>
                  <a:srgbClr val="000000"/>
                </a:solidFill>
                <a:latin typeface="Times New Roman" panose="02020603050405020304" pitchFamily="18" charset="0"/>
                <a:ea typeface="Times New Roman" panose="02020603050405020304" pitchFamily="18" charset="0"/>
              </a:rPr>
              <a:t>nizmleri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satyn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almak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beýleki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düýpli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işler</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smtClean="0">
                <a:solidFill>
                  <a:srgbClr val="000000"/>
                </a:solidFill>
                <a:latin typeface="Times New Roman" panose="02020603050405020304" pitchFamily="18" charset="0"/>
                <a:ea typeface="Times New Roman" panose="02020603050405020304" pitchFamily="18" charset="0"/>
              </a:rPr>
              <a:t>çyk</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dajylar</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a:solidFill>
                  <a:srgbClr val="000000"/>
                </a:solidFill>
                <a:latin typeface="Times New Roman" panose="02020603050405020304" pitchFamily="18" charset="0"/>
                <a:ea typeface="Times New Roman" panose="02020603050405020304" pitchFamily="18" charset="0"/>
              </a:rPr>
              <a:t>(</a:t>
            </a:r>
            <a:r>
              <a:rPr lang="en-US" sz="2200" dirty="0" err="1">
                <a:solidFill>
                  <a:srgbClr val="000000"/>
                </a:solidFill>
                <a:latin typeface="Times New Roman" panose="02020603050405020304" pitchFamily="18" charset="0"/>
                <a:ea typeface="Times New Roman" panose="02020603050405020304" pitchFamily="18" charset="0"/>
              </a:rPr>
              <a:t>geologiýa-gözleg</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taslama-gözleg</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hyzmatlary</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ş.m</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gaýtalanýan</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önümçilik</a:t>
            </a:r>
            <a:r>
              <a:rPr lang="en-US" sz="2200" dirty="0">
                <a:solidFill>
                  <a:srgbClr val="000000"/>
                </a:solidFill>
                <a:latin typeface="Times New Roman" panose="02020603050405020304" pitchFamily="18" charset="0"/>
                <a:ea typeface="Times New Roman" panose="02020603050405020304" pitchFamily="18" charset="0"/>
              </a:rPr>
              <a:t> – </a:t>
            </a:r>
            <a:r>
              <a:rPr lang="en-US" sz="2200" dirty="0" err="1">
                <a:solidFill>
                  <a:srgbClr val="000000"/>
                </a:solidFill>
                <a:latin typeface="Times New Roman" panose="02020603050405020304" pitchFamily="18" charset="0"/>
                <a:ea typeface="Times New Roman" panose="02020603050405020304" pitchFamily="18" charset="0"/>
              </a:rPr>
              <a:t>täze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gurluşyk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düýpli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abatlamak</a:t>
            </a:r>
            <a:r>
              <a:rPr lang="en-US" sz="2200" dirty="0">
                <a:solidFill>
                  <a:srgbClr val="000000"/>
                </a:solidFill>
                <a:latin typeface="Times New Roman" panose="02020603050405020304" pitchFamily="18" charset="0"/>
                <a:ea typeface="Times New Roman" panose="02020603050405020304" pitchFamily="18" charset="0"/>
              </a:rPr>
              <a:t>, bar </a:t>
            </a:r>
            <a:r>
              <a:rPr lang="en-US" sz="2200" dirty="0" err="1">
                <a:solidFill>
                  <a:srgbClr val="000000"/>
                </a:solidFill>
                <a:latin typeface="Times New Roman" panose="02020603050405020304" pitchFamily="18" charset="0"/>
                <a:ea typeface="Times New Roman" panose="02020603050405020304" pitchFamily="18" charset="0"/>
              </a:rPr>
              <a:t>bolan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önümçilikleri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tehniki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taýdan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döwrebaplaşdyrmak</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giňeltmek</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maliýeleşdirmegiň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çeşmelerine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baglylykda</a:t>
            </a:r>
            <a:r>
              <a:rPr lang="en-US" sz="2200" dirty="0">
                <a:solidFill>
                  <a:srgbClr val="000000"/>
                </a:solidFill>
                <a:latin typeface="Times New Roman" panose="02020603050405020304" pitchFamily="18" charset="0"/>
                <a:ea typeface="Times New Roman" panose="02020603050405020304" pitchFamily="18" charset="0"/>
              </a:rPr>
              <a:t> – </a:t>
            </a:r>
            <a:r>
              <a:rPr lang="en-US" sz="2200" dirty="0" err="1">
                <a:solidFill>
                  <a:srgbClr val="000000"/>
                </a:solidFill>
                <a:latin typeface="Times New Roman" panose="02020603050405020304" pitchFamily="18" charset="0"/>
                <a:ea typeface="Times New Roman" panose="02020603050405020304" pitchFamily="18" charset="0"/>
              </a:rPr>
              <a:t>hususy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girdeji</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amor</a:t>
            </a:r>
            <a:r>
              <a:rPr lang="ru-RU" sz="2200" dirty="0">
                <a:solidFill>
                  <a:srgbClr val="000000"/>
                </a:solidFill>
                <a:latin typeface="Times New Roman" panose="02020603050405020304" pitchFamily="18" charset="0"/>
                <a:ea typeface="Times New Roman" panose="02020603050405020304" pitchFamily="18" charset="0"/>
              </a:rPr>
              <a:t>-</a:t>
            </a:r>
            <a:r>
              <a:rPr lang="en-US" sz="2200" dirty="0" err="1">
                <a:solidFill>
                  <a:srgbClr val="000000"/>
                </a:solidFill>
                <a:latin typeface="Times New Roman" panose="02020603050405020304" pitchFamily="18" charset="0"/>
                <a:ea typeface="Times New Roman" panose="02020603050405020304" pitchFamily="18" charset="0"/>
              </a:rPr>
              <a:t>tizasiýa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beýleki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toplanan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çekilen</a:t>
            </a:r>
            <a:r>
              <a:rPr lang="en-US" sz="2200" dirty="0">
                <a:solidFill>
                  <a:srgbClr val="000000"/>
                </a:solidFill>
                <a:latin typeface="Times New Roman" panose="02020603050405020304" pitchFamily="18" charset="0"/>
                <a:ea typeface="Times New Roman" panose="02020603050405020304" pitchFamily="18" charset="0"/>
              </a:rPr>
              <a:t> – </a:t>
            </a:r>
            <a:r>
              <a:rPr lang="en-US" sz="2200" dirty="0" err="1">
                <a:solidFill>
                  <a:srgbClr val="000000"/>
                </a:solidFill>
                <a:latin typeface="Times New Roman" panose="02020603050405020304" pitchFamily="18" charset="0"/>
                <a:ea typeface="Times New Roman" panose="02020603050405020304" pitchFamily="18" charset="0"/>
              </a:rPr>
              <a:t>býujet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karz</a:t>
            </a:r>
            <a:r>
              <a:rPr lang="ru-RU" sz="2200" dirty="0">
                <a:solidFill>
                  <a:srgbClr val="000000"/>
                </a:solidFill>
                <a:latin typeface="Times New Roman" panose="02020603050405020304" pitchFamily="18" charset="0"/>
                <a:ea typeface="Times New Roman" panose="02020603050405020304" pitchFamily="18" charset="0"/>
              </a:rPr>
              <a:t>-</a:t>
            </a:r>
            <a:r>
              <a:rPr lang="en-US" sz="2200" dirty="0" err="1">
                <a:solidFill>
                  <a:srgbClr val="000000"/>
                </a:solidFill>
                <a:latin typeface="Times New Roman" panose="02020603050405020304" pitchFamily="18" charset="0"/>
                <a:ea typeface="Times New Roman" panose="02020603050405020304" pitchFamily="18" charset="0"/>
              </a:rPr>
              <a:t>lar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göterimli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karzlar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gorlarynyň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serişdeleri</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emlägiň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görnüşine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laýyklykda</a:t>
            </a:r>
            <a:r>
              <a:rPr lang="en-US" sz="2200" dirty="0">
                <a:solidFill>
                  <a:srgbClr val="000000"/>
                </a:solidFill>
                <a:latin typeface="Times New Roman" panose="02020603050405020304" pitchFamily="18" charset="0"/>
                <a:ea typeface="Times New Roman" panose="02020603050405020304" pitchFamily="18" charset="0"/>
              </a:rPr>
              <a:t> –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kärhanalarynyň</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guramalaryň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şahsy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taraplaryň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jemgyýetçilik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guramalarynyň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haýyr-sahawat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kömegi</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ş.m</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907432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77041" y="898653"/>
            <a:ext cx="9529090" cy="4401205"/>
          </a:xfrm>
          <a:prstGeom prst="rect">
            <a:avLst/>
          </a:prstGeom>
        </p:spPr>
        <p:txBody>
          <a:bodyPr wrap="square">
            <a:spAutoFit/>
          </a:bodyPr>
          <a:lstStyle/>
          <a:p>
            <a:pPr>
              <a:spcBef>
                <a:spcPts val="1200"/>
              </a:spcBef>
              <a:spcAft>
                <a:spcPts val="0"/>
              </a:spcAft>
            </a:pPr>
            <a:r>
              <a:rPr lang="en-US" sz="2800" dirty="0" err="1">
                <a:latin typeface="Times New Roman" panose="02020603050405020304" pitchFamily="18" charset="0"/>
                <a:ea typeface="Times New Roman" panose="02020603050405020304" pitchFamily="18" charset="0"/>
              </a:rPr>
              <a:t>Maýadarlar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üçin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şunuň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ýaly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ýeňillikler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döredilýän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möhüm</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pu</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daklaryň</a:t>
            </a:r>
            <a:r>
              <a:rPr lang="en-US" sz="2800" dirty="0" smtClean="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sanawy</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Türkmenistanyň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Ministrler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Kabineti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tarapyndan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ýurduň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sebitleriniň</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aýratynlyklaryny</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göz</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öňünde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tutmak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bilen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tassyklanylýar</a:t>
            </a:r>
            <a:r>
              <a:rPr lang="en-US" sz="2800" dirty="0">
                <a:latin typeface="Times New Roman" panose="02020603050405020304" pitchFamily="18" charset="0"/>
                <a:ea typeface="Times New Roman" panose="02020603050405020304" pitchFamily="18" charset="0"/>
              </a:rPr>
              <a:t> we </a:t>
            </a:r>
            <a:r>
              <a:rPr lang="en-US" sz="2800" dirty="0" err="1">
                <a:latin typeface="Times New Roman" panose="02020603050405020304" pitchFamily="18" charset="0"/>
                <a:ea typeface="Times New Roman" panose="02020603050405020304" pitchFamily="18" charset="0"/>
              </a:rPr>
              <a:t>onuň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yzygiderli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üsti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ýetirilýär</a:t>
            </a:r>
            <a:r>
              <a:rPr lang="en-US" sz="2800"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a:spcAft>
                <a:spcPts val="0"/>
              </a:spcAft>
            </a:pPr>
            <a:r>
              <a:rPr lang="ru-RU"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goýmak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işi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hakynda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Türkmenistanyň</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kanunynalaýyk</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lykda</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ýurdumyzda</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amala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aşyrylýan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goýmak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işiniň</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şertleri</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ni</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döwlet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tarapyndan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rejelemek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boýunça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çäreler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Türkmenistanyň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döwlet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edaralary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tarapyndan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ýurtda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hereket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edýän</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kanunlara</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laýyklykda</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salgyt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kanunçylygynda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göz</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öňünde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tutulan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salgyt</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ýeňillikler</a:t>
            </a:r>
            <a:r>
              <a:rPr lang="en-US" sz="2800" dirty="0">
                <a:latin typeface="Times New Roman" panose="02020603050405020304" pitchFamily="18" charset="0"/>
                <a:ea typeface="Times New Roman" panose="02020603050405020304" pitchFamily="18" charset="0"/>
              </a:rPr>
              <a:t>.</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64358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78385" y="242370"/>
            <a:ext cx="10661234" cy="6615630"/>
          </a:xfrm>
        </p:spPr>
        <p:txBody>
          <a:bodyPr>
            <a:normAutofit fontScale="90000"/>
          </a:bodyPr>
          <a:lstStyle/>
          <a:p>
            <a:pPr>
              <a:spcBef>
                <a:spcPts val="1200"/>
              </a:spcBef>
              <a:spcAft>
                <a:spcPts val="300"/>
              </a:spcAft>
            </a:pPr>
            <a:r>
              <a:rPr lang="en-US" sz="2700" b="1" kern="1600" spc="-10" dirty="0">
                <a:latin typeface="Times New Roman" panose="02020603050405020304" pitchFamily="18" charset="0"/>
                <a:cs typeface="Arial" panose="020B0604020202020204" pitchFamily="34" charset="0"/>
              </a:rPr>
              <a:t>5.2 </a:t>
            </a:r>
            <a:r>
              <a:rPr lang="en-US" sz="2700" b="1" kern="1600" spc="-10" dirty="0" err="1">
                <a:latin typeface="Times New Roman" panose="02020603050405020304" pitchFamily="18" charset="0"/>
                <a:cs typeface="Arial" panose="020B0604020202020204" pitchFamily="34" charset="0"/>
              </a:rPr>
              <a:t>Maýa</a:t>
            </a:r>
            <a:r>
              <a:rPr lang="en-US" sz="2700" b="1" kern="1600" spc="-10" dirty="0">
                <a:latin typeface="Times New Roman" panose="02020603050405020304" pitchFamily="18" charset="0"/>
                <a:cs typeface="Arial" panose="020B0604020202020204" pitchFamily="34" charset="0"/>
              </a:rPr>
              <a:t> </a:t>
            </a:r>
            <a:r>
              <a:rPr lang="en-US" sz="2700" b="1" kern="1600" spc="-10" dirty="0" err="1">
                <a:latin typeface="Times New Roman" panose="02020603050405020304" pitchFamily="18" charset="0"/>
                <a:cs typeface="Arial" panose="020B0604020202020204" pitchFamily="34" charset="0"/>
              </a:rPr>
              <a:t>goýumlaryny</a:t>
            </a:r>
            <a:r>
              <a:rPr lang="en-US" sz="2700" b="1" kern="1600" spc="-10" dirty="0">
                <a:latin typeface="Times New Roman" panose="02020603050405020304" pitchFamily="18" charset="0"/>
                <a:cs typeface="Arial" panose="020B0604020202020204" pitchFamily="34" charset="0"/>
              </a:rPr>
              <a:t> </a:t>
            </a:r>
            <a:r>
              <a:rPr lang="en-US" sz="2700" b="1" kern="1600" spc="-10" dirty="0" err="1">
                <a:latin typeface="Times New Roman" panose="02020603050405020304" pitchFamily="18" charset="0"/>
                <a:cs typeface="Arial" panose="020B0604020202020204" pitchFamily="34" charset="0"/>
              </a:rPr>
              <a:t>maliýeleşdirmegiň</a:t>
            </a:r>
            <a:r>
              <a:rPr lang="en-US" sz="2700" b="1" kern="1600" spc="-10" dirty="0">
                <a:latin typeface="Times New Roman" panose="02020603050405020304" pitchFamily="18" charset="0"/>
                <a:cs typeface="Arial" panose="020B0604020202020204" pitchFamily="34" charset="0"/>
              </a:rPr>
              <a:t> </a:t>
            </a:r>
            <a:r>
              <a:rPr lang="en-US" sz="2700" b="1" kern="1600" spc="-10" dirty="0" err="1" smtClean="0">
                <a:latin typeface="Times New Roman" panose="02020603050405020304" pitchFamily="18" charset="0"/>
                <a:cs typeface="Arial" panose="020B0604020202020204" pitchFamily="34" charset="0"/>
              </a:rPr>
              <a:t>çeşmeleri</a:t>
            </a:r>
            <a:r>
              <a:rPr lang="ru-RU" sz="2700" b="1" kern="1600" spc="-10" dirty="0" smtClean="0">
                <a:latin typeface="Times New Roman" panose="02020603050405020304" pitchFamily="18" charset="0"/>
                <a:cs typeface="Arial" panose="020B0604020202020204" pitchFamily="34" charset="0"/>
              </a:rPr>
              <a:t>.</a:t>
            </a:r>
            <a:r>
              <a:rPr lang="ru-RU" sz="2700" b="1" kern="1600" dirty="0">
                <a:latin typeface="Arial" panose="020B0604020202020204" pitchFamily="34" charset="0"/>
              </a:rPr>
              <a:t/>
            </a:r>
            <a:br>
              <a:rPr lang="ru-RU" sz="2700" b="1" kern="1600" dirty="0">
                <a:latin typeface="Arial" panose="020B0604020202020204" pitchFamily="34" charset="0"/>
              </a:rPr>
            </a:br>
            <a:r>
              <a:rPr lang="en-US" sz="2700" b="1"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Türkmenistanda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maýa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goýumlaryny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gönükdirmek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işi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şu</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aşakdakylaryň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hasabyna</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berjaý</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edilýär</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maýadaryň</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hususy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pul</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serişdeleriniň</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hojalyk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içre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mümkinçilikleriniň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girdeji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amortizasiýa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maksadyna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geçirilen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serişdeler</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toplanan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pul</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serişdeleri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raýatlaryň</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ýuridiki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taraplaryň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süýşürintgileri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döwlet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ätiýaçlandyrmasy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edaralary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tarapyndan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awariýalaryň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tebigy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betbagtçylyklaryň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öwezini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dolmak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maksady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töleýän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pul</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lary</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beýleki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serişdeleriň</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maýadar</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tarapyndan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karz</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alnan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maliýe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serişdeleriniň</a:t>
            </a:r>
            <a:r>
              <a:rPr lang="en-US" sz="2700" dirty="0">
                <a:solidFill>
                  <a:srgbClr val="000000"/>
                </a:solidFill>
                <a:latin typeface="Times New Roman" panose="02020603050405020304" pitchFamily="18" charset="0"/>
                <a:ea typeface="Times New Roman" panose="02020603050405020304" pitchFamily="18" charset="0"/>
              </a:rPr>
              <a:t> (bank we </a:t>
            </a:r>
            <a:r>
              <a:rPr lang="en-US" sz="2700" dirty="0" err="1">
                <a:solidFill>
                  <a:srgbClr val="000000"/>
                </a:solidFill>
                <a:latin typeface="Times New Roman" panose="02020603050405020304" pitchFamily="18" charset="0"/>
                <a:ea typeface="Times New Roman" panose="02020603050405020304" pitchFamily="18" charset="0"/>
              </a:rPr>
              <a:t>býujet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karzlary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obli</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gasiýa</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karzy</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ş.m</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maýadaryň</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çeken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maliýe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serişdeleriniň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aksiýalaryň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satylmagy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netijesinde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alnan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smtClean="0">
                <a:solidFill>
                  <a:srgbClr val="000000"/>
                </a:solidFill>
                <a:latin typeface="Times New Roman" panose="02020603050405020304" pitchFamily="18" charset="0"/>
                <a:ea typeface="Times New Roman" panose="02020603050405020304" pitchFamily="18" charset="0"/>
              </a:rPr>
              <a:t>se</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rişdeler</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a:solidFill>
                  <a:srgbClr val="000000"/>
                </a:solidFill>
                <a:latin typeface="Times New Roman" panose="02020603050405020304" pitchFamily="18" charset="0"/>
                <a:ea typeface="Times New Roman" panose="02020603050405020304" pitchFamily="18" charset="0"/>
              </a:rPr>
              <a:t>we </a:t>
            </a:r>
            <a:r>
              <a:rPr lang="en-US" sz="2700" dirty="0" err="1">
                <a:solidFill>
                  <a:srgbClr val="000000"/>
                </a:solidFill>
                <a:latin typeface="Times New Roman" panose="02020603050405020304" pitchFamily="18" charset="0"/>
                <a:ea typeface="Times New Roman" panose="02020603050405020304" pitchFamily="18" charset="0"/>
              </a:rPr>
              <a:t>beýleki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goşantlarynyň</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nb-NO" sz="2700" dirty="0" smtClean="0">
                <a:solidFill>
                  <a:srgbClr val="000000"/>
                </a:solidFill>
                <a:latin typeface="Times New Roman" panose="02020603050405020304" pitchFamily="18" charset="0"/>
                <a:ea typeface="Times New Roman" panose="02020603050405020304" pitchFamily="18" charset="0"/>
              </a:rPr>
              <a:t>kärhanalaryň </a:t>
            </a:r>
            <a:r>
              <a:rPr lang="nb-NO" sz="2700" dirty="0">
                <a:solidFill>
                  <a:srgbClr val="000000"/>
                </a:solidFill>
                <a:latin typeface="Times New Roman" panose="02020603050405020304" pitchFamily="18" charset="0"/>
                <a:ea typeface="Times New Roman" panose="02020603050405020304" pitchFamily="18" charset="0"/>
              </a:rPr>
              <a:t>birleşmeleri tarapyndan bellenilen tertipde merkezleşdirilen pul </a:t>
            </a:r>
            <a:r>
              <a:rPr lang="nb-NO" sz="2700" dirty="0" smtClean="0">
                <a:solidFill>
                  <a:srgbClr val="000000"/>
                </a:solidFill>
                <a:latin typeface="Times New Roman" panose="02020603050405020304" pitchFamily="18" charset="0"/>
                <a:ea typeface="Times New Roman" panose="02020603050405020304" pitchFamily="18" charset="0"/>
              </a:rPr>
              <a:t>seriş</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deleriniň</a:t>
            </a:r>
            <a:r>
              <a:rPr lang="nb-NO"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nb-NO" sz="2700" dirty="0" smtClean="0">
                <a:solidFill>
                  <a:srgbClr val="000000"/>
                </a:solidFill>
                <a:latin typeface="Times New Roman" panose="02020603050405020304" pitchFamily="18" charset="0"/>
                <a:ea typeface="Times New Roman" panose="02020603050405020304" pitchFamily="18" charset="0"/>
              </a:rPr>
              <a:t>döwlet </a:t>
            </a:r>
            <a:r>
              <a:rPr lang="nb-NO" sz="2700" dirty="0">
                <a:solidFill>
                  <a:srgbClr val="000000"/>
                </a:solidFill>
                <a:latin typeface="Times New Roman" panose="02020603050405020304" pitchFamily="18" charset="0"/>
                <a:ea typeface="Times New Roman" panose="02020603050405020304" pitchFamily="18" charset="0"/>
              </a:rPr>
              <a:t>býujetinden, ýerli býujetlerden we býujete degişli bolmadyk gorlardan ýörite goýberilýän maýa goýum serişdeleriniň;</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daşary</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ýurt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maýa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goýumlarynyň</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837409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2268" y="668498"/>
            <a:ext cx="9631424" cy="5634647"/>
          </a:xfrm>
        </p:spPr>
        <p:txBody>
          <a:bodyPr>
            <a:normAutofit/>
          </a:bodyPr>
          <a:lstStyle/>
          <a:p>
            <a:pPr>
              <a:spcBef>
                <a:spcPts val="1200"/>
              </a:spcBef>
              <a:spcAft>
                <a:spcPts val="0"/>
              </a:spcAft>
            </a:pP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Häzirki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wagtda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jemi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içerki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önümiň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umumy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möçberinde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maýa</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go-ýumlarynyň</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tutýan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paýy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ýokary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derejede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bolmagynda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galýar</a:t>
            </a:r>
            <a:r>
              <a:rPr lang="ru-RU"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Bu </a:t>
            </a:r>
            <a:r>
              <a:rPr lang="en-US" sz="2700" dirty="0" err="1">
                <a:latin typeface="Times New Roman" panose="02020603050405020304" pitchFamily="18" charset="0"/>
                <a:ea typeface="Times New Roman" panose="02020603050405020304" pitchFamily="18" charset="0"/>
              </a:rPr>
              <a:t>görkeziji</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birinjiden</a:t>
            </a:r>
            <a:r>
              <a:rPr lang="en-US" sz="2700" b="1"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maýa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ýokary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işjeň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häsiýetini</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ikinjiden</a:t>
            </a:r>
            <a:r>
              <a:rPr lang="en-US" sz="2700" b="1"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herekete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girizilen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kuwwatlyklary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özleşdirmegiň</a:t>
            </a:r>
            <a:r>
              <a:rPr lang="en-US" sz="2700" dirty="0">
                <a:latin typeface="Times New Roman" panose="02020603050405020304" pitchFamily="18" charset="0"/>
                <a:ea typeface="Times New Roman" panose="02020603050405020304" pitchFamily="18" charset="0"/>
              </a:rPr>
              <a:t> we </a:t>
            </a:r>
            <a:r>
              <a:rPr lang="en-US" sz="2700" dirty="0" err="1" smtClean="0">
                <a:latin typeface="Times New Roman" panose="02020603050405020304" pitchFamily="18" charset="0"/>
                <a:ea typeface="Times New Roman" panose="02020603050405020304" pitchFamily="18" charset="0"/>
              </a:rPr>
              <a:t>peýdalanmagyň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derejesiniň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ýeterlik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däldigini</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üçünjiden</a:t>
            </a:r>
            <a:r>
              <a:rPr lang="en-US" sz="2700" dirty="0">
                <a:latin typeface="Times New Roman" panose="02020603050405020304" pitchFamily="18" charset="0"/>
                <a:ea typeface="Times New Roman" panose="02020603050405020304" pitchFamily="18" charset="0"/>
              </a:rPr>
              <a:t> – </a:t>
            </a:r>
            <a:r>
              <a:rPr lang="en-US" sz="2700" dirty="0" err="1">
                <a:latin typeface="Times New Roman" panose="02020603050405020304" pitchFamily="18" charset="0"/>
                <a:ea typeface="Times New Roman" panose="02020603050405020304" pitchFamily="18" charset="0"/>
              </a:rPr>
              <a:t>önüm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öndürmeýän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pudaklara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gönükdirilýän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maýa</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serişdeleriniň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ýokary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bolmagynda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galýandygyny</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dördünjiden</a:t>
            </a:r>
            <a:r>
              <a:rPr lang="en-US" sz="2700" dirty="0">
                <a:latin typeface="Times New Roman" panose="02020603050405020304" pitchFamily="18" charset="0"/>
                <a:ea typeface="Times New Roman" panose="02020603050405020304" pitchFamily="18" charset="0"/>
              </a:rPr>
              <a:t> – </a:t>
            </a:r>
            <a:r>
              <a:rPr lang="en-US" sz="2700" dirty="0" err="1">
                <a:latin typeface="Times New Roman" panose="02020603050405020304" pitchFamily="18" charset="0"/>
                <a:ea typeface="Times New Roman" panose="02020603050405020304" pitchFamily="18" charset="0"/>
              </a:rPr>
              <a:t>milli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manadymyzyň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gyzyl</a:t>
            </a:r>
            <a:r>
              <a:rPr lang="en-US" sz="2700" dirty="0">
                <a:latin typeface="Times New Roman" panose="02020603050405020304" pitchFamily="18" charset="0"/>
                <a:ea typeface="Times New Roman" panose="02020603050405020304" pitchFamily="18" charset="0"/>
              </a:rPr>
              <a:t> pula </a:t>
            </a:r>
            <a:r>
              <a:rPr lang="en-US" sz="2700" dirty="0" err="1">
                <a:latin typeface="Times New Roman" panose="02020603050405020304" pitchFamily="18" charset="0"/>
                <a:ea typeface="Times New Roman" panose="02020603050405020304" pitchFamily="18" charset="0"/>
              </a:rPr>
              <a:t>çalyşylýan</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hüm</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metiniň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işjeň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ulanylýandygyny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munuň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bolsa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daşary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ýurt</a:t>
            </a:r>
            <a:r>
              <a:rPr lang="en-US" sz="2700" dirty="0">
                <a:latin typeface="Times New Roman" panose="02020603050405020304" pitchFamily="18" charset="0"/>
                <a:ea typeface="Times New Roman" panose="02020603050405020304" pitchFamily="18" charset="0"/>
              </a:rPr>
              <a:t> </a:t>
            </a:r>
            <a:r>
              <a:rPr lang="en-US" sz="2700" dirty="0" smtClean="0">
                <a:latin typeface="Times New Roman" panose="02020603050405020304" pitchFamily="18" charset="0"/>
                <a:ea typeface="Times New Roman" panose="02020603050405020304" pitchFamily="18" charset="0"/>
              </a:rPr>
              <a:t>pot</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ratçylary</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tarapyndan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gurulýan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desgalaryň</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daşary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ýurtlardan</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sa</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tyn</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alynýan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tehnikanyň</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enjamlaryň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bahasynyň</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ýokarlandyran</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dygyny</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aýdyň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görkezýär</a:t>
            </a:r>
            <a:r>
              <a:rPr lang="en-US" sz="2700"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1738738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67161" y="428800"/>
            <a:ext cx="10386027" cy="6202819"/>
          </a:xfrm>
        </p:spPr>
        <p:txBody>
          <a:bodyPr>
            <a:normAutofit fontScale="90000"/>
          </a:bodyPr>
          <a:lstStyle/>
          <a:p>
            <a:r>
              <a:rPr lang="en-US" sz="2200" dirty="0">
                <a:solidFill>
                  <a:srgbClr val="000000"/>
                </a:solidFill>
                <a:latin typeface="Times New Roman" panose="02020603050405020304" pitchFamily="18" charset="0"/>
                <a:ea typeface="Times New Roman" panose="02020603050405020304" pitchFamily="18" charset="0"/>
              </a:rPr>
              <a:t>Bazar </a:t>
            </a:r>
            <a:r>
              <a:rPr lang="en-US" sz="2200" dirty="0" err="1">
                <a:solidFill>
                  <a:srgbClr val="000000"/>
                </a:solidFill>
                <a:latin typeface="Times New Roman" panose="02020603050405020304" pitchFamily="18" charset="0"/>
                <a:ea typeface="Times New Roman" panose="02020603050405020304" pitchFamily="18" charset="0"/>
              </a:rPr>
              <a:t>gatnaşyklarynyň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barha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çuňlaşýan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Türkmenistan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döwletimizde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ykdysady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ösüşiň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esasy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hereket</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lendiriji</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güýji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hasaplanýan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nebit-gaz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toplumynyň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hemme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pudaklarynyň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güýçli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depginde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ösmegi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döwletimiz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tarapyndan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aşyrylýan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goýumlaryň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esasy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maliýe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binýadyny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düzýär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esasy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çig</a:t>
            </a:r>
            <a:r>
              <a:rPr lang="en-US" sz="2200" dirty="0">
                <a:solidFill>
                  <a:srgbClr val="000000"/>
                </a:solidFill>
                <a:latin typeface="Times New Roman" panose="02020603050405020304" pitchFamily="18" charset="0"/>
                <a:ea typeface="Times New Roman" panose="02020603050405020304" pitchFamily="18" charset="0"/>
              </a:rPr>
              <a:t> mal </a:t>
            </a:r>
            <a:r>
              <a:rPr lang="en-US" sz="2200" dirty="0" err="1">
                <a:solidFill>
                  <a:srgbClr val="000000"/>
                </a:solidFill>
                <a:latin typeface="Times New Roman" panose="02020603050405020304" pitchFamily="18" charset="0"/>
                <a:ea typeface="Times New Roman" panose="02020603050405020304" pitchFamily="18" charset="0"/>
              </a:rPr>
              <a:t>serişdelerini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gazyp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çykarmak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gaýtadan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işlemek</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daşary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ýurt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bazarlaryna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ibermek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işinden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alynýan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girdejiler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merkezleşdirilen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býujetinde</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ýurdumyzyň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Hökümetiniň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gyzyl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pul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smtClean="0">
                <a:solidFill>
                  <a:srgbClr val="000000"/>
                </a:solidFill>
                <a:latin typeface="Times New Roman" panose="02020603050405020304" pitchFamily="18" charset="0"/>
                <a:ea typeface="Times New Roman" panose="02020603050405020304" pitchFamily="18" charset="0"/>
              </a:rPr>
              <a:t>go</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runda</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ýygnalýar</a:t>
            </a:r>
            <a:r>
              <a:rPr lang="en-US" sz="2200" dirty="0">
                <a:solidFill>
                  <a:srgbClr val="000000"/>
                </a:solidFill>
                <a:latin typeface="Times New Roman" panose="02020603050405020304" pitchFamily="18" charset="0"/>
                <a:ea typeface="Times New Roman" panose="02020603050405020304" pitchFamily="18" charset="0"/>
              </a:rPr>
              <a:t>. Bu </a:t>
            </a:r>
            <a:r>
              <a:rPr lang="en-US" sz="2200" dirty="0" err="1">
                <a:solidFill>
                  <a:srgbClr val="000000"/>
                </a:solidFill>
                <a:latin typeface="Times New Roman" panose="02020603050405020304" pitchFamily="18" charset="0"/>
                <a:ea typeface="Times New Roman" panose="02020603050405020304" pitchFamily="18" charset="0"/>
              </a:rPr>
              <a:t>serişdeler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esasanam</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milli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ykdysadyýetimiziň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strategik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taýdan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möhüm</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hasap</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lanýan</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ugurlarynda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aşyrylýan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goýum</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maksatnamalaryny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tarapyndan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goldamak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üçin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ulanylýar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Biziň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ýurdumyzda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býujetiniň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hasabyna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maksatnamalaýyn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meýilnamalar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aşyrylýar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ykdysadyýetiň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tutulýan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ugurlaryna</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ulgamlaryna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goýumlar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gönük</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dirilýär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Şeýle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taslamalaryň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aglaba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bölegini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medeni-durmuş</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maksatly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desgalaryň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gurluşygy</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tutýar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Býujet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ýygymlaryň</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emlägiň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ähli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görnüşlerine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degişli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subýektleriň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alyp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barýan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smtClean="0">
                <a:solidFill>
                  <a:srgbClr val="000000"/>
                </a:solidFill>
                <a:latin typeface="Times New Roman" panose="02020603050405020304" pitchFamily="18" charset="0"/>
                <a:ea typeface="Times New Roman" panose="02020603050405020304" pitchFamily="18" charset="0"/>
              </a:rPr>
              <a:t>ho</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jalyk</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salynýan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salgytlaryň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hasabyna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ýygnanylýar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Mikroderejede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girdejiler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goýumlar</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ynyň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esasy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çeşmesi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bolup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çykyş</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edýär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Çekilen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goýumlar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karz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alnan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şol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sanda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göterimli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karzlar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býujetden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alnan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gorlaryň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hojalyk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bilen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meşgullanýan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subýektler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üçin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geljekde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gaýtaryp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bermeli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harajat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bolup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durýar</a:t>
            </a:r>
            <a:r>
              <a:rPr lang="en-US" sz="2200" dirty="0">
                <a:solidFill>
                  <a:srgbClr val="000000"/>
                </a:solidFill>
                <a:latin typeface="Times New Roman" panose="02020603050405020304" pitchFamily="18" charset="0"/>
                <a:ea typeface="Times New Roman" panose="02020603050405020304" pitchFamily="18" charset="0"/>
              </a:rPr>
              <a:t>. Bu </a:t>
            </a:r>
            <a:r>
              <a:rPr lang="en-US" sz="2200" dirty="0" err="1">
                <a:solidFill>
                  <a:srgbClr val="000000"/>
                </a:solidFill>
                <a:latin typeface="Times New Roman" panose="02020603050405020304" pitchFamily="18" charset="0"/>
                <a:ea typeface="Times New Roman" panose="02020603050405020304" pitchFamily="18" charset="0"/>
              </a:rPr>
              <a:t>özara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hasaplaşyklar</a:t>
            </a:r>
            <a:r>
              <a:rPr lang="en-US" sz="2200" dirty="0">
                <a:solidFill>
                  <a:srgbClr val="000000"/>
                </a:solidFill>
                <a:latin typeface="Times New Roman" panose="02020603050405020304" pitchFamily="18" charset="0"/>
                <a:ea typeface="Times New Roman" panose="02020603050405020304" pitchFamily="18" charset="0"/>
              </a:rPr>
              <a:t> hem, </a:t>
            </a:r>
            <a:r>
              <a:rPr lang="en-US" sz="2200" dirty="0" err="1">
                <a:solidFill>
                  <a:srgbClr val="000000"/>
                </a:solidFill>
                <a:latin typeface="Times New Roman" panose="02020603050405020304" pitchFamily="18" charset="0"/>
                <a:ea typeface="Times New Roman" panose="02020603050405020304" pitchFamily="18" charset="0"/>
              </a:rPr>
              <a:t>esasan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alnan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girdejiniň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hasabyna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aşyrylýar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Şonuň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üçin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maýadar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geljekde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özara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hasaplaşyk</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lary</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geçirmek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üçin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geljek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girdejiniň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çeşmeleriniň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ýeterlikdigine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ýetirýän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bolsa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karz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berýän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tarap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töwekgellikleri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mümkin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boldugyça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azaltmak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maksady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bilen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karzy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alýanyň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başyny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başlan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goýum</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taslamasy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aşyrylansoň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subýektiň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alnan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karzy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gaýtaryp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bermäge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ukyplylygyna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ýetirmek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isleýär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075934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6860" y="426127"/>
            <a:ext cx="9916356" cy="6076765"/>
          </a:xfrm>
        </p:spPr>
        <p:txBody>
          <a:bodyPr>
            <a:normAutofit/>
          </a:bodyPr>
          <a:lstStyle/>
          <a:p>
            <a:r>
              <a:rPr lang="ru-RU"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Dünýäniň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ösen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döwletleriniň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tejribesine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daýanmak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bilen</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Türkme</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nistanda</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ilatyň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süýşürintgilerini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artdyrmak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maksady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bilen</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adam</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laryň</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ýaşaýyş-durmuş</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derejesini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ýokarlandyrmak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girdejilerini</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kö</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peltmek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goýmak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üçin</a:t>
            </a:r>
            <a:r>
              <a:rPr lang="en-US" sz="2800" dirty="0">
                <a:latin typeface="Times New Roman" panose="02020603050405020304" pitchFamily="18" charset="0"/>
                <a:ea typeface="Times New Roman" panose="02020603050405020304" pitchFamily="18" charset="0"/>
              </a:rPr>
              <a:t> bar </a:t>
            </a:r>
            <a:r>
              <a:rPr lang="en-US" sz="2800" dirty="0" err="1">
                <a:latin typeface="Times New Roman" panose="02020603050405020304" pitchFamily="18" charset="0"/>
                <a:ea typeface="Times New Roman" panose="02020603050405020304" pitchFamily="18" charset="0"/>
              </a:rPr>
              <a:t>bolan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şertleri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yzygiderli</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kämilleş</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dirmek</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boýunça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düýpli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çäreler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alnyp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barylýar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goýum</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akym</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laryny</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kadalaşdyrmakda</a:t>
            </a:r>
            <a:r>
              <a:rPr lang="en-US" sz="2800" dirty="0">
                <a:latin typeface="Times New Roman" panose="02020603050405020304" pitchFamily="18" charset="0"/>
                <a:ea typeface="Times New Roman" panose="02020603050405020304" pitchFamily="18" charset="0"/>
              </a:rPr>
              <a:t> we </a:t>
            </a:r>
            <a:r>
              <a:rPr lang="en-US" sz="2800" dirty="0" err="1">
                <a:latin typeface="Times New Roman" panose="02020603050405020304" pitchFamily="18" charset="0"/>
                <a:ea typeface="Times New Roman" panose="02020603050405020304" pitchFamily="18" charset="0"/>
              </a:rPr>
              <a:t>olaryň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işini</a:t>
            </a:r>
            <a:r>
              <a:rPr lang="en-US" sz="2800" dirty="0">
                <a:latin typeface="Times New Roman" panose="02020603050405020304" pitchFamily="18" charset="0"/>
                <a:ea typeface="Times New Roman" panose="02020603050405020304" pitchFamily="18" charset="0"/>
              </a:rPr>
              <a:t> has </a:t>
            </a:r>
            <a:r>
              <a:rPr lang="en-US" sz="2800" dirty="0" err="1">
                <a:latin typeface="Times New Roman" panose="02020603050405020304" pitchFamily="18" charset="0"/>
                <a:ea typeface="Times New Roman" panose="02020603050405020304" pitchFamily="18" charset="0"/>
              </a:rPr>
              <a:t>janlandyrmakda</a:t>
            </a:r>
            <a:r>
              <a:rPr lang="en-US" sz="2800" dirty="0">
                <a:latin typeface="Times New Roman" panose="02020603050405020304" pitchFamily="18" charset="0"/>
                <a:ea typeface="Times New Roman" panose="02020603050405020304" pitchFamily="18" charset="0"/>
              </a:rPr>
              <a:t> bank </a:t>
            </a:r>
            <a:r>
              <a:rPr lang="en-US" sz="2800" dirty="0" err="1">
                <a:latin typeface="Times New Roman" panose="02020603050405020304" pitchFamily="18" charset="0"/>
                <a:ea typeface="Times New Roman" panose="02020603050405020304" pitchFamily="18" charset="0"/>
              </a:rPr>
              <a:t>edaralaryna</a:t>
            </a:r>
            <a:r>
              <a:rPr lang="en-US" sz="2800" dirty="0">
                <a:latin typeface="Times New Roman" panose="02020603050405020304" pitchFamily="18" charset="0"/>
                <a:ea typeface="Times New Roman" panose="02020603050405020304" pitchFamily="18" charset="0"/>
              </a:rPr>
              <a:t> hem </a:t>
            </a:r>
            <a:r>
              <a:rPr lang="en-US" sz="2800" dirty="0" err="1">
                <a:latin typeface="Times New Roman" panose="02020603050405020304" pitchFamily="18" charset="0"/>
                <a:ea typeface="Times New Roman" panose="02020603050405020304" pitchFamily="18" charset="0"/>
              </a:rPr>
              <a:t>uly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orun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degişlidir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Döwlet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goýum</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serişde</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lerini</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ýere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ýygnaýan</a:t>
            </a:r>
            <a:r>
              <a:rPr lang="en-US" sz="2800" dirty="0">
                <a:latin typeface="Times New Roman" panose="02020603050405020304" pitchFamily="18" charset="0"/>
                <a:ea typeface="Times New Roman" panose="02020603050405020304" pitchFamily="18" charset="0"/>
              </a:rPr>
              <a:t> we </a:t>
            </a:r>
            <a:r>
              <a:rPr lang="en-US" sz="2800" dirty="0" err="1">
                <a:latin typeface="Times New Roman" panose="02020603050405020304" pitchFamily="18" charset="0"/>
                <a:ea typeface="Times New Roman" panose="02020603050405020304" pitchFamily="18" charset="0"/>
              </a:rPr>
              <a:t>olary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netijeli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dolandyrýan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banklaryň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işiniň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düzgünini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özgert</a:t>
            </a:r>
            <a:r>
              <a:rPr lang="ru-RU" sz="2800" dirty="0">
                <a:latin typeface="Times New Roman" panose="02020603050405020304" pitchFamily="18" charset="0"/>
                <a:ea typeface="Times New Roman" panose="02020603050405020304" pitchFamily="18" charset="0"/>
              </a:rPr>
              <a:t>-</a:t>
            </a:r>
            <a:r>
              <a:rPr lang="en-US" sz="2800" dirty="0" err="1">
                <a:latin typeface="Times New Roman" panose="02020603050405020304" pitchFamily="18" charset="0"/>
                <a:ea typeface="Times New Roman" panose="02020603050405020304" pitchFamily="18" charset="0"/>
              </a:rPr>
              <a:t>mek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arkaly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goýumlarynyň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möçberine</a:t>
            </a:r>
            <a:r>
              <a:rPr lang="en-US" sz="2800" dirty="0">
                <a:latin typeface="Times New Roman" panose="02020603050405020304" pitchFamily="18" charset="0"/>
                <a:ea typeface="Times New Roman" panose="02020603050405020304" pitchFamily="18" charset="0"/>
              </a:rPr>
              <a:t> we </a:t>
            </a:r>
            <a:r>
              <a:rPr lang="en-US" sz="2800" dirty="0" err="1">
                <a:latin typeface="Times New Roman" panose="02020603050405020304" pitchFamily="18" charset="0"/>
                <a:ea typeface="Times New Roman" panose="02020603050405020304" pitchFamily="18" charset="0"/>
              </a:rPr>
              <a:t>düzümine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oňyn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täsir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edip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bilýär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Şol</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sebäpden</a:t>
            </a:r>
            <a:r>
              <a:rPr lang="en-US" sz="2800" dirty="0">
                <a:latin typeface="Times New Roman" panose="02020603050405020304" pitchFamily="18" charset="0"/>
                <a:ea typeface="Times New Roman" panose="02020603050405020304" pitchFamily="18" charset="0"/>
              </a:rPr>
              <a:t> hem </a:t>
            </a:r>
            <a:r>
              <a:rPr lang="en-US" sz="2800" dirty="0" err="1">
                <a:latin typeface="Times New Roman" panose="02020603050405020304" pitchFamily="18" charset="0"/>
                <a:ea typeface="Times New Roman" panose="02020603050405020304" pitchFamily="18" charset="0"/>
              </a:rPr>
              <a:t>ilatda</a:t>
            </a:r>
            <a:r>
              <a:rPr lang="en-US" sz="2800" dirty="0">
                <a:latin typeface="Times New Roman" panose="02020603050405020304" pitchFamily="18" charset="0"/>
                <a:ea typeface="Times New Roman" panose="02020603050405020304" pitchFamily="18" charset="0"/>
              </a:rPr>
              <a:t> bar </a:t>
            </a:r>
            <a:r>
              <a:rPr lang="en-US" sz="2800" dirty="0" err="1">
                <a:latin typeface="Times New Roman" panose="02020603050405020304" pitchFamily="18" charset="0"/>
                <a:ea typeface="Times New Roman" panose="02020603050405020304" pitchFamily="18" charset="0"/>
              </a:rPr>
              <a:t>bolan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süýşürintgileri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şäheriň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ýa</a:t>
            </a:r>
            <a:r>
              <a:rPr lang="en-US" sz="2800" dirty="0">
                <a:latin typeface="Times New Roman" panose="02020603050405020304" pitchFamily="18" charset="0"/>
                <a:ea typeface="Times New Roman" panose="02020603050405020304" pitchFamily="18" charset="0"/>
              </a:rPr>
              <a:t>-da </a:t>
            </a:r>
            <a:r>
              <a:rPr lang="en-US" sz="2800" dirty="0" err="1">
                <a:latin typeface="Times New Roman" panose="02020603050405020304" pitchFamily="18" charset="0"/>
                <a:ea typeface="Times New Roman" panose="02020603050405020304" pitchFamily="18" charset="0"/>
              </a:rPr>
              <a:t>obanyň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ykdy</a:t>
            </a:r>
            <a:r>
              <a:rPr lang="ru-RU" sz="2800" dirty="0">
                <a:latin typeface="Times New Roman" panose="02020603050405020304" pitchFamily="18" charset="0"/>
                <a:ea typeface="Times New Roman" panose="02020603050405020304" pitchFamily="18" charset="0"/>
              </a:rPr>
              <a:t>-</a:t>
            </a:r>
            <a:r>
              <a:rPr lang="en-US" sz="2800" dirty="0" err="1">
                <a:latin typeface="Times New Roman" panose="02020603050405020304" pitchFamily="18" charset="0"/>
                <a:ea typeface="Times New Roman" panose="02020603050405020304" pitchFamily="18" charset="0"/>
              </a:rPr>
              <a:t>sadyýetine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çekmek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maksady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bilen</a:t>
            </a:r>
            <a:r>
              <a:rPr lang="en-US" sz="2800" dirty="0">
                <a:latin typeface="Times New Roman" panose="02020603050405020304" pitchFamily="18" charset="0"/>
                <a:ea typeface="Times New Roman" panose="02020603050405020304" pitchFamily="18" charset="0"/>
              </a:rPr>
              <a:t> bank </a:t>
            </a:r>
            <a:r>
              <a:rPr lang="en-US" sz="2800" dirty="0" err="1">
                <a:latin typeface="Times New Roman" panose="02020603050405020304" pitchFamily="18" charset="0"/>
                <a:ea typeface="Times New Roman" panose="02020603050405020304" pitchFamily="18" charset="0"/>
              </a:rPr>
              <a:t>ulgamyny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ösdürmek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üçin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oňaýly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şertler</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döre</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dilýär</a:t>
            </a:r>
            <a:r>
              <a:rPr lang="en-US" sz="2800" dirty="0">
                <a:latin typeface="Times New Roman" panose="02020603050405020304" pitchFamily="18" charset="0"/>
                <a:ea typeface="Times New Roman" panose="02020603050405020304" pitchFamily="18" charset="0"/>
              </a:rPr>
              <a:t>.</a:t>
            </a:r>
            <a:endParaRPr lang="ru-RU" sz="2800" dirty="0"/>
          </a:p>
        </p:txBody>
      </p:sp>
    </p:spTree>
    <p:extLst>
      <p:ext uri="{BB962C8B-B14F-4D97-AF65-F5344CB8AC3E}">
        <p14:creationId xmlns:p14="http://schemas.microsoft.com/office/powerpoint/2010/main" val="178184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5636" y="908196"/>
            <a:ext cx="9995408" cy="5057599"/>
          </a:xfrm>
        </p:spPr>
        <p:txBody>
          <a:bodyPr>
            <a:normAutofit/>
          </a:bodyPr>
          <a:lstStyle/>
          <a:p>
            <a:pPr>
              <a:spcAft>
                <a:spcPts val="0"/>
              </a:spcAft>
            </a:pPr>
            <a:r>
              <a:rPr lang="ru-RU" sz="2800" b="1" dirty="0">
                <a:solidFill>
                  <a:srgbClr val="FF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Hususy</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telekeçiligiň</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ýola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düşýän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häzirki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şertlerinde</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maýa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smtClean="0">
                <a:solidFill>
                  <a:srgbClr val="000000"/>
                </a:solidFill>
                <a:latin typeface="Times New Roman" panose="02020603050405020304" pitchFamily="18" charset="0"/>
                <a:ea typeface="Times New Roman" panose="02020603050405020304" pitchFamily="18" charset="0"/>
              </a:rPr>
              <a:t>goýum</a:t>
            </a:r>
            <a:r>
              <a:rPr lang="ru-RU" sz="2800" dirty="0" smtClean="0">
                <a:solidFill>
                  <a:srgbClr val="000000"/>
                </a:solidFill>
                <a:latin typeface="Times New Roman" panose="02020603050405020304" pitchFamily="18" charset="0"/>
                <a:ea typeface="Times New Roman" panose="02020603050405020304" pitchFamily="18" charset="0"/>
              </a:rPr>
              <a:t>-</a:t>
            </a:r>
            <a:r>
              <a:rPr lang="en-US" sz="2800" dirty="0" err="1" smtClean="0">
                <a:solidFill>
                  <a:srgbClr val="000000"/>
                </a:solidFill>
                <a:latin typeface="Times New Roman" panose="02020603050405020304" pitchFamily="18" charset="0"/>
                <a:ea typeface="Times New Roman" panose="02020603050405020304" pitchFamily="18" charset="0"/>
              </a:rPr>
              <a:t>larynyň</a:t>
            </a:r>
            <a:r>
              <a:rPr lang="en-US" sz="2800" dirty="0" smtClean="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esasy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çeşmeleriniň</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biri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hökmünde</a:t>
            </a:r>
            <a:r>
              <a:rPr lang="en-US" sz="2800"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uzak</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möhletleýin</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smtClean="0">
                <a:solidFill>
                  <a:srgbClr val="000000"/>
                </a:solidFill>
                <a:latin typeface="Times New Roman" panose="02020603050405020304" pitchFamily="18" charset="0"/>
                <a:ea typeface="Times New Roman" panose="02020603050405020304" pitchFamily="18" charset="0"/>
              </a:rPr>
              <a:t>göte</a:t>
            </a:r>
            <a:r>
              <a:rPr lang="ru-RU" sz="2800" b="1" dirty="0" smtClean="0">
                <a:solidFill>
                  <a:srgbClr val="000000"/>
                </a:solidFill>
                <a:latin typeface="Times New Roman" panose="02020603050405020304" pitchFamily="18" charset="0"/>
                <a:ea typeface="Times New Roman" panose="02020603050405020304" pitchFamily="18" charset="0"/>
              </a:rPr>
              <a:t>-</a:t>
            </a:r>
            <a:r>
              <a:rPr lang="en-US" sz="2800" b="1" dirty="0" err="1" smtClean="0">
                <a:solidFill>
                  <a:srgbClr val="000000"/>
                </a:solidFill>
                <a:latin typeface="Times New Roman" panose="02020603050405020304" pitchFamily="18" charset="0"/>
                <a:ea typeface="Times New Roman" panose="02020603050405020304" pitchFamily="18" charset="0"/>
              </a:rPr>
              <a:t>rimli</a:t>
            </a:r>
            <a:r>
              <a:rPr lang="en-US" sz="2800" b="1" dirty="0" smtClean="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karzlar</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çykyş</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edýär</a:t>
            </a:r>
            <a:r>
              <a:rPr lang="en-US" sz="2800" dirty="0">
                <a:solidFill>
                  <a:srgbClr val="000000"/>
                </a:solidFill>
                <a:latin typeface="Times New Roman" panose="02020603050405020304" pitchFamily="18" charset="0"/>
                <a:ea typeface="Times New Roman" panose="02020603050405020304" pitchFamily="18" charset="0"/>
              </a:rPr>
              <a:t>. </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ru-RU" sz="2800"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Uzak</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möhletleýin</a:t>
            </a:r>
            <a:r>
              <a:rPr lang="en-US" sz="2800" b="1" dirty="0">
                <a:solidFill>
                  <a:srgbClr val="000000"/>
                </a:solidFill>
                <a:latin typeface="Times New Roman" panose="02020603050405020304" pitchFamily="18" charset="0"/>
                <a:ea typeface="Times New Roman" panose="02020603050405020304" pitchFamily="18" charset="0"/>
              </a:rPr>
              <a:t> bank </a:t>
            </a:r>
            <a:r>
              <a:rPr lang="en-US" sz="2800" b="1" dirty="0" err="1">
                <a:solidFill>
                  <a:srgbClr val="000000"/>
                </a:solidFill>
                <a:latin typeface="Times New Roman" panose="02020603050405020304" pitchFamily="18" charset="0"/>
                <a:ea typeface="Times New Roman" panose="02020603050405020304" pitchFamily="18" charset="0"/>
              </a:rPr>
              <a:t>karzlary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ilkinji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nobatda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ykdysadyýetiň</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strategik</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ähmiýetli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maksatlaryny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amala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aşyrmak</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üçin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peýdalanylýar</a:t>
            </a:r>
            <a:r>
              <a:rPr lang="en-US" sz="2800" dirty="0">
                <a:solidFill>
                  <a:srgbClr val="000000"/>
                </a:solidFill>
                <a:latin typeface="Times New Roman" panose="02020603050405020304" pitchFamily="18" charset="0"/>
                <a:ea typeface="Times New Roman" panose="02020603050405020304" pitchFamily="18" charset="0"/>
              </a:rPr>
              <a:t>. </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ru-RU" sz="2800"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Uzak</a:t>
            </a:r>
            <a:r>
              <a:rPr lang="ru-RU" sz="2800" b="1"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möhletleýin</a:t>
            </a:r>
            <a:r>
              <a:rPr lang="ru-RU" sz="2800" b="1"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göterimli</a:t>
            </a:r>
            <a:r>
              <a:rPr lang="ru-RU" sz="2800" b="1"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karzlary</a:t>
            </a:r>
            <a:r>
              <a:rPr lang="ru-RU" sz="2800" b="1"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guramak</a:t>
            </a:r>
            <a:r>
              <a:rPr lang="ru-RU" sz="2800" b="1"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işinde</a:t>
            </a:r>
            <a:r>
              <a:rPr lang="ru-RU" sz="2800" b="1" dirty="0">
                <a:solidFill>
                  <a:srgbClr val="000000"/>
                </a:solidFill>
                <a:latin typeface="Times New Roman" panose="02020603050405020304" pitchFamily="18" charset="0"/>
                <a:ea typeface="Times New Roman" panose="02020603050405020304" pitchFamily="18" charset="0"/>
              </a:rPr>
              <a:t> </a:t>
            </a:r>
            <a:r>
              <a:rPr lang="ru-RU" sz="2800" b="1" dirty="0" err="1" smtClean="0">
                <a:solidFill>
                  <a:srgbClr val="000000"/>
                </a:solidFill>
                <a:latin typeface="Times New Roman" panose="02020603050405020304" pitchFamily="18" charset="0"/>
                <a:ea typeface="Times New Roman" panose="02020603050405020304" pitchFamily="18" charset="0"/>
              </a:rPr>
              <a:t>binýat-laýyn</a:t>
            </a:r>
            <a:r>
              <a:rPr lang="ru-RU" sz="2800" b="1" dirty="0" smtClean="0">
                <a:solidFill>
                  <a:srgbClr val="000000"/>
                </a:solidFill>
                <a:latin typeface="Times New Roman" panose="02020603050405020304" pitchFamily="18" charset="0"/>
                <a:ea typeface="Times New Roman" panose="02020603050405020304" pitchFamily="18" charset="0"/>
              </a:rPr>
              <a:t> </a:t>
            </a:r>
            <a:r>
              <a:rPr lang="ru-RU" sz="2800" b="1" dirty="0" err="1" smtClean="0">
                <a:solidFill>
                  <a:srgbClr val="000000"/>
                </a:solidFill>
                <a:latin typeface="Times New Roman" panose="02020603050405020304" pitchFamily="18" charset="0"/>
                <a:ea typeface="Times New Roman" panose="02020603050405020304" pitchFamily="18" charset="0"/>
              </a:rPr>
              <a:t>ýörelgeleriň</a:t>
            </a:r>
            <a:r>
              <a:rPr lang="ru-RU" sz="2800" b="1" dirty="0" smtClean="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üçüsine</a:t>
            </a:r>
            <a:r>
              <a:rPr lang="ru-RU" sz="2800" b="1"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daýanylýar</a:t>
            </a:r>
            <a:r>
              <a:rPr lang="ru-RU" sz="2800" b="1" dirty="0">
                <a:solidFill>
                  <a:srgbClr val="000000"/>
                </a:solidFill>
                <a:latin typeface="Times New Roman" panose="02020603050405020304" pitchFamily="18" charset="0"/>
                <a:ea typeface="Times New Roman" panose="02020603050405020304" pitchFamily="18" charset="0"/>
              </a:rPr>
              <a:t>,</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olar</a:t>
            </a:r>
            <a:r>
              <a:rPr lang="ru-RU" sz="2800" dirty="0">
                <a:solidFill>
                  <a:srgbClr val="000000"/>
                </a:solidFill>
                <a:latin typeface="Times New Roman" panose="02020603050405020304" pitchFamily="18" charset="0"/>
                <a:ea typeface="Times New Roman" panose="02020603050405020304" pitchFamily="18" charset="0"/>
              </a:rPr>
              <a:t> – </a:t>
            </a:r>
            <a:r>
              <a:rPr lang="ru-RU" sz="2800" b="1" dirty="0" err="1">
                <a:solidFill>
                  <a:srgbClr val="000000"/>
                </a:solidFill>
                <a:latin typeface="Times New Roman" panose="02020603050405020304" pitchFamily="18" charset="0"/>
                <a:ea typeface="Times New Roman" panose="02020603050405020304" pitchFamily="18" charset="0"/>
              </a:rPr>
              <a:t>üpjünçilik</a:t>
            </a:r>
            <a:r>
              <a:rPr lang="ru-RU" sz="2800" b="1" dirty="0">
                <a:solidFill>
                  <a:srgbClr val="000000"/>
                </a:solidFill>
                <a:latin typeface="Times New Roman" panose="02020603050405020304" pitchFamily="18" charset="0"/>
                <a:ea typeface="Times New Roman" panose="02020603050405020304" pitchFamily="18" charset="0"/>
              </a:rPr>
              <a:t>,</a:t>
            </a:r>
            <a:r>
              <a:rPr lang="ru-RU" sz="2800" dirty="0">
                <a:solidFill>
                  <a:srgbClr val="000000"/>
                </a:solidFill>
                <a:latin typeface="Times New Roman" panose="02020603050405020304" pitchFamily="18" charset="0"/>
                <a:ea typeface="Times New Roman" panose="02020603050405020304" pitchFamily="18" charset="0"/>
              </a:rPr>
              <a:t> </a:t>
            </a:r>
            <a:r>
              <a:rPr lang="ru-RU" sz="2800" b="1" dirty="0" err="1" smtClean="0">
                <a:solidFill>
                  <a:srgbClr val="000000"/>
                </a:solidFill>
                <a:latin typeface="Times New Roman" panose="02020603050405020304" pitchFamily="18" charset="0"/>
                <a:ea typeface="Times New Roman" panose="02020603050405020304" pitchFamily="18" charset="0"/>
              </a:rPr>
              <a:t>möhlet-lilik</a:t>
            </a:r>
            <a:r>
              <a:rPr lang="ru-RU" sz="2800" b="1" dirty="0">
                <a:solidFill>
                  <a:srgbClr val="000000"/>
                </a:solidFill>
                <a:latin typeface="Times New Roman" panose="02020603050405020304" pitchFamily="18" charset="0"/>
                <a:ea typeface="Times New Roman" panose="02020603050405020304" pitchFamily="18" charset="0"/>
              </a:rPr>
              <a:t>,</a:t>
            </a:r>
            <a:r>
              <a:rPr lang="ru-RU" sz="2800"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töleglilik</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şertleridir</a:t>
            </a:r>
            <a:r>
              <a:rPr lang="ru-RU" sz="2800" dirty="0">
                <a:solidFill>
                  <a:srgbClr val="000000"/>
                </a:solidFill>
                <a:latin typeface="Times New Roman" panose="02020603050405020304" pitchFamily="18" charset="0"/>
                <a:ea typeface="Times New Roman" panose="02020603050405020304" pitchFamily="18" charset="0"/>
              </a:rPr>
              <a:t>. </a:t>
            </a:r>
            <a:endParaRPr lang="ru-RU" sz="2800" dirty="0"/>
          </a:p>
        </p:txBody>
      </p:sp>
    </p:spTree>
    <p:extLst>
      <p:ext uri="{BB962C8B-B14F-4D97-AF65-F5344CB8AC3E}">
        <p14:creationId xmlns:p14="http://schemas.microsoft.com/office/powerpoint/2010/main" val="1416697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3491" y="402167"/>
            <a:ext cx="10288371" cy="6167307"/>
          </a:xfrm>
        </p:spPr>
        <p:txBody>
          <a:bodyPr>
            <a:normAutofit fontScale="90000"/>
          </a:bodyPr>
          <a:lstStyle/>
          <a:p>
            <a:pPr>
              <a:spcBef>
                <a:spcPts val="1200"/>
              </a:spcBef>
              <a:spcAft>
                <a:spcPts val="300"/>
              </a:spcAft>
            </a:pPr>
            <a:r>
              <a:rPr lang="tk-TM" sz="2200" b="1" kern="1600" spc="-10" dirty="0" smtClean="0">
                <a:latin typeface="Times New Roman" panose="02020603050405020304" pitchFamily="18" charset="0"/>
                <a:cs typeface="Arial" panose="020B0604020202020204" pitchFamily="34" charset="0"/>
              </a:rPr>
              <a:t>        </a:t>
            </a:r>
            <a:r>
              <a:rPr lang="en-US" sz="2200" b="1" kern="1600" spc="-10" dirty="0" smtClean="0">
                <a:latin typeface="Times New Roman" panose="02020603050405020304" pitchFamily="18" charset="0"/>
                <a:cs typeface="Arial" panose="020B0604020202020204" pitchFamily="34" charset="0"/>
              </a:rPr>
              <a:t>5.3.Maýa </a:t>
            </a:r>
            <a:r>
              <a:rPr lang="en-US" sz="2200" b="1" kern="1600" spc="-10" dirty="0" err="1" smtClean="0">
                <a:latin typeface="Times New Roman" panose="02020603050405020304" pitchFamily="18" charset="0"/>
                <a:cs typeface="Arial" panose="020B0604020202020204" pitchFamily="34" charset="0"/>
              </a:rPr>
              <a:t>goýum</a:t>
            </a:r>
            <a:r>
              <a:rPr lang="en-US" sz="2200" b="1" kern="1600" spc="-10" dirty="0" smtClean="0">
                <a:latin typeface="Times New Roman" panose="02020603050405020304" pitchFamily="18" charset="0"/>
                <a:cs typeface="Arial" panose="020B0604020202020204" pitchFamily="34" charset="0"/>
              </a:rPr>
              <a:t> </a:t>
            </a:r>
            <a:r>
              <a:rPr lang="en-US" sz="2200" b="1" kern="1600" spc="-10" dirty="0" err="1">
                <a:latin typeface="Times New Roman" panose="02020603050405020304" pitchFamily="18" charset="0"/>
                <a:cs typeface="Arial" panose="020B0604020202020204" pitchFamily="34" charset="0"/>
              </a:rPr>
              <a:t>syýasatynyň</a:t>
            </a:r>
            <a:r>
              <a:rPr lang="en-US" sz="2200" b="1" kern="1600" spc="-10" dirty="0">
                <a:latin typeface="Times New Roman" panose="02020603050405020304" pitchFamily="18" charset="0"/>
                <a:cs typeface="Arial" panose="020B0604020202020204" pitchFamily="34" charset="0"/>
              </a:rPr>
              <a:t> </a:t>
            </a:r>
            <a:r>
              <a:rPr lang="en-US" sz="2200" b="1" kern="1600" spc="-10" dirty="0" err="1">
                <a:latin typeface="Times New Roman" panose="02020603050405020304" pitchFamily="18" charset="0"/>
                <a:cs typeface="Arial" panose="020B0604020202020204" pitchFamily="34" charset="0"/>
              </a:rPr>
              <a:t>esasy</a:t>
            </a:r>
            <a:r>
              <a:rPr lang="en-US" sz="2200" b="1" kern="1600" spc="-10" dirty="0">
                <a:latin typeface="Times New Roman" panose="02020603050405020304" pitchFamily="18" charset="0"/>
                <a:cs typeface="Arial" panose="020B0604020202020204" pitchFamily="34" charset="0"/>
              </a:rPr>
              <a:t> </a:t>
            </a:r>
            <a:r>
              <a:rPr lang="en-US" sz="2200" b="1" kern="1600" spc="-10" dirty="0" err="1">
                <a:latin typeface="Times New Roman" panose="02020603050405020304" pitchFamily="18" charset="0"/>
                <a:cs typeface="Arial" panose="020B0604020202020204" pitchFamily="34" charset="0"/>
              </a:rPr>
              <a:t>ýörelgeleri</a:t>
            </a:r>
            <a:r>
              <a:rPr lang="en-US" sz="2200" b="1" kern="1600" spc="-10" dirty="0">
                <a:latin typeface="Times New Roman" panose="02020603050405020304" pitchFamily="18" charset="0"/>
                <a:cs typeface="Arial" panose="020B0604020202020204" pitchFamily="34" charset="0"/>
              </a:rPr>
              <a:t>, </a:t>
            </a:r>
            <a:r>
              <a:rPr lang="en-US" sz="2200" b="1" kern="1600" spc="-10" dirty="0" err="1">
                <a:latin typeface="Times New Roman" panose="02020603050405020304" pitchFamily="18" charset="0"/>
                <a:cs typeface="Arial" panose="020B0604020202020204" pitchFamily="34" charset="0"/>
              </a:rPr>
              <a:t>maksatlary</a:t>
            </a:r>
            <a:r>
              <a:rPr lang="en-US" sz="2200" b="1" kern="1600" spc="-10" dirty="0">
                <a:latin typeface="Times New Roman" panose="02020603050405020304" pitchFamily="18" charset="0"/>
                <a:cs typeface="Arial" panose="020B0604020202020204" pitchFamily="34" charset="0"/>
              </a:rPr>
              <a:t> we </a:t>
            </a:r>
            <a:r>
              <a:rPr lang="en-US" sz="2200" b="1" kern="1600" spc="-10" dirty="0" err="1" smtClean="0">
                <a:latin typeface="Times New Roman" panose="02020603050405020304" pitchFamily="18" charset="0"/>
                <a:cs typeface="Arial" panose="020B0604020202020204" pitchFamily="34" charset="0"/>
              </a:rPr>
              <a:t>meseleleri</a:t>
            </a:r>
            <a:r>
              <a:rPr lang="ru-RU" sz="2200" b="1" kern="1600" spc="-10" dirty="0" smtClean="0">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en-US"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Milli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ykdysadyýeti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diwersifikasiýalaşdykmak</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döwrebaplaşdyrmak</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zerurlygyndan</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ugur</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almak</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amala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aşyrylýan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goýum</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syýasaty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öz</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içine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şu</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aşakdaky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esasy</a:t>
            </a:r>
            <a:r>
              <a:rPr lang="en-US" sz="2200"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ýörelgeleri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alýar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maýa</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gönükdirmek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tutulýan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ugurlaryny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kesgitlemek</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maýa</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goýmak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kadalaşdyrmagyň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ýörelgelerini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işläp</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taýýarlamak</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latin typeface="Times New Roman" panose="02020603050405020304" pitchFamily="18" charset="0"/>
                <a:ea typeface="Times New Roman" panose="02020603050405020304" pitchFamily="18" charset="0"/>
              </a:rPr>
              <a:t>maýa </a:t>
            </a:r>
            <a:r>
              <a:rPr lang="nb-NO" sz="2200" dirty="0">
                <a:latin typeface="Times New Roman" panose="02020603050405020304" pitchFamily="18" charset="0"/>
                <a:ea typeface="Times New Roman" panose="02020603050405020304" pitchFamily="18" charset="0"/>
              </a:rPr>
              <a:t>serişdelerini gönükdirmegiň strategik ugurlaryny bellemek;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latin typeface="Times New Roman" panose="02020603050405020304" pitchFamily="18" charset="0"/>
                <a:ea typeface="Times New Roman" panose="02020603050405020304" pitchFamily="18" charset="0"/>
              </a:rPr>
              <a:t>ykdysadyýetiň </a:t>
            </a:r>
            <a:r>
              <a:rPr lang="nb-NO" sz="2200" dirty="0">
                <a:latin typeface="Times New Roman" panose="02020603050405020304" pitchFamily="18" charset="0"/>
                <a:ea typeface="Times New Roman" panose="02020603050405020304" pitchFamily="18" charset="0"/>
              </a:rPr>
              <a:t>ileri tutulýan ugurlary bolan nebit-gaz we medeni-durmuş ulgamlarynda döwletiň maýa goýum işjeňliginiň ýokary derejesini saýlamak;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latin typeface="Times New Roman" panose="02020603050405020304" pitchFamily="18" charset="0"/>
                <a:ea typeface="Times New Roman" panose="02020603050405020304" pitchFamily="18" charset="0"/>
              </a:rPr>
              <a:t>hojalyk </a:t>
            </a:r>
            <a:r>
              <a:rPr lang="nb-NO" sz="2200" dirty="0">
                <a:latin typeface="Times New Roman" panose="02020603050405020304" pitchFamily="18" charset="0"/>
                <a:ea typeface="Times New Roman" panose="02020603050405020304" pitchFamily="18" charset="0"/>
              </a:rPr>
              <a:t>işlerini alyp barmakda gyradeň şertleri döretmegiň, salgyt we gümrük düzgüninde, iş </a:t>
            </a:r>
            <a:r>
              <a:rPr lang="nb-NO" sz="2200" dirty="0" smtClean="0">
                <a:latin typeface="Times New Roman" panose="02020603050405020304" pitchFamily="18" charset="0"/>
                <a:ea typeface="Times New Roman" panose="02020603050405020304" pitchFamily="18" charset="0"/>
              </a:rPr>
              <a:t>şet</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lerinde </a:t>
            </a:r>
            <a:r>
              <a:rPr lang="nb-NO" sz="2200" dirty="0">
                <a:latin typeface="Times New Roman" panose="02020603050405020304" pitchFamily="18" charset="0"/>
                <a:ea typeface="Times New Roman" panose="02020603050405020304" pitchFamily="18" charset="0"/>
              </a:rPr>
              <a:t>amatly ýeňillikleri bolan erkin </a:t>
            </a:r>
            <a:r>
              <a:rPr lang="nb-NO" sz="2200" dirty="0" smtClean="0">
                <a:latin typeface="Times New Roman" panose="02020603050405020304" pitchFamily="18" charset="0"/>
                <a:ea typeface="Times New Roman" panose="02020603050405020304" pitchFamily="18" charset="0"/>
              </a:rPr>
              <a:t>ykdysady </a:t>
            </a:r>
            <a:r>
              <a:rPr lang="nb-NO" sz="2200" dirty="0">
                <a:latin typeface="Times New Roman" panose="02020603050405020304" pitchFamily="18" charset="0"/>
                <a:ea typeface="Times New Roman" panose="02020603050405020304" pitchFamily="18" charset="0"/>
              </a:rPr>
              <a:t>zolaklary döretmegiň hasabyna ýurtda maýa </a:t>
            </a:r>
            <a:r>
              <a:rPr lang="nb-NO" sz="2200" dirty="0" smtClean="0">
                <a:latin typeface="Times New Roman" panose="02020603050405020304" pitchFamily="18" charset="0"/>
                <a:ea typeface="Times New Roman" panose="02020603050405020304" pitchFamily="18" charset="0"/>
              </a:rPr>
              <a:t>goý</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maga </a:t>
            </a:r>
            <a:r>
              <a:rPr lang="nb-NO" sz="2200" dirty="0">
                <a:latin typeface="Times New Roman" panose="02020603050405020304" pitchFamily="18" charset="0"/>
                <a:ea typeface="Times New Roman" panose="02020603050405020304" pitchFamily="18" charset="0"/>
              </a:rPr>
              <a:t>aňrybaş amatly ýagdaýy döretmek;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latin typeface="Times New Roman" panose="02020603050405020304" pitchFamily="18" charset="0"/>
                <a:ea typeface="Times New Roman" panose="02020603050405020304" pitchFamily="18" charset="0"/>
              </a:rPr>
              <a:t>merkezleşdirilen </a:t>
            </a:r>
            <a:r>
              <a:rPr lang="nb-NO" sz="2200" dirty="0">
                <a:latin typeface="Times New Roman" panose="02020603050405020304" pitchFamily="18" charset="0"/>
                <a:ea typeface="Times New Roman" panose="02020603050405020304" pitchFamily="18" charset="0"/>
              </a:rPr>
              <a:t>maýa goýumlaryň hasabyna kärhanalara netijeli </a:t>
            </a:r>
            <a:r>
              <a:rPr lang="nb-NO" sz="2200" dirty="0" smtClean="0">
                <a:latin typeface="Times New Roman" panose="02020603050405020304" pitchFamily="18" charset="0"/>
                <a:ea typeface="Times New Roman" panose="02020603050405020304" pitchFamily="18" charset="0"/>
              </a:rPr>
              <a:t>döwlet </a:t>
            </a:r>
            <a:r>
              <a:rPr lang="nb-NO" sz="2200" dirty="0">
                <a:latin typeface="Times New Roman" panose="02020603050405020304" pitchFamily="18" charset="0"/>
                <a:ea typeface="Times New Roman" panose="02020603050405020304" pitchFamily="18" charset="0"/>
              </a:rPr>
              <a:t>goldawyny bermek;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latin typeface="Times New Roman" panose="02020603050405020304" pitchFamily="18" charset="0"/>
                <a:ea typeface="Times New Roman" panose="02020603050405020304" pitchFamily="18" charset="0"/>
              </a:rPr>
              <a:t>orta </a:t>
            </a:r>
            <a:r>
              <a:rPr lang="nb-NO" sz="2200" dirty="0">
                <a:latin typeface="Times New Roman" panose="02020603050405020304" pitchFamily="18" charset="0"/>
                <a:ea typeface="Times New Roman" panose="02020603050405020304" pitchFamily="18" charset="0"/>
              </a:rPr>
              <a:t>we kiçi telekeçilige ýeňillikli göterimli karzlary bermek we alyp barýan hojalyk işinde </a:t>
            </a:r>
            <a:r>
              <a:rPr lang="nb-NO" sz="2200" dirty="0" smtClean="0">
                <a:latin typeface="Times New Roman" panose="02020603050405020304" pitchFamily="18" charset="0"/>
                <a:ea typeface="Times New Roman" panose="02020603050405020304" pitchFamily="18" charset="0"/>
              </a:rPr>
              <a:t>amat</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ly </a:t>
            </a:r>
            <a:r>
              <a:rPr lang="nb-NO" sz="2200" dirty="0">
                <a:latin typeface="Times New Roman" panose="02020603050405020304" pitchFamily="18" charset="0"/>
                <a:ea typeface="Times New Roman" panose="02020603050405020304" pitchFamily="18" charset="0"/>
              </a:rPr>
              <a:t>şertleri döretmek arkaly olara döwlet goldawyny bermeklik;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latin typeface="Times New Roman" panose="02020603050405020304" pitchFamily="18" charset="0"/>
                <a:ea typeface="Times New Roman" panose="02020603050405020304" pitchFamily="18" charset="0"/>
              </a:rPr>
              <a:t>döwlet </a:t>
            </a:r>
            <a:r>
              <a:rPr lang="nb-NO" sz="2200" dirty="0">
                <a:latin typeface="Times New Roman" panose="02020603050405020304" pitchFamily="18" charset="0"/>
                <a:ea typeface="Times New Roman" panose="02020603050405020304" pitchFamily="18" charset="0"/>
              </a:rPr>
              <a:t>býujetiniň serişdeleriniň </a:t>
            </a:r>
            <a:r>
              <a:rPr lang="nb-NO" sz="2200" dirty="0" smtClean="0">
                <a:latin typeface="Times New Roman" panose="02020603050405020304" pitchFamily="18" charset="0"/>
                <a:ea typeface="Times New Roman" panose="02020603050405020304" pitchFamily="18" charset="0"/>
              </a:rPr>
              <a:t>maksadalaýyk </a:t>
            </a:r>
            <a:r>
              <a:rPr lang="nb-NO" sz="2200" dirty="0">
                <a:latin typeface="Times New Roman" panose="02020603050405020304" pitchFamily="18" charset="0"/>
                <a:ea typeface="Times New Roman" panose="02020603050405020304" pitchFamily="18" charset="0"/>
              </a:rPr>
              <a:t>harç edilmegine döwlet tarapyndan alnyp barylýan gözegçiligi güýçlendirmek;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latin typeface="Times New Roman" panose="02020603050405020304" pitchFamily="18" charset="0"/>
                <a:ea typeface="Times New Roman" panose="02020603050405020304" pitchFamily="18" charset="0"/>
              </a:rPr>
              <a:t>daşary </a:t>
            </a:r>
            <a:r>
              <a:rPr lang="nb-NO" sz="2200" dirty="0">
                <a:latin typeface="Times New Roman" panose="02020603050405020304" pitchFamily="18" charset="0"/>
                <a:ea typeface="Times New Roman" panose="02020603050405020304" pitchFamily="18" charset="0"/>
              </a:rPr>
              <a:t>ýurt maýalaryny çekmek maksady bilen ýurduň hukuk – kada</a:t>
            </a:r>
            <a:r>
              <a:rPr lang="ru-RU" sz="2200" dirty="0">
                <a:latin typeface="Times New Roman" panose="02020603050405020304" pitchFamily="18" charset="0"/>
                <a:ea typeface="Times New Roman" panose="02020603050405020304" pitchFamily="18" charset="0"/>
              </a:rPr>
              <a:t>-</a:t>
            </a:r>
            <a:r>
              <a:rPr lang="nb-NO" sz="2200" dirty="0">
                <a:latin typeface="Times New Roman" panose="02020603050405020304" pitchFamily="18" charset="0"/>
                <a:ea typeface="Times New Roman" panose="02020603050405020304" pitchFamily="18" charset="0"/>
              </a:rPr>
              <a:t>laşdyryjy binýadyny </a:t>
            </a:r>
            <a:r>
              <a:rPr lang="nb-NO" sz="2200" dirty="0" smtClean="0">
                <a:latin typeface="Times New Roman" panose="02020603050405020304" pitchFamily="18" charset="0"/>
                <a:ea typeface="Times New Roman" panose="02020603050405020304" pitchFamily="18" charset="0"/>
              </a:rPr>
              <a:t>pugta</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landyrmak </a:t>
            </a:r>
            <a:r>
              <a:rPr lang="nb-NO" sz="2200" dirty="0">
                <a:latin typeface="Times New Roman" panose="02020603050405020304" pitchFamily="18" charset="0"/>
                <a:ea typeface="Times New Roman" panose="02020603050405020304" pitchFamily="18" charset="0"/>
              </a:rPr>
              <a:t>we kämilleşdirmek;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82126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5458" y="437678"/>
            <a:ext cx="10856542" cy="5643526"/>
          </a:xfrm>
        </p:spPr>
        <p:txBody>
          <a:bodyPr>
            <a:normAutofit/>
          </a:bodyPr>
          <a:lstStyle/>
          <a:p>
            <a:r>
              <a:rPr lang="ru-RU" sz="2800" dirty="0">
                <a:solidFill>
                  <a:srgbClr val="000000"/>
                </a:solidFill>
                <a:latin typeface="Times New Roman" panose="02020603050405020304" pitchFamily="18" charset="0"/>
                <a:ea typeface="Times New Roman" panose="02020603050405020304" pitchFamily="18" charset="0"/>
              </a:rPr>
              <a:t>Ý</a:t>
            </a:r>
            <a:r>
              <a:rPr lang="nb-NO" sz="2800" dirty="0">
                <a:solidFill>
                  <a:srgbClr val="000000"/>
                </a:solidFill>
                <a:latin typeface="Times New Roman" panose="02020603050405020304" pitchFamily="18" charset="0"/>
                <a:ea typeface="Times New Roman" panose="02020603050405020304" pitchFamily="18" charset="0"/>
              </a:rPr>
              <a:t>erli salgytlary, maýa goýum boýunça berlen maýa goýum taslamasyny amala aşyrmak maksady bilen, şol sanda lizing boýunça baglaşylan </a:t>
            </a:r>
            <a:r>
              <a:rPr lang="nb-NO" sz="2800" dirty="0" smtClean="0">
                <a:solidFill>
                  <a:srgbClr val="000000"/>
                </a:solidFill>
                <a:latin typeface="Times New Roman" panose="02020603050405020304" pitchFamily="18" charset="0"/>
                <a:ea typeface="Times New Roman" panose="02020603050405020304" pitchFamily="18" charset="0"/>
              </a:rPr>
              <a:t>ylala</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şyklar </a:t>
            </a:r>
            <a:r>
              <a:rPr lang="nb-NO" sz="2800" dirty="0">
                <a:solidFill>
                  <a:srgbClr val="000000"/>
                </a:solidFill>
                <a:latin typeface="Times New Roman" panose="02020603050405020304" pitchFamily="18" charset="0"/>
                <a:ea typeface="Times New Roman" panose="02020603050405020304" pitchFamily="18" charset="0"/>
              </a:rPr>
              <a:t>esasynda alnan göterimli karzlary tölemekde berilýän ýeňillikler, göterimli karzlar boýunça göterimleri tölemäge çykarylan harajatlaryň </a:t>
            </a:r>
            <a:r>
              <a:rPr lang="nb-NO" sz="2800" dirty="0" smtClean="0">
                <a:solidFill>
                  <a:srgbClr val="000000"/>
                </a:solidFill>
                <a:latin typeface="Times New Roman" panose="02020603050405020304" pitchFamily="18" charset="0"/>
                <a:ea typeface="Times New Roman" panose="02020603050405020304" pitchFamily="18" charset="0"/>
              </a:rPr>
              <a:t>bel</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libir </a:t>
            </a:r>
            <a:r>
              <a:rPr lang="nb-NO" sz="2800" dirty="0">
                <a:solidFill>
                  <a:srgbClr val="000000"/>
                </a:solidFill>
                <a:latin typeface="Times New Roman" panose="02020603050405020304" pitchFamily="18" charset="0"/>
                <a:ea typeface="Times New Roman" panose="02020603050405020304" pitchFamily="18" charset="0"/>
              </a:rPr>
              <a:t>böleginiň öweziniň dolunmagy, maýa goýum taslamasyny amala </a:t>
            </a:r>
            <a:r>
              <a:rPr lang="nb-NO" sz="2800" dirty="0" smtClean="0">
                <a:solidFill>
                  <a:srgbClr val="000000"/>
                </a:solidFill>
                <a:latin typeface="Times New Roman" panose="02020603050405020304" pitchFamily="18" charset="0"/>
                <a:ea typeface="Times New Roman" panose="02020603050405020304" pitchFamily="18" charset="0"/>
              </a:rPr>
              <a:t>aşyr</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mak </a:t>
            </a:r>
            <a:r>
              <a:rPr lang="nb-NO" sz="2800" dirty="0">
                <a:solidFill>
                  <a:srgbClr val="000000"/>
                </a:solidFill>
                <a:latin typeface="Times New Roman" panose="02020603050405020304" pitchFamily="18" charset="0"/>
                <a:ea typeface="Times New Roman" panose="02020603050405020304" pitchFamily="18" charset="0"/>
              </a:rPr>
              <a:t>üçin karz alnan serişdeleriň girewine kepillikleri bermek, </a:t>
            </a:r>
            <a:r>
              <a:rPr lang="nb-NO" sz="2800" dirty="0" smtClean="0">
                <a:solidFill>
                  <a:srgbClr val="000000"/>
                </a:solidFill>
                <a:latin typeface="Times New Roman" panose="02020603050405020304" pitchFamily="18" charset="0"/>
                <a:ea typeface="Times New Roman" panose="02020603050405020304" pitchFamily="18" charset="0"/>
              </a:rPr>
              <a:t>gozgalma</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ýan </a:t>
            </a:r>
            <a:r>
              <a:rPr lang="nb-NO" sz="2800" dirty="0">
                <a:solidFill>
                  <a:srgbClr val="000000"/>
                </a:solidFill>
                <a:latin typeface="Times New Roman" panose="02020603050405020304" pitchFamily="18" charset="0"/>
                <a:ea typeface="Times New Roman" panose="02020603050405020304" pitchFamily="18" charset="0"/>
              </a:rPr>
              <a:t>emläkleriň desgalaryny, beýleki esasy gorlary we emläkleýin </a:t>
            </a:r>
            <a:r>
              <a:rPr lang="nb-NO" sz="2800" dirty="0" smtClean="0">
                <a:solidFill>
                  <a:srgbClr val="000000"/>
                </a:solidFill>
                <a:latin typeface="Times New Roman" panose="02020603050405020304" pitchFamily="18" charset="0"/>
                <a:ea typeface="Times New Roman" panose="02020603050405020304" pitchFamily="18" charset="0"/>
              </a:rPr>
              <a:t>hukuk</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lary </a:t>
            </a:r>
            <a:r>
              <a:rPr lang="nb-NO" sz="2800" dirty="0">
                <a:solidFill>
                  <a:srgbClr val="000000"/>
                </a:solidFill>
                <a:latin typeface="Times New Roman" panose="02020603050405020304" pitchFamily="18" charset="0"/>
                <a:ea typeface="Times New Roman" panose="02020603050405020304" pitchFamily="18" charset="0"/>
              </a:rPr>
              <a:t>bermek, ýaşalmaýan gorlaryň desgalaryny kärendesine bermek arkaly territorial birliginiň Dolandyryş edarasynyň täze döredilýän guramanyň binýatlaýyn kapitalyna goşulyşmagy görnüşinde amala aşyrylyp bilner.</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endParaRPr lang="ru-RU" sz="2800" dirty="0"/>
          </a:p>
        </p:txBody>
      </p:sp>
    </p:spTree>
    <p:extLst>
      <p:ext uri="{BB962C8B-B14F-4D97-AF65-F5344CB8AC3E}">
        <p14:creationId xmlns:p14="http://schemas.microsoft.com/office/powerpoint/2010/main" val="2048133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2370" y="641866"/>
            <a:ext cx="10261738" cy="4977700"/>
          </a:xfrm>
        </p:spPr>
        <p:txBody>
          <a:bodyPr>
            <a:normAutofit/>
          </a:bodyPr>
          <a:lstStyle/>
          <a:p>
            <a:r>
              <a:rPr lang="ru-RU" sz="2800" dirty="0">
                <a:latin typeface="Times New Roman" panose="02020603050405020304" pitchFamily="18" charset="0"/>
                <a:ea typeface="Times New Roman" panose="02020603050405020304" pitchFamily="18" charset="0"/>
              </a:rPr>
              <a:t> </a:t>
            </a:r>
            <a:r>
              <a:rPr lang="nb-NO" sz="2800" dirty="0">
                <a:latin typeface="Times New Roman" panose="02020603050405020304" pitchFamily="18" charset="0"/>
                <a:ea typeface="Times New Roman" panose="02020603050405020304" pitchFamily="18" charset="0"/>
              </a:rPr>
              <a:t>Durmuşa geçirilýän maýa goýum syýasatynyň baş maksady bar bolan önümçilikleri düýpli döwrebaplaşdyrmaga ýardam etmekden, milli </a:t>
            </a:r>
            <a:r>
              <a:rPr lang="nb-NO" sz="2800" dirty="0" smtClean="0">
                <a:latin typeface="Times New Roman" panose="02020603050405020304" pitchFamily="18" charset="0"/>
                <a:ea typeface="Times New Roman" panose="02020603050405020304" pitchFamily="18" charset="0"/>
              </a:rPr>
              <a:t>yk</a:t>
            </a:r>
            <a:r>
              <a:rPr lang="ru-RU" sz="2800" dirty="0" smtClean="0">
                <a:latin typeface="Times New Roman" panose="02020603050405020304" pitchFamily="18" charset="0"/>
                <a:ea typeface="Times New Roman" panose="02020603050405020304" pitchFamily="18" charset="0"/>
              </a:rPr>
              <a:t>-</a:t>
            </a:r>
            <a:r>
              <a:rPr lang="nb-NO" sz="2800" dirty="0" smtClean="0">
                <a:latin typeface="Times New Roman" panose="02020603050405020304" pitchFamily="18" charset="0"/>
                <a:ea typeface="Times New Roman" panose="02020603050405020304" pitchFamily="18" charset="0"/>
              </a:rPr>
              <a:t>dysadyýeti </a:t>
            </a:r>
            <a:r>
              <a:rPr lang="nb-NO" sz="2800" dirty="0">
                <a:latin typeface="Times New Roman" panose="02020603050405020304" pitchFamily="18" charset="0"/>
                <a:ea typeface="Times New Roman" panose="02020603050405020304" pitchFamily="18" charset="0"/>
              </a:rPr>
              <a:t>pudak we sebit bölünişigi taýdan düýpli </a:t>
            </a:r>
            <a:r>
              <a:rPr lang="nb-NO" sz="2800" dirty="0" smtClean="0">
                <a:latin typeface="Times New Roman" panose="02020603050405020304" pitchFamily="18" charset="0"/>
                <a:ea typeface="Times New Roman" panose="02020603050405020304" pitchFamily="18" charset="0"/>
              </a:rPr>
              <a:t>diwersifikasiýa</a:t>
            </a:r>
            <a:r>
              <a:rPr lang="ru-RU" sz="2800" dirty="0" smtClean="0">
                <a:latin typeface="Times New Roman" panose="02020603050405020304" pitchFamily="18" charset="0"/>
                <a:ea typeface="Times New Roman" panose="02020603050405020304" pitchFamily="18" charset="0"/>
              </a:rPr>
              <a:t>-</a:t>
            </a:r>
            <a:r>
              <a:rPr lang="nb-NO" sz="2800" dirty="0" smtClean="0">
                <a:latin typeface="Times New Roman" panose="02020603050405020304" pitchFamily="18" charset="0"/>
                <a:ea typeface="Times New Roman" panose="02020603050405020304" pitchFamily="18" charset="0"/>
              </a:rPr>
              <a:t>laşdyrmak zerurlygyndan </a:t>
            </a:r>
            <a:r>
              <a:rPr lang="nb-NO" sz="2800" dirty="0">
                <a:latin typeface="Times New Roman" panose="02020603050405020304" pitchFamily="18" charset="0"/>
                <a:ea typeface="Times New Roman" panose="02020603050405020304" pitchFamily="18" charset="0"/>
              </a:rPr>
              <a:t>ugur almak bilen täze önümçiliklere düýpli maýalaryň </a:t>
            </a:r>
            <a:r>
              <a:rPr lang="nb-NO" sz="2800" dirty="0" smtClean="0">
                <a:latin typeface="Times New Roman" panose="02020603050405020304" pitchFamily="18" charset="0"/>
                <a:ea typeface="Times New Roman" panose="02020603050405020304" pitchFamily="18" charset="0"/>
              </a:rPr>
              <a:t>gönükdirilmegini </a:t>
            </a:r>
            <a:r>
              <a:rPr lang="nb-NO" sz="2800" dirty="0">
                <a:latin typeface="Times New Roman" panose="02020603050405020304" pitchFamily="18" charset="0"/>
                <a:ea typeface="Times New Roman" panose="02020603050405020304" pitchFamily="18" charset="0"/>
              </a:rPr>
              <a:t>höweslendirmekden ybaratdyr. Bu </a:t>
            </a:r>
            <a:r>
              <a:rPr lang="nb-NO" sz="2800" dirty="0" smtClean="0">
                <a:latin typeface="Times New Roman" panose="02020603050405020304" pitchFamily="18" charset="0"/>
                <a:ea typeface="Times New Roman" panose="02020603050405020304" pitchFamily="18" charset="0"/>
              </a:rPr>
              <a:t>hady</a:t>
            </a:r>
            <a:r>
              <a:rPr lang="ru-RU" sz="2800" dirty="0" smtClean="0">
                <a:latin typeface="Times New Roman" panose="02020603050405020304" pitchFamily="18" charset="0"/>
                <a:ea typeface="Times New Roman" panose="02020603050405020304" pitchFamily="18" charset="0"/>
              </a:rPr>
              <a:t>-</a:t>
            </a:r>
            <a:r>
              <a:rPr lang="nb-NO" sz="2800" dirty="0" smtClean="0">
                <a:latin typeface="Times New Roman" panose="02020603050405020304" pitchFamily="18" charset="0"/>
                <a:ea typeface="Times New Roman" panose="02020603050405020304" pitchFamily="18" charset="0"/>
              </a:rPr>
              <a:t>salaryň </a:t>
            </a:r>
            <a:r>
              <a:rPr lang="nb-NO" sz="2800" dirty="0">
                <a:latin typeface="Times New Roman" panose="02020603050405020304" pitchFamily="18" charset="0"/>
                <a:ea typeface="Times New Roman" panose="02020603050405020304" pitchFamily="18" charset="0"/>
              </a:rPr>
              <a:t>ählisi pudagara we sebitara bäsdeşligi güýçlendirýär, munuň özi bolsa, öz gezeginde, önümçiligiň öz wagtynda </a:t>
            </a:r>
            <a:r>
              <a:rPr lang="nb-NO" sz="2800" dirty="0" smtClean="0">
                <a:latin typeface="Times New Roman" panose="02020603050405020304" pitchFamily="18" charset="0"/>
                <a:ea typeface="Times New Roman" panose="02020603050405020304" pitchFamily="18" charset="0"/>
              </a:rPr>
              <a:t>döwrebaplaşdyryl</a:t>
            </a:r>
            <a:r>
              <a:rPr lang="ru-RU" sz="2800" dirty="0" smtClean="0">
                <a:latin typeface="Times New Roman" panose="02020603050405020304" pitchFamily="18" charset="0"/>
                <a:ea typeface="Times New Roman" panose="02020603050405020304" pitchFamily="18" charset="0"/>
              </a:rPr>
              <a:t>-</a:t>
            </a:r>
            <a:r>
              <a:rPr lang="nb-NO" sz="2800" dirty="0" smtClean="0">
                <a:latin typeface="Times New Roman" panose="02020603050405020304" pitchFamily="18" charset="0"/>
                <a:ea typeface="Times New Roman" panose="02020603050405020304" pitchFamily="18" charset="0"/>
              </a:rPr>
              <a:t>magyny </a:t>
            </a:r>
            <a:r>
              <a:rPr lang="nb-NO" sz="2800" dirty="0">
                <a:latin typeface="Times New Roman" panose="02020603050405020304" pitchFamily="18" charset="0"/>
                <a:ea typeface="Times New Roman" panose="02020603050405020304" pitchFamily="18" charset="0"/>
              </a:rPr>
              <a:t>üpjün edýän maýa goýum syýasatyny yzygiderli </a:t>
            </a:r>
            <a:r>
              <a:rPr lang="nb-NO" sz="2800" dirty="0" smtClean="0">
                <a:latin typeface="Times New Roman" panose="02020603050405020304" pitchFamily="18" charset="0"/>
                <a:ea typeface="Times New Roman" panose="02020603050405020304" pitchFamily="18" charset="0"/>
              </a:rPr>
              <a:t>kämilleşdir</a:t>
            </a:r>
            <a:r>
              <a:rPr lang="ru-RU" sz="2800" dirty="0" smtClean="0">
                <a:latin typeface="Times New Roman" panose="02020603050405020304" pitchFamily="18" charset="0"/>
                <a:ea typeface="Times New Roman" panose="02020603050405020304" pitchFamily="18" charset="0"/>
              </a:rPr>
              <a:t>-</a:t>
            </a:r>
            <a:r>
              <a:rPr lang="nb-NO" sz="2800" dirty="0" smtClean="0">
                <a:latin typeface="Times New Roman" panose="02020603050405020304" pitchFamily="18" charset="0"/>
                <a:ea typeface="Times New Roman" panose="02020603050405020304" pitchFamily="18" charset="0"/>
              </a:rPr>
              <a:t>megi </a:t>
            </a:r>
            <a:r>
              <a:rPr lang="nb-NO" sz="2800" dirty="0">
                <a:latin typeface="Times New Roman" panose="02020603050405020304" pitchFamily="18" charset="0"/>
                <a:ea typeface="Times New Roman" panose="02020603050405020304" pitchFamily="18" charset="0"/>
              </a:rPr>
              <a:t>şert edip goýýar.</a:t>
            </a:r>
            <a:endParaRPr lang="ru-RU" sz="2800" dirty="0"/>
          </a:p>
        </p:txBody>
      </p:sp>
    </p:spTree>
    <p:extLst>
      <p:ext uri="{BB962C8B-B14F-4D97-AF65-F5344CB8AC3E}">
        <p14:creationId xmlns:p14="http://schemas.microsoft.com/office/powerpoint/2010/main" val="4193768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19922" y="437679"/>
            <a:ext cx="9924387" cy="6233890"/>
          </a:xfrm>
        </p:spPr>
        <p:txBody>
          <a:bodyPr>
            <a:normAutofit/>
          </a:bodyPr>
          <a:lstStyle/>
          <a:p>
            <a:pPr>
              <a:spcBef>
                <a:spcPts val="1200"/>
              </a:spcBef>
              <a:spcAft>
                <a:spcPts val="300"/>
              </a:spcAft>
            </a:pPr>
            <a:r>
              <a:rPr lang="hr-HR" sz="2200" b="1" kern="1600" spc="-10" dirty="0">
                <a:latin typeface="Times New Roman" panose="02020603050405020304" pitchFamily="18" charset="0"/>
                <a:cs typeface="Arial" panose="020B0604020202020204" pitchFamily="34" charset="0"/>
              </a:rPr>
              <a:t>5</a:t>
            </a:r>
            <a:r>
              <a:rPr lang="hr-HR" sz="2200" b="1" kern="1600" spc="-10" dirty="0">
                <a:solidFill>
                  <a:srgbClr val="000000"/>
                </a:solidFill>
                <a:latin typeface="Times New Roman" panose="02020603050405020304" pitchFamily="18" charset="0"/>
                <a:cs typeface="Arial" panose="020B0604020202020204" pitchFamily="34" charset="0"/>
              </a:rPr>
              <a:t>.1. </a:t>
            </a:r>
            <a:r>
              <a:rPr lang="ru-RU" sz="2200" b="1" kern="1600" spc="-10" dirty="0" err="1">
                <a:solidFill>
                  <a:srgbClr val="000000"/>
                </a:solidFill>
                <a:latin typeface="Times New Roman" panose="02020603050405020304" pitchFamily="18" charset="0"/>
                <a:cs typeface="Arial" panose="020B0604020202020204" pitchFamily="34" charset="0"/>
              </a:rPr>
              <a:t>Ykdysady</a:t>
            </a:r>
            <a:r>
              <a:rPr lang="hr-HR" sz="2200" b="1" kern="1600" spc="-10" dirty="0">
                <a:solidFill>
                  <a:srgbClr val="000000"/>
                </a:solidFill>
                <a:latin typeface="Times New Roman" panose="02020603050405020304" pitchFamily="18" charset="0"/>
                <a:cs typeface="Arial" panose="020B0604020202020204" pitchFamily="34" charset="0"/>
              </a:rPr>
              <a:t>ý</a:t>
            </a:r>
            <a:r>
              <a:rPr lang="ru-RU" sz="2200" b="1" kern="1600" spc="-10" dirty="0" err="1">
                <a:solidFill>
                  <a:srgbClr val="000000"/>
                </a:solidFill>
                <a:latin typeface="Times New Roman" panose="02020603050405020304" pitchFamily="18" charset="0"/>
                <a:cs typeface="Arial" panose="020B0604020202020204" pitchFamily="34" charset="0"/>
              </a:rPr>
              <a:t>eti</a:t>
            </a:r>
            <a:r>
              <a:rPr lang="hr-HR" sz="2200" b="1" kern="1600" spc="-10" dirty="0">
                <a:solidFill>
                  <a:srgbClr val="000000"/>
                </a:solidFill>
                <a:latin typeface="Times New Roman" panose="02020603050405020304" pitchFamily="18" charset="0"/>
                <a:cs typeface="Arial" panose="020B0604020202020204" pitchFamily="34" charset="0"/>
              </a:rPr>
              <a:t>ň ö</a:t>
            </a:r>
            <a:r>
              <a:rPr lang="ru-RU" sz="2200" b="1" kern="1600" spc="-10" dirty="0" err="1">
                <a:solidFill>
                  <a:srgbClr val="000000"/>
                </a:solidFill>
                <a:latin typeface="Times New Roman" panose="02020603050405020304" pitchFamily="18" charset="0"/>
                <a:cs typeface="Arial" panose="020B0604020202020204" pitchFamily="34" charset="0"/>
              </a:rPr>
              <a:t>smeginde</a:t>
            </a:r>
            <a:r>
              <a:rPr lang="ru-RU" sz="2200" b="1" kern="1600" spc="-10" dirty="0">
                <a:solidFill>
                  <a:srgbClr val="000000"/>
                </a:solidFill>
                <a:latin typeface="Times New Roman" panose="02020603050405020304" pitchFamily="18" charset="0"/>
                <a:cs typeface="Arial" panose="020B0604020202020204" pitchFamily="34" charset="0"/>
              </a:rPr>
              <a:t> </a:t>
            </a:r>
            <a:r>
              <a:rPr lang="ru-RU" sz="2200" b="1" kern="1600" spc="-10" dirty="0" err="1">
                <a:solidFill>
                  <a:srgbClr val="000000"/>
                </a:solidFill>
                <a:latin typeface="Times New Roman" panose="02020603050405020304" pitchFamily="18" charset="0"/>
                <a:cs typeface="Arial" panose="020B0604020202020204" pitchFamily="34" charset="0"/>
              </a:rPr>
              <a:t>ma</a:t>
            </a:r>
            <a:r>
              <a:rPr lang="hr-HR" sz="2200" b="1" kern="1600" spc="-10" dirty="0">
                <a:solidFill>
                  <a:srgbClr val="000000"/>
                </a:solidFill>
                <a:latin typeface="Times New Roman" panose="02020603050405020304" pitchFamily="18" charset="0"/>
                <a:cs typeface="Arial" panose="020B0604020202020204" pitchFamily="34" charset="0"/>
              </a:rPr>
              <a:t>ý</a:t>
            </a:r>
            <a:r>
              <a:rPr lang="ru-RU" sz="2200" b="1" kern="1600" spc="-10" dirty="0">
                <a:solidFill>
                  <a:srgbClr val="000000"/>
                </a:solidFill>
                <a:latin typeface="Times New Roman" panose="02020603050405020304" pitchFamily="18" charset="0"/>
                <a:cs typeface="Arial" panose="020B0604020202020204" pitchFamily="34" charset="0"/>
              </a:rPr>
              <a:t>a </a:t>
            </a:r>
            <a:r>
              <a:rPr lang="ru-RU" sz="2200" b="1" kern="1600" spc="-10" dirty="0" err="1">
                <a:solidFill>
                  <a:srgbClr val="000000"/>
                </a:solidFill>
                <a:latin typeface="Times New Roman" panose="02020603050405020304" pitchFamily="18" charset="0"/>
                <a:cs typeface="Arial" panose="020B0604020202020204" pitchFamily="34" charset="0"/>
              </a:rPr>
              <a:t>go</a:t>
            </a:r>
            <a:r>
              <a:rPr lang="hr-HR" sz="2200" b="1" kern="1600" spc="-10" dirty="0">
                <a:solidFill>
                  <a:srgbClr val="000000"/>
                </a:solidFill>
                <a:latin typeface="Times New Roman" panose="02020603050405020304" pitchFamily="18" charset="0"/>
                <a:cs typeface="Arial" panose="020B0604020202020204" pitchFamily="34" charset="0"/>
              </a:rPr>
              <a:t>ý</a:t>
            </a:r>
            <a:r>
              <a:rPr lang="ru-RU" sz="2200" b="1" kern="1600" spc="-10" dirty="0" err="1">
                <a:solidFill>
                  <a:srgbClr val="000000"/>
                </a:solidFill>
                <a:latin typeface="Times New Roman" panose="02020603050405020304" pitchFamily="18" charset="0"/>
                <a:cs typeface="Arial" panose="020B0604020202020204" pitchFamily="34" charset="0"/>
              </a:rPr>
              <a:t>um</a:t>
            </a:r>
            <a:r>
              <a:rPr lang="ru-RU" sz="2200" b="1" kern="1600" spc="-10" dirty="0">
                <a:solidFill>
                  <a:srgbClr val="000000"/>
                </a:solidFill>
                <a:latin typeface="Times New Roman" panose="02020603050405020304" pitchFamily="18" charset="0"/>
                <a:cs typeface="Arial" panose="020B0604020202020204" pitchFamily="34" charset="0"/>
              </a:rPr>
              <a:t> </a:t>
            </a:r>
            <a:r>
              <a:rPr lang="ru-RU" sz="2200" b="1" kern="1600" spc="-10" dirty="0" err="1">
                <a:solidFill>
                  <a:srgbClr val="000000"/>
                </a:solidFill>
                <a:latin typeface="Times New Roman" panose="02020603050405020304" pitchFamily="18" charset="0"/>
                <a:cs typeface="Arial" panose="020B0604020202020204" pitchFamily="34" charset="0"/>
              </a:rPr>
              <a:t>sy</a:t>
            </a:r>
            <a:r>
              <a:rPr lang="hr-HR" sz="2200" b="1" kern="1600" spc="-10" dirty="0">
                <a:solidFill>
                  <a:srgbClr val="000000"/>
                </a:solidFill>
                <a:latin typeface="Times New Roman" panose="02020603050405020304" pitchFamily="18" charset="0"/>
                <a:cs typeface="Arial" panose="020B0604020202020204" pitchFamily="34" charset="0"/>
              </a:rPr>
              <a:t>ý</a:t>
            </a:r>
            <a:r>
              <a:rPr lang="ru-RU" sz="2200" b="1" kern="1600" spc="-10" dirty="0" err="1">
                <a:solidFill>
                  <a:srgbClr val="000000"/>
                </a:solidFill>
                <a:latin typeface="Times New Roman" panose="02020603050405020304" pitchFamily="18" charset="0"/>
                <a:cs typeface="Arial" panose="020B0604020202020204" pitchFamily="34" charset="0"/>
              </a:rPr>
              <a:t>asatyny</a:t>
            </a:r>
            <a:r>
              <a:rPr lang="hr-HR" sz="2200" b="1" kern="1600" spc="-10" dirty="0">
                <a:solidFill>
                  <a:srgbClr val="000000"/>
                </a:solidFill>
                <a:latin typeface="Times New Roman" panose="02020603050405020304" pitchFamily="18" charset="0"/>
                <a:cs typeface="Arial" panose="020B0604020202020204" pitchFamily="34" charset="0"/>
              </a:rPr>
              <a:t>ň </a:t>
            </a:r>
            <a:r>
              <a:rPr lang="ru-RU" sz="2200" b="1" kern="1600" spc="-10" dirty="0" err="1">
                <a:solidFill>
                  <a:srgbClr val="000000"/>
                </a:solidFill>
                <a:latin typeface="Times New Roman" panose="02020603050405020304" pitchFamily="18" charset="0"/>
                <a:cs typeface="Arial" panose="020B0604020202020204" pitchFamily="34" charset="0"/>
              </a:rPr>
              <a:t>tut</a:t>
            </a:r>
            <a:r>
              <a:rPr lang="hr-HR" sz="2200" b="1" kern="1600" spc="-10" dirty="0">
                <a:solidFill>
                  <a:srgbClr val="000000"/>
                </a:solidFill>
                <a:latin typeface="Times New Roman" panose="02020603050405020304" pitchFamily="18" charset="0"/>
                <a:cs typeface="Arial" panose="020B0604020202020204" pitchFamily="34" charset="0"/>
              </a:rPr>
              <a:t>ý</a:t>
            </a:r>
            <a:r>
              <a:rPr lang="ru-RU" sz="2200" b="1" kern="1600" spc="-10" dirty="0" err="1">
                <a:solidFill>
                  <a:srgbClr val="000000"/>
                </a:solidFill>
                <a:latin typeface="Times New Roman" panose="02020603050405020304" pitchFamily="18" charset="0"/>
                <a:cs typeface="Arial" panose="020B0604020202020204" pitchFamily="34" charset="0"/>
              </a:rPr>
              <a:t>an</a:t>
            </a:r>
            <a:r>
              <a:rPr lang="ru-RU" sz="2200" b="1" kern="1600" spc="-10" dirty="0">
                <a:solidFill>
                  <a:srgbClr val="000000"/>
                </a:solidFill>
                <a:latin typeface="Times New Roman" panose="02020603050405020304" pitchFamily="18" charset="0"/>
                <a:cs typeface="Arial" panose="020B0604020202020204" pitchFamily="34" charset="0"/>
              </a:rPr>
              <a:t> </a:t>
            </a:r>
            <a:r>
              <a:rPr lang="ru-RU" sz="2200" b="1" kern="1600" spc="-10" dirty="0" err="1" smtClean="0">
                <a:solidFill>
                  <a:srgbClr val="000000"/>
                </a:solidFill>
                <a:latin typeface="Times New Roman" panose="02020603050405020304" pitchFamily="18" charset="0"/>
                <a:cs typeface="Arial" panose="020B0604020202020204" pitchFamily="34" charset="0"/>
              </a:rPr>
              <a:t>orny</a:t>
            </a:r>
            <a:r>
              <a:rPr lang="ru-RU" sz="2200" b="1" kern="1600" spc="-10" dirty="0" smtClean="0">
                <a:solidFill>
                  <a:srgbClr val="000000"/>
                </a:solidFill>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hr-HR" sz="2200" b="1" dirty="0">
                <a:solidFill>
                  <a:srgbClr val="000000"/>
                </a:solidFill>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Maýa goýumlar baradaky düýpli düşünjeler “Türkmenistanda maýa goýmak işi </a:t>
            </a:r>
            <a:r>
              <a:rPr lang="hr-HR" sz="2200" dirty="0" smtClean="0">
                <a:solidFill>
                  <a:srgbClr val="000000"/>
                </a:solidFill>
                <a:latin typeface="Times New Roman" panose="02020603050405020304" pitchFamily="18" charset="0"/>
                <a:ea typeface="Times New Roman" panose="02020603050405020304" pitchFamily="18" charset="0"/>
              </a:rPr>
              <a:t>ha</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kynda</a:t>
            </a:r>
            <a:r>
              <a:rPr lang="hr-HR" sz="2200" dirty="0">
                <a:solidFill>
                  <a:srgbClr val="000000"/>
                </a:solidFill>
                <a:latin typeface="Times New Roman" panose="02020603050405020304" pitchFamily="18" charset="0"/>
                <a:ea typeface="Times New Roman" panose="02020603050405020304" pitchFamily="18" charset="0"/>
              </a:rPr>
              <a:t>” Türkmenistanyň kanunynda dolulygyna beýan edilýär. Şeýlelikde, girdeji </a:t>
            </a:r>
            <a:r>
              <a:rPr lang="hr-HR" sz="2200" dirty="0" smtClean="0">
                <a:solidFill>
                  <a:srgbClr val="000000"/>
                </a:solidFill>
                <a:latin typeface="Times New Roman" panose="02020603050405020304" pitchFamily="18" charset="0"/>
                <a:ea typeface="Times New Roman" panose="02020603050405020304" pitchFamily="18" charset="0"/>
              </a:rPr>
              <a:t>al</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mak </a:t>
            </a:r>
            <a:r>
              <a:rPr lang="hr-HR" sz="2200" dirty="0">
                <a:solidFill>
                  <a:srgbClr val="000000"/>
                </a:solidFill>
                <a:latin typeface="Times New Roman" panose="02020603050405020304" pitchFamily="18" charset="0"/>
                <a:ea typeface="Times New Roman" panose="02020603050405020304" pitchFamily="18" charset="0"/>
              </a:rPr>
              <a:t>ýa-da durmuş taýdan peýda gazanmak maksady bilen başy tutulýan telekeçilik we beýleki işlere gönükdirilýän emläk we paýhas gymmatlyklarynyň ähli görnüşi maýa goýumlara degişlidir. Soňra “</a:t>
            </a:r>
            <a:r>
              <a:rPr lang="hr-HR" sz="2200" dirty="0" smtClean="0">
                <a:solidFill>
                  <a:srgbClr val="000000"/>
                </a:solidFill>
                <a:latin typeface="Times New Roman" panose="02020603050405020304" pitchFamily="18" charset="0"/>
                <a:ea typeface="Times New Roman" panose="02020603050405020304" pitchFamily="18" charset="0"/>
              </a:rPr>
              <a:t>gymmatlyklar</a:t>
            </a:r>
            <a:r>
              <a:rPr lang="hr-HR" sz="2200" dirty="0">
                <a:solidFill>
                  <a:srgbClr val="000000"/>
                </a:solidFill>
                <a:latin typeface="Times New Roman" panose="02020603050405020304" pitchFamily="18" charset="0"/>
                <a:ea typeface="Times New Roman" panose="02020603050405020304" pitchFamily="18" charset="0"/>
              </a:rPr>
              <a:t>” düşünjesi has giňişleýin beýan edilýär, ýagny olara şu aşakylar </a:t>
            </a:r>
            <a:r>
              <a:rPr lang="hr-HR" sz="2200" dirty="0" smtClean="0">
                <a:solidFill>
                  <a:srgbClr val="000000"/>
                </a:solidFill>
                <a:latin typeface="Times New Roman" panose="02020603050405020304" pitchFamily="18" charset="0"/>
                <a:ea typeface="Times New Roman" panose="02020603050405020304" pitchFamily="18" charset="0"/>
              </a:rPr>
              <a:t>degişlidir</a:t>
            </a:r>
            <a:r>
              <a:rPr lang="hr-HR"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pul</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a:t>
            </a:r>
            <a:r>
              <a:rPr lang="hr-HR" sz="2200" dirty="0">
                <a:solidFill>
                  <a:srgbClr val="000000"/>
                </a:solidFill>
                <a:latin typeface="Times New Roman" panose="02020603050405020304" pitchFamily="18" charset="0"/>
                <a:ea typeface="Times New Roman" panose="02020603050405020304" pitchFamily="18" charset="0"/>
              </a:rPr>
              <a:t>ş</a:t>
            </a:r>
            <a:r>
              <a:rPr lang="en-US" sz="2200" dirty="0" err="1">
                <a:solidFill>
                  <a:srgbClr val="000000"/>
                </a:solidFill>
                <a:latin typeface="Times New Roman" panose="02020603050405020304" pitchFamily="18" charset="0"/>
                <a:ea typeface="Times New Roman" panose="02020603050405020304" pitchFamily="18" charset="0"/>
              </a:rPr>
              <a:t>deleri</a:t>
            </a:r>
            <a:r>
              <a:rPr lang="hr-HR"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maksatla</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yn</a:t>
            </a:r>
            <a:r>
              <a:rPr lang="en-US" sz="2200" dirty="0">
                <a:solidFill>
                  <a:srgbClr val="000000"/>
                </a:solidFill>
                <a:latin typeface="Times New Roman" panose="02020603050405020304" pitchFamily="18" charset="0"/>
                <a:ea typeface="Times New Roman" panose="02020603050405020304" pitchFamily="18" charset="0"/>
              </a:rPr>
              <a:t> bank go</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umlary</a:t>
            </a:r>
            <a:r>
              <a:rPr lang="hr-HR"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aksi</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a:solidFill>
                  <a:srgbClr val="000000"/>
                </a:solidFill>
                <a:latin typeface="Times New Roman" panose="02020603050405020304" pitchFamily="18" charset="0"/>
                <a:ea typeface="Times New Roman" panose="02020603050405020304" pitchFamily="18" charset="0"/>
              </a:rPr>
              <a:t>alar we be</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leki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gymmat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kagyzlar</a:t>
            </a:r>
            <a:r>
              <a:rPr lang="hr-HR"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gozgal</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a:solidFill>
                  <a:srgbClr val="000000"/>
                </a:solidFill>
                <a:latin typeface="Times New Roman" panose="02020603050405020304" pitchFamily="18" charset="0"/>
                <a:ea typeface="Times New Roman" panose="02020603050405020304" pitchFamily="18" charset="0"/>
              </a:rPr>
              <a:t>an we </a:t>
            </a:r>
            <a:r>
              <a:rPr lang="en-US" sz="2200" dirty="0" err="1">
                <a:solidFill>
                  <a:srgbClr val="000000"/>
                </a:solidFill>
                <a:latin typeface="Times New Roman" panose="02020603050405020304" pitchFamily="18" charset="0"/>
                <a:ea typeface="Times New Roman" panose="02020603050405020304" pitchFamily="18" charset="0"/>
              </a:rPr>
              <a:t>gozgalma</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a:solidFill>
                  <a:srgbClr val="000000"/>
                </a:solidFill>
                <a:latin typeface="Times New Roman" panose="02020603050405020304" pitchFamily="18" charset="0"/>
                <a:ea typeface="Times New Roman" panose="02020603050405020304" pitchFamily="18" charset="0"/>
              </a:rPr>
              <a:t>an </a:t>
            </a:r>
            <a:r>
              <a:rPr lang="en-US" sz="2200" dirty="0" err="1">
                <a:solidFill>
                  <a:srgbClr val="000000"/>
                </a:solidFill>
                <a:latin typeface="Times New Roman" panose="02020603050405020304" pitchFamily="18" charset="0"/>
                <a:ea typeface="Times New Roman" panose="02020603050405020304" pitchFamily="18" charset="0"/>
              </a:rPr>
              <a:t>eml</a:t>
            </a:r>
            <a:r>
              <a:rPr lang="hr-HR" sz="2200" dirty="0">
                <a:solidFill>
                  <a:srgbClr val="000000"/>
                </a:solidFill>
                <a:latin typeface="Times New Roman" panose="02020603050405020304" pitchFamily="18" charset="0"/>
                <a:ea typeface="Times New Roman" panose="02020603050405020304" pitchFamily="18" charset="0"/>
              </a:rPr>
              <a:t>ä</a:t>
            </a:r>
            <a:r>
              <a:rPr lang="en-US" sz="2200" dirty="0" err="1">
                <a:solidFill>
                  <a:srgbClr val="000000"/>
                </a:solidFill>
                <a:latin typeface="Times New Roman" panose="02020603050405020304" pitchFamily="18" charset="0"/>
                <a:ea typeface="Times New Roman" panose="02020603050405020304" pitchFamily="18" charset="0"/>
              </a:rPr>
              <a:t>kler</a:t>
            </a:r>
            <a:r>
              <a:rPr lang="hr-HR"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binalar</a:t>
            </a:r>
            <a:r>
              <a:rPr lang="hr-HR"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desgalar</a:t>
            </a:r>
            <a:r>
              <a:rPr lang="hr-HR"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enjamlar</a:t>
            </a:r>
            <a:r>
              <a:rPr lang="en-US" sz="2200" dirty="0">
                <a:solidFill>
                  <a:srgbClr val="000000"/>
                </a:solidFill>
                <a:latin typeface="Times New Roman" panose="02020603050405020304" pitchFamily="18" charset="0"/>
                <a:ea typeface="Times New Roman" panose="02020603050405020304" pitchFamily="18" charset="0"/>
              </a:rPr>
              <a:t> we be</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leki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maddy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gymmatlyklar</a:t>
            </a:r>
            <a:r>
              <a:rPr lang="hr-HR"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hr-HR" sz="2200" dirty="0" smtClean="0">
                <a:solidFill>
                  <a:srgbClr val="000000"/>
                </a:solidFill>
                <a:latin typeface="Times New Roman" panose="02020603050405020304" pitchFamily="18" charset="0"/>
                <a:ea typeface="Times New Roman" panose="02020603050405020304" pitchFamily="18" charset="0"/>
              </a:rPr>
              <a:t>awtorlyk </a:t>
            </a:r>
            <a:r>
              <a:rPr lang="hr-HR" sz="2200" dirty="0">
                <a:solidFill>
                  <a:srgbClr val="000000"/>
                </a:solidFill>
                <a:latin typeface="Times New Roman" panose="02020603050405020304" pitchFamily="18" charset="0"/>
                <a:ea typeface="Times New Roman" panose="02020603050405020304" pitchFamily="18" charset="0"/>
              </a:rPr>
              <a:t>hukugyndan, tejribeden gelip çykýan emläk bilen bagly </a:t>
            </a:r>
            <a:r>
              <a:rPr lang="hr-HR" sz="2200" dirty="0" smtClean="0">
                <a:solidFill>
                  <a:srgbClr val="000000"/>
                </a:solidFill>
                <a:latin typeface="Times New Roman" panose="02020603050405020304" pitchFamily="18" charset="0"/>
                <a:ea typeface="Times New Roman" panose="02020603050405020304" pitchFamily="18" charset="0"/>
              </a:rPr>
              <a:t>hukuklar </a:t>
            </a:r>
            <a:r>
              <a:rPr lang="hr-HR" sz="2200" dirty="0">
                <a:solidFill>
                  <a:srgbClr val="000000"/>
                </a:solidFill>
                <a:latin typeface="Times New Roman" panose="02020603050405020304" pitchFamily="18" charset="0"/>
                <a:ea typeface="Times New Roman" panose="02020603050405020304" pitchFamily="18" charset="0"/>
              </a:rPr>
              <a:t>we </a:t>
            </a:r>
            <a:r>
              <a:rPr lang="hr-HR" sz="2200" dirty="0" smtClean="0">
                <a:solidFill>
                  <a:srgbClr val="000000"/>
                </a:solidFill>
                <a:latin typeface="Times New Roman" panose="02020603050405020304" pitchFamily="18" charset="0"/>
                <a:ea typeface="Times New Roman" panose="02020603050405020304" pitchFamily="18" charset="0"/>
              </a:rPr>
              <a:t>beýle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ki paýhas </a:t>
            </a:r>
            <a:r>
              <a:rPr lang="hr-HR" sz="2200" dirty="0">
                <a:solidFill>
                  <a:srgbClr val="000000"/>
                </a:solidFill>
                <a:latin typeface="Times New Roman" panose="02020603050405020304" pitchFamily="18" charset="0"/>
                <a:ea typeface="Times New Roman" panose="02020603050405020304" pitchFamily="18" charset="0"/>
              </a:rPr>
              <a:t>gymmatlyklary;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hr-HR" sz="2200" dirty="0" smtClean="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eri</a:t>
            </a:r>
            <a:r>
              <a:rPr lang="en-US" sz="2200" dirty="0">
                <a:solidFill>
                  <a:srgbClr val="000000"/>
                </a:solidFill>
                <a:latin typeface="Times New Roman" panose="02020603050405020304" pitchFamily="18" charset="0"/>
                <a:ea typeface="Times New Roman" panose="02020603050405020304" pitchFamily="18" charset="0"/>
              </a:rPr>
              <a:t> we be</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leki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tebigy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gorlary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pe</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dalanmaga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hukuklar</a:t>
            </a:r>
            <a:r>
              <a:rPr lang="hr-HR" sz="2200" dirty="0">
                <a:solidFill>
                  <a:srgbClr val="000000"/>
                </a:solidFill>
                <a:latin typeface="Times New Roman" panose="02020603050405020304" pitchFamily="18" charset="0"/>
                <a:ea typeface="Times New Roman" panose="02020603050405020304" pitchFamily="18" charset="0"/>
              </a:rPr>
              <a:t>, ş</a:t>
            </a:r>
            <a:r>
              <a:rPr lang="en-US" sz="2200" dirty="0">
                <a:solidFill>
                  <a:srgbClr val="000000"/>
                </a:solidFill>
                <a:latin typeface="Times New Roman" panose="02020603050405020304" pitchFamily="18" charset="0"/>
                <a:ea typeface="Times New Roman" panose="02020603050405020304" pitchFamily="18" charset="0"/>
              </a:rPr>
              <a:t>e</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a:solidFill>
                  <a:srgbClr val="000000"/>
                </a:solidFill>
                <a:latin typeface="Times New Roman" panose="02020603050405020304" pitchFamily="18" charset="0"/>
                <a:ea typeface="Times New Roman" panose="02020603050405020304" pitchFamily="18" charset="0"/>
              </a:rPr>
              <a:t>le</a:t>
            </a:r>
            <a:r>
              <a:rPr lang="hr-HR" sz="2200" dirty="0">
                <a:solidFill>
                  <a:srgbClr val="000000"/>
                </a:solidFill>
                <a:latin typeface="Times New Roman" panose="02020603050405020304" pitchFamily="18" charset="0"/>
                <a:ea typeface="Times New Roman" panose="02020603050405020304" pitchFamily="18" charset="0"/>
              </a:rPr>
              <a:t>-</a:t>
            </a:r>
            <a:r>
              <a:rPr lang="en-US" sz="2200" dirty="0">
                <a:solidFill>
                  <a:srgbClr val="000000"/>
                </a:solidFill>
                <a:latin typeface="Times New Roman" panose="02020603050405020304" pitchFamily="18" charset="0"/>
                <a:ea typeface="Times New Roman" panose="02020603050405020304" pitchFamily="18" charset="0"/>
              </a:rPr>
              <a:t>de be</a:t>
            </a:r>
            <a:r>
              <a:rPr lang="hr-HR"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leki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eml</a:t>
            </a:r>
            <a:r>
              <a:rPr lang="hr-HR" sz="2200" dirty="0">
                <a:solidFill>
                  <a:srgbClr val="000000"/>
                </a:solidFill>
                <a:latin typeface="Times New Roman" panose="02020603050405020304" pitchFamily="18" charset="0"/>
                <a:ea typeface="Times New Roman" panose="02020603050405020304" pitchFamily="18" charset="0"/>
              </a:rPr>
              <a:t>ä</a:t>
            </a:r>
            <a:r>
              <a:rPr lang="en-US" sz="2200" dirty="0">
                <a:solidFill>
                  <a:srgbClr val="000000"/>
                </a:solidFill>
                <a:latin typeface="Times New Roman" panose="02020603050405020304" pitchFamily="18" charset="0"/>
                <a:ea typeface="Times New Roman" panose="02020603050405020304" pitchFamily="18" charset="0"/>
              </a:rPr>
              <a:t>k </a:t>
            </a:r>
            <a:r>
              <a:rPr lang="en-US" sz="2200" dirty="0" err="1">
                <a:solidFill>
                  <a:srgbClr val="000000"/>
                </a:solidFill>
                <a:latin typeface="Times New Roman" panose="02020603050405020304" pitchFamily="18" charset="0"/>
                <a:ea typeface="Times New Roman" panose="02020603050405020304" pitchFamily="18" charset="0"/>
              </a:rPr>
              <a:t>hukuklary</a:t>
            </a:r>
            <a:r>
              <a:rPr lang="hr-HR"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beýleki</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gymmatlyklar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688730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9947" y="508700"/>
            <a:ext cx="10892053" cy="5173009"/>
          </a:xfrm>
        </p:spPr>
        <p:txBody>
          <a:bodyPr>
            <a:normAutofit/>
          </a:bodyPr>
          <a:lstStyle/>
          <a:p>
            <a:r>
              <a:rPr lang="ru-RU" sz="2800" dirty="0">
                <a:solidFill>
                  <a:srgbClr val="000000"/>
                </a:solidFill>
                <a:latin typeface="Times New Roman" panose="02020603050405020304" pitchFamily="18" charset="0"/>
                <a:ea typeface="Times New Roman" panose="02020603050405020304" pitchFamily="18" charset="0"/>
              </a:rPr>
              <a:t> </a:t>
            </a:r>
            <a:r>
              <a:rPr lang="nb-NO" sz="2800" dirty="0">
                <a:solidFill>
                  <a:srgbClr val="000000"/>
                </a:solidFill>
                <a:latin typeface="Times New Roman" panose="02020603050405020304" pitchFamily="18" charset="0"/>
                <a:ea typeface="Times New Roman" panose="02020603050405020304" pitchFamily="18" charset="0"/>
              </a:rPr>
              <a:t>Ilkinji nobatda, bu hojalyk işi bilen meşgullanýan subýektleriň täze, yzygiderli özgerýän şertlere uýgunlaşmagyny, ylmyň we tehnikanyň iň gymmatly gazananlarynyň önümçilige ornaşdyrylmagyny çaltlandyrmaga ýardam berýär, ileri tutulýan pudaklary kesgitlemäge, esasy önümçilik gorlaryny gaýtadan dikeltmäge we kämilleşdirmäge, tehniki öňegidişlikleri gazanmaga hojalyk işiniň mikro we makroderejesindäki hil görkezijilerini ýokarlandyrmaga mümkinçilik döredýär. Maýa goýum işini düýpli </a:t>
            </a:r>
            <a:r>
              <a:rPr lang="nb-NO" sz="2800" dirty="0" smtClean="0">
                <a:solidFill>
                  <a:srgbClr val="000000"/>
                </a:solidFill>
                <a:latin typeface="Times New Roman" panose="02020603050405020304" pitchFamily="18" charset="0"/>
                <a:ea typeface="Times New Roman" panose="02020603050405020304" pitchFamily="18" charset="0"/>
              </a:rPr>
              <a:t>işjeň</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leşdirmek </a:t>
            </a:r>
            <a:r>
              <a:rPr lang="nb-NO" sz="2800" dirty="0">
                <a:solidFill>
                  <a:srgbClr val="000000"/>
                </a:solidFill>
                <a:latin typeface="Times New Roman" panose="02020603050405020304" pitchFamily="18" charset="0"/>
                <a:ea typeface="Times New Roman" panose="02020603050405020304" pitchFamily="18" charset="0"/>
              </a:rPr>
              <a:t>çäreleri durmuş-ykdysady özgertmeleriň iň bir netijeli </a:t>
            </a:r>
            <a:r>
              <a:rPr lang="nb-NO" sz="2800" dirty="0" smtClean="0">
                <a:solidFill>
                  <a:srgbClr val="000000"/>
                </a:solidFill>
                <a:latin typeface="Times New Roman" panose="02020603050405020304" pitchFamily="18" charset="0"/>
                <a:ea typeface="Times New Roman" panose="02020603050405020304" pitchFamily="18" charset="0"/>
              </a:rPr>
              <a:t>guralla</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rynyň </a:t>
            </a:r>
            <a:r>
              <a:rPr lang="nb-NO" sz="2800" dirty="0">
                <a:solidFill>
                  <a:srgbClr val="000000"/>
                </a:solidFill>
                <a:latin typeface="Times New Roman" panose="02020603050405020304" pitchFamily="18" charset="0"/>
                <a:ea typeface="Times New Roman" panose="02020603050405020304" pitchFamily="18" charset="0"/>
              </a:rPr>
              <a:t>biri bolup durýar. Maýa goýumlarynyň hemişe geljege </a:t>
            </a:r>
            <a:r>
              <a:rPr lang="nb-NO" sz="2800" dirty="0" smtClean="0">
                <a:solidFill>
                  <a:srgbClr val="000000"/>
                </a:solidFill>
                <a:latin typeface="Times New Roman" panose="02020603050405020304" pitchFamily="18" charset="0"/>
                <a:ea typeface="Times New Roman" panose="02020603050405020304" pitchFamily="18" charset="0"/>
              </a:rPr>
              <a:t>gönükdiril</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ýändigi </a:t>
            </a:r>
            <a:r>
              <a:rPr lang="nb-NO" sz="2800" dirty="0">
                <a:solidFill>
                  <a:srgbClr val="000000"/>
                </a:solidFill>
                <a:latin typeface="Times New Roman" panose="02020603050405020304" pitchFamily="18" charset="0"/>
                <a:ea typeface="Times New Roman" panose="02020603050405020304" pitchFamily="18" charset="0"/>
              </a:rPr>
              <a:t>hem olaryň tapawutly tarapydyr. </a:t>
            </a:r>
            <a:endParaRPr lang="ru-RU" sz="2800" dirty="0"/>
          </a:p>
        </p:txBody>
      </p:sp>
    </p:spTree>
    <p:extLst>
      <p:ext uri="{BB962C8B-B14F-4D97-AF65-F5344CB8AC3E}">
        <p14:creationId xmlns:p14="http://schemas.microsoft.com/office/powerpoint/2010/main" val="1981232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8182" y="402168"/>
            <a:ext cx="10439291" cy="6127358"/>
          </a:xfrm>
        </p:spPr>
        <p:txBody>
          <a:bodyPr>
            <a:normAutofit fontScale="90000"/>
          </a:bodyPr>
          <a:lstStyle/>
          <a:p>
            <a:pPr>
              <a:spcAft>
                <a:spcPts val="0"/>
              </a:spcAft>
              <a:tabLst>
                <a:tab pos="286385" algn="l"/>
              </a:tabLst>
            </a:pPr>
            <a:r>
              <a:rPr lang="ru-RU" sz="3100" dirty="0">
                <a:latin typeface="Times New Roman" panose="02020603050405020304" pitchFamily="18" charset="0"/>
                <a:ea typeface="Times New Roman" panose="02020603050405020304" pitchFamily="18" charset="0"/>
              </a:rPr>
              <a:t> </a:t>
            </a:r>
            <a:r>
              <a:rPr lang="nb-NO" sz="3100" dirty="0">
                <a:latin typeface="Times New Roman" panose="02020603050405020304" pitchFamily="18" charset="0"/>
                <a:ea typeface="Times New Roman" panose="02020603050405020304" pitchFamily="18" charset="0"/>
              </a:rPr>
              <a:t>Maýa goýum syýasatynyň öňünde goýlan esasy </a:t>
            </a:r>
            <a:r>
              <a:rPr lang="nb-NO" sz="3100" b="1" spc="-10" dirty="0">
                <a:latin typeface="Times New Roman" panose="02020603050405020304" pitchFamily="18" charset="0"/>
                <a:ea typeface="Times New Roman" panose="02020603050405020304" pitchFamily="18" charset="0"/>
              </a:rPr>
              <a:t>maksatlary</a:t>
            </a:r>
            <a:r>
              <a:rPr lang="nb-NO" sz="3100" b="1" dirty="0">
                <a:latin typeface="Times New Roman" panose="02020603050405020304" pitchFamily="18" charset="0"/>
                <a:ea typeface="Times New Roman" panose="02020603050405020304" pitchFamily="18" charset="0"/>
              </a:rPr>
              <a:t> </a:t>
            </a:r>
            <a:r>
              <a:rPr lang="nb-NO" sz="3100" dirty="0">
                <a:latin typeface="Times New Roman" panose="02020603050405020304" pitchFamily="18" charset="0"/>
                <a:ea typeface="Times New Roman" panose="02020603050405020304" pitchFamily="18" charset="0"/>
              </a:rPr>
              <a:t>şulardyr: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 </a:t>
            </a:r>
            <a:r>
              <a:rPr lang="nb-NO" sz="3100" dirty="0" smtClean="0">
                <a:latin typeface="Times New Roman" panose="02020603050405020304" pitchFamily="18" charset="0"/>
                <a:ea typeface="Times New Roman" panose="02020603050405020304" pitchFamily="18" charset="0"/>
              </a:rPr>
              <a:t>amala </a:t>
            </a:r>
            <a:r>
              <a:rPr lang="nb-NO" sz="3100" dirty="0">
                <a:latin typeface="Times New Roman" panose="02020603050405020304" pitchFamily="18" charset="0"/>
                <a:ea typeface="Times New Roman" panose="02020603050405020304" pitchFamily="18" charset="0"/>
              </a:rPr>
              <a:t>aşyrylýan maýa goýum syýasatyny sebitleriň durmuş-ykdysady ösüş derejesini deňleşdirmäge, ýürdumyzyň ilatynyň ýaşaýyş-durmuş hal-ýagdaýyny dünýäniň ösen ýurtlarynyňka ýetirmäge gönükdirmek;</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 </a:t>
            </a:r>
            <a:r>
              <a:rPr lang="nb-NO" sz="3100" dirty="0" smtClean="0">
                <a:latin typeface="Times New Roman" panose="02020603050405020304" pitchFamily="18" charset="0"/>
                <a:ea typeface="Times New Roman" panose="02020603050405020304" pitchFamily="18" charset="0"/>
              </a:rPr>
              <a:t>taýýar </a:t>
            </a:r>
            <a:r>
              <a:rPr lang="nb-NO" sz="3100" dirty="0">
                <a:latin typeface="Times New Roman" panose="02020603050405020304" pitchFamily="18" charset="0"/>
                <a:ea typeface="Times New Roman" panose="02020603050405020304" pitchFamily="18" charset="0"/>
              </a:rPr>
              <a:t>önümi öndürýän pudaklary ösdürmäge has uly üns bermek hem-de sarp ediş harytlary öndürýän pudaklaryň gyradeň ösmegini </a:t>
            </a:r>
            <a:r>
              <a:rPr lang="nb-NO" sz="3100" dirty="0" smtClean="0">
                <a:latin typeface="Times New Roman" panose="02020603050405020304" pitchFamily="18" charset="0"/>
                <a:ea typeface="Times New Roman" panose="02020603050405020304" pitchFamily="18" charset="0"/>
              </a:rPr>
              <a:t>ga</a:t>
            </a:r>
            <a:r>
              <a:rPr lang="ru-RU" sz="3100" dirty="0" smtClean="0">
                <a:latin typeface="Times New Roman" panose="02020603050405020304" pitchFamily="18" charset="0"/>
                <a:ea typeface="Times New Roman" panose="02020603050405020304" pitchFamily="18" charset="0"/>
              </a:rPr>
              <a:t>-</a:t>
            </a:r>
            <a:r>
              <a:rPr lang="nb-NO" sz="3100" dirty="0" smtClean="0">
                <a:latin typeface="Times New Roman" panose="02020603050405020304" pitchFamily="18" charset="0"/>
                <a:ea typeface="Times New Roman" panose="02020603050405020304" pitchFamily="18" charset="0"/>
              </a:rPr>
              <a:t>zanmak</a:t>
            </a:r>
            <a:r>
              <a:rPr lang="nb-NO" sz="3100"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 </a:t>
            </a:r>
            <a:r>
              <a:rPr lang="nb-NO" sz="3100" dirty="0" smtClean="0">
                <a:latin typeface="Times New Roman" panose="02020603050405020304" pitchFamily="18" charset="0"/>
                <a:ea typeface="Times New Roman" panose="02020603050405020304" pitchFamily="18" charset="0"/>
              </a:rPr>
              <a:t>kärhanalary </a:t>
            </a:r>
            <a:r>
              <a:rPr lang="nb-NO" sz="3100" dirty="0">
                <a:latin typeface="Times New Roman" panose="02020603050405020304" pitchFamily="18" charset="0"/>
                <a:ea typeface="Times New Roman" panose="02020603050405020304" pitchFamily="18" charset="0"/>
              </a:rPr>
              <a:t>düýpli döwrebaplaşdyrmak maksady bilen öz </a:t>
            </a:r>
            <a:r>
              <a:rPr lang="nb-NO" sz="3100" dirty="0" smtClean="0">
                <a:latin typeface="Times New Roman" panose="02020603050405020304" pitchFamily="18" charset="0"/>
                <a:ea typeface="Times New Roman" panose="02020603050405020304" pitchFamily="18" charset="0"/>
              </a:rPr>
              <a:t>ýurdumy</a:t>
            </a:r>
            <a:r>
              <a:rPr lang="ru-RU" sz="3100" dirty="0" smtClean="0">
                <a:latin typeface="Times New Roman" panose="02020603050405020304" pitchFamily="18" charset="0"/>
                <a:ea typeface="Times New Roman" panose="02020603050405020304" pitchFamily="18" charset="0"/>
              </a:rPr>
              <a:t>-</a:t>
            </a:r>
            <a:r>
              <a:rPr lang="nb-NO" sz="3100" dirty="0" smtClean="0">
                <a:latin typeface="Times New Roman" panose="02020603050405020304" pitchFamily="18" charset="0"/>
                <a:ea typeface="Times New Roman" panose="02020603050405020304" pitchFamily="18" charset="0"/>
              </a:rPr>
              <a:t>zyň </a:t>
            </a:r>
            <a:r>
              <a:rPr lang="nb-NO" sz="3100" dirty="0">
                <a:latin typeface="Times New Roman" panose="02020603050405020304" pitchFamily="18" charset="0"/>
                <a:ea typeface="Times New Roman" panose="02020603050405020304" pitchFamily="18" charset="0"/>
              </a:rPr>
              <a:t>we daşary ýurduň hususy sektoryndan maýa goýumlaryny çekmek;</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 </a:t>
            </a:r>
            <a:r>
              <a:rPr lang="nb-NO" sz="3100" dirty="0" smtClean="0">
                <a:latin typeface="Times New Roman" panose="02020603050405020304" pitchFamily="18" charset="0"/>
                <a:ea typeface="Times New Roman" panose="02020603050405020304" pitchFamily="18" charset="0"/>
              </a:rPr>
              <a:t>maýa </a:t>
            </a:r>
            <a:r>
              <a:rPr lang="nb-NO" sz="3100" dirty="0">
                <a:latin typeface="Times New Roman" panose="02020603050405020304" pitchFamily="18" charset="0"/>
                <a:ea typeface="Times New Roman" panose="02020603050405020304" pitchFamily="18" charset="0"/>
              </a:rPr>
              <a:t>goýumlarynyň netijeliliginiň artan ýagdaýynda döwlet </a:t>
            </a:r>
            <a:r>
              <a:rPr lang="nb-NO" sz="3100" dirty="0" smtClean="0">
                <a:latin typeface="Times New Roman" panose="02020603050405020304" pitchFamily="18" charset="0"/>
                <a:ea typeface="Times New Roman" panose="02020603050405020304" pitchFamily="18" charset="0"/>
              </a:rPr>
              <a:t>tarapyn</a:t>
            </a:r>
            <a:r>
              <a:rPr lang="ru-RU" sz="3100" dirty="0" smtClean="0">
                <a:latin typeface="Times New Roman" panose="02020603050405020304" pitchFamily="18" charset="0"/>
                <a:ea typeface="Times New Roman" panose="02020603050405020304" pitchFamily="18" charset="0"/>
              </a:rPr>
              <a:t>-</a:t>
            </a:r>
            <a:r>
              <a:rPr lang="nb-NO" sz="3100" dirty="0" smtClean="0">
                <a:latin typeface="Times New Roman" panose="02020603050405020304" pitchFamily="18" charset="0"/>
                <a:ea typeface="Times New Roman" panose="02020603050405020304" pitchFamily="18" charset="0"/>
              </a:rPr>
              <a:t>dan </a:t>
            </a:r>
            <a:r>
              <a:rPr lang="nb-NO" sz="3100" dirty="0">
                <a:latin typeface="Times New Roman" panose="02020603050405020304" pitchFamily="18" charset="0"/>
                <a:ea typeface="Times New Roman" panose="02020603050405020304" pitchFamily="18" charset="0"/>
              </a:rPr>
              <a:t>iň möhüm durmuş üpjünçiligi önümçilikleriniň we durmuş </a:t>
            </a:r>
            <a:r>
              <a:rPr lang="nb-NO" sz="3100" dirty="0" smtClean="0">
                <a:latin typeface="Times New Roman" panose="02020603050405020304" pitchFamily="18" charset="0"/>
                <a:ea typeface="Times New Roman" panose="02020603050405020304" pitchFamily="18" charset="0"/>
              </a:rPr>
              <a:t>sfera</a:t>
            </a:r>
            <a:r>
              <a:rPr lang="ru-RU" sz="3100" dirty="0" smtClean="0">
                <a:latin typeface="Times New Roman" panose="02020603050405020304" pitchFamily="18" charset="0"/>
                <a:ea typeface="Times New Roman" panose="02020603050405020304" pitchFamily="18" charset="0"/>
              </a:rPr>
              <a:t>-</a:t>
            </a:r>
            <a:r>
              <a:rPr lang="nb-NO" sz="3100" dirty="0" smtClean="0">
                <a:latin typeface="Times New Roman" panose="02020603050405020304" pitchFamily="18" charset="0"/>
                <a:ea typeface="Times New Roman" panose="02020603050405020304" pitchFamily="18" charset="0"/>
              </a:rPr>
              <a:t>synyň </a:t>
            </a:r>
            <a:r>
              <a:rPr lang="nb-NO" sz="3100" dirty="0">
                <a:latin typeface="Times New Roman" panose="02020603050405020304" pitchFamily="18" charset="0"/>
                <a:ea typeface="Times New Roman" panose="02020603050405020304" pitchFamily="18" charset="0"/>
              </a:rPr>
              <a:t>ýokary derejede goralmagyny gazanmak;</a:t>
            </a:r>
            <a:endParaRPr lang="ru-RU" dirty="0"/>
          </a:p>
        </p:txBody>
      </p:sp>
    </p:spTree>
    <p:extLst>
      <p:ext uri="{BB962C8B-B14F-4D97-AF65-F5344CB8AC3E}">
        <p14:creationId xmlns:p14="http://schemas.microsoft.com/office/powerpoint/2010/main" val="942763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82066" y="615232"/>
            <a:ext cx="9764589" cy="5918733"/>
          </a:xfrm>
        </p:spPr>
        <p:txBody>
          <a:bodyPr>
            <a:normAutofit fontScale="90000"/>
          </a:bodyPr>
          <a:lstStyle/>
          <a:p>
            <a:pPr>
              <a:spcBef>
                <a:spcPts val="1200"/>
              </a:spcBef>
              <a:spcAft>
                <a:spcPts val="0"/>
              </a:spcAft>
              <a:tabLst>
                <a:tab pos="286385" algn="l"/>
              </a:tabLst>
            </a:pPr>
            <a:r>
              <a:rPr lang="tk-TM" sz="2200" dirty="0" smtClean="0">
                <a:solidFill>
                  <a:srgbClr val="000000"/>
                </a:solidFill>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Bu </a:t>
            </a:r>
            <a:r>
              <a:rPr lang="nb-NO" sz="2200" b="1" dirty="0">
                <a:solidFill>
                  <a:srgbClr val="000000"/>
                </a:solidFill>
                <a:latin typeface="Times New Roman" panose="02020603050405020304" pitchFamily="18" charset="0"/>
                <a:ea typeface="Times New Roman" panose="02020603050405020304" pitchFamily="18" charset="0"/>
              </a:rPr>
              <a:t>meseleleri </a:t>
            </a:r>
            <a:r>
              <a:rPr lang="nb-NO" sz="2200" dirty="0">
                <a:solidFill>
                  <a:srgbClr val="000000"/>
                </a:solidFill>
                <a:latin typeface="Times New Roman" panose="02020603050405020304" pitchFamily="18" charset="0"/>
                <a:ea typeface="Times New Roman" panose="02020603050405020304" pitchFamily="18" charset="0"/>
              </a:rPr>
              <a:t>üstünlikli çözmekde şu aşakdaky ýollar we usullar oňyn netije berip biler: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maýa </a:t>
            </a:r>
            <a:r>
              <a:rPr lang="nb-NO" sz="2200" dirty="0">
                <a:solidFill>
                  <a:srgbClr val="000000"/>
                </a:solidFill>
                <a:latin typeface="Times New Roman" panose="02020603050405020304" pitchFamily="18" charset="0"/>
                <a:ea typeface="Times New Roman" panose="02020603050405020304" pitchFamily="18" charset="0"/>
              </a:rPr>
              <a:t>goýum işini amala aşyrmak üçin kanun çykaryjy, guramaçylyk we maglumat </a:t>
            </a:r>
            <a:r>
              <a:rPr lang="nb-NO" sz="2200" dirty="0" smtClean="0">
                <a:solidFill>
                  <a:srgbClr val="000000"/>
                </a:solidFill>
                <a:latin typeface="Times New Roman" panose="02020603050405020304" pitchFamily="18" charset="0"/>
                <a:ea typeface="Times New Roman" panose="02020603050405020304" pitchFamily="18" charset="0"/>
              </a:rPr>
              <a:t>binýady</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nyň </a:t>
            </a:r>
            <a:r>
              <a:rPr lang="nb-NO" sz="2200" dirty="0">
                <a:solidFill>
                  <a:srgbClr val="000000"/>
                </a:solidFill>
                <a:latin typeface="Times New Roman" panose="02020603050405020304" pitchFamily="18" charset="0"/>
                <a:ea typeface="Times New Roman" panose="02020603050405020304" pitchFamily="18" charset="0"/>
              </a:rPr>
              <a:t>bar bolan mümkinçiliklerini kämilleşdirmek we olaryň täze ugurlaryny döretmek;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ýurdumyzyň </a:t>
            </a:r>
            <a:r>
              <a:rPr lang="nb-NO" sz="2200" dirty="0">
                <a:solidFill>
                  <a:srgbClr val="000000"/>
                </a:solidFill>
                <a:latin typeface="Times New Roman" panose="02020603050405020304" pitchFamily="18" charset="0"/>
                <a:ea typeface="Times New Roman" panose="02020603050405020304" pitchFamily="18" charset="0"/>
              </a:rPr>
              <a:t>her bir territorial birliginiň maýalary gönükdirmek üçin özüne çekijilik </a:t>
            </a:r>
            <a:r>
              <a:rPr lang="nb-NO" sz="2200" dirty="0" smtClean="0">
                <a:solidFill>
                  <a:srgbClr val="000000"/>
                </a:solidFill>
                <a:latin typeface="Times New Roman" panose="02020603050405020304" pitchFamily="18" charset="0"/>
                <a:ea typeface="Times New Roman" panose="02020603050405020304" pitchFamily="18" charset="0"/>
              </a:rPr>
              <a:t>häsiýet</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lerini </a:t>
            </a:r>
            <a:r>
              <a:rPr lang="nb-NO" sz="2200" dirty="0">
                <a:solidFill>
                  <a:srgbClr val="000000"/>
                </a:solidFill>
                <a:latin typeface="Times New Roman" panose="02020603050405020304" pitchFamily="18" charset="0"/>
                <a:ea typeface="Times New Roman" panose="02020603050405020304" pitchFamily="18" charset="0"/>
              </a:rPr>
              <a:t>açyp görkezýän maglumatlaryň </a:t>
            </a:r>
            <a:r>
              <a:rPr lang="nb-NO" sz="2200" dirty="0" smtClean="0">
                <a:solidFill>
                  <a:srgbClr val="000000"/>
                </a:solidFill>
                <a:latin typeface="Times New Roman" panose="02020603050405020304" pitchFamily="18" charset="0"/>
                <a:ea typeface="Times New Roman" panose="02020603050405020304" pitchFamily="18" charset="0"/>
              </a:rPr>
              <a:t>Türkmenistanly </a:t>
            </a:r>
            <a:r>
              <a:rPr lang="nb-NO" sz="2200" dirty="0">
                <a:solidFill>
                  <a:srgbClr val="000000"/>
                </a:solidFill>
                <a:latin typeface="Times New Roman" panose="02020603050405020304" pitchFamily="18" charset="0"/>
                <a:ea typeface="Times New Roman" panose="02020603050405020304" pitchFamily="18" charset="0"/>
              </a:rPr>
              <a:t>we daşary ýurtly potensial maýadarlary üpjün etmegiň netijeli işleýän ulgamyny döretmek;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hususy </a:t>
            </a:r>
            <a:r>
              <a:rPr lang="nb-NO" sz="2200" dirty="0">
                <a:solidFill>
                  <a:srgbClr val="000000"/>
                </a:solidFill>
                <a:latin typeface="Times New Roman" panose="02020603050405020304" pitchFamily="18" charset="0"/>
                <a:ea typeface="Times New Roman" panose="02020603050405020304" pitchFamily="18" charset="0"/>
              </a:rPr>
              <a:t>we daşary ýurt maýa goýumlaryny çekmekde, maýa goýum taslamalarynyň içerki we daşarky bazarynda amatly maýa taslamalarynyň çykarylmagyny üpjün etmekde territorial birliginiň kärhanalaryna </a:t>
            </a:r>
            <a:r>
              <a:rPr lang="nb-NO" sz="2200" dirty="0" smtClean="0">
                <a:solidFill>
                  <a:srgbClr val="000000"/>
                </a:solidFill>
                <a:latin typeface="Times New Roman" panose="02020603050405020304" pitchFamily="18" charset="0"/>
                <a:ea typeface="Times New Roman" panose="02020603050405020304" pitchFamily="18" charset="0"/>
              </a:rPr>
              <a:t>hemmetaraplaýyn </a:t>
            </a:r>
            <a:r>
              <a:rPr lang="nb-NO" sz="2200" dirty="0">
                <a:solidFill>
                  <a:srgbClr val="000000"/>
                </a:solidFill>
                <a:latin typeface="Times New Roman" panose="02020603050405020304" pitchFamily="18" charset="0"/>
                <a:ea typeface="Times New Roman" panose="02020603050405020304" pitchFamily="18" charset="0"/>
              </a:rPr>
              <a:t>ýardam bermek;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maksatnamalaýyn </a:t>
            </a:r>
            <a:r>
              <a:rPr lang="nb-NO" sz="2200" dirty="0">
                <a:solidFill>
                  <a:srgbClr val="000000"/>
                </a:solidFill>
                <a:latin typeface="Times New Roman" panose="02020603050405020304" pitchFamily="18" charset="0"/>
                <a:ea typeface="Times New Roman" panose="02020603050405020304" pitchFamily="18" charset="0"/>
              </a:rPr>
              <a:t>meýilnamalary amala aşyrmak işine territorial </a:t>
            </a:r>
            <a:r>
              <a:rPr lang="nb-NO" sz="2200" dirty="0" smtClean="0">
                <a:solidFill>
                  <a:srgbClr val="000000"/>
                </a:solidFill>
                <a:latin typeface="Times New Roman" panose="02020603050405020304" pitchFamily="18" charset="0"/>
                <a:ea typeface="Times New Roman" panose="02020603050405020304" pitchFamily="18" charset="0"/>
              </a:rPr>
              <a:t>birlikleriň </a:t>
            </a:r>
            <a:r>
              <a:rPr lang="nb-NO" sz="2200" dirty="0">
                <a:solidFill>
                  <a:srgbClr val="000000"/>
                </a:solidFill>
                <a:latin typeface="Times New Roman" panose="02020603050405020304" pitchFamily="18" charset="0"/>
                <a:ea typeface="Times New Roman" panose="02020603050405020304" pitchFamily="18" charset="0"/>
              </a:rPr>
              <a:t>işjeň </a:t>
            </a:r>
            <a:r>
              <a:rPr lang="nb-NO" sz="2200" dirty="0" smtClean="0">
                <a:solidFill>
                  <a:srgbClr val="000000"/>
                </a:solidFill>
                <a:latin typeface="Times New Roman" panose="02020603050405020304" pitchFamily="18" charset="0"/>
                <a:ea typeface="Times New Roman" panose="02020603050405020304" pitchFamily="18" charset="0"/>
              </a:rPr>
              <a:t>gatnaşma</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gyny </a:t>
            </a:r>
            <a:r>
              <a:rPr lang="nb-NO" sz="2200" dirty="0">
                <a:solidFill>
                  <a:srgbClr val="000000"/>
                </a:solidFill>
                <a:latin typeface="Times New Roman" panose="02020603050405020304" pitchFamily="18" charset="0"/>
                <a:ea typeface="Times New Roman" panose="02020603050405020304" pitchFamily="18" charset="0"/>
              </a:rPr>
              <a:t>gazanmak;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maýadarlara </a:t>
            </a:r>
            <a:r>
              <a:rPr lang="nb-NO" sz="2200" dirty="0">
                <a:solidFill>
                  <a:srgbClr val="000000"/>
                </a:solidFill>
                <a:latin typeface="Times New Roman" panose="02020603050405020304" pitchFamily="18" charset="0"/>
                <a:ea typeface="Times New Roman" panose="02020603050405020304" pitchFamily="18" charset="0"/>
              </a:rPr>
              <a:t>maýa goýmakda töwekgelliklerden goraýan kepillikleri bermek;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şäheriň </a:t>
            </a:r>
            <a:r>
              <a:rPr lang="nb-NO" sz="2200" dirty="0">
                <a:solidFill>
                  <a:srgbClr val="000000"/>
                </a:solidFill>
                <a:latin typeface="Times New Roman" panose="02020603050405020304" pitchFamily="18" charset="0"/>
                <a:ea typeface="Times New Roman" panose="02020603050405020304" pitchFamily="18" charset="0"/>
              </a:rPr>
              <a:t>ýa-da obanyň çäklerinde maýa goýum işini amala aşyrmakda ýeňillikli (ilkinji </a:t>
            </a:r>
            <a:r>
              <a:rPr lang="nb-NO" sz="2200" dirty="0" smtClean="0">
                <a:solidFill>
                  <a:srgbClr val="000000"/>
                </a:solidFill>
                <a:latin typeface="Times New Roman" panose="02020603050405020304" pitchFamily="18" charset="0"/>
                <a:ea typeface="Times New Roman" panose="02020603050405020304" pitchFamily="18" charset="0"/>
              </a:rPr>
              <a:t>no</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batda </a:t>
            </a:r>
            <a:r>
              <a:rPr lang="nb-NO" sz="2200" dirty="0">
                <a:solidFill>
                  <a:srgbClr val="000000"/>
                </a:solidFill>
                <a:latin typeface="Times New Roman" panose="02020603050405020304" pitchFamily="18" charset="0"/>
                <a:ea typeface="Times New Roman" panose="02020603050405020304" pitchFamily="18" charset="0"/>
              </a:rPr>
              <a:t>salgyt) düzgüniniň döredilmegi;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maýa </a:t>
            </a:r>
            <a:r>
              <a:rPr lang="nb-NO" sz="2200" dirty="0">
                <a:solidFill>
                  <a:srgbClr val="000000"/>
                </a:solidFill>
                <a:latin typeface="Times New Roman" panose="02020603050405020304" pitchFamily="18" charset="0"/>
                <a:ea typeface="Times New Roman" panose="02020603050405020304" pitchFamily="18" charset="0"/>
              </a:rPr>
              <a:t>goýum syýasatyny güýçlendirmek.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b="1" kern="1600" spc="-15" dirty="0">
                <a:solidFill>
                  <a:srgbClr val="000000"/>
                </a:solidFill>
                <a:latin typeface="Times New Roman" panose="02020603050405020304" pitchFamily="18" charset="0"/>
                <a:cs typeface="Arial" panose="020B0604020202020204" pitchFamily="34" charset="0"/>
              </a:rPr>
              <a:t> </a:t>
            </a:r>
            <a:r>
              <a:rPr lang="ru-RU" sz="2200" b="1" kern="1600" dirty="0">
                <a:latin typeface="Arial" panose="020B0604020202020204" pitchFamily="34" charset="0"/>
              </a:rPr>
              <a:t/>
            </a:r>
            <a:br>
              <a:rPr lang="ru-RU" sz="2200" b="1" kern="1600" dirty="0">
                <a:latin typeface="Arial" panose="020B0604020202020204" pitchFamily="34" charset="0"/>
              </a:rPr>
            </a:br>
            <a:endParaRPr lang="ru-RU" dirty="0"/>
          </a:p>
        </p:txBody>
      </p:sp>
    </p:spTree>
    <p:extLst>
      <p:ext uri="{BB962C8B-B14F-4D97-AF65-F5344CB8AC3E}">
        <p14:creationId xmlns:p14="http://schemas.microsoft.com/office/powerpoint/2010/main" val="2279687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13895" y="606355"/>
            <a:ext cx="10252861" cy="6140674"/>
          </a:xfrm>
        </p:spPr>
        <p:txBody>
          <a:bodyPr>
            <a:normAutofit fontScale="90000"/>
          </a:bodyPr>
          <a:lstStyle/>
          <a:p>
            <a:pPr>
              <a:spcBef>
                <a:spcPts val="1200"/>
              </a:spcBef>
              <a:spcAft>
                <a:spcPts val="300"/>
              </a:spcAft>
            </a:pPr>
            <a:r>
              <a:rPr lang="tk-TM" sz="2700" b="1" kern="1600" spc="-15" dirty="0" smtClean="0">
                <a:latin typeface="Times New Roman" panose="02020603050405020304" pitchFamily="18" charset="0"/>
                <a:cs typeface="Arial" panose="020B0604020202020204" pitchFamily="34" charset="0"/>
              </a:rPr>
              <a:t>   </a:t>
            </a:r>
            <a:r>
              <a:rPr lang="nb-NO" sz="2700" b="1" kern="1600" spc="-15" dirty="0" smtClean="0">
                <a:latin typeface="Times New Roman" panose="02020603050405020304" pitchFamily="18" charset="0"/>
                <a:cs typeface="Arial" panose="020B0604020202020204" pitchFamily="34" charset="0"/>
              </a:rPr>
              <a:t>5.4</a:t>
            </a:r>
            <a:r>
              <a:rPr lang="nb-NO" sz="2700" b="1" kern="1600" spc="-15" dirty="0">
                <a:latin typeface="Times New Roman" panose="02020603050405020304" pitchFamily="18" charset="0"/>
                <a:cs typeface="Arial" panose="020B0604020202020204" pitchFamily="34" charset="0"/>
              </a:rPr>
              <a:t>. Türkmenistanyň maýa goýum syýasaty we ony amala aşyrmagyň </a:t>
            </a:r>
            <a:r>
              <a:rPr lang="nb-NO" sz="2700" b="1" kern="1600" spc="-15" dirty="0" smtClean="0">
                <a:latin typeface="Times New Roman" panose="02020603050405020304" pitchFamily="18" charset="0"/>
                <a:cs typeface="Arial" panose="020B0604020202020204" pitchFamily="34" charset="0"/>
              </a:rPr>
              <a:t>mehanizmleri</a:t>
            </a:r>
            <a:r>
              <a:rPr lang="ru-RU" sz="2700" b="1" kern="1600" spc="-15" dirty="0" smtClean="0">
                <a:latin typeface="Times New Roman" panose="02020603050405020304" pitchFamily="18" charset="0"/>
                <a:cs typeface="Arial" panose="020B0604020202020204" pitchFamily="34" charset="0"/>
              </a:rPr>
              <a:t>.</a:t>
            </a:r>
            <a:r>
              <a:rPr lang="ru-RU" sz="2700" b="1" kern="1600" dirty="0">
                <a:latin typeface="Arial" panose="020B0604020202020204" pitchFamily="34" charset="0"/>
              </a:rPr>
              <a:t/>
            </a:r>
            <a:br>
              <a:rPr lang="ru-RU" sz="2700" b="1" kern="1600" dirty="0">
                <a:latin typeface="Arial" panose="020B0604020202020204" pitchFamily="34" charset="0"/>
              </a:rPr>
            </a:br>
            <a:r>
              <a:rPr lang="nb-NO" sz="2700" b="1"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D</a:t>
            </a:r>
            <a:r>
              <a:rPr lang="nb-NO" sz="2700" dirty="0">
                <a:latin typeface="Times New Roman" panose="02020603050405020304" pitchFamily="18" charset="0"/>
                <a:ea typeface="Times New Roman" panose="02020603050405020304" pitchFamily="18" charset="0"/>
              </a:rPr>
              <a:t>aşary ýurtlaryň maýa goýum syýasatynda ykdysadyýetiň </a:t>
            </a:r>
            <a:r>
              <a:rPr lang="nb-NO" sz="2700" dirty="0" smtClean="0">
                <a:latin typeface="Times New Roman" panose="02020603050405020304" pitchFamily="18" charset="0"/>
                <a:ea typeface="Times New Roman" panose="02020603050405020304" pitchFamily="18" charset="0"/>
              </a:rPr>
              <a:t>döwrebaplaşdyryl</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magyny </a:t>
            </a:r>
            <a:r>
              <a:rPr lang="nb-NO" sz="2700" dirty="0">
                <a:latin typeface="Times New Roman" panose="02020603050405020304" pitchFamily="18" charset="0"/>
                <a:ea typeface="Times New Roman" panose="02020603050405020304" pitchFamily="18" charset="0"/>
              </a:rPr>
              <a:t>tijendirýän ugurlaryň </a:t>
            </a:r>
            <a:r>
              <a:rPr lang="nb-NO" sz="2700" b="1" dirty="0">
                <a:latin typeface="Times New Roman" panose="02020603050405020304" pitchFamily="18" charset="0"/>
                <a:ea typeface="Times New Roman" panose="02020603050405020304" pitchFamily="18" charset="0"/>
              </a:rPr>
              <a:t>üçüsini aýratyn bellemek gerekdir</a:t>
            </a:r>
            <a:r>
              <a:rPr lang="nb-NO" sz="2700" dirty="0">
                <a:latin typeface="Times New Roman" panose="02020603050405020304" pitchFamily="18" charset="0"/>
                <a:ea typeface="Times New Roman" panose="02020603050405020304" pitchFamily="18" charset="0"/>
              </a:rPr>
              <a:t>. Munuň özi şu aşakda görkezilenler üçin amatly şertleri döretmek bilen baglydyr: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önümçilik kuwwatlyklarynyň ösmegine güýçli badalga berýän, </a:t>
            </a:r>
            <a:r>
              <a:rPr lang="nb-NO" sz="2700" dirty="0" smtClean="0">
                <a:latin typeface="Times New Roman" panose="02020603050405020304" pitchFamily="18" charset="0"/>
                <a:ea typeface="Times New Roman" panose="02020603050405020304" pitchFamily="18" charset="0"/>
              </a:rPr>
              <a:t>eýeçiligiň </a:t>
            </a:r>
            <a:r>
              <a:rPr lang="nb-NO" sz="2700" dirty="0">
                <a:latin typeface="Times New Roman" panose="02020603050405020304" pitchFamily="18" charset="0"/>
                <a:ea typeface="Times New Roman" panose="02020603050405020304" pitchFamily="18" charset="0"/>
              </a:rPr>
              <a:t>ähli </a:t>
            </a:r>
            <a:r>
              <a:rPr lang="nb-NO" sz="2700" dirty="0" smtClean="0">
                <a:latin typeface="Times New Roman" panose="02020603050405020304" pitchFamily="18" charset="0"/>
                <a:ea typeface="Times New Roman" panose="02020603050405020304" pitchFamily="18" charset="0"/>
              </a:rPr>
              <a:t>gör</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nüşine </a:t>
            </a:r>
            <a:r>
              <a:rPr lang="nb-NO" sz="2700" dirty="0">
                <a:latin typeface="Times New Roman" panose="02020603050405020304" pitchFamily="18" charset="0"/>
                <a:ea typeface="Times New Roman" panose="02020603050405020304" pitchFamily="18" charset="0"/>
              </a:rPr>
              <a:t>degişli bolan we hojalyk işi bilen meşgullanýan subýektler;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ilatyň bilim we ylym potensialyny döwrüň talabyna laýyklykda </a:t>
            </a:r>
            <a:r>
              <a:rPr lang="nb-NO" sz="2700" dirty="0" smtClean="0">
                <a:latin typeface="Times New Roman" panose="02020603050405020304" pitchFamily="18" charset="0"/>
                <a:ea typeface="Times New Roman" panose="02020603050405020304" pitchFamily="18" charset="0"/>
              </a:rPr>
              <a:t>ösdürmek </a:t>
            </a:r>
            <a:r>
              <a:rPr lang="nb-NO" sz="2700" dirty="0">
                <a:latin typeface="Times New Roman" panose="02020603050405020304" pitchFamily="18" charset="0"/>
                <a:ea typeface="Times New Roman" panose="02020603050405020304" pitchFamily="18" charset="0"/>
              </a:rPr>
              <a:t>we kämilleşdirmek;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döwlet dolandyryş edaralarynyň, kärhanalarynyň we eýeçiligiň beýleki görnüşine degişli bolan hojalyk subýektleriniň arasynda netijeli partnýorçylyk </a:t>
            </a:r>
            <a:r>
              <a:rPr lang="nb-NO" sz="2700" dirty="0" smtClean="0">
                <a:latin typeface="Times New Roman" panose="02020603050405020304" pitchFamily="18" charset="0"/>
                <a:ea typeface="Times New Roman" panose="02020603050405020304" pitchFamily="18" charset="0"/>
              </a:rPr>
              <a:t>gatnaşyk</a:t>
            </a:r>
            <a:r>
              <a:rPr lang="ru-RU" sz="2700" dirty="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laryny </a:t>
            </a:r>
            <a:r>
              <a:rPr lang="nb-NO" sz="2700" dirty="0">
                <a:latin typeface="Times New Roman" panose="02020603050405020304" pitchFamily="18" charset="0"/>
                <a:ea typeface="Times New Roman" panose="02020603050405020304" pitchFamily="18" charset="0"/>
              </a:rPr>
              <a:t>ýola goýmak arkaly ykdysadyýetde bar bolan düýpli meseleleri çözmek.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938101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4715" y="553089"/>
            <a:ext cx="10412660" cy="6189502"/>
          </a:xfrm>
        </p:spPr>
        <p:txBody>
          <a:bodyPr>
            <a:normAutofit fontScale="90000"/>
          </a:bodyPr>
          <a:lstStyle/>
          <a:p>
            <a:pPr>
              <a:spcBef>
                <a:spcPts val="1200"/>
              </a:spcBef>
              <a:spcAft>
                <a:spcPts val="0"/>
              </a:spcAft>
              <a:tabLst>
                <a:tab pos="286385" algn="l"/>
              </a:tabLst>
            </a:pPr>
            <a:r>
              <a:rPr lang="tk-TM" sz="2700" dirty="0" smtClean="0">
                <a:solidFill>
                  <a:srgbClr val="000000"/>
                </a:solidFill>
                <a:latin typeface="Times New Roman" panose="02020603050405020304" pitchFamily="18" charset="0"/>
                <a:ea typeface="Times New Roman" panose="02020603050405020304" pitchFamily="18" charset="0"/>
              </a:rPr>
              <a:t>  </a:t>
            </a:r>
            <a:r>
              <a:rPr lang="nb-NO" sz="2700" dirty="0" smtClean="0">
                <a:solidFill>
                  <a:srgbClr val="000000"/>
                </a:solidFill>
                <a:latin typeface="Times New Roman" panose="02020603050405020304" pitchFamily="18" charset="0"/>
                <a:ea typeface="Times New Roman" panose="02020603050405020304" pitchFamily="18" charset="0"/>
              </a:rPr>
              <a:t>Bu </a:t>
            </a:r>
            <a:r>
              <a:rPr lang="nb-NO" sz="2700" dirty="0">
                <a:solidFill>
                  <a:srgbClr val="000000"/>
                </a:solidFill>
                <a:latin typeface="Times New Roman" panose="02020603050405020304" pitchFamily="18" charset="0"/>
                <a:ea typeface="Times New Roman" panose="02020603050405020304" pitchFamily="18" charset="0"/>
              </a:rPr>
              <a:t>ugurlaryň bazar gatnaşyklarynyň esasy ýörelgeleri (döwletiň kanunçylyk </a:t>
            </a:r>
            <a:r>
              <a:rPr lang="nb-NO" sz="2700" dirty="0" smtClean="0">
                <a:solidFill>
                  <a:srgbClr val="000000"/>
                </a:solidFill>
                <a:latin typeface="Times New Roman" panose="02020603050405020304" pitchFamily="18" charset="0"/>
                <a:ea typeface="Times New Roman" panose="02020603050405020304" pitchFamily="18" charset="0"/>
              </a:rPr>
              <a:t>çäk</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lerinde </a:t>
            </a:r>
            <a:r>
              <a:rPr lang="nb-NO" sz="2700" dirty="0">
                <a:solidFill>
                  <a:srgbClr val="000000"/>
                </a:solidFill>
                <a:latin typeface="Times New Roman" panose="02020603050405020304" pitchFamily="18" charset="0"/>
                <a:ea typeface="Times New Roman" panose="02020603050405020304" pitchFamily="18" charset="0"/>
              </a:rPr>
              <a:t>subýektlere ykdysady erkinliginiň berilmegi) we döwletiň olaryň hojalyk işine goşulyşmazlygy bilen inçeden sazlaşmagy hojalyk işini alyp barmakda </a:t>
            </a:r>
            <a:r>
              <a:rPr lang="nb-NO" sz="2700" dirty="0" smtClean="0">
                <a:solidFill>
                  <a:srgbClr val="000000"/>
                </a:solidFill>
                <a:latin typeface="Times New Roman" panose="02020603050405020304" pitchFamily="18" charset="0"/>
                <a:ea typeface="Times New Roman" panose="02020603050405020304" pitchFamily="18" charset="0"/>
              </a:rPr>
              <a:t>öňde</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baryjy </a:t>
            </a:r>
            <a:r>
              <a:rPr lang="nb-NO" sz="2700" dirty="0">
                <a:solidFill>
                  <a:srgbClr val="000000"/>
                </a:solidFill>
                <a:latin typeface="Times New Roman" panose="02020603050405020304" pitchFamily="18" charset="0"/>
                <a:ea typeface="Times New Roman" panose="02020603050405020304" pitchFamily="18" charset="0"/>
              </a:rPr>
              <a:t>hem oňyn usullary kemala getirmäge şert döredýär.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nb-NO" sz="2700" dirty="0">
                <a:solidFill>
                  <a:srgbClr val="000000"/>
                </a:solidFill>
                <a:latin typeface="Times New Roman" panose="02020603050405020304" pitchFamily="18" charset="0"/>
                <a:ea typeface="Times New Roman" panose="02020603050405020304" pitchFamily="18" charset="0"/>
              </a:rPr>
              <a:t>Türkmenistanda ykdysadyýeti döwrebaplaşdyrmagyň depginlerini </a:t>
            </a:r>
            <a:r>
              <a:rPr lang="nb-NO" sz="2700" dirty="0" smtClean="0">
                <a:solidFill>
                  <a:srgbClr val="000000"/>
                </a:solidFill>
                <a:latin typeface="Times New Roman" panose="02020603050405020304" pitchFamily="18" charset="0"/>
                <a:ea typeface="Times New Roman" panose="02020603050405020304" pitchFamily="18" charset="0"/>
              </a:rPr>
              <a:t>artdyrmak</a:t>
            </a:r>
            <a:r>
              <a:rPr lang="nb-NO" sz="2700" dirty="0">
                <a:solidFill>
                  <a:srgbClr val="000000"/>
                </a:solidFill>
                <a:latin typeface="Times New Roman" panose="02020603050405020304" pitchFamily="18" charset="0"/>
                <a:ea typeface="Times New Roman" panose="02020603050405020304" pitchFamily="18" charset="0"/>
              </a:rPr>
              <a:t>, önümçiligiň netijeliligini ýokarlandyrmak, hojalyk işi bilen meşgullanýan </a:t>
            </a:r>
            <a:r>
              <a:rPr lang="nb-NO" sz="2700" dirty="0" smtClean="0">
                <a:solidFill>
                  <a:srgbClr val="000000"/>
                </a:solidFill>
                <a:latin typeface="Times New Roman" panose="02020603050405020304" pitchFamily="18" charset="0"/>
                <a:ea typeface="Times New Roman" panose="02020603050405020304" pitchFamily="18" charset="0"/>
              </a:rPr>
              <a:t>subýekt</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ler </a:t>
            </a:r>
            <a:r>
              <a:rPr lang="nb-NO" sz="2700" dirty="0">
                <a:solidFill>
                  <a:srgbClr val="000000"/>
                </a:solidFill>
                <a:latin typeface="Times New Roman" panose="02020603050405020304" pitchFamily="18" charset="0"/>
                <a:ea typeface="Times New Roman" panose="02020603050405020304" pitchFamily="18" charset="0"/>
              </a:rPr>
              <a:t>üçin gyradeň şertleri döretmek işi şu aşakdaky ykdysady </a:t>
            </a:r>
            <a:r>
              <a:rPr lang="nb-NO" sz="2700" dirty="0" smtClean="0">
                <a:solidFill>
                  <a:srgbClr val="000000"/>
                </a:solidFill>
                <a:latin typeface="Times New Roman" panose="02020603050405020304" pitchFamily="18" charset="0"/>
                <a:ea typeface="Times New Roman" panose="02020603050405020304" pitchFamily="18" charset="0"/>
              </a:rPr>
              <a:t>mehanizmleriň </a:t>
            </a:r>
            <a:r>
              <a:rPr lang="nb-NO" sz="2700" dirty="0">
                <a:solidFill>
                  <a:srgbClr val="000000"/>
                </a:solidFill>
                <a:latin typeface="Times New Roman" panose="02020603050405020304" pitchFamily="18" charset="0"/>
                <a:ea typeface="Times New Roman" panose="02020603050405020304" pitchFamily="18" charset="0"/>
              </a:rPr>
              <a:t>we </a:t>
            </a:r>
            <a:r>
              <a:rPr lang="nb-NO" sz="2700" dirty="0" smtClean="0">
                <a:solidFill>
                  <a:srgbClr val="000000"/>
                </a:solidFill>
                <a:latin typeface="Times New Roman" panose="02020603050405020304" pitchFamily="18" charset="0"/>
                <a:ea typeface="Times New Roman" panose="02020603050405020304" pitchFamily="18" charset="0"/>
              </a:rPr>
              <a:t>çä</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releriň </a:t>
            </a:r>
            <a:r>
              <a:rPr lang="nb-NO" sz="2700" dirty="0">
                <a:solidFill>
                  <a:srgbClr val="000000"/>
                </a:solidFill>
                <a:latin typeface="Times New Roman" panose="02020603050405020304" pitchFamily="18" charset="0"/>
                <a:ea typeface="Times New Roman" panose="02020603050405020304" pitchFamily="18" charset="0"/>
              </a:rPr>
              <a:t>üsti bilen amala aşyrylýar: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nb-NO" sz="2700" dirty="0" smtClean="0">
                <a:solidFill>
                  <a:srgbClr val="000000"/>
                </a:solidFill>
                <a:latin typeface="Times New Roman" panose="02020603050405020304" pitchFamily="18" charset="0"/>
                <a:ea typeface="Times New Roman" panose="02020603050405020304" pitchFamily="18" charset="0"/>
              </a:rPr>
              <a:t>bar </a:t>
            </a:r>
            <a:r>
              <a:rPr lang="nb-NO" sz="2700" dirty="0">
                <a:solidFill>
                  <a:srgbClr val="000000"/>
                </a:solidFill>
                <a:latin typeface="Times New Roman" panose="02020603050405020304" pitchFamily="18" charset="0"/>
                <a:ea typeface="Times New Roman" panose="02020603050405020304" pitchFamily="18" charset="0"/>
              </a:rPr>
              <a:t>bolan kanunçylyk namalaryny kämilleşdirmek we täzelerini döretmek;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nb-NO" sz="2700" dirty="0" smtClean="0">
                <a:solidFill>
                  <a:srgbClr val="000000"/>
                </a:solidFill>
                <a:latin typeface="Times New Roman" panose="02020603050405020304" pitchFamily="18" charset="0"/>
                <a:ea typeface="Times New Roman" panose="02020603050405020304" pitchFamily="18" charset="0"/>
              </a:rPr>
              <a:t>hojalyk </a:t>
            </a:r>
            <a:r>
              <a:rPr lang="nb-NO" sz="2700" dirty="0">
                <a:solidFill>
                  <a:srgbClr val="000000"/>
                </a:solidFill>
                <a:latin typeface="Times New Roman" panose="02020603050405020304" pitchFamily="18" charset="0"/>
                <a:ea typeface="Times New Roman" panose="02020603050405020304" pitchFamily="18" charset="0"/>
              </a:rPr>
              <a:t>işi bilen meşgullanýan, eýeçiligiň hemme görnüşlerine degişli bolan </a:t>
            </a:r>
            <a:r>
              <a:rPr lang="nb-NO" sz="2700" dirty="0" smtClean="0">
                <a:solidFill>
                  <a:srgbClr val="000000"/>
                </a:solidFill>
                <a:latin typeface="Times New Roman" panose="02020603050405020304" pitchFamily="18" charset="0"/>
                <a:ea typeface="Times New Roman" panose="02020603050405020304" pitchFamily="18" charset="0"/>
              </a:rPr>
              <a:t>su</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býektler </a:t>
            </a:r>
            <a:r>
              <a:rPr lang="nb-NO" sz="2700" dirty="0">
                <a:solidFill>
                  <a:srgbClr val="000000"/>
                </a:solidFill>
                <a:latin typeface="Times New Roman" panose="02020603050405020304" pitchFamily="18" charset="0"/>
                <a:ea typeface="Times New Roman" panose="02020603050405020304" pitchFamily="18" charset="0"/>
              </a:rPr>
              <a:t>üçin şertleriň deň bolmagyna ýardam berýän bahalar syýasatyny yzygiderli kämilleşdirmek;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nb-NO" sz="2700" dirty="0" smtClean="0">
                <a:solidFill>
                  <a:srgbClr val="000000"/>
                </a:solidFill>
                <a:latin typeface="Times New Roman" panose="02020603050405020304" pitchFamily="18" charset="0"/>
                <a:ea typeface="Times New Roman" panose="02020603050405020304" pitchFamily="18" charset="0"/>
              </a:rPr>
              <a:t>häzirki </a:t>
            </a:r>
            <a:r>
              <a:rPr lang="nb-NO" sz="2700" dirty="0">
                <a:solidFill>
                  <a:srgbClr val="000000"/>
                </a:solidFill>
                <a:latin typeface="Times New Roman" panose="02020603050405020304" pitchFamily="18" charset="0"/>
                <a:ea typeface="Times New Roman" panose="02020603050405020304" pitchFamily="18" charset="0"/>
              </a:rPr>
              <a:t>zaman oba hojalyk we gurluşyk tehnikasyny, awtoulaglary we beýleki </a:t>
            </a:r>
            <a:r>
              <a:rPr lang="nb-NO" sz="2700" dirty="0" smtClean="0">
                <a:solidFill>
                  <a:srgbClr val="000000"/>
                </a:solidFill>
                <a:latin typeface="Times New Roman" panose="02020603050405020304" pitchFamily="18" charset="0"/>
                <a:ea typeface="Times New Roman" panose="02020603050405020304" pitchFamily="18" charset="0"/>
              </a:rPr>
              <a:t>teh</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nikalary </a:t>
            </a:r>
            <a:r>
              <a:rPr lang="nb-NO" sz="2700" dirty="0">
                <a:solidFill>
                  <a:srgbClr val="000000"/>
                </a:solidFill>
                <a:latin typeface="Times New Roman" panose="02020603050405020304" pitchFamily="18" charset="0"/>
                <a:ea typeface="Times New Roman" panose="02020603050405020304" pitchFamily="18" charset="0"/>
              </a:rPr>
              <a:t>satyn almak arkaly döwlete degişli kärhanalara döwlet goldawyny bermek;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nb-NO" sz="2700" dirty="0" smtClean="0">
                <a:solidFill>
                  <a:srgbClr val="000000"/>
                </a:solidFill>
                <a:latin typeface="Times New Roman" panose="02020603050405020304" pitchFamily="18" charset="0"/>
                <a:ea typeface="Times New Roman" panose="02020603050405020304" pitchFamily="18" charset="0"/>
              </a:rPr>
              <a:t>döwlet </a:t>
            </a:r>
            <a:r>
              <a:rPr lang="nb-NO" sz="2700" dirty="0">
                <a:solidFill>
                  <a:srgbClr val="000000"/>
                </a:solidFill>
                <a:latin typeface="Times New Roman" panose="02020603050405020304" pitchFamily="18" charset="0"/>
                <a:ea typeface="Times New Roman" panose="02020603050405020304" pitchFamily="18" charset="0"/>
              </a:rPr>
              <a:t>tarapyndan hususy telekeçiligiň goldanylmagy.</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251632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4614" y="499822"/>
            <a:ext cx="10172962" cy="6140674"/>
          </a:xfrm>
        </p:spPr>
        <p:txBody>
          <a:bodyPr>
            <a:normAutofit fontScale="90000"/>
          </a:bodyPr>
          <a:lstStyle/>
          <a:p>
            <a:pPr>
              <a:spcBef>
                <a:spcPts val="1200"/>
              </a:spcBef>
              <a:spcAft>
                <a:spcPts val="0"/>
              </a:spcAft>
              <a:tabLst>
                <a:tab pos="286385" algn="l"/>
              </a:tabLst>
            </a:pPr>
            <a:r>
              <a:rPr lang="nb-NO" sz="2700" dirty="0">
                <a:latin typeface="Times New Roman" panose="02020603050405020304" pitchFamily="18" charset="0"/>
                <a:ea typeface="Times New Roman" panose="02020603050405020304" pitchFamily="18" charset="0"/>
              </a:rPr>
              <a:t>Türkmenistanyň täze ykdysady strategiýasy milli ykdysadyýetiň diňe bir döwlete degişli böleginde däl, eýsem hususy sektorda hem hojalyk işleri bilen</a:t>
            </a:r>
            <a:r>
              <a:rPr lang="nb-NO" sz="2700" dirty="0">
                <a:solidFill>
                  <a:srgbClr val="FF0000"/>
                </a:solidFill>
                <a:latin typeface="Times New Roman" panose="02020603050405020304" pitchFamily="18" charset="0"/>
                <a:ea typeface="Times New Roman" panose="02020603050405020304" pitchFamily="18" charset="0"/>
              </a:rPr>
              <a:t> </a:t>
            </a:r>
            <a:r>
              <a:rPr lang="nb-NO" sz="2700" dirty="0" smtClean="0">
                <a:latin typeface="Times New Roman" panose="02020603050405020304" pitchFamily="18" charset="0"/>
                <a:ea typeface="Times New Roman" panose="02020603050405020304" pitchFamily="18" charset="0"/>
              </a:rPr>
              <a:t>meşgullan</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ýan </a:t>
            </a:r>
            <a:r>
              <a:rPr lang="nb-NO" sz="2700" dirty="0">
                <a:latin typeface="Times New Roman" panose="02020603050405020304" pitchFamily="18" charset="0"/>
                <a:ea typeface="Times New Roman" panose="02020603050405020304" pitchFamily="18" charset="0"/>
              </a:rPr>
              <a:t>subýektleriň döredijilik mümkinçilikleriniň dolulygyna amala aşyrylmagy üçin ýokary amatlyklary döredýän we önümçiligi ösdürýän hususy telekeçilere maýa goýumlar boýunça uzak möhletleýin ýeňillikli göterim karzlaryny </a:t>
            </a:r>
            <a:r>
              <a:rPr lang="nb-NO" sz="2700" dirty="0" smtClean="0">
                <a:latin typeface="Times New Roman" panose="02020603050405020304" pitchFamily="18" charset="0"/>
                <a:ea typeface="Times New Roman" panose="02020603050405020304" pitchFamily="18" charset="0"/>
              </a:rPr>
              <a:t>bermek</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den </a:t>
            </a:r>
            <a:r>
              <a:rPr lang="nb-NO" sz="2700" dirty="0">
                <a:latin typeface="Times New Roman" panose="02020603050405020304" pitchFamily="18" charset="0"/>
                <a:ea typeface="Times New Roman" panose="02020603050405020304" pitchFamily="18" charset="0"/>
              </a:rPr>
              <a:t>daşary, Türkmenistanyň Hökümetiniň ýanynda Senagatçylar we telekeçiler birleşmesi döredildi, hususy telekeçiligi döwletimiz tarapyndan goldamagyň </a:t>
            </a:r>
            <a:r>
              <a:rPr lang="nb-NO" sz="2700" dirty="0" smtClean="0">
                <a:latin typeface="Times New Roman" panose="02020603050405020304" pitchFamily="18" charset="0"/>
                <a:ea typeface="Times New Roman" panose="02020603050405020304" pitchFamily="18" charset="0"/>
              </a:rPr>
              <a:t>Maksatnamasy </a:t>
            </a:r>
            <a:r>
              <a:rPr lang="nb-NO" sz="2700" dirty="0">
                <a:latin typeface="Times New Roman" panose="02020603050405020304" pitchFamily="18" charset="0"/>
                <a:ea typeface="Times New Roman" panose="02020603050405020304" pitchFamily="18" charset="0"/>
              </a:rPr>
              <a:t>işlenip taýýarlanylýar.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nb-NO" sz="2700" dirty="0">
                <a:latin typeface="Times New Roman" panose="02020603050405020304" pitchFamily="18" charset="0"/>
                <a:ea typeface="Times New Roman" panose="02020603050405020304" pitchFamily="18" charset="0"/>
              </a:rPr>
              <a:t>Gönükdirilýän maýa serişdeleriniň yzygiderli ösmegi senagat önümçiligini </a:t>
            </a:r>
            <a:r>
              <a:rPr lang="nb-NO" sz="2700" dirty="0" smtClean="0">
                <a:latin typeface="Times New Roman" panose="02020603050405020304" pitchFamily="18" charset="0"/>
                <a:ea typeface="Times New Roman" panose="02020603050405020304" pitchFamily="18" charset="0"/>
              </a:rPr>
              <a:t>ýo</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kary </a:t>
            </a:r>
            <a:r>
              <a:rPr lang="nb-NO" sz="2700" dirty="0">
                <a:latin typeface="Times New Roman" panose="02020603050405020304" pitchFamily="18" charset="0"/>
                <a:ea typeface="Times New Roman" panose="02020603050405020304" pitchFamily="18" charset="0"/>
              </a:rPr>
              <a:t>göterilmegine, ykdysadyýetiň umumy ýagdaýynyň sagdynlaşmagyna, </a:t>
            </a:r>
            <a:r>
              <a:rPr lang="nb-NO" sz="2700" dirty="0" smtClean="0">
                <a:latin typeface="Times New Roman" panose="02020603050405020304" pitchFamily="18" charset="0"/>
                <a:ea typeface="Times New Roman" panose="02020603050405020304" pitchFamily="18" charset="0"/>
              </a:rPr>
              <a:t>pu</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daklary </a:t>
            </a:r>
            <a:r>
              <a:rPr lang="nb-NO" sz="2700" dirty="0">
                <a:latin typeface="Times New Roman" panose="02020603050405020304" pitchFamily="18" charset="0"/>
                <a:ea typeface="Times New Roman" panose="02020603050405020304" pitchFamily="18" charset="0"/>
              </a:rPr>
              <a:t>sebitleýin ösdürmek, kärhanalaryň tehniki we tilsimat binýadyny </a:t>
            </a:r>
            <a:r>
              <a:rPr lang="nb-NO" sz="2700" dirty="0" smtClean="0">
                <a:latin typeface="Times New Roman" panose="02020603050405020304" pitchFamily="18" charset="0"/>
                <a:ea typeface="Times New Roman" panose="02020603050405020304" pitchFamily="18" charset="0"/>
              </a:rPr>
              <a:t>döwre</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baplaşdyrmak </a:t>
            </a:r>
            <a:r>
              <a:rPr lang="nb-NO" sz="2700" dirty="0">
                <a:latin typeface="Times New Roman" panose="02020603050405020304" pitchFamily="18" charset="0"/>
                <a:ea typeface="Times New Roman" panose="02020603050405020304" pitchFamily="18" charset="0"/>
              </a:rPr>
              <a:t>we ozal işläp duran önümçilikleri giňeltmek işine goýberilýän </a:t>
            </a:r>
            <a:r>
              <a:rPr lang="nb-NO" sz="2700" dirty="0" smtClean="0">
                <a:latin typeface="Times New Roman" panose="02020603050405020304" pitchFamily="18" charset="0"/>
                <a:ea typeface="Times New Roman" panose="02020603050405020304" pitchFamily="18" charset="0"/>
              </a:rPr>
              <a:t>maýa </a:t>
            </a:r>
            <a:r>
              <a:rPr lang="nb-NO" sz="2700" dirty="0">
                <a:latin typeface="Times New Roman" panose="02020603050405020304" pitchFamily="18" charset="0"/>
                <a:ea typeface="Times New Roman" panose="02020603050405020304" pitchFamily="18" charset="0"/>
              </a:rPr>
              <a:t>goýumlarynyň aňrybaş amatly gyradeňligini gazanmaklyk möhüm şertleriň biridir.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053004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3492" y="632987"/>
            <a:ext cx="10004286" cy="6105164"/>
          </a:xfrm>
        </p:spPr>
        <p:txBody>
          <a:bodyPr>
            <a:normAutofit fontScale="90000"/>
          </a:bodyPr>
          <a:lstStyle/>
          <a:p>
            <a:pPr>
              <a:spcAft>
                <a:spcPts val="0"/>
              </a:spcAft>
              <a:tabLst>
                <a:tab pos="286385" algn="l"/>
              </a:tabLst>
            </a:pPr>
            <a:r>
              <a:rPr lang="nb-NO" sz="2700" dirty="0">
                <a:solidFill>
                  <a:srgbClr val="000000"/>
                </a:solidFill>
                <a:latin typeface="Times New Roman" panose="02020603050405020304" pitchFamily="18" charset="0"/>
                <a:ea typeface="Times New Roman" panose="02020603050405020304" pitchFamily="18" charset="0"/>
              </a:rPr>
              <a:t>Türkmenistanyň ministrlikleri we pudak edaralary boýunça özleşdirilen </a:t>
            </a:r>
            <a:r>
              <a:rPr lang="nb-NO" sz="2700" dirty="0" smtClean="0">
                <a:solidFill>
                  <a:srgbClr val="000000"/>
                </a:solidFill>
                <a:latin typeface="Times New Roman" panose="02020603050405020304" pitchFamily="18" charset="0"/>
                <a:ea typeface="Times New Roman" panose="02020603050405020304" pitchFamily="18" charset="0"/>
              </a:rPr>
              <a:t>önüm</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çilik </a:t>
            </a:r>
            <a:r>
              <a:rPr lang="nb-NO" sz="2700" dirty="0">
                <a:solidFill>
                  <a:srgbClr val="000000"/>
                </a:solidFill>
                <a:latin typeface="Times New Roman" panose="02020603050405020304" pitchFamily="18" charset="0"/>
                <a:ea typeface="Times New Roman" panose="02020603050405020304" pitchFamily="18" charset="0"/>
              </a:rPr>
              <a:t>maýa goýumlarynyň gaýtadan öndürilişiniň (gözleg we ulanyş maksatly buraw işlerini, şeýle-de geljekki ýyllara niýetlenen taslama – gözleg çärelerine sarp edilýän serişdeler hasaba alynmadyk ýagdaýynda) düzümi</a:t>
            </a:r>
            <a:r>
              <a:rPr lang="ru-RU" sz="2700" dirty="0">
                <a:solidFill>
                  <a:srgbClr val="000000"/>
                </a:solidFill>
                <a:latin typeface="Times New Roman" panose="02020603050405020304" pitchFamily="18" charset="0"/>
                <a:ea typeface="Times New Roman" panose="02020603050405020304" pitchFamily="18" charset="0"/>
              </a:rPr>
              <a:t>ň </a:t>
            </a:r>
            <a:r>
              <a:rPr lang="nb-NO" sz="2700" dirty="0">
                <a:solidFill>
                  <a:srgbClr val="000000"/>
                </a:solidFill>
                <a:latin typeface="Times New Roman" panose="02020603050405020304" pitchFamily="18" charset="0"/>
                <a:ea typeface="Times New Roman" panose="02020603050405020304" pitchFamily="18" charset="0"/>
              </a:rPr>
              <a:t>şertleriň biridir. </a:t>
            </a:r>
            <a:r>
              <a:rPr lang="ru-RU" sz="2700" dirty="0" err="1">
                <a:solidFill>
                  <a:srgbClr val="000000"/>
                </a:solidFill>
                <a:latin typeface="Times New Roman" panose="02020603050405020304" pitchFamily="18" charset="0"/>
                <a:ea typeface="Times New Roman" panose="02020603050405020304" pitchFamily="18" charset="0"/>
              </a:rPr>
              <a:t>Mundan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başga-da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tehniki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taýdan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döwrebaplaşdyrmak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işlerine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goýberilen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maýa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goýumlarynyň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umumy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möçberinde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gatnaw</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awtoulaglaryny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gurluşyk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oba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hojalyk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tehnikasyny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satyn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almaga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sarp</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edilen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serişdeleriň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paýynyň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ýokary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bol-magyny</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hem</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bellemek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zerurdyr</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nb-NO" sz="2700" dirty="0">
                <a:solidFill>
                  <a:srgbClr val="000000"/>
                </a:solidFill>
                <a:latin typeface="Times New Roman" panose="02020603050405020304" pitchFamily="18" charset="0"/>
                <a:ea typeface="Times New Roman" panose="02020603050405020304" pitchFamily="18" charset="0"/>
              </a:rPr>
              <a:t>Gurluş düzüminde gurluşyk-gurnama işleriniň göwrümi ýokary bolan (ýol, ýaşaýyş jaý, jemagat gurluşygy, saglygy goraýyş, medeniýet, bilim ulgamlary) pudaklara, tehnikany we enjamlary satyn almaga gönükdirilýän maýalaryň </a:t>
            </a:r>
            <a:r>
              <a:rPr lang="nb-NO" sz="2700" dirty="0" smtClean="0">
                <a:solidFill>
                  <a:srgbClr val="000000"/>
                </a:solidFill>
                <a:latin typeface="Times New Roman" panose="02020603050405020304" pitchFamily="18" charset="0"/>
                <a:ea typeface="Times New Roman" panose="02020603050405020304" pitchFamily="18" charset="0"/>
              </a:rPr>
              <a:t>möç</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beriniň </a:t>
            </a:r>
            <a:r>
              <a:rPr lang="nb-NO" sz="2700" dirty="0">
                <a:solidFill>
                  <a:srgbClr val="000000"/>
                </a:solidFill>
                <a:latin typeface="Times New Roman" panose="02020603050405020304" pitchFamily="18" charset="0"/>
                <a:ea typeface="Times New Roman" panose="02020603050405020304" pitchFamily="18" charset="0"/>
              </a:rPr>
              <a:t>durnukly artdyrylmagy bu maksatnamalara niýetlenen çykdajylaryň umumy möçberindäki paýy hem uly bolmagynda galýar.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63487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5737" y="624109"/>
            <a:ext cx="9888876" cy="5971999"/>
          </a:xfrm>
        </p:spPr>
        <p:txBody>
          <a:bodyPr>
            <a:normAutofit fontScale="90000"/>
          </a:bodyPr>
          <a:lstStyle/>
          <a:p>
            <a:pPr>
              <a:spcAft>
                <a:spcPts val="0"/>
              </a:spcAft>
              <a:tabLst>
                <a:tab pos="286385" algn="l"/>
              </a:tabLst>
            </a:pPr>
            <a:r>
              <a:rPr lang="nb-NO" sz="2700" dirty="0">
                <a:latin typeface="Times New Roman" panose="02020603050405020304" pitchFamily="18" charset="0"/>
                <a:ea typeface="Times New Roman" panose="02020603050405020304" pitchFamily="18" charset="0"/>
              </a:rPr>
              <a:t>Ähli durmuş amatlyklary bolan, giňden ýagty bu ýaşaýyş jaýlary, sport </a:t>
            </a:r>
            <a:r>
              <a:rPr lang="nb-NO" sz="2700" dirty="0" smtClean="0">
                <a:latin typeface="Times New Roman" panose="02020603050405020304" pitchFamily="18" charset="0"/>
                <a:ea typeface="Times New Roman" panose="02020603050405020304" pitchFamily="18" charset="0"/>
              </a:rPr>
              <a:t>toplum</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lary</a:t>
            </a:r>
            <a:r>
              <a:rPr lang="nb-NO" sz="2700" dirty="0">
                <a:latin typeface="Times New Roman" panose="02020603050405020304" pitchFamily="18" charset="0"/>
                <a:ea typeface="Times New Roman" panose="02020603050405020304" pitchFamily="18" charset="0"/>
              </a:rPr>
              <a:t>, çagalar oýun-sport meýdançalary, söwda merkezleri, suwa </a:t>
            </a:r>
            <a:r>
              <a:rPr lang="nb-NO" sz="2700" dirty="0" smtClean="0">
                <a:latin typeface="Times New Roman" panose="02020603050405020304" pitchFamily="18" charset="0"/>
                <a:ea typeface="Times New Roman" panose="02020603050405020304" pitchFamily="18" charset="0"/>
              </a:rPr>
              <a:t>düşülýän ser</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howuzlar </a:t>
            </a:r>
            <a:r>
              <a:rPr lang="nb-NO" sz="2700" dirty="0">
                <a:latin typeface="Times New Roman" panose="02020603050405020304" pitchFamily="18" charset="0"/>
                <a:ea typeface="Times New Roman" panose="02020603050405020304" pitchFamily="18" charset="0"/>
              </a:rPr>
              <a:t>bilen üpjün edilýär.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nb-NO" sz="2700" dirty="0">
                <a:latin typeface="Times New Roman" panose="02020603050405020304" pitchFamily="18" charset="0"/>
                <a:ea typeface="Times New Roman" panose="02020603050405020304" pitchFamily="18" charset="0"/>
              </a:rPr>
              <a:t>Türkmenistanyň Prezidentiniň “Obalaryň, şäherleriň, etraplardaky şäherleriň we etrap merkezleriniň ilatynyň durmuş-ýaşaýyş şertlerini düýpli özgertmek boýunça 2020-nji ýyla çenli döwür üçin” Milli maksatnamasyna laýyklykda, görkezilen döwrüň içinde infrastruktura, saglygy goraýyş, sport we bilim </a:t>
            </a:r>
            <a:r>
              <a:rPr lang="nb-NO" sz="2700" dirty="0" smtClean="0">
                <a:latin typeface="Times New Roman" panose="02020603050405020304" pitchFamily="18" charset="0"/>
                <a:ea typeface="Times New Roman" panose="02020603050405020304" pitchFamily="18" charset="0"/>
              </a:rPr>
              <a:t>des</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galaryny</a:t>
            </a:r>
            <a:r>
              <a:rPr lang="nb-NO" sz="2700" dirty="0">
                <a:latin typeface="Times New Roman" panose="02020603050405020304" pitchFamily="18" charset="0"/>
                <a:ea typeface="Times New Roman" panose="02020603050405020304" pitchFamily="18" charset="0"/>
              </a:rPr>
              <a:t>, mekdebe çenli çagalar edaralaryny we ýaşaýyş jaýlaryny gurmak işlerine 14,5 mlrd manat möçberinde maýa goýumlaryny gönükdirmek göz öňünde tutulýar.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nb-NO" sz="2700" dirty="0">
                <a:latin typeface="Times New Roman" panose="02020603050405020304" pitchFamily="18" charset="0"/>
                <a:ea typeface="Times New Roman" panose="02020603050405020304" pitchFamily="18" charset="0"/>
              </a:rPr>
              <a:t>Ỳurduň ilatynyň hususy ýaşaýyş jaýlaryny gurmaga we köpgatly jaýlarda taýýar öýleri satyn almaga ýeňillikli göterim karzlary berilýär. </a:t>
            </a:r>
            <a:r>
              <a:rPr lang="en-US" sz="2700" dirty="0" err="1">
                <a:latin typeface="Times New Roman" panose="02020603050405020304" pitchFamily="18" charset="0"/>
                <a:ea typeface="Times New Roman" panose="02020603050405020304" pitchFamily="18" charset="0"/>
              </a:rPr>
              <a:t>Mundan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başga</a:t>
            </a:r>
            <a:r>
              <a:rPr lang="en-US" sz="2700" dirty="0">
                <a:latin typeface="Times New Roman" panose="02020603050405020304" pitchFamily="18" charset="0"/>
                <a:ea typeface="Times New Roman" panose="02020603050405020304" pitchFamily="18" charset="0"/>
              </a:rPr>
              <a:t>-da </a:t>
            </a:r>
            <a:r>
              <a:rPr lang="en-US" sz="2700" b="1" dirty="0">
                <a:latin typeface="Times New Roman" panose="02020603050405020304" pitchFamily="18" charset="0"/>
                <a:ea typeface="Times New Roman" panose="02020603050405020304" pitchFamily="18" charset="0"/>
              </a:rPr>
              <a:t>2008-nji </a:t>
            </a:r>
            <a:r>
              <a:rPr lang="en-US" sz="2700" b="1" dirty="0" err="1">
                <a:latin typeface="Times New Roman" panose="02020603050405020304" pitchFamily="18" charset="0"/>
                <a:ea typeface="Times New Roman" panose="02020603050405020304" pitchFamily="18" charset="0"/>
              </a:rPr>
              <a:t>ýyldan</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başlap</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karzlary</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gaýtaryp</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bermegiň</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möhleti</a:t>
            </a:r>
            <a:r>
              <a:rPr lang="en-US" sz="2700" b="1" dirty="0">
                <a:latin typeface="Times New Roman" panose="02020603050405020304" pitchFamily="18" charset="0"/>
                <a:ea typeface="Times New Roman" panose="02020603050405020304" pitchFamily="18" charset="0"/>
              </a:rPr>
              <a:t> 15 </a:t>
            </a:r>
            <a:r>
              <a:rPr lang="en-US" sz="2700" b="1" dirty="0" err="1">
                <a:latin typeface="Times New Roman" panose="02020603050405020304" pitchFamily="18" charset="0"/>
                <a:ea typeface="Times New Roman" panose="02020603050405020304" pitchFamily="18" charset="0"/>
              </a:rPr>
              <a:t>ýyldan</a:t>
            </a:r>
            <a:r>
              <a:rPr lang="en-US" sz="2700" b="1" dirty="0">
                <a:latin typeface="Times New Roman" panose="02020603050405020304" pitchFamily="18" charset="0"/>
                <a:ea typeface="Times New Roman" panose="02020603050405020304" pitchFamily="18" charset="0"/>
              </a:rPr>
              <a:t> 30 </a:t>
            </a:r>
            <a:r>
              <a:rPr lang="en-US" sz="2700" b="1" dirty="0" err="1">
                <a:latin typeface="Times New Roman" panose="02020603050405020304" pitchFamily="18" charset="0"/>
                <a:ea typeface="Times New Roman" panose="02020603050405020304" pitchFamily="18" charset="0"/>
              </a:rPr>
              <a:t>ýyla</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çenli</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uzaldyldy</a:t>
            </a:r>
            <a:r>
              <a:rPr lang="en-US" sz="2700" b="1" dirty="0">
                <a:latin typeface="Times New Roman" panose="02020603050405020304" pitchFamily="18" charset="0"/>
                <a:ea typeface="Times New Roman" panose="02020603050405020304" pitchFamily="18" charset="0"/>
              </a:rPr>
              <a:t>,</a:t>
            </a: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olaryň</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ýyllyk</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göterim</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tölegleri</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bolsa</a:t>
            </a:r>
            <a:r>
              <a:rPr lang="en-US" sz="2700" b="1" dirty="0">
                <a:latin typeface="Times New Roman" panose="02020603050405020304" pitchFamily="18" charset="0"/>
                <a:ea typeface="Times New Roman" panose="02020603050405020304" pitchFamily="18" charset="0"/>
              </a:rPr>
              <a:t> 1% </a:t>
            </a:r>
            <a:r>
              <a:rPr lang="en-US" sz="2700" b="1" dirty="0" err="1" smtClean="0">
                <a:latin typeface="Times New Roman" panose="02020603050405020304" pitchFamily="18" charset="0"/>
                <a:ea typeface="Times New Roman" panose="02020603050405020304" pitchFamily="18" charset="0"/>
              </a:rPr>
              <a:t>möçbe</a:t>
            </a:r>
            <a:r>
              <a:rPr lang="ru-RU" sz="2700" b="1" dirty="0" smtClean="0">
                <a:latin typeface="Times New Roman" panose="02020603050405020304" pitchFamily="18" charset="0"/>
                <a:ea typeface="Times New Roman" panose="02020603050405020304" pitchFamily="18" charset="0"/>
              </a:rPr>
              <a:t>-</a:t>
            </a:r>
            <a:r>
              <a:rPr lang="en-US" sz="2700" b="1" dirty="0" err="1" smtClean="0">
                <a:latin typeface="Times New Roman" panose="02020603050405020304" pitchFamily="18" charset="0"/>
                <a:ea typeface="Times New Roman" panose="02020603050405020304" pitchFamily="18" charset="0"/>
              </a:rPr>
              <a:t>rinde</a:t>
            </a:r>
            <a:r>
              <a:rPr lang="en-US" sz="2700" b="1" dirty="0" smtClean="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bellenildi</a:t>
            </a:r>
            <a:r>
              <a:rPr lang="en-US" sz="2700" b="1"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346118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7779" y="357780"/>
            <a:ext cx="9977653" cy="6233890"/>
          </a:xfrm>
        </p:spPr>
        <p:txBody>
          <a:bodyPr>
            <a:normAutofit fontScale="90000"/>
          </a:bodyPr>
          <a:lstStyle/>
          <a:p>
            <a:pPr>
              <a:spcBef>
                <a:spcPts val="1200"/>
              </a:spcBef>
              <a:spcAft>
                <a:spcPts val="300"/>
              </a:spcAft>
            </a:pPr>
            <a:r>
              <a:rPr lang="tk-TM" sz="2700" b="1" kern="1600" spc="-15" dirty="0" smtClean="0">
                <a:latin typeface="Times New Roman" panose="02020603050405020304" pitchFamily="18" charset="0"/>
                <a:cs typeface="Arial" panose="020B0604020202020204" pitchFamily="34" charset="0"/>
              </a:rPr>
              <a:t>     </a:t>
            </a:r>
            <a:r>
              <a:rPr lang="en-US" sz="2700" b="1" kern="1600" spc="-15" dirty="0" smtClean="0">
                <a:latin typeface="Times New Roman" panose="02020603050405020304" pitchFamily="18" charset="0"/>
                <a:cs typeface="Arial" panose="020B0604020202020204" pitchFamily="34" charset="0"/>
              </a:rPr>
              <a:t>5.5</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Daşary</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ýurtly</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maýadarlaryň</a:t>
            </a:r>
            <a:r>
              <a:rPr lang="en-US" sz="2700" b="1" kern="1600" spc="-15" dirty="0">
                <a:latin typeface="Times New Roman" panose="02020603050405020304" pitchFamily="18" charset="0"/>
                <a:cs typeface="Arial" panose="020B0604020202020204" pitchFamily="34" charset="0"/>
              </a:rPr>
              <a:t> we </a:t>
            </a:r>
            <a:r>
              <a:rPr lang="en-US" sz="2700" b="1" kern="1600" spc="-15" dirty="0" err="1">
                <a:latin typeface="Times New Roman" panose="02020603050405020304" pitchFamily="18" charset="0"/>
                <a:cs typeface="Arial" panose="020B0604020202020204" pitchFamily="34" charset="0"/>
              </a:rPr>
              <a:t>daşary</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ýurt</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maýalary</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bolan</a:t>
            </a:r>
            <a:r>
              <a:rPr lang="en-US" sz="2700" b="1" kern="1600" spc="-15" dirty="0">
                <a:latin typeface="Times New Roman" panose="02020603050405020304" pitchFamily="18" charset="0"/>
                <a:cs typeface="Arial" panose="020B0604020202020204" pitchFamily="34" charset="0"/>
              </a:rPr>
              <a:t> </a:t>
            </a:r>
            <a:r>
              <a:rPr lang="tk-TM" sz="2700" b="1" kern="1600" spc="-15" dirty="0" smtClean="0">
                <a:latin typeface="Times New Roman" panose="02020603050405020304" pitchFamily="18" charset="0"/>
                <a:cs typeface="Arial" panose="020B0604020202020204" pitchFamily="34" charset="0"/>
              </a:rPr>
              <a:t> </a:t>
            </a:r>
            <a:r>
              <a:rPr lang="en-US" sz="2700" b="1" kern="1600" spc="-15" dirty="0" err="1" smtClean="0">
                <a:latin typeface="Times New Roman" panose="02020603050405020304" pitchFamily="18" charset="0"/>
                <a:cs typeface="Arial" panose="020B0604020202020204" pitchFamily="34" charset="0"/>
              </a:rPr>
              <a:t>kähanalaryň</a:t>
            </a:r>
            <a:r>
              <a:rPr lang="en-US" sz="2700" b="1" kern="1600" spc="-15" dirty="0" smtClean="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işiniň</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hukuk</a:t>
            </a:r>
            <a:r>
              <a:rPr lang="en-US" sz="2700" b="1" kern="1600" spc="-15" dirty="0">
                <a:latin typeface="Times New Roman" panose="02020603050405020304" pitchFamily="18" charset="0"/>
                <a:cs typeface="Arial" panose="020B0604020202020204" pitchFamily="34" charset="0"/>
              </a:rPr>
              <a:t> </a:t>
            </a:r>
            <a:r>
              <a:rPr lang="en-US" sz="2700" b="1" kern="1600" spc="-15" dirty="0" err="1" smtClean="0">
                <a:latin typeface="Times New Roman" panose="02020603050405020304" pitchFamily="18" charset="0"/>
                <a:cs typeface="Arial" panose="020B0604020202020204" pitchFamily="34" charset="0"/>
              </a:rPr>
              <a:t>üpjünçiligi</a:t>
            </a:r>
            <a:r>
              <a:rPr lang="ru-RU" sz="2700" b="1" kern="1600" spc="-15" dirty="0">
                <a:latin typeface="Times New Roman" panose="02020603050405020304" pitchFamily="18" charset="0"/>
                <a:cs typeface="Arial" panose="020B0604020202020204" pitchFamily="34" charset="0"/>
              </a:rPr>
              <a:t>.</a:t>
            </a:r>
            <a:r>
              <a:rPr lang="ru-RU" sz="2700" b="1" kern="1600" dirty="0">
                <a:latin typeface="Arial" panose="020B0604020202020204" pitchFamily="34" charset="0"/>
              </a:rPr>
              <a:t/>
            </a:r>
            <a:br>
              <a:rPr lang="ru-RU" sz="2700" b="1" kern="1600" dirty="0">
                <a:latin typeface="Arial" panose="020B0604020202020204" pitchFamily="34" charset="0"/>
              </a:rPr>
            </a:br>
            <a:r>
              <a:rPr lang="ru-RU" sz="2700" b="1" kern="1600" dirty="0" smtClean="0">
                <a:latin typeface="Arial" panose="020B0604020202020204" pitchFamily="34" charset="0"/>
              </a:rPr>
              <a:t>   </a:t>
            </a:r>
            <a:r>
              <a:rPr lang="en-US" sz="2700" b="1" kern="1600" spc="-15" dirty="0" smtClean="0">
                <a:latin typeface="Times New Roman" panose="02020603050405020304" pitchFamily="18" charset="0"/>
                <a:cs typeface="Arial" panose="020B0604020202020204" pitchFamily="34" charset="0"/>
              </a:rPr>
              <a:t>5.5.1</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Daşary</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ýurtly</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maýadaryň</a:t>
            </a:r>
            <a:r>
              <a:rPr lang="en-US" sz="2700" b="1" kern="1600" spc="-15" dirty="0">
                <a:latin typeface="Times New Roman" panose="02020603050405020304" pitchFamily="18" charset="0"/>
                <a:cs typeface="Arial" panose="020B0604020202020204" pitchFamily="34" charset="0"/>
              </a:rPr>
              <a:t> </a:t>
            </a:r>
            <a:r>
              <a:rPr lang="en-US" sz="2700" b="1" kern="1600" spc="-15" dirty="0" err="1">
                <a:latin typeface="Times New Roman" panose="02020603050405020304" pitchFamily="18" charset="0"/>
                <a:cs typeface="Arial" panose="020B0604020202020204" pitchFamily="34" charset="0"/>
              </a:rPr>
              <a:t>hukuklary</a:t>
            </a:r>
            <a:r>
              <a:rPr lang="en-US" sz="2700" b="1" kern="1600" spc="-15" dirty="0">
                <a:latin typeface="Times New Roman" panose="02020603050405020304" pitchFamily="18" charset="0"/>
                <a:cs typeface="Arial" panose="020B0604020202020204" pitchFamily="34" charset="0"/>
              </a:rPr>
              <a:t> we </a:t>
            </a:r>
            <a:r>
              <a:rPr lang="en-US" sz="2700" b="1" kern="1600" spc="-15" dirty="0" err="1" smtClean="0">
                <a:latin typeface="Times New Roman" panose="02020603050405020304" pitchFamily="18" charset="0"/>
                <a:cs typeface="Arial" panose="020B0604020202020204" pitchFamily="34" charset="0"/>
              </a:rPr>
              <a:t>borçlary</a:t>
            </a:r>
            <a:r>
              <a:rPr lang="ru-RU" sz="2700" b="1" kern="1600" dirty="0" smtClean="0">
                <a:latin typeface="Arial" panose="020B0604020202020204" pitchFamily="34" charset="0"/>
              </a:rPr>
              <a:t>.</a:t>
            </a:r>
            <a:r>
              <a:rPr lang="en-US" sz="2700" b="1" dirty="0">
                <a:highlight>
                  <a:srgbClr val="FFFF00"/>
                </a:highlight>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Ỳurdumyzda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hereket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edýän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kanunçylyk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ulgamy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esasynda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daşary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ýurt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maýa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goýumlary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şu</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ýerde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görkezilen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görnüşde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amala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aşyrylyp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bilinýär</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daşary</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ýurtly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maýadarlary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doly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degişli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kärhanalary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döretmek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ýa</a:t>
            </a:r>
            <a:r>
              <a:rPr lang="en-US" sz="2700" dirty="0">
                <a:solidFill>
                  <a:srgbClr val="000000"/>
                </a:solidFill>
                <a:latin typeface="Times New Roman" panose="02020603050405020304" pitchFamily="18" charset="0"/>
                <a:ea typeface="Times New Roman" panose="02020603050405020304" pitchFamily="18" charset="0"/>
              </a:rPr>
              <a:t>-da </a:t>
            </a:r>
            <a:r>
              <a:rPr lang="en-US" sz="2700" dirty="0" err="1">
                <a:solidFill>
                  <a:srgbClr val="000000"/>
                </a:solidFill>
                <a:latin typeface="Times New Roman" panose="02020603050405020304" pitchFamily="18" charset="0"/>
                <a:ea typeface="Times New Roman" panose="02020603050405020304" pitchFamily="18" charset="0"/>
              </a:rPr>
              <a:t>ozal</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işläp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duran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kärhanalary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satyn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almaklyk</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Türkmenistanyň</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kanunçylygy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raýat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dolanyşygynda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çäklendirilenlerinden</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başga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gozgalýan</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gozgalmaýan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emläkleri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satyn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almak</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emläk</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bagly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hukuklary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almaklyk</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Şu</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aşakdakylar</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Türkmenistanda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daşary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ýurtly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maýadar</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bolup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bilýär</a:t>
            </a:r>
            <a:r>
              <a:rPr lang="en-US" sz="2700" dirty="0">
                <a:solidFill>
                  <a:srgbClr val="000000"/>
                </a:solidFill>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err="1">
                <a:solidFill>
                  <a:srgbClr val="000000"/>
                </a:solidFill>
                <a:latin typeface="Times New Roman" panose="02020603050405020304" pitchFamily="18" charset="0"/>
                <a:ea typeface="Times New Roman" panose="02020603050405020304" pitchFamily="18" charset="0"/>
              </a:rPr>
              <a:t>daşary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ýurtly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ýuridiki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tarap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şol</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sanda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onuň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Türkmenistandaky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şahamçasy</a:t>
            </a:r>
            <a:r>
              <a:rPr lang="en-US" sz="2700" dirty="0">
                <a:solidFill>
                  <a:srgbClr val="000000"/>
                </a:solidFill>
                <a:latin typeface="Times New Roman" panose="02020603050405020304" pitchFamily="18" charset="0"/>
                <a:ea typeface="Times New Roman" panose="02020603050405020304" pitchFamily="18" charset="0"/>
              </a:rPr>
              <a:t> hem-de </a:t>
            </a:r>
            <a:r>
              <a:rPr lang="en-US" sz="2700" dirty="0" err="1">
                <a:solidFill>
                  <a:srgbClr val="000000"/>
                </a:solidFill>
                <a:latin typeface="Times New Roman" panose="02020603050405020304" pitchFamily="18" charset="0"/>
                <a:ea typeface="Times New Roman" panose="02020603050405020304" pitchFamily="18" charset="0"/>
              </a:rPr>
              <a:t>wekilhanasy</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err="1">
                <a:solidFill>
                  <a:srgbClr val="000000"/>
                </a:solidFill>
                <a:latin typeface="Times New Roman" panose="02020603050405020304" pitchFamily="18" charset="0"/>
                <a:ea typeface="Times New Roman" panose="02020603050405020304" pitchFamily="18" charset="0"/>
              </a:rPr>
              <a:t>halkara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guramasy</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err="1">
                <a:solidFill>
                  <a:srgbClr val="000000"/>
                </a:solidFill>
                <a:latin typeface="Times New Roman" panose="02020603050405020304" pitchFamily="18" charset="0"/>
                <a:ea typeface="Times New Roman" panose="02020603050405020304" pitchFamily="18" charset="0"/>
              </a:rPr>
              <a:t>Türkmenistanyň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çäklerinden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daşarda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hemişelik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ýaşaýan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ýeri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bolan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Türkmenis</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tanyň</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raýaty</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34724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9003" y="490944"/>
            <a:ext cx="9853365" cy="6025265"/>
          </a:xfrm>
        </p:spPr>
        <p:txBody>
          <a:bodyPr>
            <a:normAutofit fontScale="90000"/>
          </a:bodyPr>
          <a:lstStyle/>
          <a:p>
            <a:pPr>
              <a:spcBef>
                <a:spcPts val="1200"/>
              </a:spcBef>
              <a:spcAft>
                <a:spcPts val="0"/>
              </a:spcAft>
              <a:tabLst>
                <a:tab pos="286385" algn="l"/>
              </a:tabLst>
            </a:pPr>
            <a:r>
              <a:rPr lang="en-US" sz="2200" dirty="0" err="1">
                <a:latin typeface="Times New Roman" panose="02020603050405020304" pitchFamily="18" charset="0"/>
                <a:ea typeface="Times New Roman" panose="02020603050405020304" pitchFamily="18" charset="0"/>
              </a:rPr>
              <a:t>Türkmenistan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daşary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goýumlary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bolan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kärhanalary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babatynda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göz</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öňünde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tutulan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hukuk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goragyny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kepillikleri</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ýeňillikleri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goýum</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taslama</a:t>
            </a:r>
            <a:r>
              <a:rPr lang="ru-RU" sz="2200" dirty="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synyň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resmi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taýdan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bellige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alnan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gününden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beýläk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amala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aşyryp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başlaýar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Türkmenistanyň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kanunçylygynda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daşary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goýumlarynyň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şu</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aşakdaky</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döwlet</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kepillikleri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göz</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öňünde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tutulýar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daşary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maýadarlaryň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hukuk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taýdan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goralmagynyň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kepillendirilmegi</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daşary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maýadara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degişli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bolan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emlägiň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rekwizisiýa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öwezini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dolmak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şerti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edilen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ýagdaýynda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onuň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öwezini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doldurylmagynyň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kepillendirilmegi</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daşary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goýumalary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bagly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tö</a:t>
            </a:r>
            <a:r>
              <a:rPr lang="ru-RU" sz="2200" dirty="0">
                <a:latin typeface="Times New Roman" panose="02020603050405020304" pitchFamily="18" charset="0"/>
                <a:ea typeface="Times New Roman" panose="02020603050405020304" pitchFamily="18" charset="0"/>
              </a:rPr>
              <a:t>l</a:t>
            </a:r>
            <a:r>
              <a:rPr lang="en-US" sz="2200" dirty="0" err="1">
                <a:latin typeface="Times New Roman" panose="02020603050405020304" pitchFamily="18" charset="0"/>
                <a:ea typeface="Times New Roman" panose="02020603050405020304" pitchFamily="18" charset="0"/>
              </a:rPr>
              <a:t>egleriň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geçirilmeginiň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kepillendirilmegi</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Daşary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maýadarlara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döredilýän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kärhananyň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gorunyň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möçberini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düzümini</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gurluşyny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saýlap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almaga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doly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erkinlik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berilýär</a:t>
            </a:r>
            <a:r>
              <a:rPr lang="en-US"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Türkmenistanyň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kanunçylygyna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girizilen</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üýt-getmeleriň</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daşary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ýurtly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maýadarlaryň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daşary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ýurt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maýalary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bolan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kärhanalaryň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iş</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şertlerini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pese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düşürýän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gadaganlyklara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çäklendirmelere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getirýän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ýagdaýynda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şeýle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maýadarlara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degişlilikde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maýa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goýumlarynyň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resmi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taýdan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bellige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alnan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pursadynda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hereket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eden</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kanun-çylyk</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düzgün</a:t>
            </a:r>
            <a:r>
              <a:rPr lang="ru-RU" sz="2200" dirty="0">
                <a:latin typeface="Times New Roman" panose="02020603050405020304" pitchFamily="18" charset="0"/>
                <a:ea typeface="Times New Roman" panose="02020603050405020304" pitchFamily="18" charset="0"/>
              </a:rPr>
              <a:t> 10 </a:t>
            </a:r>
            <a:r>
              <a:rPr lang="ru-RU" sz="2200" dirty="0" err="1">
                <a:latin typeface="Times New Roman" panose="02020603050405020304" pitchFamily="18" charset="0"/>
                <a:ea typeface="Times New Roman" panose="02020603050405020304" pitchFamily="18" charset="0"/>
              </a:rPr>
              <a:t>ýylyň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dowamynda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ulanylýar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Daşary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ýurtly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maýadarlara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işgärlere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öz</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em-lägini</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daşary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ýurda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erkin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äkitmek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hukugy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berilýär</a:t>
            </a:r>
            <a:r>
              <a:rPr lang="ru-RU" sz="2200"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159419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91449" y="704009"/>
            <a:ext cx="10119696" cy="5652403"/>
          </a:xfrm>
        </p:spPr>
        <p:txBody>
          <a:bodyPr>
            <a:normAutofit fontScale="90000"/>
          </a:bodyPr>
          <a:lstStyle/>
          <a:p>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Maýa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kategoriýasy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düýpli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düşünjesinden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bellibir</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dere</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jede</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tapawutlanýandyr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Düýpli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garanyňda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maýa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a:t>
            </a:r>
            <a:r>
              <a:rPr lang="en-US" sz="2700" dirty="0">
                <a:latin typeface="Times New Roman" panose="02020603050405020304" pitchFamily="18" charset="0"/>
                <a:ea typeface="Times New Roman" panose="02020603050405020304" pitchFamily="18" charset="0"/>
              </a:rPr>
              <a:t> has </a:t>
            </a:r>
            <a:r>
              <a:rPr lang="en-US" sz="2700" dirty="0" err="1">
                <a:latin typeface="Times New Roman" panose="02020603050405020304" pitchFamily="18" charset="0"/>
                <a:ea typeface="Times New Roman" panose="02020603050405020304" pitchFamily="18" charset="0"/>
              </a:rPr>
              <a:t>giň</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düşünje</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içine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esasy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gorlary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öndürmäge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harç</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edilýän</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çykdajy</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lardan</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daşary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pul</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maýalaryny</a:t>
            </a:r>
            <a:r>
              <a:rPr lang="en-US" sz="2700" dirty="0">
                <a:latin typeface="Times New Roman" panose="02020603050405020304" pitchFamily="18" charset="0"/>
                <a:ea typeface="Times New Roman" panose="02020603050405020304" pitchFamily="18" charset="0"/>
              </a:rPr>
              <a:t> hem </a:t>
            </a:r>
            <a:r>
              <a:rPr lang="en-US" sz="2700" dirty="0" err="1">
                <a:latin typeface="Times New Roman" panose="02020603050405020304" pitchFamily="18" charset="0"/>
                <a:ea typeface="Times New Roman" panose="02020603050405020304" pitchFamily="18" charset="0"/>
              </a:rPr>
              <a:t>alýar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Gönükdirilýän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zadyna</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baglylykda</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maýa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topara</a:t>
            </a: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hakyky</a:t>
            </a:r>
            <a:r>
              <a:rPr lang="en-US" sz="2700" dirty="0">
                <a:latin typeface="Times New Roman" panose="02020603050405020304" pitchFamily="18" charset="0"/>
                <a:ea typeface="Times New Roman" panose="02020603050405020304" pitchFamily="18" charset="0"/>
              </a:rPr>
              <a:t> we </a:t>
            </a:r>
            <a:r>
              <a:rPr lang="en-US" sz="2700" b="1"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bölünýär</a:t>
            </a: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Hakyky</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maýa</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goýumlar</a:t>
            </a:r>
            <a:r>
              <a:rPr lang="en-US" sz="2700" dirty="0">
                <a:latin typeface="Times New Roman" panose="02020603050405020304" pitchFamily="18" charset="0"/>
                <a:ea typeface="Times New Roman" panose="02020603050405020304" pitchFamily="18" charset="0"/>
              </a:rPr>
              <a:t> – </a:t>
            </a:r>
            <a:r>
              <a:rPr lang="en-US" sz="2700" dirty="0" err="1">
                <a:latin typeface="Times New Roman" panose="02020603050405020304" pitchFamily="18" charset="0"/>
                <a:ea typeface="Times New Roman" panose="02020603050405020304" pitchFamily="18" charset="0"/>
              </a:rPr>
              <a:t>bu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esasy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gorlary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öndürmäge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ýagny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esasy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gorlary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döretmäge</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yzygiderli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täzelemäge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gönükdirilan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serişdelerdir</a:t>
            </a:r>
            <a:r>
              <a:rPr lang="en-US" sz="2700" dirty="0">
                <a:latin typeface="Times New Roman" panose="02020603050405020304" pitchFamily="18" charset="0"/>
                <a:ea typeface="Times New Roman" panose="02020603050405020304" pitchFamily="18" charset="0"/>
              </a:rPr>
              <a:t>. Bu </a:t>
            </a:r>
            <a:r>
              <a:rPr lang="en-US" sz="2700" dirty="0" err="1">
                <a:latin typeface="Times New Roman" panose="02020603050405020304" pitchFamily="18" charset="0"/>
                <a:ea typeface="Times New Roman" panose="02020603050405020304" pitchFamily="18" charset="0"/>
              </a:rPr>
              <a:t>düşünje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özüniň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mazmuny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boýunça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düýpli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adalgasynalaýyk</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gelýär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maýa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goýumlary</a:t>
            </a:r>
            <a:r>
              <a:rPr lang="en-US" sz="2700" dirty="0">
                <a:latin typeface="Times New Roman" panose="02020603050405020304" pitchFamily="18" charset="0"/>
                <a:ea typeface="Times New Roman" panose="02020603050405020304" pitchFamily="18" charset="0"/>
              </a:rPr>
              <a:t> – </a:t>
            </a:r>
            <a:r>
              <a:rPr lang="en-US" sz="2700" dirty="0" err="1">
                <a:latin typeface="Times New Roman" panose="02020603050405020304" pitchFamily="18" charset="0"/>
                <a:ea typeface="Times New Roman" panose="02020603050405020304" pitchFamily="18" charset="0"/>
              </a:rPr>
              <a:t>bu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aksiýalara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obligasiýalara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beýleki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gymmat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kagyzlara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gönükdirilýän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emlägiň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eýesiniň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resmi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derejesi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göniden</a:t>
            </a:r>
            <a:r>
              <a:rPr lang="en-US" sz="2700" dirty="0">
                <a:latin typeface="Times New Roman" panose="02020603050405020304" pitchFamily="18" charset="0"/>
                <a:ea typeface="Times New Roman" panose="02020603050405020304" pitchFamily="18" charset="0"/>
              </a:rPr>
              <a:t> - </a:t>
            </a:r>
            <a:r>
              <a:rPr lang="en-US" sz="2700" dirty="0" err="1">
                <a:latin typeface="Times New Roman" panose="02020603050405020304" pitchFamily="18" charset="0"/>
                <a:ea typeface="Times New Roman" panose="02020603050405020304" pitchFamily="18" charset="0"/>
              </a:rPr>
              <a:t>göni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bagly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bolýar</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emläkden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girdeji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hukugyna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edýär</a:t>
            </a: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Maliýe</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maýa</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goýumlary</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düýp</a:t>
            </a:r>
            <a:r>
              <a:rPr lang="ru-RU" sz="2700" dirty="0" smtClean="0">
                <a:latin typeface="Times New Roman" panose="02020603050405020304" pitchFamily="18" charset="0"/>
                <a:ea typeface="Times New Roman" panose="02020603050405020304" pitchFamily="18" charset="0"/>
              </a:rPr>
              <a:t>-</a:t>
            </a:r>
            <a:r>
              <a:rPr lang="en-US" sz="2700" dirty="0" smtClean="0">
                <a:latin typeface="Times New Roman" panose="02020603050405020304" pitchFamily="18" charset="0"/>
                <a:ea typeface="Times New Roman" panose="02020603050405020304" pitchFamily="18" charset="0"/>
              </a:rPr>
              <a:t>li </a:t>
            </a:r>
            <a:r>
              <a:rPr lang="en-US" sz="2700" dirty="0" err="1">
                <a:latin typeface="Times New Roman" panose="02020603050405020304" pitchFamily="18" charset="0"/>
                <a:ea typeface="Times New Roman" panose="02020603050405020304" pitchFamily="18" charset="0"/>
              </a:rPr>
              <a:t>goýumlary</a:t>
            </a:r>
            <a:r>
              <a:rPr lang="en-US" sz="2700" dirty="0">
                <a:latin typeface="Times New Roman" panose="02020603050405020304" pitchFamily="18" charset="0"/>
                <a:ea typeface="Times New Roman" panose="02020603050405020304" pitchFamily="18" charset="0"/>
              </a:rPr>
              <a:t> hem </a:t>
            </a:r>
            <a:r>
              <a:rPr lang="en-US" sz="2700" dirty="0" err="1">
                <a:latin typeface="Times New Roman" panose="02020603050405020304" pitchFamily="18" charset="0"/>
                <a:ea typeface="Times New Roman" panose="02020603050405020304" pitchFamily="18" charset="0"/>
              </a:rPr>
              <a:t>goşmaça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çeşmesi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bolup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gymmat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kagyzlaryň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bazarynda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alnyp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barylýan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birža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oýunlarynyň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bijebaşy</a:t>
            </a:r>
            <a:r>
              <a:rPr lang="en-US" sz="2700" dirty="0">
                <a:latin typeface="Times New Roman" panose="02020603050405020304" pitchFamily="18" charset="0"/>
                <a:ea typeface="Times New Roman" panose="02020603050405020304" pitchFamily="18" charset="0"/>
              </a:rPr>
              <a:t> hem </a:t>
            </a:r>
            <a:r>
              <a:rPr lang="en-US" sz="2700" dirty="0" err="1">
                <a:latin typeface="Times New Roman" panose="02020603050405020304" pitchFamily="18" charset="0"/>
                <a:ea typeface="Times New Roman" panose="02020603050405020304" pitchFamily="18" charset="0"/>
              </a:rPr>
              <a:t>bolup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bilýär</a:t>
            </a:r>
            <a:r>
              <a:rPr lang="en-US" sz="2700" dirty="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16113686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1349" y="624110"/>
            <a:ext cx="9933264" cy="5892100"/>
          </a:xfrm>
        </p:spPr>
        <p:txBody>
          <a:bodyPr>
            <a:normAutofit fontScale="90000"/>
          </a:bodyPr>
          <a:lstStyle/>
          <a:p>
            <a:pPr>
              <a:spcAft>
                <a:spcPts val="0"/>
              </a:spcAft>
              <a:tabLst>
                <a:tab pos="286385" algn="l"/>
              </a:tabLst>
            </a:pP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Salgyt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tölegler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dolulygyna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amala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aşyrylansoň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ýurtly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maýadaryň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alan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girdejisi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onuň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ygtyýarynda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galýar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Türkmenistanyň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çäklerinde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täzeden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maýa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goýmak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maksatlarynda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peýdalanyp</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bilner</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ýurtly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maýadarlar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Türkmenistanyň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banklarynda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Türkmenistanyň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beýleki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döwletleriň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pul</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birliginde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bolan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gündelik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hasaplaşyk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hasaplaryny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açmak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hukugyna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eýedirler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ýurtly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maýadaryň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içerki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gyzyl</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pul</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bazaryn-da</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gyzyl</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puluny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satyn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almak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üçin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Türkmenistanyň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pul</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birligini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ulanmaga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hukugy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bardyr</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maýalary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bolan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kärhanalarda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ýuridik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tarapynyň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şahamçasynda</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ýa-da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wekilhanasynda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zähmet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çekýän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maýa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goýmak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işi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baglylykda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Türkmenistanda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bolýan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raýatlary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olaryň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maşgala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agzalary</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möhleti</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bir</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ýyldan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az</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bolmadyk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köp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gezeklik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wizalary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almak</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Türkmenistanyň</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hemme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çäklerinde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erkin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gezmek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hukugyna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eýedirler</a:t>
            </a:r>
            <a:r>
              <a:rPr lang="en-US" sz="2700"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34093573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9269" y="619253"/>
            <a:ext cx="10030919" cy="5850559"/>
          </a:xfrm>
        </p:spPr>
        <p:txBody>
          <a:bodyPr>
            <a:normAutofit fontScale="90000"/>
          </a:bodyPr>
          <a:lstStyle/>
          <a:p>
            <a:pPr>
              <a:spcBef>
                <a:spcPts val="1200"/>
              </a:spcBef>
              <a:spcAft>
                <a:spcPts val="0"/>
              </a:spcAft>
              <a:tabLst>
                <a:tab pos="286385" algn="l"/>
              </a:tabLst>
            </a:pPr>
            <a:r>
              <a:rPr lang="ru-RU" sz="3100" dirty="0">
                <a:latin typeface="Times New Roman" panose="02020603050405020304" pitchFamily="18" charset="0"/>
                <a:ea typeface="Times New Roman" panose="02020603050405020304" pitchFamily="18" charset="0"/>
              </a:rPr>
              <a:t> </a:t>
            </a:r>
            <a:r>
              <a:rPr lang="ru-RU" sz="3100" dirty="0" smtClean="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Türkmenistanyň</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kanunçylygynda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göz</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öňünde</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tutulan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ýagdaýlarda</a:t>
            </a:r>
            <a:r>
              <a:rPr lang="en-US" sz="3100" dirty="0">
                <a:latin typeface="Times New Roman" panose="02020603050405020304" pitchFamily="18" charset="0"/>
                <a:ea typeface="Times New Roman" panose="02020603050405020304" pitchFamily="18" charset="0"/>
              </a:rPr>
              <a:t> we </a:t>
            </a:r>
            <a:r>
              <a:rPr lang="en-US" sz="3100" dirty="0" err="1">
                <a:latin typeface="Times New Roman" panose="02020603050405020304" pitchFamily="18" charset="0"/>
                <a:ea typeface="Times New Roman" panose="02020603050405020304" pitchFamily="18" charset="0"/>
              </a:rPr>
              <a:t>tertipde</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maýadarlar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şu</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aşakdakylara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borçludyr</a:t>
            </a:r>
            <a:r>
              <a:rPr lang="en-US" sz="3100"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maliýe</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edaralaryna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özüniň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amala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aşyrýan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maýa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goýumlarynyň</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möçberi</a:t>
            </a:r>
            <a:r>
              <a:rPr lang="en-US" sz="3100" dirty="0" smtClean="0">
                <a:latin typeface="Times New Roman" panose="02020603050405020304" pitchFamily="18" charset="0"/>
                <a:ea typeface="Times New Roman" panose="02020603050405020304" pitchFamily="18" charset="0"/>
              </a:rPr>
              <a:t> </a:t>
            </a:r>
            <a:r>
              <a:rPr lang="en-US" sz="3100" dirty="0">
                <a:latin typeface="Times New Roman" panose="02020603050405020304" pitchFamily="18" charset="0"/>
                <a:ea typeface="Times New Roman" panose="02020603050405020304" pitchFamily="18" charset="0"/>
              </a:rPr>
              <a:t>we </a:t>
            </a:r>
            <a:r>
              <a:rPr lang="en-US" sz="3100" dirty="0" err="1">
                <a:latin typeface="Times New Roman" panose="02020603050405020304" pitchFamily="18" charset="0"/>
                <a:ea typeface="Times New Roman" panose="02020603050405020304" pitchFamily="18" charset="0"/>
              </a:rPr>
              <a:t>çeşmeleri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baradaky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beýannamany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bermäge</a:t>
            </a:r>
            <a:r>
              <a:rPr lang="en-US" sz="3100"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düýpli</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gurluşyk</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amala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aşyrylan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ýagdaýynda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munuň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üçin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degişli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häkimiýet</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edaralaryndan</a:t>
            </a:r>
            <a:r>
              <a:rPr lang="en-US" sz="3100" dirty="0">
                <a:latin typeface="Times New Roman" panose="02020603050405020304" pitchFamily="18" charset="0"/>
                <a:ea typeface="Times New Roman" panose="02020603050405020304" pitchFamily="18" charset="0"/>
              </a:rPr>
              <a:t> we </a:t>
            </a:r>
            <a:r>
              <a:rPr lang="en-US" sz="3100" dirty="0" err="1">
                <a:latin typeface="Times New Roman" panose="02020603050405020304" pitchFamily="18" charset="0"/>
                <a:ea typeface="Times New Roman" panose="02020603050405020304" pitchFamily="18" charset="0"/>
              </a:rPr>
              <a:t>ýörite</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gulluklaryndan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zerur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bolan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rugsatnamalary</a:t>
            </a:r>
            <a:r>
              <a:rPr lang="en-US" sz="3100" dirty="0">
                <a:latin typeface="Times New Roman" panose="02020603050405020304" pitchFamily="18" charset="0"/>
                <a:ea typeface="Times New Roman" panose="02020603050405020304" pitchFamily="18" charset="0"/>
              </a:rPr>
              <a:t> we </a:t>
            </a:r>
            <a:r>
              <a:rPr lang="en-US" sz="3100" dirty="0" err="1">
                <a:latin typeface="Times New Roman" panose="02020603050405020304" pitchFamily="18" charset="0"/>
                <a:ea typeface="Times New Roman" panose="02020603050405020304" pitchFamily="18" charset="0"/>
              </a:rPr>
              <a:t>ylalaşmalary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almaga</a:t>
            </a:r>
            <a:r>
              <a:rPr lang="en-US" sz="3100"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maýa</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goýum</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taslamalarynyň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döwlet</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ekspetizasy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edarasyndan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seýsmiki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durnuklylyk</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ýagny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partlama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howpsuzlygy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arassaçylyk</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gigiýena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ekologiýa</a:t>
            </a:r>
            <a:r>
              <a:rPr lang="en-US" sz="3100" dirty="0">
                <a:latin typeface="Times New Roman" panose="02020603050405020304" pitchFamily="18" charset="0"/>
                <a:ea typeface="Times New Roman" panose="02020603050405020304" pitchFamily="18" charset="0"/>
              </a:rPr>
              <a:t> we </a:t>
            </a:r>
            <a:r>
              <a:rPr lang="en-US" sz="3100" dirty="0" err="1" smtClean="0">
                <a:latin typeface="Times New Roman" panose="02020603050405020304" pitchFamily="18" charset="0"/>
                <a:ea typeface="Times New Roman" panose="02020603050405020304" pitchFamily="18" charset="0"/>
              </a:rPr>
              <a:t>şähergurluşyk</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doly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berjaý</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edilendigini</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tas</a:t>
            </a:r>
            <a:r>
              <a:rPr lang="ru-RU" sz="3100" dirty="0" smtClean="0">
                <a:latin typeface="Times New Roman" panose="02020603050405020304" pitchFamily="18" charset="0"/>
                <a:ea typeface="Times New Roman" panose="02020603050405020304" pitchFamily="18" charset="0"/>
              </a:rPr>
              <a:t>-</a:t>
            </a:r>
            <a:r>
              <a:rPr lang="en-US" sz="3100" dirty="0" err="1" smtClean="0">
                <a:latin typeface="Times New Roman" panose="02020603050405020304" pitchFamily="18" charset="0"/>
                <a:ea typeface="Times New Roman" panose="02020603050405020304" pitchFamily="18" charset="0"/>
              </a:rPr>
              <a:t>syklaýan</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bellenen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nusgadaky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netijenamany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almaga</a:t>
            </a:r>
            <a:r>
              <a:rPr lang="en-US" sz="3100" dirty="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31529148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3491" y="624109"/>
            <a:ext cx="9871121" cy="5900977"/>
          </a:xfrm>
        </p:spPr>
        <p:txBody>
          <a:bodyPr>
            <a:normAutofit fontScale="90000"/>
          </a:bodyPr>
          <a:lstStyle/>
          <a:p>
            <a:pPr>
              <a:spcBef>
                <a:spcPts val="1200"/>
              </a:spcBef>
              <a:spcAft>
                <a:spcPts val="0"/>
              </a:spcAft>
              <a:tabLst>
                <a:tab pos="286385" algn="l"/>
              </a:tabLst>
            </a:pPr>
            <a:r>
              <a:rPr lang="ru-RU" sz="2700" dirty="0">
                <a:solidFill>
                  <a:srgbClr val="000000"/>
                </a:solidFill>
                <a:latin typeface="Times New Roman" panose="02020603050405020304" pitchFamily="18" charset="0"/>
                <a:ea typeface="Times New Roman" panose="02020603050405020304" pitchFamily="18" charset="0"/>
              </a:rPr>
              <a:t> </a:t>
            </a:r>
            <a:r>
              <a:rPr lang="nb-NO" sz="2700" dirty="0">
                <a:solidFill>
                  <a:srgbClr val="000000"/>
                </a:solidFill>
                <a:latin typeface="Times New Roman" panose="02020603050405020304" pitchFamily="18" charset="0"/>
                <a:ea typeface="Times New Roman" panose="02020603050405020304" pitchFamily="18" charset="0"/>
              </a:rPr>
              <a:t>Daşary ýurt maýa goýumynyň gatnaşmagynda döredilen kärhananyň, daşary ýurt ýuridiki tarapyň şahamçasynyň we olaryň işgärleriniň, şol sanda </a:t>
            </a:r>
            <a:r>
              <a:rPr lang="nb-NO" sz="2700" dirty="0" smtClean="0">
                <a:solidFill>
                  <a:srgbClr val="000000"/>
                </a:solidFill>
                <a:latin typeface="Times New Roman" panose="02020603050405020304" pitchFamily="18" charset="0"/>
                <a:ea typeface="Times New Roman" panose="02020603050405020304" pitchFamily="18" charset="0"/>
              </a:rPr>
              <a:t>Türkme</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nistanyň </a:t>
            </a:r>
            <a:r>
              <a:rPr lang="nb-NO" sz="2700" dirty="0">
                <a:solidFill>
                  <a:srgbClr val="000000"/>
                </a:solidFill>
                <a:latin typeface="Times New Roman" panose="02020603050405020304" pitchFamily="18" charset="0"/>
                <a:ea typeface="Times New Roman" panose="02020603050405020304" pitchFamily="18" charset="0"/>
              </a:rPr>
              <a:t>raýaty bolmadyk işgärleriniň arasyndaky zähmet hukuk gatnaşyklary </a:t>
            </a:r>
            <a:r>
              <a:rPr lang="nb-NO" sz="2700" b="1" dirty="0">
                <a:solidFill>
                  <a:srgbClr val="000000"/>
                </a:solidFill>
                <a:latin typeface="Times New Roman" panose="02020603050405020304" pitchFamily="18" charset="0"/>
                <a:ea typeface="Times New Roman" panose="02020603050405020304" pitchFamily="18" charset="0"/>
              </a:rPr>
              <a:t>Türkmenistanyň zähmet kanunçylygy</a:t>
            </a:r>
            <a:r>
              <a:rPr lang="nb-NO" sz="2700" dirty="0">
                <a:solidFill>
                  <a:srgbClr val="000000"/>
                </a:solidFill>
                <a:latin typeface="Times New Roman" panose="02020603050405020304" pitchFamily="18" charset="0"/>
                <a:ea typeface="Times New Roman" panose="02020603050405020304" pitchFamily="18" charset="0"/>
              </a:rPr>
              <a:t> bilen rejelenýär.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nb-NO" sz="2700" dirty="0">
                <a:solidFill>
                  <a:srgbClr val="000000"/>
                </a:solidFill>
                <a:latin typeface="Times New Roman" panose="02020603050405020304" pitchFamily="18" charset="0"/>
                <a:ea typeface="Times New Roman" panose="02020603050405020304" pitchFamily="18" charset="0"/>
              </a:rPr>
              <a:t>Daşary ýurt maýasy bolan kärhananyň, daşary ýurt ýuridiki tarapynyň </a:t>
            </a:r>
            <a:r>
              <a:rPr lang="nb-NO" sz="2700" dirty="0" smtClean="0">
                <a:solidFill>
                  <a:srgbClr val="000000"/>
                </a:solidFill>
                <a:latin typeface="Times New Roman" panose="02020603050405020304" pitchFamily="18" charset="0"/>
                <a:ea typeface="Times New Roman" panose="02020603050405020304" pitchFamily="18" charset="0"/>
              </a:rPr>
              <a:t>şa</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hamçasynyň </a:t>
            </a:r>
            <a:r>
              <a:rPr lang="nb-NO" sz="2700" dirty="0">
                <a:solidFill>
                  <a:srgbClr val="000000"/>
                </a:solidFill>
                <a:latin typeface="Times New Roman" panose="02020603050405020304" pitchFamily="18" charset="0"/>
                <a:ea typeface="Times New Roman" panose="02020603050405020304" pitchFamily="18" charset="0"/>
              </a:rPr>
              <a:t>Türkmenistanyň raýaty bolmadyk işgärleriniň kanuny esasda alan aýlyk iş haklary we beýleki pul serişdeleri ýurdumyzda hereket edýän </a:t>
            </a:r>
            <a:r>
              <a:rPr lang="nb-NO" sz="2700" dirty="0" smtClean="0">
                <a:solidFill>
                  <a:srgbClr val="000000"/>
                </a:solidFill>
                <a:latin typeface="Times New Roman" panose="02020603050405020304" pitchFamily="18" charset="0"/>
                <a:ea typeface="Times New Roman" panose="02020603050405020304" pitchFamily="18" charset="0"/>
              </a:rPr>
              <a:t>kanun</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çylyga </a:t>
            </a:r>
            <a:r>
              <a:rPr lang="nb-NO" sz="2700" dirty="0">
                <a:solidFill>
                  <a:srgbClr val="000000"/>
                </a:solidFill>
                <a:latin typeface="Times New Roman" panose="02020603050405020304" pitchFamily="18" charset="0"/>
                <a:ea typeface="Times New Roman" panose="02020603050405020304" pitchFamily="18" charset="0"/>
              </a:rPr>
              <a:t>laýyklykda </a:t>
            </a:r>
            <a:r>
              <a:rPr lang="nb-NO" sz="2700" b="1" dirty="0">
                <a:solidFill>
                  <a:srgbClr val="000000"/>
                </a:solidFill>
                <a:latin typeface="Times New Roman" panose="02020603050405020304" pitchFamily="18" charset="0"/>
                <a:ea typeface="Times New Roman" panose="02020603050405020304" pitchFamily="18" charset="0"/>
              </a:rPr>
              <a:t>Türkmenistanyň çäginden daşyna çykarylyp bilner.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nb-NO" sz="2700" dirty="0">
                <a:solidFill>
                  <a:srgbClr val="000000"/>
                </a:solidFill>
                <a:latin typeface="Times New Roman" panose="02020603050405020304" pitchFamily="18" charset="0"/>
                <a:ea typeface="Times New Roman" panose="02020603050405020304" pitchFamily="18" charset="0"/>
              </a:rPr>
              <a:t>Türkmanistanyň çäginde daşary ýurt maýa goýumy bolan, daşary ýurt ýuridiki tarapynyň we şahamçalarynyň we wekilhanalarynyň buhgalterçilik, statistik hasaby we hasabaty ýurdumyzda hereket edýän kanunçylyk </a:t>
            </a:r>
            <a:r>
              <a:rPr lang="nb-NO" sz="2700" dirty="0" smtClean="0">
                <a:solidFill>
                  <a:srgbClr val="000000"/>
                </a:solidFill>
                <a:latin typeface="Times New Roman" panose="02020603050405020304" pitchFamily="18" charset="0"/>
                <a:ea typeface="Times New Roman" panose="02020603050405020304" pitchFamily="18" charset="0"/>
              </a:rPr>
              <a:t>tarapyn</a:t>
            </a:r>
            <a:r>
              <a:rPr lang="ru-RU"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dan </a:t>
            </a:r>
            <a:r>
              <a:rPr lang="nb-NO" sz="2700" dirty="0">
                <a:solidFill>
                  <a:srgbClr val="000000"/>
                </a:solidFill>
                <a:latin typeface="Times New Roman" panose="02020603050405020304" pitchFamily="18" charset="0"/>
                <a:ea typeface="Times New Roman" panose="02020603050405020304" pitchFamily="18" charset="0"/>
              </a:rPr>
              <a:t>bellenilen tertipde alnyp barylýar.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solidFill>
                  <a:srgbClr val="000000"/>
                </a:solidFill>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22352197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8082" y="535332"/>
            <a:ext cx="10306127" cy="6149553"/>
          </a:xfrm>
        </p:spPr>
        <p:txBody>
          <a:bodyPr>
            <a:noAutofit/>
          </a:bodyPr>
          <a:lstStyle/>
          <a:p>
            <a:pPr>
              <a:spcBef>
                <a:spcPts val="1200"/>
              </a:spcBef>
              <a:spcAft>
                <a:spcPts val="300"/>
              </a:spcAft>
            </a:pPr>
            <a:r>
              <a:rPr lang="tk-TM" sz="2000" b="1" kern="1600" dirty="0" smtClean="0">
                <a:latin typeface="Times New Roman" panose="02020603050405020304" pitchFamily="18" charset="0"/>
              </a:rPr>
              <a:t>       </a:t>
            </a:r>
            <a:r>
              <a:rPr lang="nb-NO" sz="2000" b="1" kern="1600" dirty="0" smtClean="0">
                <a:latin typeface="Times New Roman" panose="02020603050405020304" pitchFamily="18" charset="0"/>
              </a:rPr>
              <a:t>5.5.2</a:t>
            </a:r>
            <a:r>
              <a:rPr lang="nb-NO" sz="2000" b="1" kern="1600" dirty="0">
                <a:latin typeface="Times New Roman" panose="02020603050405020304" pitchFamily="18" charset="0"/>
              </a:rPr>
              <a:t>. D</a:t>
            </a:r>
            <a:r>
              <a:rPr lang="sq-AL" sz="2000" b="1" kern="1600" dirty="0">
                <a:latin typeface="Times New Roman" panose="02020603050405020304" pitchFamily="18" charset="0"/>
              </a:rPr>
              <a:t>aşary </a:t>
            </a:r>
            <a:r>
              <a:rPr lang="nb-NO" sz="2000" b="1" kern="1600" dirty="0">
                <a:latin typeface="Times New Roman" panose="02020603050405020304" pitchFamily="18" charset="0"/>
              </a:rPr>
              <a:t>ýurtly maýadarlara berilýän ýeňillikler we aýratyn </a:t>
            </a:r>
            <a:r>
              <a:rPr lang="nb-NO" sz="2000" b="1" kern="1600" dirty="0" smtClean="0">
                <a:latin typeface="Times New Roman" panose="02020603050405020304" pitchFamily="18" charset="0"/>
              </a:rPr>
              <a:t>hukuklar</a:t>
            </a:r>
            <a:r>
              <a:rPr lang="ru-RU" sz="2000" b="1" kern="1600" dirty="0" smtClean="0">
                <a:latin typeface="Times New Roman" panose="02020603050405020304" pitchFamily="18" charset="0"/>
              </a:rPr>
              <a:t>.</a:t>
            </a:r>
            <a:r>
              <a:rPr lang="ru-RU" sz="2000" b="1" kern="1600" dirty="0">
                <a:latin typeface="Arial" panose="020B0604020202020204" pitchFamily="34" charset="0"/>
              </a:rPr>
              <a:t/>
            </a:r>
            <a:br>
              <a:rPr lang="ru-RU" sz="2000" b="1" kern="1600" dirty="0">
                <a:latin typeface="Arial" panose="020B0604020202020204" pitchFamily="34" charset="0"/>
              </a:rPr>
            </a:br>
            <a:r>
              <a:rPr lang="nb-NO" sz="2000" b="1" dirty="0">
                <a:latin typeface="Times New Roman" panose="02020603050405020304" pitchFamily="18" charset="0"/>
                <a:ea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nb-NO" sz="2000" dirty="0">
                <a:latin typeface="Times New Roman" panose="02020603050405020304" pitchFamily="18" charset="0"/>
                <a:ea typeface="Times New Roman" panose="02020603050405020304" pitchFamily="18" charset="0"/>
              </a:rPr>
              <a:t>Maýa goýmak işini has işeňňirleşdirmek maksady bilen, daşary ýurt maýadarlaryna ýeňillikleriň şu aşaky görnüşindäki ýeňillikleri berilýär: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smtClean="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salgyt</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ýeňillikleri</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smtClean="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ygtyýarlandyrmak</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boýunça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ýeňillikler</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smtClean="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gümrük</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ýeňillikleri</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smtClean="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wiza</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ýeňillikleri</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smtClean="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sertifikatlamak</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boýunça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ýeňillikler</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a:t>
            </a:r>
            <a:r>
              <a:rPr lang="en-US" sz="2000" dirty="0" err="1">
                <a:latin typeface="Times New Roman" panose="02020603050405020304" pitchFamily="18" charset="0"/>
                <a:ea typeface="Times New Roman" panose="02020603050405020304" pitchFamily="18" charset="0"/>
              </a:rPr>
              <a:t>Ỳer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hakynda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Türkmenistanyň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Bitewi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kanunyna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laýyklykda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gurluşyk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üçin</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oba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hojalygyna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degişli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bolmadyk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beýleki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işler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üçin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ýer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paçlary</a:t>
            </a:r>
            <a:r>
              <a:rPr lang="en-US" sz="2000" dirty="0">
                <a:latin typeface="Times New Roman" panose="02020603050405020304" pitchFamily="18" charset="0"/>
                <a:ea typeface="Times New Roman" panose="02020603050405020304" pitchFamily="18" charset="0"/>
              </a:rPr>
              <a:t> 40 </a:t>
            </a:r>
            <a:r>
              <a:rPr lang="en-US" sz="2000" dirty="0" err="1">
                <a:latin typeface="Times New Roman" panose="02020603050405020304" pitchFamily="18" charset="0"/>
                <a:ea typeface="Times New Roman" panose="02020603050405020304" pitchFamily="18" charset="0"/>
              </a:rPr>
              <a:t>ýyla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çenli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möhlet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bilen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kärendesine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berilýär</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Türkmenistana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getirilýän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emläkler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gümrük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pajynyň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salynmagyndan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boşadylýar</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smtClean="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Türkmenistanyň</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Ministrler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Kabinetiniň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çözgüdine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laýyklykda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bagla</a:t>
            </a:r>
            <a:r>
              <a:rPr lang="ru-RU" sz="2000" dirty="0">
                <a:latin typeface="Times New Roman" panose="02020603050405020304" pitchFamily="18" charset="0"/>
                <a:ea typeface="Times New Roman" panose="02020603050405020304" pitchFamily="18" charset="0"/>
              </a:rPr>
              <a:t>-</a:t>
            </a:r>
            <a:r>
              <a:rPr lang="en-US" sz="2000" dirty="0" err="1">
                <a:latin typeface="Times New Roman" panose="02020603050405020304" pitchFamily="18" charset="0"/>
                <a:ea typeface="Times New Roman" panose="02020603050405020304" pitchFamily="18" charset="0"/>
              </a:rPr>
              <a:t>şylan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halkara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ylalaşyklaryň</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şertnamalaryň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esasynda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maýa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goýum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hökmünde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getirilýän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emläkler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Şeýle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ýagdaýda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olara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maýa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goýum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taslamasynyň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bahasy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doly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üzlüşilýänçä</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gümrük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pajynyň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salynmagyndan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boşadylýar</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sz="2800" dirty="0"/>
          </a:p>
        </p:txBody>
      </p:sp>
    </p:spTree>
    <p:extLst>
      <p:ext uri="{BB962C8B-B14F-4D97-AF65-F5344CB8AC3E}">
        <p14:creationId xmlns:p14="http://schemas.microsoft.com/office/powerpoint/2010/main" val="32910809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5737" y="624110"/>
            <a:ext cx="10057552" cy="6233890"/>
          </a:xfrm>
        </p:spPr>
        <p:txBody>
          <a:bodyPr>
            <a:normAutofit fontScale="90000"/>
          </a:bodyPr>
          <a:lstStyle/>
          <a:p>
            <a:pPr>
              <a:spcBef>
                <a:spcPts val="1200"/>
              </a:spcBef>
              <a:spcAft>
                <a:spcPts val="0"/>
              </a:spcAft>
              <a:tabLst>
                <a:tab pos="286385" algn="l"/>
              </a:tabLst>
            </a:pP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maýasy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bolan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kärhanalar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ýörite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ygtyýarnama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almasyz</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öz</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önümi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bolan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harytlary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işleri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bazarlaryna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çykarmaga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özüniň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harajatlary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üçin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zerur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bolan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önümleri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işleri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ba-zarlaryndan</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getirmäge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hukugy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bardyr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Daşary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maýasy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bolan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kärhanalar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özüniň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öndürýän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önümini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işlerini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hyzmatlaryny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ýerlemegiň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şertlerini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özbaş-dak</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belleýär</a:t>
            </a:r>
            <a:r>
              <a:rPr lang="ru-RU" sz="2700" dirty="0">
                <a:solidFill>
                  <a:srgbClr val="000000"/>
                </a:solidFill>
                <a:latin typeface="Times New Roman" panose="02020603050405020304" pitchFamily="18" charset="0"/>
                <a:ea typeface="Times New Roman" panose="02020603050405020304" pitchFamily="18" charset="0"/>
              </a:rPr>
              <a:t>. </a:t>
            </a:r>
            <a:r>
              <a:rPr lang="en-US" sz="2700" dirty="0">
                <a:solidFill>
                  <a:srgbClr val="000000"/>
                </a:solidFill>
                <a:latin typeface="Times New Roman" panose="02020603050405020304" pitchFamily="18" charset="0"/>
                <a:ea typeface="Times New Roman" panose="02020603050405020304" pitchFamily="18" charset="0"/>
              </a:rPr>
              <a:t>Bu </a:t>
            </a:r>
            <a:r>
              <a:rPr lang="en-US" sz="2700" dirty="0" err="1">
                <a:solidFill>
                  <a:srgbClr val="000000"/>
                </a:solidFill>
                <a:latin typeface="Times New Roman" panose="02020603050405020304" pitchFamily="18" charset="0"/>
                <a:ea typeface="Times New Roman" panose="02020603050405020304" pitchFamily="18" charset="0"/>
              </a:rPr>
              <a:t>şert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bahasy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döwlet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tarapyndan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rejelenýän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önümlerden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işlerden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hyzmatlardan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özgelere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degişlidir</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Türkmenistanyň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maýa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goýum</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taslamasynyň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ileri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tutulýan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ugurlary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durnukly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ykdysady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ösüşleri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üpjün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edýän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konsessiýa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ylalaşyklary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ýurduň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ykdysadyýetiniň</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düzüm</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taýdan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düýpli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özgermegi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onuň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eksport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mümkinçilikleriniň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artmagy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şeýle</a:t>
            </a:r>
            <a:r>
              <a:rPr lang="en-US" sz="2700" dirty="0">
                <a:solidFill>
                  <a:srgbClr val="000000"/>
                </a:solidFill>
                <a:latin typeface="Times New Roman" panose="02020603050405020304" pitchFamily="18" charset="0"/>
                <a:ea typeface="Times New Roman" panose="02020603050405020304" pitchFamily="18" charset="0"/>
              </a:rPr>
              <a:t>-de </a:t>
            </a:r>
            <a:r>
              <a:rPr lang="en-US" sz="2700" dirty="0" err="1">
                <a:solidFill>
                  <a:srgbClr val="000000"/>
                </a:solidFill>
                <a:latin typeface="Times New Roman" panose="02020603050405020304" pitchFamily="18" charset="0"/>
                <a:ea typeface="Times New Roman" panose="02020603050405020304" pitchFamily="18" charset="0"/>
              </a:rPr>
              <a:t>ilatyň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iş</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orunlary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doly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üpjün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bolmagy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arkaly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durmuş-ykdysady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taýdan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gülläp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ösmeginiň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hatyrasyna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Türkmenistanda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hereket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edýän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kanunçylyk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tarapyndan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daşary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ýurtly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maýadarlar</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daşary</a:t>
            </a:r>
            <a:r>
              <a:rPr lang="en-US" sz="2700" dirty="0">
                <a:solidFill>
                  <a:srgbClr val="000000"/>
                </a:solidFill>
                <a:latin typeface="Times New Roman" panose="02020603050405020304" pitchFamily="18" charset="0"/>
                <a:ea typeface="Times New Roman" panose="02020603050405020304" pitchFamily="18" charset="0"/>
              </a:rPr>
              <a:t> yurt </a:t>
            </a:r>
            <a:r>
              <a:rPr lang="en-US" sz="2700" dirty="0" err="1">
                <a:solidFill>
                  <a:srgbClr val="000000"/>
                </a:solidFill>
                <a:latin typeface="Times New Roman" panose="02020603050405020304" pitchFamily="18" charset="0"/>
                <a:ea typeface="Times New Roman" panose="02020603050405020304" pitchFamily="18" charset="0"/>
              </a:rPr>
              <a:t>maýasy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bolan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kärhanalara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üçin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beýleki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ýeňillikler</a:t>
            </a:r>
            <a:r>
              <a:rPr lang="en-US" sz="2700" dirty="0">
                <a:solidFill>
                  <a:srgbClr val="000000"/>
                </a:solidFill>
                <a:latin typeface="Times New Roman" panose="02020603050405020304" pitchFamily="18" charset="0"/>
                <a:ea typeface="Times New Roman" panose="02020603050405020304" pitchFamily="18" charset="0"/>
              </a:rPr>
              <a:t> hem </a:t>
            </a:r>
            <a:r>
              <a:rPr lang="en-US" sz="2700" dirty="0" err="1">
                <a:solidFill>
                  <a:srgbClr val="000000"/>
                </a:solidFill>
                <a:latin typeface="Times New Roman" panose="02020603050405020304" pitchFamily="18" charset="0"/>
                <a:ea typeface="Times New Roman" panose="02020603050405020304" pitchFamily="18" charset="0"/>
              </a:rPr>
              <a:t>bellenilip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bilner</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4464923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2571" y="624109"/>
            <a:ext cx="10022041" cy="6016387"/>
          </a:xfrm>
        </p:spPr>
        <p:txBody>
          <a:bodyPr>
            <a:normAutofit fontScale="90000"/>
          </a:bodyPr>
          <a:lstStyle/>
          <a:p>
            <a:pPr>
              <a:spcBef>
                <a:spcPts val="1200"/>
              </a:spcBef>
              <a:spcAft>
                <a:spcPts val="300"/>
              </a:spcAft>
            </a:pPr>
            <a:r>
              <a:rPr lang="tk-TM" sz="2200" b="1" kern="1600" spc="-15" dirty="0" smtClean="0">
                <a:latin typeface="Times New Roman" panose="02020603050405020304" pitchFamily="18" charset="0"/>
                <a:cs typeface="Arial" panose="020B0604020202020204" pitchFamily="34" charset="0"/>
              </a:rPr>
              <a:t>      </a:t>
            </a:r>
            <a:r>
              <a:rPr lang="en-US" sz="2200" b="1" kern="1600" spc="-15" dirty="0" smtClean="0">
                <a:latin typeface="Times New Roman" panose="02020603050405020304" pitchFamily="18" charset="0"/>
                <a:cs typeface="Arial" panose="020B0604020202020204" pitchFamily="34" charset="0"/>
              </a:rPr>
              <a:t>5.5.3</a:t>
            </a:r>
            <a:r>
              <a:rPr lang="en-US" sz="2200" b="1" kern="1600" spc="-15" dirty="0">
                <a:latin typeface="Times New Roman" panose="02020603050405020304" pitchFamily="18" charset="0"/>
                <a:cs typeface="Arial" panose="020B0604020202020204" pitchFamily="34" charset="0"/>
              </a:rPr>
              <a:t>. D</a:t>
            </a:r>
            <a:r>
              <a:rPr lang="sq-AL" sz="2200" b="1" kern="1600" spc="-15" dirty="0">
                <a:latin typeface="Times New Roman" panose="02020603050405020304" pitchFamily="18" charset="0"/>
                <a:cs typeface="Arial" panose="020B0604020202020204" pitchFamily="34" charset="0"/>
              </a:rPr>
              <a:t>aşary </a:t>
            </a:r>
            <a:r>
              <a:rPr lang="en-US" sz="2200" b="1" kern="1600" spc="-15" dirty="0" err="1">
                <a:latin typeface="Times New Roman" panose="02020603050405020304" pitchFamily="18" charset="0"/>
                <a:cs typeface="Arial" panose="020B0604020202020204" pitchFamily="34" charset="0"/>
              </a:rPr>
              <a:t>ýurt</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maýasynyň</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gatnaşmagyndaky</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kärhanlaryň</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resmi</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taýdan</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döwlet</a:t>
            </a:r>
            <a:r>
              <a:rPr lang="en-US" sz="2200" b="1" kern="1600" spc="-15" dirty="0">
                <a:latin typeface="Times New Roman" panose="02020603050405020304" pitchFamily="18" charset="0"/>
                <a:cs typeface="Arial" panose="020B0604020202020204" pitchFamily="34" charset="0"/>
              </a:rPr>
              <a:t> </a:t>
            </a:r>
            <a:r>
              <a:rPr lang="en-US" sz="2200" b="1" kern="1600" spc="-15" dirty="0" err="1" smtClean="0">
                <a:latin typeface="Times New Roman" panose="02020603050405020304" pitchFamily="18" charset="0"/>
                <a:cs typeface="Arial" panose="020B0604020202020204" pitchFamily="34" charset="0"/>
              </a:rPr>
              <a:t>bel</a:t>
            </a:r>
            <a:r>
              <a:rPr lang="ru-RU" sz="2200" b="1" kern="1600" spc="-15" dirty="0" smtClean="0">
                <a:latin typeface="Times New Roman" panose="02020603050405020304" pitchFamily="18" charset="0"/>
                <a:cs typeface="Arial" panose="020B0604020202020204" pitchFamily="34" charset="0"/>
              </a:rPr>
              <a:t>-</a:t>
            </a:r>
            <a:r>
              <a:rPr lang="en-US" sz="2200" b="1" kern="1600" spc="-15" dirty="0" err="1" smtClean="0">
                <a:latin typeface="Times New Roman" panose="02020603050405020304" pitchFamily="18" charset="0"/>
                <a:cs typeface="Arial" panose="020B0604020202020204" pitchFamily="34" charset="0"/>
              </a:rPr>
              <a:t>ligine</a:t>
            </a:r>
            <a:r>
              <a:rPr lang="en-US" sz="2200" b="1" kern="1600" spc="-15" dirty="0" smtClean="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alynmagynyň</a:t>
            </a:r>
            <a:r>
              <a:rPr lang="en-US" sz="2200" b="1" kern="1600" spc="-15" dirty="0">
                <a:latin typeface="Times New Roman" panose="02020603050405020304" pitchFamily="18" charset="0"/>
                <a:cs typeface="Arial" panose="020B0604020202020204" pitchFamily="34" charset="0"/>
              </a:rPr>
              <a:t> </a:t>
            </a:r>
            <a:r>
              <a:rPr lang="en-US" sz="2200" b="1" kern="1600" spc="-15" dirty="0" err="1" smtClean="0">
                <a:latin typeface="Times New Roman" panose="02020603050405020304" pitchFamily="18" charset="0"/>
                <a:cs typeface="Arial" panose="020B0604020202020204" pitchFamily="34" charset="0"/>
              </a:rPr>
              <a:t>tertibi</a:t>
            </a:r>
            <a:r>
              <a:rPr lang="ru-RU" sz="2200" b="1" kern="1600" spc="-15" dirty="0" smtClean="0">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en-US"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resmi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belligine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almagyň</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ýuridik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taraplarynyň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hasabyny</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ýöretmegiň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hereket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edýän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tertibine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laýyklykda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daşary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maýalaryň</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gatnaşmagynda</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täze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döredilýän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kärhanalar</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olaryň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özbaşdaklaşdyrylan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düzüm</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birlikleri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daşary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ýuridiki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taraplaryň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şahamçalary</a:t>
            </a:r>
            <a:r>
              <a:rPr lang="en-US" sz="2200" dirty="0">
                <a:latin typeface="Times New Roman" panose="02020603050405020304" pitchFamily="18" charset="0"/>
                <a:ea typeface="Times New Roman" panose="02020603050405020304" pitchFamily="18" charset="0"/>
              </a:rPr>
              <a:t> hem </a:t>
            </a:r>
            <a:r>
              <a:rPr lang="en-US" sz="2200" dirty="0" err="1" smtClean="0">
                <a:latin typeface="Times New Roman" panose="02020603050405020304" pitchFamily="18" charset="0"/>
                <a:ea typeface="Times New Roman" panose="02020603050405020304" pitchFamily="18" charset="0"/>
              </a:rPr>
              <a:t>wekil</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hanalary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baradaky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maglumatlary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resmi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taýdan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bellige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almak</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ýuridik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taraplaryň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Bitewi</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döw</a:t>
            </a:r>
            <a:r>
              <a:rPr lang="ru-RU" sz="2200" dirty="0" smtClean="0">
                <a:latin typeface="Times New Roman" panose="02020603050405020304" pitchFamily="18" charset="0"/>
                <a:ea typeface="Times New Roman" panose="02020603050405020304" pitchFamily="18" charset="0"/>
              </a:rPr>
              <a:t>-</a:t>
            </a:r>
            <a:r>
              <a:rPr lang="en-US" sz="2200" dirty="0" smtClean="0">
                <a:latin typeface="Times New Roman" panose="02020603050405020304" pitchFamily="18" charset="0"/>
                <a:ea typeface="Times New Roman" panose="02020603050405020304" pitchFamily="18" charset="0"/>
              </a:rPr>
              <a:t>let </a:t>
            </a:r>
            <a:r>
              <a:rPr lang="en-US" sz="2200" dirty="0" err="1">
                <a:latin typeface="Times New Roman" panose="02020603050405020304" pitchFamily="18" charset="0"/>
                <a:ea typeface="Times New Roman" panose="02020603050405020304" pitchFamily="18" charset="0"/>
              </a:rPr>
              <a:t>reýestrine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girizmek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prosesi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üçin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esaslandyryjynyň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çözgüdi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ýa</a:t>
            </a:r>
            <a:r>
              <a:rPr lang="en-US" sz="2200" dirty="0">
                <a:latin typeface="Times New Roman" panose="02020603050405020304" pitchFamily="18" charset="0"/>
                <a:ea typeface="Times New Roman" panose="02020603050405020304" pitchFamily="18" charset="0"/>
              </a:rPr>
              <a:t>-da </a:t>
            </a:r>
            <a:r>
              <a:rPr lang="en-US" sz="2200" dirty="0" err="1">
                <a:latin typeface="Times New Roman" panose="02020603050405020304" pitchFamily="18" charset="0"/>
                <a:ea typeface="Times New Roman" panose="02020603050405020304" pitchFamily="18" charset="0"/>
              </a:rPr>
              <a:t>Türkmenista</a:t>
            </a:r>
            <a:r>
              <a:rPr lang="ru-RU" sz="2200" dirty="0">
                <a:latin typeface="Times New Roman" panose="02020603050405020304" pitchFamily="18" charset="0"/>
                <a:ea typeface="Times New Roman" panose="02020603050405020304" pitchFamily="18" charset="0"/>
              </a:rPr>
              <a:t>-</a:t>
            </a:r>
            <a:r>
              <a:rPr lang="en-US" sz="2200" dirty="0" err="1">
                <a:latin typeface="Times New Roman" panose="02020603050405020304" pitchFamily="18" charset="0"/>
                <a:ea typeface="Times New Roman" panose="02020603050405020304" pitchFamily="18" charset="0"/>
              </a:rPr>
              <a:t>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Ministrler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Kabinetiniň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kabul</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eden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karary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gorunyň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döredilmegine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gatnaşýan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kärhanalary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döredilýän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ýagdaýynda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bolup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durýar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rPr>
              <a:t>“</a:t>
            </a:r>
            <a:r>
              <a:rPr lang="en-US" sz="2200" dirty="0" err="1">
                <a:latin typeface="Times New Roman" panose="02020603050405020304" pitchFamily="18" charset="0"/>
                <a:ea typeface="Times New Roman" panose="02020603050405020304" pitchFamily="18" charset="0"/>
              </a:rPr>
              <a:t>Kärhanalar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hakynda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Türkmenistanyň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kanunyna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laýyklykda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daşary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maýalaryň</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gatnaş</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magynda</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esaslandyrylan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kärhanalar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öz</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şu</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guramaçylyk-hukuk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görnüşlerinde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amala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aşyryp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bilýär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hususy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kärhana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jemgyýeti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paýdarlar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jemgyýeti</a:t>
            </a:r>
            <a:r>
              <a:rPr lang="en-US" sz="2200" dirty="0">
                <a:latin typeface="Times New Roman" panose="02020603050405020304" pitchFamily="18" charset="0"/>
                <a:ea typeface="Times New Roman" panose="02020603050405020304" pitchFamily="18" charset="0"/>
              </a:rPr>
              <a:t>; D</a:t>
            </a:r>
            <a:r>
              <a:rPr lang="sq-AL" sz="2200" dirty="0">
                <a:latin typeface="Times New Roman" panose="02020603050405020304" pitchFamily="18" charset="0"/>
                <a:ea typeface="Times New Roman" panose="02020603050405020304" pitchFamily="18" charset="0"/>
              </a:rPr>
              <a:t>aşary </a:t>
            </a:r>
            <a:r>
              <a:rPr lang="en-US" sz="2200" dirty="0" err="1">
                <a:latin typeface="Times New Roman" panose="02020603050405020304" pitchFamily="18" charset="0"/>
                <a:ea typeface="Times New Roman" panose="02020603050405020304" pitchFamily="18" charset="0"/>
              </a:rPr>
              <a:t>ýurt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kompaniýalary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Türkmenistanyň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çäginde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özüniň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ýuridik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tarapyň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hukugy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bolan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kärhanalaryny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esaslandyryp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şeýle</a:t>
            </a:r>
            <a:r>
              <a:rPr lang="en-US" sz="2200" dirty="0">
                <a:latin typeface="Times New Roman" panose="02020603050405020304" pitchFamily="18" charset="0"/>
                <a:ea typeface="Times New Roman" panose="02020603050405020304" pitchFamily="18" charset="0"/>
              </a:rPr>
              <a:t> hem </a:t>
            </a:r>
            <a:r>
              <a:rPr lang="en-US" sz="2200" dirty="0" err="1">
                <a:latin typeface="Times New Roman" panose="02020603050405020304" pitchFamily="18" charset="0"/>
                <a:ea typeface="Times New Roman" panose="02020603050405020304" pitchFamily="18" charset="0"/>
              </a:rPr>
              <a:t>ýuridik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tarap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bolmadyk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şahamçalaryny</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wekilhanalaryny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döredip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bilýär</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Kärha</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nany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resmi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taýdan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belligine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ýa</a:t>
            </a:r>
            <a:r>
              <a:rPr lang="en-US" sz="2200" dirty="0">
                <a:latin typeface="Times New Roman" panose="02020603050405020304" pitchFamily="18" charset="0"/>
                <a:ea typeface="Times New Roman" panose="02020603050405020304" pitchFamily="18" charset="0"/>
              </a:rPr>
              <a:t>-da </a:t>
            </a:r>
            <a:r>
              <a:rPr lang="en-US" sz="2200" dirty="0" err="1">
                <a:latin typeface="Times New Roman" panose="02020603050405020304" pitchFamily="18" charset="0"/>
                <a:ea typeface="Times New Roman" panose="02020603050405020304" pitchFamily="18" charset="0"/>
              </a:rPr>
              <a:t>almazlyk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baradaky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karar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esaslandyryjylar</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tarap</a:t>
            </a:r>
            <a:r>
              <a:rPr lang="ru-RU" sz="2200" smtClean="0">
                <a:latin typeface="Times New Roman" panose="02020603050405020304" pitchFamily="18" charset="0"/>
                <a:ea typeface="Times New Roman" panose="02020603050405020304" pitchFamily="18" charset="0"/>
              </a:rPr>
              <a:t>-</a:t>
            </a:r>
            <a:r>
              <a:rPr lang="en-US" sz="2200" smtClean="0">
                <a:latin typeface="Times New Roman" panose="02020603050405020304" pitchFamily="18" charset="0"/>
                <a:ea typeface="Times New Roman" panose="02020603050405020304" pitchFamily="18" charset="0"/>
              </a:rPr>
              <a:t>yndan</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kärhananyň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zerur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bolan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resminamalarynyň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berlen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wagtyndan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başlap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iki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hepde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möhletiniň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içinde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çykarylýar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66867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04513" y="928519"/>
            <a:ext cx="9215021" cy="4893647"/>
          </a:xfrm>
          <a:prstGeom prst="rect">
            <a:avLst/>
          </a:prstGeom>
        </p:spPr>
        <p:txBody>
          <a:bodyPr wrap="square">
            <a:spAutoFit/>
          </a:bodyPr>
          <a:lstStyle/>
          <a:p>
            <a:pPr>
              <a:spcAft>
                <a:spcPts val="0"/>
              </a:spcAft>
            </a:pPr>
            <a:r>
              <a:rPr lang="en-US" sz="2400" dirty="0" err="1">
                <a:solidFill>
                  <a:srgbClr val="000000"/>
                </a:solidFill>
                <a:latin typeface="Times New Roman" panose="02020603050405020304" pitchFamily="18" charset="0"/>
                <a:ea typeface="Times New Roman" panose="02020603050405020304" pitchFamily="18" charset="0"/>
              </a:rPr>
              <a:t>Ỳöne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maýa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goýumlarynyň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bellibir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bölegi</a:t>
            </a:r>
            <a:r>
              <a:rPr lang="en-US" sz="2400" dirty="0">
                <a:solidFill>
                  <a:srgbClr val="000000"/>
                </a:solidFill>
                <a:latin typeface="Times New Roman" panose="02020603050405020304" pitchFamily="18" charset="0"/>
                <a:ea typeface="Times New Roman" panose="02020603050405020304" pitchFamily="18" charset="0"/>
              </a:rPr>
              <a:t> – </a:t>
            </a:r>
            <a:r>
              <a:rPr lang="en-US" sz="2400" dirty="0" err="1">
                <a:solidFill>
                  <a:srgbClr val="000000"/>
                </a:solidFill>
                <a:latin typeface="Times New Roman" panose="02020603050405020304" pitchFamily="18" charset="0"/>
                <a:ea typeface="Times New Roman" panose="02020603050405020304" pitchFamily="18" charset="0"/>
              </a:rPr>
              <a:t>maddy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önümçiligiň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dürli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pu</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daklaryna</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degişli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kärhanalaryň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aksiýalaryna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gönikdirilen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goýumlar</a:t>
            </a:r>
            <a:r>
              <a:rPr lang="en-US" sz="2400" dirty="0">
                <a:solidFill>
                  <a:srgbClr val="000000"/>
                </a:solidFill>
                <a:latin typeface="Times New Roman" panose="02020603050405020304" pitchFamily="18" charset="0"/>
                <a:ea typeface="Times New Roman" panose="02020603050405020304" pitchFamily="18" charset="0"/>
              </a:rPr>
              <a:t> – </a:t>
            </a:r>
            <a:r>
              <a:rPr lang="en-US" sz="2400" dirty="0" err="1">
                <a:solidFill>
                  <a:srgbClr val="000000"/>
                </a:solidFill>
                <a:latin typeface="Times New Roman" panose="02020603050405020304" pitchFamily="18" charset="0"/>
                <a:ea typeface="Times New Roman" panose="02020603050405020304" pitchFamily="18" charset="0"/>
              </a:rPr>
              <a:t>özüniň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tebigaty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boýunça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önümçilige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goýulýan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göni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maýalardan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tapawut</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lanmaýar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Häzirki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zaman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dünäniň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ösüşi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gymmat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bahaly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kagyzlaryň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rPr>
              <a:t>bazar</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ynyň</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ösüş</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derejesi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kesgitlenilýär</a:t>
            </a:r>
            <a:r>
              <a:rPr lang="en-US" sz="2400" dirty="0">
                <a:solidFill>
                  <a:srgbClr val="000000"/>
                </a:solidFill>
                <a:latin typeface="Times New Roman" panose="02020603050405020304" pitchFamily="18" charset="0"/>
                <a:ea typeface="Times New Roman" panose="02020603050405020304" pitchFamily="18" charset="0"/>
              </a:rPr>
              <a:t>. </a:t>
            </a:r>
            <a:endParaRPr lang="ru-RU" sz="1400" dirty="0">
              <a:latin typeface="Times New Roman" panose="02020603050405020304" pitchFamily="18" charset="0"/>
              <a:ea typeface="Times New Roman" panose="02020603050405020304" pitchFamily="18" charset="0"/>
            </a:endParaRPr>
          </a:p>
          <a:p>
            <a:pPr>
              <a:spcAft>
                <a:spcPts val="0"/>
              </a:spcAft>
            </a:pPr>
            <a:r>
              <a:rPr lang="ru-RU"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Maýadarlar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goýumçy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karz</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beriji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satyn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alyjy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hökmünde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çykyş</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edip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şeýle</a:t>
            </a:r>
            <a:r>
              <a:rPr lang="en-US" sz="2400" dirty="0">
                <a:solidFill>
                  <a:srgbClr val="000000"/>
                </a:solidFill>
                <a:latin typeface="Times New Roman" panose="02020603050405020304" pitchFamily="18" charset="0"/>
                <a:ea typeface="Times New Roman" panose="02020603050405020304" pitchFamily="18" charset="0"/>
              </a:rPr>
              <a:t>-de </a:t>
            </a:r>
            <a:r>
              <a:rPr lang="en-US" sz="2400" dirty="0" err="1">
                <a:solidFill>
                  <a:srgbClr val="000000"/>
                </a:solidFill>
                <a:latin typeface="Times New Roman" panose="02020603050405020304" pitchFamily="18" charset="0"/>
                <a:ea typeface="Times New Roman" panose="02020603050405020304" pitchFamily="18" charset="0"/>
              </a:rPr>
              <a:t>maýa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işiniň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beýleki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islendik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gatnaşyjysynyň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wezipesini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ýerine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ýetirip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bilýärler</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Türkmenistanyň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beýleki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döwletleriň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raýatlary</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ýuridiki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tarap</a:t>
            </a:r>
            <a:r>
              <a:rPr lang="ru-RU" sz="2400" dirty="0">
                <a:solidFill>
                  <a:srgbClr val="000000"/>
                </a:solidFill>
                <a:latin typeface="Times New Roman" panose="02020603050405020304" pitchFamily="18" charset="0"/>
                <a:ea typeface="Times New Roman" panose="02020603050405020304" pitchFamily="18" charset="0"/>
              </a:rPr>
              <a:t>-</a:t>
            </a:r>
            <a:r>
              <a:rPr lang="en-US" sz="2400" dirty="0" err="1">
                <a:solidFill>
                  <a:srgbClr val="000000"/>
                </a:solidFill>
                <a:latin typeface="Times New Roman" panose="02020603050405020304" pitchFamily="18" charset="0"/>
                <a:ea typeface="Times New Roman" panose="02020603050405020304" pitchFamily="18" charset="0"/>
              </a:rPr>
              <a:t>lary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çykyş</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edýärler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Maýa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işine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esasy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gatnaşy</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jylara</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maýadarlar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taslama</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potrat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işleri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meşgullanýan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guramalar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baş</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potratçy</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kömekçi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potratçy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gurluşyk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desgasyny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gurluşyk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rPr>
              <a:t>mate</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riallary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konstruksiýalar</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ş.m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üpjün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edýän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kärhanalar</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smtClean="0">
                <a:solidFill>
                  <a:srgbClr val="000000"/>
                </a:solidFill>
                <a:latin typeface="Times New Roman" panose="02020603050405020304" pitchFamily="18" charset="0"/>
                <a:ea typeface="Times New Roman" panose="02020603050405020304" pitchFamily="18" charset="0"/>
              </a:rPr>
              <a:t>beýleki</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ler</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degişlidir</a:t>
            </a:r>
            <a:r>
              <a:rPr lang="en-US" sz="2400" dirty="0">
                <a:solidFill>
                  <a:srgbClr val="000000"/>
                </a:solidFill>
                <a:latin typeface="Times New Roman" panose="02020603050405020304" pitchFamily="18" charset="0"/>
                <a:ea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66534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6891" y="1305017"/>
            <a:ext cx="9779329" cy="4641513"/>
          </a:xfrm>
        </p:spPr>
        <p:txBody>
          <a:bodyPr>
            <a:normAutofit fontScale="90000"/>
          </a:bodyPr>
          <a:lstStyle/>
          <a:p>
            <a:r>
              <a:rPr lang="en-US" dirty="0" err="1">
                <a:latin typeface="Times New Roman" panose="02020603050405020304" pitchFamily="18" charset="0"/>
                <a:ea typeface="Times New Roman" panose="02020603050405020304" pitchFamily="18" charset="0"/>
              </a:rPr>
              <a:t>Daşary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ýurt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maýadarlary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bolup</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daşary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ýurtly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ýuridiki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tarap</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şol</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sanda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onuň</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Türkmenistandaky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şahamçasy</a:t>
            </a:r>
            <a:r>
              <a:rPr lang="en-US" dirty="0">
                <a:latin typeface="Times New Roman" panose="02020603050405020304" pitchFamily="18" charset="0"/>
                <a:ea typeface="Times New Roman" panose="02020603050405020304" pitchFamily="18" charset="0"/>
              </a:rPr>
              <a:t> hem </a:t>
            </a:r>
            <a:r>
              <a:rPr lang="en-US" dirty="0" err="1">
                <a:latin typeface="Times New Roman" panose="02020603050405020304" pitchFamily="18" charset="0"/>
                <a:ea typeface="Times New Roman" panose="02020603050405020304" pitchFamily="18" charset="0"/>
              </a:rPr>
              <a:t>wekilhanasy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halkara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guramasy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daşary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ýurt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döwleti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daşary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ýurtly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şahsy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tarap</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şeýle</a:t>
            </a:r>
            <a:r>
              <a:rPr lang="en-US" dirty="0">
                <a:latin typeface="Times New Roman" panose="02020603050405020304" pitchFamily="18" charset="0"/>
                <a:ea typeface="Times New Roman" panose="02020603050405020304" pitchFamily="18" charset="0"/>
              </a:rPr>
              <a:t>-de </a:t>
            </a:r>
            <a:r>
              <a:rPr lang="en-US" dirty="0" err="1">
                <a:latin typeface="Times New Roman" panose="02020603050405020304" pitchFamily="18" charset="0"/>
                <a:ea typeface="Times New Roman" panose="02020603050405020304" pitchFamily="18" charset="0"/>
              </a:rPr>
              <a:t>maýa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goýumy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gönükdirilýän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pursadynda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daşary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döwletiň</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çäginde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hemişelik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ýaşaýan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raýatlygy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bolmadyk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adam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Türkmenistanyň</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çäginden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daşarda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hemişelik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ýaşaýyş</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salgysy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bolan</a:t>
            </a:r>
            <a:r>
              <a:rPr lang="en-US" dirty="0">
                <a:latin typeface="Times New Roman" panose="02020603050405020304" pitchFamily="18" charset="0"/>
                <a:ea typeface="Times New Roman" panose="02020603050405020304" pitchFamily="18" charset="0"/>
              </a:rPr>
              <a:t> </a:t>
            </a:r>
            <a:r>
              <a:rPr lang="en-US" dirty="0" smtClean="0">
                <a:latin typeface="Times New Roman" panose="02020603050405020304" pitchFamily="18" charset="0"/>
                <a:ea typeface="Times New Roman" panose="02020603050405020304" pitchFamily="18" charset="0"/>
              </a:rPr>
              <a:t>T</a:t>
            </a:r>
            <a:r>
              <a:rPr lang="tk-TM" dirty="0" smtClean="0">
                <a:latin typeface="Times New Roman" panose="02020603050405020304" pitchFamily="18" charset="0"/>
                <a:ea typeface="Times New Roman" panose="02020603050405020304" pitchFamily="18" charset="0"/>
              </a:rPr>
              <a:t>ü</a:t>
            </a:r>
            <a:r>
              <a:rPr lang="en-US" dirty="0" err="1" smtClean="0">
                <a:latin typeface="Times New Roman" panose="02020603050405020304" pitchFamily="18" charset="0"/>
                <a:ea typeface="Times New Roman" panose="02020603050405020304" pitchFamily="18" charset="0"/>
              </a:rPr>
              <a:t>rkmenistanyň</a:t>
            </a:r>
            <a:r>
              <a:rPr lang="en-US" dirty="0" smtClean="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raýaty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çykyş</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edýärler</a:t>
            </a:r>
            <a:r>
              <a:rPr lang="en-US"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360881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699088" y="909011"/>
            <a:ext cx="9593308" cy="4154984"/>
          </a:xfrm>
          <a:prstGeom prst="rect">
            <a:avLst/>
          </a:prstGeom>
        </p:spPr>
        <p:txBody>
          <a:bodyPr wrap="square">
            <a:spAutoFit/>
          </a:bodyPr>
          <a:lstStyle/>
          <a:p>
            <a:pPr>
              <a:spcAft>
                <a:spcPts val="0"/>
              </a:spcAft>
            </a:pPr>
            <a:r>
              <a:rPr lang="ru-RU"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Maýa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işiniň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esasy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görkezijisi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bolup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onuň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netijeliligi</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maýa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taslamasynyň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maliýe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taýdan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öz-özüni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dolandyrmasy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bolup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durýar</a:t>
            </a:r>
            <a:r>
              <a:rPr lang="en-US" sz="2400" dirty="0">
                <a:solidFill>
                  <a:srgbClr val="000000"/>
                </a:solidFill>
                <a:latin typeface="Times New Roman" panose="02020603050405020304" pitchFamily="18" charset="0"/>
                <a:ea typeface="Times New Roman" panose="02020603050405020304" pitchFamily="18" charset="0"/>
              </a:rPr>
              <a:t>. Bu </a:t>
            </a:r>
            <a:r>
              <a:rPr lang="en-US" sz="2400" dirty="0" err="1">
                <a:solidFill>
                  <a:srgbClr val="000000"/>
                </a:solidFill>
                <a:latin typeface="Times New Roman" panose="02020603050405020304" pitchFamily="18" charset="0"/>
                <a:ea typeface="Times New Roman" panose="02020603050405020304" pitchFamily="18" charset="0"/>
              </a:rPr>
              <a:t>görke</a:t>
            </a:r>
            <a:r>
              <a:rPr lang="ru-RU" sz="2400" dirty="0">
                <a:solidFill>
                  <a:srgbClr val="000000"/>
                </a:solidFill>
                <a:latin typeface="Times New Roman" panose="02020603050405020304" pitchFamily="18" charset="0"/>
                <a:ea typeface="Times New Roman" panose="02020603050405020304" pitchFamily="18" charset="0"/>
              </a:rPr>
              <a:t>-</a:t>
            </a:r>
            <a:r>
              <a:rPr lang="en-US" sz="2400" dirty="0" err="1">
                <a:solidFill>
                  <a:srgbClr val="000000"/>
                </a:solidFill>
                <a:latin typeface="Times New Roman" panose="02020603050405020304" pitchFamily="18" charset="0"/>
                <a:ea typeface="Times New Roman" panose="02020603050405020304" pitchFamily="18" charset="0"/>
              </a:rPr>
              <a:t>zijiler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özara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bagly</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biri-birini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içgin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şertlendirýär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Öz-özüni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dolandyrma</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gyň</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möhleti</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maýa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taslamasyna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goýumlaryň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gönükdirilen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pur</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sadyndan</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başlap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şol</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serişdeleriň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oňa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satyn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alnan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ýa</a:t>
            </a:r>
            <a:r>
              <a:rPr lang="en-US" sz="2400" dirty="0">
                <a:solidFill>
                  <a:srgbClr val="000000"/>
                </a:solidFill>
                <a:latin typeface="Times New Roman" panose="02020603050405020304" pitchFamily="18" charset="0"/>
                <a:ea typeface="Times New Roman" panose="02020603050405020304" pitchFamily="18" charset="0"/>
              </a:rPr>
              <a:t>-da </a:t>
            </a:r>
            <a:r>
              <a:rPr lang="en-US" sz="2400" dirty="0" err="1">
                <a:solidFill>
                  <a:srgbClr val="000000"/>
                </a:solidFill>
                <a:latin typeface="Times New Roman" panose="02020603050405020304" pitchFamily="18" charset="0"/>
                <a:ea typeface="Times New Roman" panose="02020603050405020304" pitchFamily="18" charset="0"/>
              </a:rPr>
              <a:t>döredilen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obýekti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netijeli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ulanmak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dolulygyna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gaýdylyp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alnan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gününe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çenli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wagt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araçä</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gidir</a:t>
            </a:r>
            <a:r>
              <a:rPr lang="en-US" sz="2400" dirty="0">
                <a:solidFill>
                  <a:srgbClr val="000000"/>
                </a:solidFill>
                <a:latin typeface="Times New Roman" panose="02020603050405020304" pitchFamily="18" charset="0"/>
                <a:ea typeface="Times New Roman" panose="02020603050405020304" pitchFamily="18" charset="0"/>
              </a:rPr>
              <a:t>. </a:t>
            </a:r>
            <a:endParaRPr lang="ru-RU" sz="1400" dirty="0">
              <a:latin typeface="Times New Roman" panose="02020603050405020304" pitchFamily="18" charset="0"/>
              <a:ea typeface="Times New Roman" panose="02020603050405020304" pitchFamily="18" charset="0"/>
            </a:endParaRPr>
          </a:p>
          <a:p>
            <a:pPr>
              <a:spcAft>
                <a:spcPts val="0"/>
              </a:spcAft>
            </a:pPr>
            <a:r>
              <a:rPr lang="en-US" sz="2400"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Başgaça</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aýdylanda</a:t>
            </a:r>
            <a:r>
              <a:rPr lang="en-US" sz="2400"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alnan</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arassa</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girdejiniň</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toplanylan</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jemi</a:t>
            </a:r>
            <a:r>
              <a:rPr lang="en-US" sz="2400" b="1" dirty="0">
                <a:solidFill>
                  <a:srgbClr val="000000"/>
                </a:solidFill>
                <a:latin typeface="Times New Roman" panose="02020603050405020304" pitchFamily="18" charset="0"/>
                <a:ea typeface="Times New Roman" panose="02020603050405020304" pitchFamily="18" charset="0"/>
              </a:rPr>
              <a:t> we </a:t>
            </a:r>
            <a:r>
              <a:rPr lang="en-US" sz="2400" b="1" dirty="0" err="1">
                <a:solidFill>
                  <a:srgbClr val="000000"/>
                </a:solidFill>
                <a:latin typeface="Times New Roman" panose="02020603050405020304" pitchFamily="18" charset="0"/>
                <a:ea typeface="Times New Roman" panose="02020603050405020304" pitchFamily="18" charset="0"/>
              </a:rPr>
              <a:t>amor-tizasiýa</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hajatlaryna</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amala</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aşyrylan</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geçirilen</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serişdeler</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bilen</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kärhana</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gönükdirilen</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maýa</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harajatlarynyň</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arasyndaky</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tapawut</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alnan</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peýda</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rPr>
              <a:t>hasaplanylýar</a:t>
            </a:r>
            <a:r>
              <a:rPr lang="en-US" sz="2400" b="1" dirty="0">
                <a:solidFill>
                  <a:srgbClr val="000000"/>
                </a:solidFill>
                <a:latin typeface="Times New Roman" panose="02020603050405020304" pitchFamily="18" charset="0"/>
                <a:ea typeface="Times New Roman" panose="02020603050405020304" pitchFamily="18" charset="0"/>
              </a:rPr>
              <a:t>.</a:t>
            </a:r>
            <a:endParaRPr lang="ru-RU" sz="2400" dirty="0"/>
          </a:p>
        </p:txBody>
      </p:sp>
    </p:spTree>
    <p:extLst>
      <p:ext uri="{BB962C8B-B14F-4D97-AF65-F5344CB8AC3E}">
        <p14:creationId xmlns:p14="http://schemas.microsoft.com/office/powerpoint/2010/main" val="2818742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91449" y="668499"/>
            <a:ext cx="10563579" cy="5892100"/>
          </a:xfrm>
        </p:spPr>
        <p:txBody>
          <a:bodyPr>
            <a:normAutofit/>
          </a:bodyPr>
          <a:lstStyle/>
          <a:p>
            <a:pPr>
              <a:spcAft>
                <a:spcPts val="0"/>
              </a:spcAft>
            </a:pPr>
            <a:r>
              <a:rPr lang="ru-RU" sz="2800"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Maýa</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goýum</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işi</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prosesi</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diýip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döwletiň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şahsy</a:t>
            </a:r>
            <a:r>
              <a:rPr lang="en-US" sz="2800" dirty="0">
                <a:latin typeface="Times New Roman" panose="02020603050405020304" pitchFamily="18" charset="0"/>
                <a:ea typeface="Times New Roman" panose="02020603050405020304" pitchFamily="18" charset="0"/>
              </a:rPr>
              <a:t> we </a:t>
            </a:r>
            <a:r>
              <a:rPr lang="en-US" sz="2800" dirty="0" err="1">
                <a:latin typeface="Times New Roman" panose="02020603050405020304" pitchFamily="18" charset="0"/>
                <a:ea typeface="Times New Roman" panose="02020603050405020304" pitchFamily="18" charset="0"/>
              </a:rPr>
              <a:t>ýuridiki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taraplaryň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goýumlaryny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gönükdirmek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boýunça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amala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aşyrýan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amaly</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hereket</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leriniň</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tutuş</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toplumyna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düşünilýär</a:t>
            </a:r>
            <a:r>
              <a:rPr lang="en-US" sz="2800" dirty="0">
                <a:latin typeface="Times New Roman" panose="02020603050405020304" pitchFamily="18" charset="0"/>
                <a:ea typeface="Times New Roman" panose="02020603050405020304" pitchFamily="18" charset="0"/>
              </a:rPr>
              <a:t>.</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ru-RU"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Döwletiň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durmuşa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geçirýän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goýum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syýasaty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diýip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goýum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işini</a:t>
            </a:r>
            <a:r>
              <a:rPr lang="en-US" sz="2800" dirty="0">
                <a:latin typeface="Times New Roman" panose="02020603050405020304" pitchFamily="18" charset="0"/>
                <a:ea typeface="Times New Roman" panose="02020603050405020304" pitchFamily="18" charset="0"/>
              </a:rPr>
              <a:t> has </a:t>
            </a:r>
            <a:r>
              <a:rPr lang="en-US" sz="2800" dirty="0" err="1">
                <a:latin typeface="Times New Roman" panose="02020603050405020304" pitchFamily="18" charset="0"/>
                <a:ea typeface="Times New Roman" panose="02020603050405020304" pitchFamily="18" charset="0"/>
              </a:rPr>
              <a:t>janlandyrmak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ykdysady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ösüşi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önümçiligiň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netijelerini</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ýokar</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landyrmak</a:t>
            </a:r>
            <a:r>
              <a:rPr lang="en-US" sz="2800" dirty="0" smtClean="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we </a:t>
            </a:r>
            <a:r>
              <a:rPr lang="en-US" sz="2800" dirty="0" err="1">
                <a:latin typeface="Times New Roman" panose="02020603050405020304" pitchFamily="18" charset="0"/>
                <a:ea typeface="Times New Roman" panose="02020603050405020304" pitchFamily="18" charset="0"/>
              </a:rPr>
              <a:t>ilatyň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durmuş</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meselelerini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oňyn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çözmek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maksady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bilen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amala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aşyrylýan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hojalyk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işleriniň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hemme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subýektleri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üçin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amatly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iş</a:t>
            </a:r>
            <a:r>
              <a:rPr lang="en-US" sz="2800" dirty="0">
                <a:latin typeface="Times New Roman" panose="02020603050405020304" pitchFamily="18" charset="0"/>
                <a:ea typeface="Times New Roman" panose="02020603050405020304" pitchFamily="18" charset="0"/>
              </a:rPr>
              <a:t> </a:t>
            </a:r>
            <a:r>
              <a:rPr lang="en-US" sz="2800" dirty="0" err="1" smtClean="0">
                <a:latin typeface="Times New Roman" panose="02020603050405020304" pitchFamily="18" charset="0"/>
                <a:ea typeface="Times New Roman" panose="02020603050405020304" pitchFamily="18" charset="0"/>
              </a:rPr>
              <a:t>şert</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lerini</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döretmäge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gönükdirilen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maksatnamalaýyn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çäreleriň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tutuş</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bir</a:t>
            </a:r>
            <a:r>
              <a:rPr lang="en-US" sz="2800" dirty="0">
                <a:latin typeface="Times New Roman" panose="02020603050405020304" pitchFamily="18" charset="0"/>
                <a:ea typeface="Times New Roman" panose="02020603050405020304" pitchFamily="18" charset="0"/>
              </a:rPr>
              <a:t> </a:t>
            </a:r>
            <a:r>
              <a:rPr lang="en-US" sz="2800" dirty="0" smtClean="0">
                <a:latin typeface="Times New Roman" panose="02020603050405020304" pitchFamily="18" charset="0"/>
                <a:ea typeface="Times New Roman" panose="02020603050405020304" pitchFamily="18" charset="0"/>
              </a:rPr>
              <a:t>top</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lumyna</a:t>
            </a:r>
            <a:r>
              <a:rPr lang="en-US" sz="2800" dirty="0" smtClean="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diýilýär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Maýa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goýumlary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önümçiligi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galdyrmaga</a:t>
            </a:r>
            <a:r>
              <a:rPr lang="en-US" sz="2800" dirty="0">
                <a:latin typeface="Times New Roman" panose="02020603050405020304" pitchFamily="18" charset="0"/>
                <a:ea typeface="Times New Roman" panose="02020603050405020304" pitchFamily="18" charset="0"/>
              </a:rPr>
              <a:t> we </a:t>
            </a:r>
            <a:r>
              <a:rPr lang="en-US" sz="2800" dirty="0" err="1" smtClean="0">
                <a:latin typeface="Times New Roman" panose="02020603050405020304" pitchFamily="18" charset="0"/>
                <a:ea typeface="Times New Roman" panose="02020603050405020304" pitchFamily="18" charset="0"/>
              </a:rPr>
              <a:t>ösdür</a:t>
            </a:r>
            <a:r>
              <a:rPr lang="ru-RU" sz="2800" dirty="0" smtClean="0">
                <a:latin typeface="Times New Roman" panose="02020603050405020304" pitchFamily="18" charset="0"/>
                <a:ea typeface="Times New Roman" panose="02020603050405020304" pitchFamily="18" charset="0"/>
              </a:rPr>
              <a:t>-</a:t>
            </a:r>
            <a:r>
              <a:rPr lang="en-US" sz="2800" dirty="0" err="1" smtClean="0">
                <a:latin typeface="Times New Roman" panose="02020603050405020304" pitchFamily="18" charset="0"/>
                <a:ea typeface="Times New Roman" panose="02020603050405020304" pitchFamily="18" charset="0"/>
              </a:rPr>
              <a:t>mäge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onuň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kuwwatlylygyny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artdyrmaga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ýokary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derejelere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ýetirmäge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niýetlenenýär</a:t>
            </a:r>
            <a:r>
              <a:rPr lang="en-US" sz="2800" dirty="0">
                <a:latin typeface="Times New Roman" panose="02020603050405020304" pitchFamily="18" charset="0"/>
                <a:ea typeface="Times New Roman" panose="02020603050405020304" pitchFamily="18" charset="0"/>
              </a:rPr>
              <a:t>. </a:t>
            </a:r>
            <a:endParaRPr lang="ru-RU" sz="2800" dirty="0"/>
          </a:p>
        </p:txBody>
      </p:sp>
    </p:spTree>
    <p:extLst>
      <p:ext uri="{BB962C8B-B14F-4D97-AF65-F5344CB8AC3E}">
        <p14:creationId xmlns:p14="http://schemas.microsoft.com/office/powerpoint/2010/main" val="1437773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883776" y="847597"/>
            <a:ext cx="9399741" cy="3970318"/>
          </a:xfrm>
          <a:prstGeom prst="rect">
            <a:avLst/>
          </a:prstGeom>
        </p:spPr>
        <p:txBody>
          <a:bodyPr wrap="square">
            <a:spAutoFit/>
          </a:bodyPr>
          <a:lstStyle/>
          <a:p>
            <a:r>
              <a:rPr lang="ru-RU" dirty="0">
                <a:solidFill>
                  <a:srgbClr val="FF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Maýa</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goýum</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ýagdaýy</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diýlende</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maýa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goýum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işiniň</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şertlerini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smtClean="0">
                <a:solidFill>
                  <a:srgbClr val="000000"/>
                </a:solidFill>
                <a:latin typeface="Times New Roman" panose="02020603050405020304" pitchFamily="18" charset="0"/>
                <a:ea typeface="Times New Roman" panose="02020603050405020304" pitchFamily="18" charset="0"/>
              </a:rPr>
              <a:t>kesgitleýän</a:t>
            </a:r>
            <a:r>
              <a:rPr lang="en-US" sz="2800" dirty="0" smtClean="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syýasy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ykdysady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hukuk</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durmuş</a:t>
            </a:r>
            <a:r>
              <a:rPr lang="en-US" sz="2800" dirty="0">
                <a:solidFill>
                  <a:srgbClr val="000000"/>
                </a:solidFill>
                <a:latin typeface="Times New Roman" panose="02020603050405020304" pitchFamily="18" charset="0"/>
                <a:ea typeface="Times New Roman" panose="02020603050405020304" pitchFamily="18" charset="0"/>
              </a:rPr>
              <a:t> we </a:t>
            </a:r>
            <a:r>
              <a:rPr lang="en-US" sz="2800" dirty="0" err="1">
                <a:solidFill>
                  <a:srgbClr val="000000"/>
                </a:solidFill>
                <a:latin typeface="Times New Roman" panose="02020603050405020304" pitchFamily="18" charset="0"/>
                <a:ea typeface="Times New Roman" panose="02020603050405020304" pitchFamily="18" charset="0"/>
              </a:rPr>
              <a:t>beýleki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smtClean="0">
                <a:solidFill>
                  <a:srgbClr val="000000"/>
                </a:solidFill>
                <a:latin typeface="Times New Roman" panose="02020603050405020304" pitchFamily="18" charset="0"/>
                <a:ea typeface="Times New Roman" panose="02020603050405020304" pitchFamily="18" charset="0"/>
              </a:rPr>
              <a:t>hady</a:t>
            </a:r>
            <a:r>
              <a:rPr lang="ru-RU" sz="2800" dirty="0" smtClean="0">
                <a:solidFill>
                  <a:srgbClr val="000000"/>
                </a:solidFill>
                <a:latin typeface="Times New Roman" panose="02020603050405020304" pitchFamily="18" charset="0"/>
                <a:ea typeface="Times New Roman" panose="02020603050405020304" pitchFamily="18" charset="0"/>
              </a:rPr>
              <a:t>-</a:t>
            </a:r>
            <a:r>
              <a:rPr lang="en-US" sz="2800" dirty="0" err="1" smtClean="0">
                <a:solidFill>
                  <a:srgbClr val="000000"/>
                </a:solidFill>
                <a:latin typeface="Times New Roman" panose="02020603050405020304" pitchFamily="18" charset="0"/>
                <a:ea typeface="Times New Roman" panose="02020603050405020304" pitchFamily="18" charset="0"/>
              </a:rPr>
              <a:t>salaryň</a:t>
            </a:r>
            <a:r>
              <a:rPr lang="en-US" sz="2800" dirty="0" smtClean="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täsiri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bilen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amala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aşyrylýan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maýa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gönükdirmek</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işleriniň</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bolup</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geçýän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umumy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gurşawy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göz</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öňünde</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tutulýar</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Umumy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maýa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goýum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ýagdaýyna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öz</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täsirini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ýetirýän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faktorlaryň</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smtClean="0">
                <a:solidFill>
                  <a:srgbClr val="000000"/>
                </a:solidFill>
                <a:latin typeface="Times New Roman" panose="02020603050405020304" pitchFamily="18" charset="0"/>
                <a:ea typeface="Times New Roman" panose="02020603050405020304" pitchFamily="18" charset="0"/>
              </a:rPr>
              <a:t>ara</a:t>
            </a:r>
            <a:r>
              <a:rPr lang="ru-RU" sz="2800" dirty="0" smtClean="0">
                <a:solidFill>
                  <a:srgbClr val="000000"/>
                </a:solidFill>
                <a:latin typeface="Times New Roman" panose="02020603050405020304" pitchFamily="18" charset="0"/>
                <a:ea typeface="Times New Roman" panose="02020603050405020304" pitchFamily="18" charset="0"/>
              </a:rPr>
              <a:t>-</a:t>
            </a:r>
            <a:r>
              <a:rPr lang="en-US" sz="2800" dirty="0" err="1" smtClean="0">
                <a:solidFill>
                  <a:srgbClr val="000000"/>
                </a:solidFill>
                <a:latin typeface="Times New Roman" panose="02020603050405020304" pitchFamily="18" charset="0"/>
                <a:ea typeface="Times New Roman" panose="02020603050405020304" pitchFamily="18" charset="0"/>
              </a:rPr>
              <a:t>synda</a:t>
            </a:r>
            <a:r>
              <a:rPr lang="en-US" sz="2800" dirty="0" smtClean="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tebigy-howa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şertlerini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geografiýa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taýdan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ýerleşişi</a:t>
            </a:r>
            <a:r>
              <a:rPr lang="en-US" sz="2800" dirty="0">
                <a:solidFill>
                  <a:srgbClr val="000000"/>
                </a:solidFill>
                <a:latin typeface="Times New Roman" panose="02020603050405020304" pitchFamily="18" charset="0"/>
                <a:ea typeface="Times New Roman" panose="02020603050405020304" pitchFamily="18" charset="0"/>
              </a:rPr>
              <a:t> we </a:t>
            </a:r>
            <a:r>
              <a:rPr lang="en-US" sz="2800" dirty="0" err="1" smtClean="0">
                <a:solidFill>
                  <a:srgbClr val="000000"/>
                </a:solidFill>
                <a:latin typeface="Times New Roman" panose="02020603050405020304" pitchFamily="18" charset="0"/>
                <a:ea typeface="Times New Roman" panose="02020603050405020304" pitchFamily="18" charset="0"/>
              </a:rPr>
              <a:t>yk</a:t>
            </a:r>
            <a:r>
              <a:rPr lang="ru-RU" sz="2800" dirty="0" smtClean="0">
                <a:solidFill>
                  <a:srgbClr val="000000"/>
                </a:solidFill>
                <a:latin typeface="Times New Roman" panose="02020603050405020304" pitchFamily="18" charset="0"/>
                <a:ea typeface="Times New Roman" panose="02020603050405020304" pitchFamily="18" charset="0"/>
              </a:rPr>
              <a:t>-</a:t>
            </a:r>
            <a:r>
              <a:rPr lang="en-US" sz="2800" dirty="0" err="1" smtClean="0">
                <a:solidFill>
                  <a:srgbClr val="000000"/>
                </a:solidFill>
                <a:latin typeface="Times New Roman" panose="02020603050405020304" pitchFamily="18" charset="0"/>
                <a:ea typeface="Times New Roman" panose="02020603050405020304" pitchFamily="18" charset="0"/>
              </a:rPr>
              <a:t>dysady</a:t>
            </a:r>
            <a:r>
              <a:rPr lang="en-US" sz="2800" dirty="0" smtClean="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ýagdaýlary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degişli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hile</a:t>
            </a:r>
            <a:r>
              <a:rPr lang="en-US" sz="2800" dirty="0">
                <a:solidFill>
                  <a:srgbClr val="000000"/>
                </a:solidFill>
                <a:latin typeface="Times New Roman" panose="02020603050405020304" pitchFamily="18" charset="0"/>
                <a:ea typeface="Times New Roman" panose="02020603050405020304" pitchFamily="18" charset="0"/>
              </a:rPr>
              <a:t> we </a:t>
            </a:r>
            <a:r>
              <a:rPr lang="en-US" sz="2800" dirty="0" err="1" smtClean="0">
                <a:solidFill>
                  <a:srgbClr val="000000"/>
                </a:solidFill>
                <a:latin typeface="Times New Roman" panose="02020603050405020304" pitchFamily="18" charset="0"/>
                <a:ea typeface="Times New Roman" panose="02020603050405020304" pitchFamily="18" charset="0"/>
              </a:rPr>
              <a:t>mukdaralaýyk</a:t>
            </a:r>
            <a:r>
              <a:rPr lang="en-US" sz="2800" dirty="0" smtClean="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gelýän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zähmet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smtClean="0">
                <a:solidFill>
                  <a:srgbClr val="000000"/>
                </a:solidFill>
                <a:latin typeface="Times New Roman" panose="02020603050405020304" pitchFamily="18" charset="0"/>
                <a:ea typeface="Times New Roman" panose="02020603050405020304" pitchFamily="18" charset="0"/>
              </a:rPr>
              <a:t>resurslarynyň</a:t>
            </a:r>
            <a:r>
              <a:rPr lang="en-US" sz="2800" dirty="0" smtClean="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bolmagyny</a:t>
            </a:r>
            <a:r>
              <a:rPr lang="en-US" sz="2800" dirty="0">
                <a:solidFill>
                  <a:srgbClr val="000000"/>
                </a:solidFill>
                <a:latin typeface="Times New Roman" panose="02020603050405020304" pitchFamily="18" charset="0"/>
                <a:ea typeface="Times New Roman" panose="02020603050405020304" pitchFamily="18" charset="0"/>
              </a:rPr>
              <a:t> we </a:t>
            </a:r>
            <a:r>
              <a:rPr lang="en-US" sz="2800" dirty="0" err="1">
                <a:solidFill>
                  <a:srgbClr val="000000"/>
                </a:solidFill>
                <a:latin typeface="Times New Roman" panose="02020603050405020304" pitchFamily="18" charset="0"/>
                <a:ea typeface="Times New Roman" panose="02020603050405020304" pitchFamily="18" charset="0"/>
              </a:rPr>
              <a:t>kämil</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kanunçylyk</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binýadynyň</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smtClean="0">
                <a:solidFill>
                  <a:srgbClr val="000000"/>
                </a:solidFill>
                <a:latin typeface="Times New Roman" panose="02020603050405020304" pitchFamily="18" charset="0"/>
                <a:ea typeface="Times New Roman" panose="02020603050405020304" pitchFamily="18" charset="0"/>
              </a:rPr>
              <a:t>dö</a:t>
            </a:r>
            <a:r>
              <a:rPr lang="ru-RU" sz="2800" dirty="0" smtClean="0">
                <a:solidFill>
                  <a:srgbClr val="000000"/>
                </a:solidFill>
                <a:latin typeface="Times New Roman" panose="02020603050405020304" pitchFamily="18" charset="0"/>
                <a:ea typeface="Times New Roman" panose="02020603050405020304" pitchFamily="18" charset="0"/>
              </a:rPr>
              <a:t>-</a:t>
            </a:r>
            <a:r>
              <a:rPr lang="en-US" sz="2800" dirty="0" err="1" smtClean="0">
                <a:solidFill>
                  <a:srgbClr val="000000"/>
                </a:solidFill>
                <a:latin typeface="Times New Roman" panose="02020603050405020304" pitchFamily="18" charset="0"/>
                <a:ea typeface="Times New Roman" panose="02020603050405020304" pitchFamily="18" charset="0"/>
              </a:rPr>
              <a:t>redilmegini</a:t>
            </a:r>
            <a:r>
              <a:rPr lang="en-US" sz="2800" dirty="0" smtClean="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görkezip</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bolar</a:t>
            </a:r>
            <a:r>
              <a:rPr lang="en-US" sz="2800" dirty="0">
                <a:solidFill>
                  <a:srgbClr val="000000"/>
                </a:solidFill>
                <a:latin typeface="Times New Roman" panose="02020603050405020304" pitchFamily="18" charset="0"/>
                <a:ea typeface="Times New Roman" panose="02020603050405020304" pitchFamily="18" charset="0"/>
              </a:rPr>
              <a:t>.</a:t>
            </a:r>
            <a:endParaRPr lang="ru-RU" sz="2800" dirty="0"/>
          </a:p>
        </p:txBody>
      </p:sp>
    </p:spTree>
    <p:extLst>
      <p:ext uri="{BB962C8B-B14F-4D97-AF65-F5344CB8AC3E}">
        <p14:creationId xmlns:p14="http://schemas.microsoft.com/office/powerpoint/2010/main" val="1806288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6657" y="781234"/>
            <a:ext cx="9072978" cy="5655077"/>
          </a:xfrm>
        </p:spPr>
        <p:txBody>
          <a:bodyPr>
            <a:normAutofit fontScale="90000"/>
          </a:bodyPr>
          <a:lstStyle/>
          <a:p>
            <a:pPr>
              <a:spcAft>
                <a:spcPts val="0"/>
              </a:spcAft>
            </a:pPr>
            <a:r>
              <a:rPr lang="ru-RU"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Häzirki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wagtda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ýurtda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şu</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aşakdaky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iri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maýa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goýum</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taslama</a:t>
            </a:r>
            <a:r>
              <a:rPr lang="ru-RU" sz="3100" dirty="0" smtClean="0">
                <a:latin typeface="Times New Roman" panose="02020603050405020304" pitchFamily="18" charset="0"/>
                <a:ea typeface="Times New Roman" panose="02020603050405020304" pitchFamily="18" charset="0"/>
              </a:rPr>
              <a:t>-</a:t>
            </a:r>
            <a:r>
              <a:rPr lang="en-US" sz="3100" dirty="0" err="1" smtClean="0">
                <a:latin typeface="Times New Roman" panose="02020603050405020304" pitchFamily="18" charset="0"/>
                <a:ea typeface="Times New Roman" panose="02020603050405020304" pitchFamily="18" charset="0"/>
              </a:rPr>
              <a:t>lary</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boýunça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güýçli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depginler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bilen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iş</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alnyp</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barylýar</a:t>
            </a:r>
            <a:r>
              <a:rPr lang="en-US" sz="3100"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err="1">
                <a:latin typeface="Times New Roman" panose="02020603050405020304" pitchFamily="18" charset="0"/>
                <a:ea typeface="Times New Roman" panose="02020603050405020304" pitchFamily="18" charset="0"/>
              </a:rPr>
              <a:t>Türkmenistany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durmuş-ykdysady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taýdan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ösdürmegiň</a:t>
            </a:r>
            <a:r>
              <a:rPr lang="en-US" sz="3100" dirty="0">
                <a:latin typeface="Times New Roman" panose="02020603050405020304" pitchFamily="18" charset="0"/>
                <a:ea typeface="Times New Roman" panose="02020603050405020304" pitchFamily="18" charset="0"/>
              </a:rPr>
              <a:t> 2011-2030-njy </a:t>
            </a:r>
            <a:r>
              <a:rPr lang="en-US" sz="3100" dirty="0" err="1">
                <a:latin typeface="Times New Roman" panose="02020603050405020304" pitchFamily="18" charset="0"/>
                <a:ea typeface="Times New Roman" panose="02020603050405020304" pitchFamily="18" charset="0"/>
              </a:rPr>
              <a:t>ýyllar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üçin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Milli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maksatnamasy</a:t>
            </a:r>
            <a:r>
              <a:rPr lang="en-US" sz="3100"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err="1" smtClean="0">
                <a:latin typeface="Times New Roman" panose="02020603050405020304" pitchFamily="18" charset="0"/>
                <a:ea typeface="Times New Roman" panose="02020603050405020304" pitchFamily="18" charset="0"/>
              </a:rPr>
              <a:t>Türkmenistanyň</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Prezidentiniň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obalaryň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şäherçeleriň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etrapdaky</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şäherleriň</a:t>
            </a:r>
            <a:r>
              <a:rPr lang="en-US" sz="3100" dirty="0" smtClean="0">
                <a:latin typeface="Times New Roman" panose="02020603050405020304" pitchFamily="18" charset="0"/>
                <a:ea typeface="Times New Roman" panose="02020603050405020304" pitchFamily="18" charset="0"/>
              </a:rPr>
              <a:t> </a:t>
            </a:r>
            <a:r>
              <a:rPr lang="en-US" sz="3100" dirty="0">
                <a:latin typeface="Times New Roman" panose="02020603050405020304" pitchFamily="18" charset="0"/>
                <a:ea typeface="Times New Roman" panose="02020603050405020304" pitchFamily="18" charset="0"/>
              </a:rPr>
              <a:t>we </a:t>
            </a:r>
            <a:r>
              <a:rPr lang="en-US" sz="3100" dirty="0" err="1">
                <a:latin typeface="Times New Roman" panose="02020603050405020304" pitchFamily="18" charset="0"/>
                <a:ea typeface="Times New Roman" panose="02020603050405020304" pitchFamily="18" charset="0"/>
              </a:rPr>
              <a:t>etrap</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merkezleriniň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ilatynyň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durmuş-ýaşaýyş</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şertlerini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düýpli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özgertmek</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boýunça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Milli</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maksatna</a:t>
            </a:r>
            <a:r>
              <a:rPr lang="ru-RU" sz="3100" dirty="0" smtClean="0">
                <a:latin typeface="Times New Roman" panose="02020603050405020304" pitchFamily="18" charset="0"/>
                <a:ea typeface="Times New Roman" panose="02020603050405020304" pitchFamily="18" charset="0"/>
              </a:rPr>
              <a:t>-</a:t>
            </a:r>
            <a:r>
              <a:rPr lang="en-US" sz="3100" dirty="0" err="1" smtClean="0">
                <a:latin typeface="Times New Roman" panose="02020603050405020304" pitchFamily="18" charset="0"/>
                <a:ea typeface="Times New Roman" panose="02020603050405020304" pitchFamily="18" charset="0"/>
              </a:rPr>
              <a:t>masy</a:t>
            </a:r>
            <a:r>
              <a:rPr lang="en-US" sz="3100"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a:latin typeface="Times New Roman" panose="02020603050405020304" pitchFamily="18" charset="0"/>
                <a:ea typeface="Times New Roman" panose="02020603050405020304" pitchFamily="18" charset="0"/>
              </a:rPr>
              <a:t>“</a:t>
            </a:r>
            <a:r>
              <a:rPr lang="en-US" sz="3100" dirty="0" err="1">
                <a:latin typeface="Times New Roman" panose="02020603050405020304" pitchFamily="18" charset="0"/>
                <a:ea typeface="Times New Roman" panose="02020603050405020304" pitchFamily="18" charset="0"/>
              </a:rPr>
              <a:t>Awaza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milli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syýahatçylyk</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zolagyny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toplumlaýyn</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özleşdir</a:t>
            </a:r>
            <a:r>
              <a:rPr lang="ru-RU" sz="3100" dirty="0" smtClean="0">
                <a:latin typeface="Times New Roman" panose="02020603050405020304" pitchFamily="18" charset="0"/>
                <a:ea typeface="Times New Roman" panose="02020603050405020304" pitchFamily="18" charset="0"/>
              </a:rPr>
              <a:t>-</a:t>
            </a:r>
            <a:r>
              <a:rPr lang="en-US" sz="3100" dirty="0" err="1" smtClean="0">
                <a:latin typeface="Times New Roman" panose="02020603050405020304" pitchFamily="18" charset="0"/>
                <a:ea typeface="Times New Roman" panose="02020603050405020304" pitchFamily="18" charset="0"/>
              </a:rPr>
              <a:t>mek</a:t>
            </a:r>
            <a:r>
              <a:rPr lang="en-US" sz="3100"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a:latin typeface="Times New Roman" panose="02020603050405020304" pitchFamily="18" charset="0"/>
                <a:ea typeface="Times New Roman" panose="02020603050405020304" pitchFamily="18" charset="0"/>
              </a:rPr>
              <a:t>“</a:t>
            </a:r>
            <a:r>
              <a:rPr lang="en-US" sz="3100" dirty="0" err="1">
                <a:latin typeface="Times New Roman" panose="02020603050405020304" pitchFamily="18" charset="0"/>
                <a:ea typeface="Times New Roman" panose="02020603050405020304" pitchFamily="18" charset="0"/>
              </a:rPr>
              <a:t>Hazar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deňziniň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türkmen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ýalpaklygynyň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tabigy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baýlyklaryny</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özleşdirmek</a:t>
            </a:r>
            <a:r>
              <a:rPr lang="en-US" sz="3100" dirty="0">
                <a:latin typeface="Times New Roman" panose="02020603050405020304" pitchFamily="18" charset="0"/>
                <a:ea typeface="Times New Roman" panose="02020603050405020304" pitchFamily="18" charset="0"/>
              </a:rPr>
              <a:t>;</a:t>
            </a:r>
            <a:endParaRPr lang="ru-RU" sz="3100" dirty="0"/>
          </a:p>
        </p:txBody>
      </p:sp>
    </p:spTree>
    <p:extLst>
      <p:ext uri="{BB962C8B-B14F-4D97-AF65-F5344CB8AC3E}">
        <p14:creationId xmlns:p14="http://schemas.microsoft.com/office/powerpoint/2010/main" val="561391765"/>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51</TotalTime>
  <Words>1884</Words>
  <Application>Microsoft Office PowerPoint</Application>
  <PresentationFormat>Широкоэкранный</PresentationFormat>
  <Paragraphs>38</Paragraphs>
  <Slides>35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35</vt:i4>
      </vt:variant>
    </vt:vector>
  </HeadingPairs>
  <TitlesOfParts>
    <vt:vector size="40" baseType="lpstr">
      <vt:lpstr>Arial</vt:lpstr>
      <vt:lpstr>Century Gothic</vt:lpstr>
      <vt:lpstr>Times New Roman</vt:lpstr>
      <vt:lpstr>Wingdings 3</vt:lpstr>
      <vt:lpstr>Легкий дым</vt:lpstr>
      <vt:lpstr>Tema№5. Türkmenistanyň maýa goýum syýasaty.     5.1. Ykdysadyýetiň ösmeginde maýa goýum syýasatynyň tutýan orny. 5.2 Maýa goýumlaryny maliýeleşdirmegiň çeşmeleri. 5.3.Maýa goýum syýasatynyň esasy ýörelgeleri, maksatlary we meseleleri. 5.4. Türkmenistanyň maýa goýum syýasaty we ony amala aşyrmagyň meha-nizmleri. 5.5. Daşary ýurtly maýadarlaryň we daşary ýurt maýalary bolan kähanala-ryň işiniň hukuk üpjünçiligi. 5.5.1. Daşary ýurtly maýadaryň hukuklary we borçlary. 5.5.2. Daşary ýurtly maýadarlara berilýän ýeňillikler we aýratyn hukuklar. 5.5.3. Daşary ýurt maýasynyň gatnaşmagyndaky kärhanlaryň resmi taýdan döwlet belligine alynmagynyň tertibi. </vt:lpstr>
      <vt:lpstr>5.1. Ykdysadyýetiň ösmeginde maýa goýum syýasatynyň tutýan orny.       Maýa goýumlar baradaky düýpli düşünjeler “Türkmenistanda maýa goýmak işi ha-kynda” Türkmenistanyň kanunynda dolulygyna beýan edilýär. Şeýlelikde, girdeji al-mak ýa-da durmuş taýdan peýda gazanmak maksady bilen başy tutulýan telekeçilik we beýleki işlere gönükdirilýän emläk we paýhas gymmatlyklarynyň ähli görnüşi maýa goýumlara degişlidir. Soňra “gymmatlyklar” düşünjesi has giňişleýin beýan edilýär, ýagny olara şu aşakylar degişlidir: - pul serişdeleri, maksatlaýyn bank goýumlary, aksiýalar we beýleki gymmat kagyzlar; - gozgalýan we gozgalmaýan emläkler (binalar, desgalar, enjamlar we beýleki maddy gymmatlyklar); - awtorlyk hukugyndan, tejribeden gelip çykýan emläk bilen bagly hukuklar we beýle-ki paýhas gymmatlyklary; - ýeri we beýleki tebigy gorlary peýdalanmaga bolan hukuklar, şeýle-de beýleki emläk hukuklary; - beýleki gymmatlyklar. </vt:lpstr>
      <vt:lpstr> “Maýa goýumlar” kategoriýasy “düýpli goýumlar” düşünjesinden bellibir dere-jede tapawutlanýandyr. Düýpli goýumlara garanyňda, maýa goýumlar has giň düşünje bolmak bilen, öz içine esasy gorlary öndürmäge harç edilýän çykdajy-lardan daşary pul maýalaryny hem alýar. Gönükdirilýän zadyna baglylykda maýa goýumlar iki topara: hakyky we maliýe goýumlara bölünýär. Hakyky maýa goýumlar – bu esasy gorlary öndürmäge, ýagny esasy gorlary döretmäge we yzygiderli täzelemäge gönükdirilan serişdelerdir. Bu düşünje özüniň mazmuny boýunça  “düýpli goýumlar” adalgasynalaýyk gelýär. Maliýe maýa goýumlary – bu aksiýalara, obligasiýalara, beýleki gymmat kagyzlara gönükdirilýän goýumlar bolmak bilen, emlägiň eýesiniň resmi derejesi bilen göniden - göni bagly bolýar we emläkden girdeji almak hukugyna eýe edýär. Maliýe maýa goýumlary düýp-li goýumlary hem goşmaça çeşmesi bolup, gymmat kagyzlaryň bazarynda alnyp barylýan birža oýunlarynyň bijebaşy hem bolup bilýär.</vt:lpstr>
      <vt:lpstr>Презентация PowerPoint</vt:lpstr>
      <vt:lpstr>Daşary ýurt maýadarlary bolup: daşary ýurtly ýuridiki tarap, şol sanda onuň Türkmenistandaky şahamçasy hem wekilhanasy; halkara guramasy; daşary ýurt döwleti; daşary ýurtly şahsy tarap şeýle-de maýa goýumy gönükdirilýän pursadynda daşary döwletiň çäginde hemişelik ýaşaýan raýatlygy bolmadyk adam; Türkmenistanyň çäginden daşarda hemişelik ýaşaýyş salgysy bolan Türkmenistanyň raýaty çykyş edýärler. </vt:lpstr>
      <vt:lpstr>Презентация PowerPoint</vt:lpstr>
      <vt:lpstr> Maýa goýum işi (prosesi) diýip döwletiň, şahsy we ýuridiki taraplaryň maýa goýumlaryny gönükdirmek boýunça amala aşyrýan amaly hereket-leriniň tutuş bir toplumyna düşünilýär.     Döwletiň durmuşa geçirýän maýa goýum syýasaty diýip maýa goýum işini has janlandyrmak, ykdysady ösüşi, önümçiligiň netijelerini ýokar-landyrmak we ilatyň durmuş meselelerini oňyn çözmek maksady bilen amala aşyrylýan hojalyk işleriniň hemme subýektleri üçin amatly iş şert-lerini döretmäge gönükdirilen maksatnamalaýyn çäreleriň tutuş bir top-lumyna diýilýär. Maýa goýumlary önümçiligi galdyrmaga we ösdür-mäge, onuň kuwwatlylygyny artdyrmaga, ýokary derejelere ýetirmäge niýetlenenýär. </vt:lpstr>
      <vt:lpstr>Презентация PowerPoint</vt:lpstr>
      <vt:lpstr> Häzirki wagtda ýurtda şu aşakdaky iri maýa goýum taslama-lary boýunça güýçli depginler bilen iş alnyp barylýar: Türkmenistany durmuş-ykdysady taýdan ösdürmegiň 2011-2030-njy ýyllar üçin Milli maksatnamasy; Türkmenistanyň Prezidentiniň, obalaryň, şäherçeleriň, etrapdaky şäherleriň we etrap merkezleriniň ilatynyň durmuş-ýaşaýyş şertlerini düýpli özgertmek boýunça Milli maksatna-masy; “Awaza” milli syýahatçylyk zolagyny toplumlaýyn özleşdir-mek; “Hazar deňziniň türkmen ýalpaklygynyň tabigy baýlyklaryny özleşdirmek;</vt:lpstr>
      <vt:lpstr>Maýa goýumlaryň öz wagtynda we ýerlikli ýerleşdirilmegi hem ulanyşa tabşyrylýan gurluşyk desga-laryň hili, ilkinji nobatda, maliýeleşdirmegiň aýdyň çeşmeleriniň anykdananyk saýlanyp alynmagy-na we bellenilmegine bagly bolup durýar. Maliýe taýdan üpjün edilýän çeşmelerine, maýalaryň gönükdirilýän ugruna baglylykda maýa goýum düzümleriniň şu aşakdaky görnüşlerini belleýärler: - ykdysady pudaklar boýunça – senagat, oba hojalyk, gurluşyk, ulag we aragatnaşyk, geologiýa we beýlekiler, söwda, senagatyň içerki ugurlary (nebiti gazyp çykarmak, nebiti gaýtadan işleýän, gaz, gurluşyk materiallary senagaty, himiýa we nebit-himiýa, ýeňil, azyk, agajy gaýtadan işleýän we sel-lýuloza-kagyz, aýna we beýleki önümçilikler); - tilsimatlar boýunça (çykdajylaryň we işleriň görnüşine laýyklykda) – gurluşyk-gurnama işleri, esasy gorlary (enjamlary, maşynlary we meha-nizmleri) satyn almak, beýleki düýpli işler we çyk-dajylar (geologiýa-gözleg, taslama-gözleg hyzmatlary we ş.m.); - gaýtalanýan önümçilik – täze gurluşyk, düýpli abatlamak, bar bolan önümçilikleri tehniki taýdan döwrebaplaşdyrmak we giňeltmek; - maliýeleşdirmegiň çeşmelerine baglylykda – hususy (girdeji we amor-tizasiýa, beýleki toplanan serişdeler), çekilen – býujet serişdeleri, karz-lar, göterimli karzlar, döwlet gorlarynyň serişdeleri; - emlägiň görnüşine laýyklykda – döwlet (döwlet kärhanalarynyň we guramalaryň, şahsy taraplaryň, jemgyýetçilik guramalarynyň serişdeleri, haýyr-sahawat kömegi we ş.m.). </vt:lpstr>
      <vt:lpstr>Презентация PowerPoint</vt:lpstr>
      <vt:lpstr>5.2 Maýa goýumlaryny maliýeleşdirmegiň çeşmeleri.       Türkmenistanda maýa goýumlaryny gönükdirmek işi şu aşakdakylaryň hasabyna berjaý edilýär: - maýadaryň hususy pul serişdeleriniň we hojalyk içre mümkinçilikleriniň (girdeji, amortizasiýa maksadyna geçirilen serişdeler, toplanan pul serişdeleri, raýatlaryň we ýuridiki taraplaryň süýşürintgileri döwlet ätiýaçlandyrmasy edaralary tarapyndan awariýalaryň tebigy betbagtçylyklaryň öwezini dolmak maksady bilen töleýän pul-lary, we beýleki serişdeleriň); - maýadar tarapyndan karz alnan maliýe serişdeleriniň (bank we býujet karzlary, obli-gasiýa karzy we ş.m.); - maýadaryň çeken maliýe serişdeleriniň (aksiýalaryň satylmagy netijesinde alnan se-rişdeler we beýleki goşantlarynyň); - kärhanalaryň birleşmeleri tarapyndan bellenilen tertipde merkezleşdirilen pul seriş-deleriniň; - döwlet býujetinden, ýerli býujetlerden we býujete degişli bolmadyk gorlardan ýörite goýberilýän maýa goýum serişdeleriniň; - daşary ýurt maýa goýumlarynyň. </vt:lpstr>
      <vt:lpstr> Häzirki wagtda jemi içerki önümiň umumy möçberinde maýa go-ýumlarynyň tutýan paýy ýokary derejede bolmagynda galýar. Bu görkeziji:     birinjiden – maýa goýum işiniň ýokary işjeň häsiýetini;     ikinjiden – herekete girizilen kuwwatlyklary özleşdirmegiň we peýdalanmagyň derejesiniň ýeterlik däldigini;     üçünjiden – önüm öndürmeýän pudaklara gönükdirilýän maýa serişdeleriniň ýokary bolmagynda galýandygyny;     dördünjiden – milli manadymyzyň gyzyl pula çalyşylýan hüm-metiniň işjeň ulanylýandygyny, munuň özi bolsa daşary ýurt pot-ratçylary tarapyndan gurulýan desgalaryň we daşary ýurtlardan sa-tyn alynýan tehnikanyň we enjamlaryň bahasynyň ýokarlandyran-dygyny aýdyň görkezýär. </vt:lpstr>
      <vt:lpstr>Bazar gatnaşyklarynyň barha çuňlaşýan Türkmenistan döwletimizde ykdysady ösüşiň esasy hereket-lendiriji güýji hasaplanýan nebit-gaz toplumynyň hemme pudaklarynyň güýçli depginde ösmegi döwletimiz tarapyndan amala aşyrylýan maýa goýumlaryň esasy maliýe binýadyny düzýär: esasy çig mal serişdelerini gazyp çykarmak, gaýtadan işlemek we daşary ýurt bazarlaryna ibermek işinden alynýan girdejiler merkezleşdirilen döwlet býujetinde we ýurdumyzyň Hökümetiniň gyzyl pul go-runda ýygnalýar. Bu serişdeler, esasanam, milli ykdysadyýetimiziň strategik taýdan möhüm hasap-lanýan ugurlarynda amala aşyrylýan maýa goýum maksatnamalaryny döwlet tarapyndan goldamak üçin ulanylýar. Biziň ýurdumyzda döwlet býujetiniň hasabyna iri maksatnamalaýyn meýilnamalar amala aşyrylýar, ykdysadyýetiň ileri tutulýan ugurlaryna we ulgamlaryna iri maýa goýumlar gönük-dirilýär. Şeýle taslamalaryň aglaba bölegini medeni-durmuş maksatly desgalaryň gurluşygy tutýar. Býujet serişdeleri ýygymlaryň we emlägiň ähli görnüşlerine degişli subýektleriň alyp barýan ho-jalyk işine salynýan salgytlaryň hasabyna ýygnanylýar. Mikroderejede girdejiler maýa goýumlar-ynyň esasy çeşmesi bolup çykyş edýär. Çekilen maýa goýumlar (karz alnan serişdeler, şol sanda göterimli karzlar, býujetden alnan serişdeler we gorlaryň serişdeleri) hojalyk işi bilen meşgullanýan subýektler üçin geljekde gaýtaryp bermeli harajat bolup durýar. Bu özara hasaplaşyklar hem, esasan, alnan girdejiniň hasabyna amala aşyrylýar. Şonuň üçin maýadar geljekde özara hasaplaşyk-lary geçirmek üçin geljek girdejiniň çeşmeleriniň ýeterlikdigine göz ýetirýän bolsa, karz berýän tarap, töwekgellikleri mümkin boldugyça azaltmak maksady bilen, karzy alýanyň başyny başlan maýa goýum taslamasy amala aşyrylansoň, subýektiň alnan karzy gaýtaryp bermäge ukyplylygyna göz ýetirmek isleýär. </vt:lpstr>
      <vt:lpstr> Dünýäniň ösen döwletleriniň tejribesine daýanmak bilen, Türkme-nistanda ilatyň süýşürintgilerini artdyrmak maksady bilen adam-laryň ýaşaýyş-durmuş derejesini ýokarlandyrmak, girdejilerini kö-peltmek, maýa goýmak üçin bar bolan şertleri yzygiderli kämilleş-dirmek boýunça düýpli çäreler alnyp barylýar. Maýa goýum akym-laryny kadalaşdyrmakda we olaryň işini has janlandyrmakda bank edaralaryna hem uly orun degişlidir. Döwlet maýa goýum serişde-lerini bir ýere ýygnaýan we olary netijeli dolandyrýan banklaryň işiniň düzgünini özgert-mek arkaly maýa goýumlarynyň möçberine we düzümine oňyn täsir edip bilýär. Şol sebäpden hem ilatda bar bolan süýşürintgileri şäheriň ýa-da obanyň ykdy-sadyýetine çekmek maksady bilen bank ulgamyny ösdürmek üçin oňaýly şertler döre-dilýär.</vt:lpstr>
      <vt:lpstr> Hususy telekeçiligiň ýola düşýän häzirki şertlerinde maýa goýum-larynyň esasy çeşmeleriniň biri hökmünde uzak möhletleýin göte-rimli karzlar çykyş edýär.      Uzak möhletleýin bank karzlary, ilkinji nobatda, ykdysadyýetiň strategik ähmiýetli maksatlaryny amala aşyrmak üçin peýdalanylýar.      Uzak möhletleýin göterimli karzlary guramak işinde binýat-laýyn ýörelgeleriň üçüsine daýanylýar, olar – üpjünçilik, möhlet-lilik, töleglilik şertleridir. </vt:lpstr>
      <vt:lpstr>        5.3.Maýa goýum syýasatynyň esasy ýörelgeleri, maksatlary we meseleleri.       Milli ykdysadyýeti diwersifikasiýalaşdykmak we döwrebaplaşdyrmak zerurlygyndan ugur almak bilen amala aşyrylýan maýa goýum syýasaty öz içine şu aşakdaky esasy ýörelgeleri alýar: - maýa gönükdirmek işiniň ileri tutulýan ugurlaryny kesgitlemek; - maýa goýmak işini kadalaşdyrmagyň esasy ýörelgelerini işläp taýýarlamak; - maýa serişdelerini gönükdirmegiň strategik ugurlaryny bellemek;  - ykdysadyýetiň ileri tutulýan ugurlary bolan nebit-gaz we medeni-durmuş ulgamlarynda döwletiň maýa goýum işjeňliginiň ýokary derejesini saýlamak; - hojalyk işlerini alyp barmakda gyradeň şertleri döretmegiň, salgyt we gümrük düzgüninde, iş şet-lerinde amatly ýeňillikleri bolan erkin ykdysady zolaklary döretmegiň hasabyna ýurtda maýa goý-maga aňrybaş amatly ýagdaýy döretmek; - merkezleşdirilen maýa goýumlaryň hasabyna kärhanalara netijeli döwlet goldawyny bermek; - orta we kiçi telekeçilige ýeňillikli göterimli karzlary bermek we alyp barýan hojalyk işinde amat-ly şertleri döretmek arkaly olara döwlet goldawyny bermeklik; - döwlet býujetiniň serişdeleriniň maksadalaýyk harç edilmegine döwlet tarapyndan alnyp barylýan gözegçiligi güýçlendirmek; - daşary ýurt maýalaryny çekmek maksady bilen ýurduň hukuk – kada-laşdyryjy binýadyny pugta-landyrmak we kämilleşdirmek; </vt:lpstr>
      <vt:lpstr>Ýerli salgytlary, maýa goýum boýunça berlen maýa goýum taslamasyny amala aşyrmak maksady bilen, şol sanda lizing boýunça baglaşylan ylala-şyklar esasynda alnan göterimli karzlary tölemekde berilýän ýeňillikler, göterimli karzlar boýunça göterimleri tölemäge çykarylan harajatlaryň bel-libir böleginiň öweziniň dolunmagy, maýa goýum taslamasyny amala aşyr-mak üçin karz alnan serişdeleriň girewine kepillikleri bermek, gozgalma-ýan emläkleriň desgalaryny, beýleki esasy gorlary we emläkleýin hukuk-lary bermek, ýaşalmaýan gorlaryň desgalaryny kärendesine bermek arkaly territorial birliginiň Dolandyryş edarasynyň täze döredilýän guramanyň binýatlaýyn kapitalyna goşulyşmagy görnüşinde amala aşyrylyp bilner. </vt:lpstr>
      <vt:lpstr> Durmuşa geçirilýän maýa goýum syýasatynyň baş maksady bar bolan önümçilikleri düýpli döwrebaplaşdyrmaga ýardam etmekden, milli yk-dysadyýeti pudak we sebit bölünişigi taýdan düýpli diwersifikasiýa-laşdyrmak zerurlygyndan ugur almak bilen täze önümçiliklere düýpli maýalaryň gönükdirilmegini höweslendirmekden ybaratdyr. Bu hady-salaryň ählisi pudagara we sebitara bäsdeşligi güýçlendirýär, munuň özi bolsa, öz gezeginde, önümçiligiň öz wagtynda döwrebaplaşdyryl-magyny üpjün edýän maýa goýum syýasatyny yzygiderli kämilleşdir-megi şert edip goýýar.</vt:lpstr>
      <vt:lpstr> Ilkinji nobatda, bu hojalyk işi bilen meşgullanýan subýektleriň täze, yzygiderli özgerýän şertlere uýgunlaşmagyny, ylmyň we tehnikanyň iň gymmatly gazananlarynyň önümçilige ornaşdyrylmagyny çaltlandyrmaga ýardam berýär, ileri tutulýan pudaklary kesgitlemäge, esasy önümçilik gorlaryny gaýtadan dikeltmäge we kämilleşdirmäge, tehniki öňegidişlikleri gazanmaga hojalyk işiniň mikro we makroderejesindäki hil görkezijilerini ýokarlandyrmaga mümkinçilik döredýär. Maýa goýum işini düýpli işjeň-leşdirmek çäreleri durmuş-ykdysady özgertmeleriň iň bir netijeli guralla-rynyň biri bolup durýar. Maýa goýumlarynyň hemişe geljege gönükdiril-ýändigi hem olaryň tapawutly tarapydyr. </vt:lpstr>
      <vt:lpstr> Maýa goýum syýasatynyň öňünde goýlan esasy maksatlary şulardyr: - amala aşyrylýan maýa goýum syýasatyny sebitleriň durmuş-ykdysady ösüş derejesini deňleşdirmäge, ýürdumyzyň ilatynyň ýaşaýyş-durmuş hal-ýagdaýyny dünýäniň ösen ýurtlarynyňka ýetirmäge gönükdirmek; - taýýar önümi öndürýän pudaklary ösdürmäge has uly üns bermek hem-de sarp ediş harytlary öndürýän pudaklaryň gyradeň ösmegini ga-zanmak; - kärhanalary düýpli döwrebaplaşdyrmak maksady bilen öz ýurdumy-zyň we daşary ýurduň hususy sektoryndan maýa goýumlaryny çekmek; - maýa goýumlarynyň netijeliliginiň artan ýagdaýynda döwlet tarapyn-dan iň möhüm durmuş üpjünçiligi önümçilikleriniň we durmuş sfera-synyň ýokary derejede goralmagyny gazanmak;</vt:lpstr>
      <vt:lpstr>   Bu meseleleri üstünlikli çözmekde şu aşakdaky ýollar we usullar oňyn netije berip biler: - maýa goýum işini amala aşyrmak üçin kanun çykaryjy, guramaçylyk we maglumat binýady-nyň bar bolan mümkinçiliklerini kämilleşdirmek we olaryň täze ugurlaryny döretmek; - ýurdumyzyň her bir territorial birliginiň maýalary gönükdirmek üçin özüne çekijilik häsiýet-lerini açyp görkezýän maglumatlaryň Türkmenistanly we daşary ýurtly potensial maýadarlary üpjün etmegiň netijeli işleýän ulgamyny döretmek; - hususy we daşary ýurt maýa goýumlaryny çekmekde, maýa goýum taslamalarynyň içerki we daşarky bazarynda amatly maýa taslamalarynyň çykarylmagyny üpjün etmekde territorial birliginiň kärhanalaryna hemmetaraplaýyn ýardam bermek; - maksatnamalaýyn meýilnamalary amala aşyrmak işine territorial birlikleriň işjeň gatnaşma-gyny gazanmak; - maýadarlara maýa goýmakda töwekgelliklerden goraýan kepillikleri bermek; - şäheriň ýa-da obanyň çäklerinde maýa goýum işini amala aşyrmakda ýeňillikli (ilkinji no-batda salgyt) düzgüniniň döredilmegi; - maýa goýum syýasatyny güýçlendirmek.   </vt:lpstr>
      <vt:lpstr>   5.4. Türkmenistanyň maýa goýum syýasaty we ony amala aşyrmagyň mehanizmleri.       Daşary ýurtlaryň maýa goýum syýasatynda ykdysadyýetiň döwrebaplaşdyryl-magyny tijendirýän ugurlaryň üçüsini aýratyn bellemek gerekdir. Munuň özi şu aşakda görkezilenler üçin amatly şertleri döretmek bilen baglydyr: önümçilik kuwwatlyklarynyň ösmegine güýçli badalga berýän, eýeçiligiň ähli gör-nüşine degişli bolan we hojalyk işi bilen meşgullanýan subýektler; ilatyň bilim we ylym potensialyny döwrüň talabyna laýyklykda ösdürmek we kämilleşdirmek; döwlet dolandyryş edaralarynyň, kärhanalarynyň we eýeçiligiň beýleki görnüşine degişli bolan hojalyk subýektleriniň arasynda netijeli partnýorçylyk gatnaşyk-laryny ýola goýmak arkaly ykdysadyýetde bar bolan düýpli meseleleri çözmek. </vt:lpstr>
      <vt:lpstr>  Bu ugurlaryň bazar gatnaşyklarynyň esasy ýörelgeleri (döwletiň kanunçylyk çäk-lerinde subýektlere ykdysady erkinliginiň berilmegi) we döwletiň olaryň hojalyk işine goşulyşmazlygy bilen inçeden sazlaşmagy hojalyk işini alyp barmakda öňde-baryjy hem oňyn usullary kemala getirmäge şert döredýär.     Türkmenistanda ykdysadyýeti döwrebaplaşdyrmagyň depginlerini artdyrmak, önümçiligiň netijeliligini ýokarlandyrmak, hojalyk işi bilen meşgullanýan subýekt-ler üçin gyradeň şertleri döretmek işi şu aşakdaky ykdysady mehanizmleriň we çä-releriň üsti bilen amala aşyrylýar: - bar bolan kanunçylyk namalaryny kämilleşdirmek we täzelerini döretmek; - hojalyk işi bilen meşgullanýan, eýeçiligiň hemme görnüşlerine degişli bolan su-býektler üçin şertleriň deň bolmagyna ýardam berýän bahalar syýasatyny yzygiderli kämilleşdirmek; - häzirki zaman oba hojalyk we gurluşyk tehnikasyny, awtoulaglary we beýleki teh-nikalary satyn almak arkaly döwlete degişli kärhanalara döwlet goldawyny bermek; - döwlet tarapyndan hususy telekeçiligiň goldanylmagy. </vt:lpstr>
      <vt:lpstr>Türkmenistanyň täze ykdysady strategiýasy milli ykdysadyýetiň diňe bir döwlete degişli böleginde däl, eýsem hususy sektorda hem hojalyk işleri bilen meşgullan-ýan subýektleriň döredijilik mümkinçilikleriniň dolulygyna amala aşyrylmagy üçin ýokary amatlyklary döredýän we önümçiligi ösdürýän hususy telekeçilere maýa goýumlar boýunça uzak möhletleýin ýeňillikli göterim karzlaryny bermek-den daşary, Türkmenistanyň Hökümetiniň ýanynda Senagatçylar we telekeçiler birleşmesi döredildi, hususy telekeçiligi döwletimiz tarapyndan goldamagyň Maksatnamasy işlenip taýýarlanylýar.     Gönükdirilýän maýa serişdeleriniň yzygiderli ösmegi senagat önümçiligini ýo-kary göterilmegine, ykdysadyýetiň umumy ýagdaýynyň sagdynlaşmagyna, pu-daklary sebitleýin ösdürmek, kärhanalaryň tehniki we tilsimat binýadyny döwre-baplaşdyrmak we ozal işläp duran önümçilikleri giňeltmek işine goýberilýän maýa goýumlarynyň aňrybaş amatly gyradeňligini gazanmaklyk möhüm şertleriň biridir.  </vt:lpstr>
      <vt:lpstr>Türkmenistanyň ministrlikleri we pudak edaralary boýunça özleşdirilen önüm-çilik maýa goýumlarynyň gaýtadan öndürilişiniň (gözleg we ulanyş maksatly buraw işlerini, şeýle-de geljekki ýyllara niýetlenen taslama – gözleg çärelerine sarp edilýän serişdeler hasaba alynmadyk ýagdaýynda) düzümiň şertleriň biridir. Mundan başga-da tehniki taýdan döwrebaplaşdyrmak işlerine goýberilen maýa goýumlarynyň umumy möçberinde gatnaw awtoulaglaryny, gurluşyk we oba hojalyk tehnikasyny satyn almaga sarp edilen serişdeleriň paýynyň ýokary bol-magyny hem bellemek zerurdyr.     Gurluş düzüminde gurluşyk-gurnama işleriniň göwrümi ýokary bolan (ýol, ýaşaýyş jaý, jemagat gurluşygy, saglygy goraýyş, medeniýet, bilim ulgamlary) pudaklara, tehnikany we enjamlary satyn almaga gönükdirilýän maýalaryň möç-beriniň durnukly artdyrylmagy bu maksatnamalara niýetlenen çykdajylaryň umumy möçberindäki paýy hem uly bolmagynda galýar.  </vt:lpstr>
      <vt:lpstr>Ähli durmuş amatlyklary bolan, giňden ýagty bu ýaşaýyş jaýlary, sport toplum-lary, çagalar oýun-sport meýdançalary, söwda merkezleri, suwa düşülýän ser-howuzlar bilen üpjün edilýär.     Türkmenistanyň Prezidentiniň “Obalaryň, şäherleriň, etraplardaky şäherleriň we etrap merkezleriniň ilatynyň durmuş-ýaşaýyş şertlerini düýpli özgertmek boýunça 2020-nji ýyla çenli döwür üçin” Milli maksatnamasyna laýyklykda, görkezilen döwrüň içinde infrastruktura, saglygy goraýyş, sport we bilim des-galaryny, mekdebe çenli çagalar edaralaryny we ýaşaýyş jaýlaryny gurmak işlerine 14,5 mlrd manat möçberinde maýa goýumlaryny gönükdirmek göz öňünde tutulýar.      Ỳurduň ilatynyň hususy ýaşaýyş jaýlaryny gurmaga we köpgatly jaýlarda taýýar öýleri satyn almaga ýeňillikli göterim karzlary berilýär. Mundan başga-da 2008-nji ýyldan başlap karzlary gaýtaryp bermegiň möhleti 15 ýyldan 30 ýyla çenli uzaldyldy, olaryň ýyllyk göterim tölegleri bolsa 1% möçbe-rinde bellenildi. </vt:lpstr>
      <vt:lpstr>     5.5. Daşary ýurtly maýadarlaryň we daşary ýurt maýalary bolan  kähanalaryň işiniň hukuk üpjünçiligi.    5.5.1. Daşary ýurtly maýadaryň hukuklary we borçlary.      Ỳurdumyzda hereket edýän kanunçylyk ulgamy esasynda daşary ýurt maýa goýumlary şu ýerde görkezilen görnüşde amala aşyrylyp bilinýär: - daşary ýurtly maýadarlary doly degişli kärhanalary döretmek ýa-da ozal işläp duran kärhanalary satyn almaklyk; - Türkmenistanyň kanunçylygy bilen raýat dolanyşygynda çäklendirilenlerinden başga gozgalýan we gozgalmaýan emläkleri satyn almak; - emläk bilen bagly hukuklary almaklyk.     Şu aşakdakylar Türkmenistanda daşary ýurtly maýadar bolup bilýär:  daşary ýurtly ýuridiki tarap, şol sanda onuň Türkmenistandaky şahamçasy hem-de wekilhanasy; halkara guramasy; Türkmenistanyň çäklerinden daşarda hemişelik ýaşaýan ýeri bolan Türkmenis-tanyň raýaty. </vt:lpstr>
      <vt:lpstr>Türkmenistan döwleti daşary ýurt maýa goýumlary bolan kärhanalary babatynda göz öňünde tutulan hukuk goragyny, kepillikleri we ýeňillikleri maýa goýum taslama-synyň resmi taýdan bellige alnan gününden beýläk amala aşyryp başlaýar.     Türkmenistanyň kanunçylygynda daşary ýurt maýa goýumlarynyň şu aşakdaky döwlet kepillikleri göz öňünde tutulýar: - daşary ýurtly maýadarlaryň hukuk taýdan goralmagynyň kepillendirilmegi; - daşary ýurtly maýadara degişli bolan emlägiň rekwizisiýa (öwezini dolmak şerti bilen almak) edilen ýagdaýynda onuň öwezini doldurylmagynyň kepillendirilmegi; - daşary ýurt maýa goýumalary bilen bagly tölegleriň geçirilmeginiň kepillendirilmegi;     Daşary ýurtly maýadarlara döredilýän kärhananyň esasy gorunyň möçberini, düzümini we gurluşyny saýlap almaga doly erkinlik berilýär. Türkmenistanyň kanunçylygyna girizilen üýt-getmeleriň daşary ýurtly maýadarlaryň, daşary ýurt maýalary bolan kärhanalaryň iş şertlerini pese düşürýän gadaganlyklara we çäklendirmelere getirýän ýagdaýynda, şeýle maýadarlara degişlilikde maýa goýumlarynyň resmi taýdan bellige alnan pursadynda hereket eden kanun-çylyk düzgün 10 ýylyň dowamynda ulanylýar. Daşary ýurtly maýadarlara we işgärlere öz em-lägini daşary ýurda erkin äkitmek hukugy berilýär. </vt:lpstr>
      <vt:lpstr> Salgyt tölegler dolulygyna amala aşyrylansoň, daşary ýurtly maýadaryň alan girdejisi onuň ygtyýarynda galýar we Türkmenistanyň çäklerinde täzeden maýa goýmak maksatlarynda peýdalanyp bilner.     Daşary ýurtly maýadarlar Türkmenistanyň banklarynda Türkmenistanyň we beýleki döwletleriň pul birliginde bolan gündelik we hasaplaşyk hasaplaryny açmak hukugyna eýedirler. Daşary ýurtly maýadaryň içerki gyzyl pul bazaryn-da daşary ýurt gyzyl puluny satyn almak üçin Türkmenistanyň pul birligini ulanmaga hukugy bardyr.     Daşary ýurt maýalary bolan kärhanalarda, daşary ýurt ýuridik tarapynyň şahamçasynda ýa-da wekilhanasynda zähmet çekýän, maýa goýmak işi bilen baglylykda Türkmenistanda bolýan daşary ýurt raýatlary we olaryň maşgala agzalary: - möhleti bir ýyldan az bolmadyk köp gezeklik wizalary almak; - Türkmenistanyň hemme çäklerinde erkin gezmek hukugyna eýedirler.</vt:lpstr>
      <vt:lpstr>   Türkmenistanyň kanunçylygynda göz öňünde tutulan ýagdaýlarda we tertipde maýadarlar şu aşakdakylara borçludyr: - maliýe edaralaryna özüniň amala aşyrýan maýa goýumlarynyň möçberi we çeşmeleri baradaky beýannamany bermäge; - düýpli gurluşyk amala aşyrylan ýagdaýynda munuň üçin degişli häkimiýet edaralaryndan we ýörite gulluklaryndan zerur bolan rugsatnamalary we ylalaşmalary almaga; - maýa goýum taslamalarynyň döwlet ekspetizasy edarasyndan seýsmiki durnuklylyk, ýagny partlama howpsuzlygy, arassaçylyk gigiýena, ekologiýa we şähergurluşyk doly berjaý edilendigini tas-syklaýan bellenen nusgadaky netijenamany almaga.</vt:lpstr>
      <vt:lpstr> Daşary ýurt maýa goýumynyň gatnaşmagynda döredilen kärhananyň, daşary ýurt ýuridiki tarapyň şahamçasynyň we olaryň işgärleriniň, şol sanda Türkme-nistanyň raýaty bolmadyk işgärleriniň arasyndaky zähmet hukuk gatnaşyklary Türkmenistanyň zähmet kanunçylygy bilen rejelenýär.     Daşary ýurt maýasy bolan kärhananyň, daşary ýurt ýuridiki tarapynyň şa-hamçasynyň Türkmenistanyň raýaty bolmadyk işgärleriniň kanuny esasda alan aýlyk iş haklary we beýleki pul serişdeleri ýurdumyzda hereket edýän kanun-çylyga laýyklykda Türkmenistanyň çäginden daşyna çykarylyp bilner.     Türkmanistanyň çäginde daşary ýurt maýa goýumy bolan, daşary ýurt ýuridiki tarapynyň we şahamçalarynyň we wekilhanalarynyň buhgalterçilik, statistik hasaby we hasabaty ýurdumyzda hereket edýän kanunçylyk tarapyn-dan bellenilen tertipde alnyp barylýar.  </vt:lpstr>
      <vt:lpstr>       5.5.2. Daşary ýurtly maýadarlara berilýän ýeňillikler we aýratyn hukuklar.       Maýa goýmak işini has işeňňirleşdirmek maksady bilen, daşary ýurt maýadarlaryna ýeňillikleriň şu aşaky görnüşindäki ýeňillikleri berilýär: - salgyt ýeňillikleri; - ygtyýarlandyrmak boýunça ýeňillikler; - gümrük ýeňillikleri; - wiza ýeňillikleri; - sertifikatlamak boýunça ýeňillikler.       “Ỳer hakynda” Türkmenistanyň Bitewi kanunyna laýyklykda gurluşyk üçin we oba hojalygyna degişli bolmadyk beýleki işler üçin ýer paçlary 40 ýyla çenli möhlet bilen kärendesine berilýär.     Türkmenistana getirilýän şu emläkler gümrük pajynyň salynmagyndan boşadylýar: - Türkmenistanyň Ministrler Kabinetiniň çözgüdine laýyklykda bagla-şylan halkara ylalaşyklaryň we şertnamalaryň esasynda maýa goýum hökmünde getirilýän emläkler. Şeýle ýagdaýda olara maýa goýum taslamasynyň bahasy doly üzlüşilýänçä gümrük pajynyň salynmagyndan boşadylýar. </vt:lpstr>
      <vt:lpstr>Daşary ýurt maýasy bolan kärhanalar ýörite ygtyýarnama almasyz öz önümi bolan harytlary (işleri, hyzmatlary) daşary ýurt bazarlaryna çykarmaga we özüniň harajatlary üçin zerur bolan önümleri (işleri, hyzmatlary) daşary ýurt ba-zarlaryndan getirmäge hukugy bardyr. Daşary ýurt maýasy bolan kärhanalar özüniň öndürýän önümini (işlerini, hyzmatlaryny) ýerlemegiň şertlerini özbaş-dak belleýär. Bu şert bahasy döwlet tarapyndan rejelenýän önümlerden (işlerden, hyzmatlardan) özgelere degişlidir.     Türkmenistanyň maýa goýum taslamasynyň ileri tutulýan ugurlary, durnukly ykdysady ösüşleri üpjün edýän konsessiýa ylalaşyklary, ýurduň ykdysadyýetiniň düzüm taýdan düýpli özgermegi, onuň eksport mümkinçilikleriniň artmagy, şeýle-de ilatyň iş orunlary bilen doly üpjün bolmagy arkaly durmuş-ykdysady taýdan gülläp ösmeginiň hatyrasyna, Türkmenistanda hereket edýän kanunçylyk tarapyndan daşary ýurtly maýadarlar we daşary yurt maýasy bolan kärhanalara üçin beýleki ýeňillikler hem bellenilip bilner. </vt:lpstr>
      <vt:lpstr>      5.5.3. Daşary ýurt maýasynyň gatnaşmagyndaky kärhanlaryň resmi taýdan döwlet bel-ligine alynmagynyň tertibi.       Döwlet resmi belligine almagyň we ýuridik taraplarynyň hasabyny ýöretmegiň hereket edýän tertibine laýyklykda daşary ýurt maýalaryň gatnaşmagynda täze döredilýän kärhanalar we olaryň özbaşdaklaşdyrylan düzüm birlikleri, daşary ýurt ýuridiki taraplaryň şahamçalary hem wekil-hanalary baradaky maglumatlary resmi taýdan bellige almak we ýuridik taraplaryň Bitewi döw-let reýestrine girizmek prosesi üçin esaslandyryjynyň çözgüdi ýa-da Türkmenista-nyň Ministrler Kabinetiniň kabul eden karary (esasy gorunyň döredilmegine döwletiň gatnaşýan kärhanalary döredilýän ýagdaýynda) esas bolup durýar.     “Kärhanalar hakynda” Türkmenistanyň kanunyna laýyklykda daşary ýurt maýalaryň gatnaş-magynda esaslandyrylan kärhanalar öz işini şu guramaçylyk-hukuk görnüşlerinde amala aşyryp bilýär: hususy kärhana; hojalyk jemgyýeti; paýdarlar jemgyýeti; Daşary ýurt kompaniýalary Türkmenistanyň çäginde özüniň ýuridik tarapyň hukugy bolan kärhanalaryny esaslandyryp, şeýle hem ýuridik tarap bolmadyk şahamçalaryny we wekilhanalaryny döredip bilýär. Kärha-nany resmi taýdan döwlet belligine almak ýa-da almazlyk baradaky karar esaslandyryjylar tarap-yndan kärhananyň zerur bolan resminamalarynyň berlen wagtyndan başlap iki hepde möhletiniň içinde çykarylýar.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8</cp:revision>
  <dcterms:created xsi:type="dcterms:W3CDTF">2020-07-30T13:43:19Z</dcterms:created>
  <dcterms:modified xsi:type="dcterms:W3CDTF">2020-07-30T21:19:16Z</dcterms:modified>
</cp:coreProperties>
</file>