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8" r:id="rId22"/>
    <p:sldId id="279" r:id="rId23"/>
    <p:sldId id="277"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35" autoAdjust="0"/>
    <p:restoredTop sz="94660"/>
  </p:normalViewPr>
  <p:slideViewPr>
    <p:cSldViewPr snapToGrid="0">
      <p:cViewPr varScale="1">
        <p:scale>
          <a:sx n="71" d="100"/>
          <a:sy n="71" d="100"/>
        </p:scale>
        <p:origin x="69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A89257-E058-4C17-B62D-4CD5018BE83F}" type="datetimeFigureOut">
              <a:rPr lang="ru-RU" smtClean="0"/>
              <a:t>04.12.2019</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892862-DCEF-4838-A7D8-C4AC3D74EC3A}" type="slidenum">
              <a:rPr lang="ru-RU" smtClean="0"/>
              <a:t>‹#›</a:t>
            </a:fld>
            <a:endParaRPr lang="ru-RU"/>
          </a:p>
        </p:txBody>
      </p:sp>
    </p:spTree>
    <p:extLst>
      <p:ext uri="{BB962C8B-B14F-4D97-AF65-F5344CB8AC3E}">
        <p14:creationId xmlns:p14="http://schemas.microsoft.com/office/powerpoint/2010/main" val="3411276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7892862-DCEF-4838-A7D8-C4AC3D74EC3A}" type="slidenum">
              <a:rPr lang="ru-RU" smtClean="0"/>
              <a:t>22</a:t>
            </a:fld>
            <a:endParaRPr lang="ru-RU"/>
          </a:p>
        </p:txBody>
      </p:sp>
    </p:spTree>
    <p:extLst>
      <p:ext uri="{BB962C8B-B14F-4D97-AF65-F5344CB8AC3E}">
        <p14:creationId xmlns:p14="http://schemas.microsoft.com/office/powerpoint/2010/main" val="126789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46F33C4-EAC9-4AD0-8E25-EF9E48B8B0A9}" type="datetimeFigureOut">
              <a:rPr lang="ru-RU" smtClean="0"/>
              <a:t>04.12.2019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79C947E-5B31-4BCB-B918-97933C574AB3}"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28385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646F33C4-EAC9-4AD0-8E25-EF9E48B8B0A9}" type="datetimeFigureOut">
              <a:rPr lang="ru-RU" smtClean="0"/>
              <a:t>04.12.2019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1865553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46F33C4-EAC9-4AD0-8E25-EF9E48B8B0A9}" type="datetimeFigureOut">
              <a:rPr lang="ru-RU" smtClean="0"/>
              <a:t>04.12.2019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3227713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46F33C4-EAC9-4AD0-8E25-EF9E48B8B0A9}" type="datetimeFigureOut">
              <a:rPr lang="ru-RU" smtClean="0"/>
              <a:t>04.12.2019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79C947E-5B31-4BCB-B918-97933C574AB3}"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75361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46F33C4-EAC9-4AD0-8E25-EF9E48B8B0A9}" type="datetimeFigureOut">
              <a:rPr lang="ru-RU" smtClean="0"/>
              <a:t>04.12.2019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876113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46F33C4-EAC9-4AD0-8E25-EF9E48B8B0A9}" type="datetimeFigureOut">
              <a:rPr lang="ru-RU" smtClean="0"/>
              <a:t>04.12.2019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79C947E-5B31-4BCB-B918-97933C574AB3}"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250960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46F33C4-EAC9-4AD0-8E25-EF9E48B8B0A9}" type="datetimeFigureOut">
              <a:rPr lang="ru-RU" smtClean="0"/>
              <a:t>04.12.2019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9687892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46F33C4-EAC9-4AD0-8E25-EF9E48B8B0A9}" type="datetimeFigureOut">
              <a:rPr lang="ru-RU" smtClean="0"/>
              <a:t>04.12.2019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42018668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46F33C4-EAC9-4AD0-8E25-EF9E48B8B0A9}" type="datetimeFigureOut">
              <a:rPr lang="ru-RU" smtClean="0"/>
              <a:t>04.12.2019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4283413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46F33C4-EAC9-4AD0-8E25-EF9E48B8B0A9}" type="datetimeFigureOut">
              <a:rPr lang="ru-RU" smtClean="0"/>
              <a:t>04.12.2019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36444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46F33C4-EAC9-4AD0-8E25-EF9E48B8B0A9}" type="datetimeFigureOut">
              <a:rPr lang="ru-RU" smtClean="0"/>
              <a:t>04.12.2019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942217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46F33C4-EAC9-4AD0-8E25-EF9E48B8B0A9}" type="datetimeFigureOut">
              <a:rPr lang="ru-RU" smtClean="0"/>
              <a:t>04.12.2019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1539896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46F33C4-EAC9-4AD0-8E25-EF9E48B8B0A9}" type="datetimeFigureOut">
              <a:rPr lang="ru-RU" smtClean="0"/>
              <a:t>04.12.2019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3336851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46F33C4-EAC9-4AD0-8E25-EF9E48B8B0A9}" type="datetimeFigureOut">
              <a:rPr lang="ru-RU" smtClean="0"/>
              <a:t>04.12.2019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133774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6F33C4-EAC9-4AD0-8E25-EF9E48B8B0A9}" type="datetimeFigureOut">
              <a:rPr lang="ru-RU" smtClean="0"/>
              <a:t>04.12.2019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723961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46F33C4-EAC9-4AD0-8E25-EF9E48B8B0A9}" type="datetimeFigureOut">
              <a:rPr lang="ru-RU" smtClean="0"/>
              <a:t>04.12.2019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1759564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46F33C4-EAC9-4AD0-8E25-EF9E48B8B0A9}" type="datetimeFigureOut">
              <a:rPr lang="ru-RU" smtClean="0"/>
              <a:t>04.12.2019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79C947E-5B31-4BCB-B918-97933C574AB3}" type="slidenum">
              <a:rPr lang="ru-RU" smtClean="0"/>
              <a:t>‹#›</a:t>
            </a:fld>
            <a:endParaRPr lang="ru-RU"/>
          </a:p>
        </p:txBody>
      </p:sp>
    </p:spTree>
    <p:extLst>
      <p:ext uri="{BB962C8B-B14F-4D97-AF65-F5344CB8AC3E}">
        <p14:creationId xmlns:p14="http://schemas.microsoft.com/office/powerpoint/2010/main" val="2375570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646F33C4-EAC9-4AD0-8E25-EF9E48B8B0A9}" type="datetimeFigureOut">
              <a:rPr lang="ru-RU" smtClean="0"/>
              <a:t>04.12.2019</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779C947E-5B31-4BCB-B918-97933C574AB3}" type="slidenum">
              <a:rPr lang="ru-RU" smtClean="0"/>
              <a:t>‹#›</a:t>
            </a:fld>
            <a:endParaRPr lang="ru-RU"/>
          </a:p>
        </p:txBody>
      </p:sp>
    </p:spTree>
    <p:extLst>
      <p:ext uri="{BB962C8B-B14F-4D97-AF65-F5344CB8AC3E}">
        <p14:creationId xmlns:p14="http://schemas.microsoft.com/office/powerpoint/2010/main" val="4081360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0040" y="351400"/>
            <a:ext cx="11452860" cy="6038576"/>
          </a:xfrm>
          <a:prstGeom prst="rect">
            <a:avLst/>
          </a:prstGeom>
        </p:spPr>
        <p:txBody>
          <a:bodyPr wrap="square">
            <a:spAutoFit/>
          </a:bodyPr>
          <a:lstStyle/>
          <a:p>
            <a:pPr algn="ctr">
              <a:lnSpc>
                <a:spcPct val="115000"/>
              </a:lnSpc>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6</a:t>
            </a:r>
            <a:r>
              <a:rPr lang="sq-AL" sz="2800" b="1" dirty="0" smtClean="0">
                <a:latin typeface="Times New Roman" panose="02020603050405020304" pitchFamily="18" charset="0"/>
                <a:ea typeface="Times New Roman" panose="02020603050405020304" pitchFamily="18" charset="0"/>
                <a:cs typeface="Times New Roman" panose="02020603050405020304" pitchFamily="18" charset="0"/>
              </a:rPr>
              <a:t>-nji </a:t>
            </a:r>
            <a:r>
              <a:rPr lang="sq-AL" sz="2800" b="1" dirty="0">
                <a:latin typeface="Times New Roman" panose="02020603050405020304" pitchFamily="18" charset="0"/>
                <a:ea typeface="Times New Roman" panose="02020603050405020304" pitchFamily="18" charset="0"/>
                <a:cs typeface="Times New Roman" panose="02020603050405020304" pitchFamily="18" charset="0"/>
              </a:rPr>
              <a:t>tema</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sq-AL" sz="2800" b="1" dirty="0">
                <a:latin typeface="Times New Roman" panose="02020603050405020304" pitchFamily="18" charset="0"/>
                <a:ea typeface="Times New Roman" panose="02020603050405020304" pitchFamily="18" charset="0"/>
                <a:cs typeface="Times New Roman" panose="02020603050405020304" pitchFamily="18" charset="0"/>
              </a:rPr>
              <a:t>DÜNÝÄNIŇ ÝERASTY GAZMA BAÝLYKLARY WE OLARY PEÝDALANMAKDA ÝÜZE ÇYKÝAN EKOLOGIK MESELELER</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(2 </a:t>
            </a:r>
            <a:r>
              <a:rPr lang="tk-TM" sz="2800" dirty="0" smtClean="0">
                <a:latin typeface="Times New Roman" panose="02020603050405020304" pitchFamily="18" charset="0"/>
                <a:ea typeface="Times New Roman" panose="02020603050405020304" pitchFamily="18" charset="0"/>
                <a:cs typeface="Times New Roman" panose="02020603050405020304" pitchFamily="18" charset="0"/>
              </a:rPr>
              <a:t>sagatlyk</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sq-AL" sz="2800" b="1" dirty="0">
                <a:latin typeface="Times New Roman" panose="02020603050405020304" pitchFamily="18" charset="0"/>
                <a:ea typeface="Times New Roman" panose="02020603050405020304" pitchFamily="18" charset="0"/>
                <a:cs typeface="Times New Roman" panose="02020603050405020304" pitchFamily="18" charset="0"/>
              </a:rPr>
              <a:t>Umumy okuwyň meýilnamasy:</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pl-PL" sz="2800" dirty="0">
                <a:latin typeface="Times New Roman" panose="02020603050405020304" pitchFamily="18" charset="0"/>
                <a:ea typeface="Times New Roman" panose="02020603050405020304" pitchFamily="18" charset="0"/>
                <a:cs typeface="Times New Roman" panose="02020603050405020304" pitchFamily="18" charset="0"/>
              </a:rPr>
              <a:t>Litosfera barada düşünje. </a:t>
            </a:r>
            <a:endParaRPr lang="ru-RU" sz="28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pl-PL" sz="2800" dirty="0" smtClean="0">
                <a:latin typeface="Times New Roman" panose="02020603050405020304" pitchFamily="18" charset="0"/>
                <a:ea typeface="Times New Roman" panose="02020603050405020304" pitchFamily="18" charset="0"/>
                <a:cs typeface="Times New Roman" panose="02020603050405020304" pitchFamily="18" charset="0"/>
              </a:rPr>
              <a:t>Litosferanyň </a:t>
            </a:r>
            <a:r>
              <a:rPr lang="pl-PL" sz="2800" dirty="0">
                <a:latin typeface="Times New Roman" panose="02020603050405020304" pitchFamily="18" charset="0"/>
                <a:ea typeface="Times New Roman" panose="02020603050405020304" pitchFamily="18" charset="0"/>
                <a:cs typeface="Times New Roman" panose="02020603050405020304" pitchFamily="18" charset="0"/>
              </a:rPr>
              <a:t>esasy aýratynlyklary</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tk-TM" sz="2800" dirty="0" smtClean="0">
                <a:latin typeface="Times New Roman" panose="02020603050405020304" pitchFamily="18" charset="0"/>
                <a:ea typeface="Times New Roman" panose="02020603050405020304" pitchFamily="18" charset="0"/>
                <a:cs typeface="Times New Roman" panose="02020603050405020304" pitchFamily="18" charset="0"/>
              </a:rPr>
              <a:t>Litosferanyň</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tk-TM" sz="2800" dirty="0" smtClean="0">
                <a:latin typeface="Times New Roman" panose="02020603050405020304" pitchFamily="18" charset="0"/>
                <a:ea typeface="Times New Roman" panose="02020603050405020304" pitchFamily="18" charset="0"/>
                <a:cs typeface="Times New Roman" panose="02020603050405020304" pitchFamily="18" charset="0"/>
              </a:rPr>
              <a:t>düzümi</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we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gurluşy</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Dünýäniň</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mineral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baýlyklary</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barada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düşüňje</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Mineral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çig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mallaryň</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gorlary</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Gazma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baýlyklaryň</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görnüşleri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olary</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peýdalanmakda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ýüze</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çykýan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ekologiki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tk-TM" sz="2800" dirty="0" smtClean="0">
                <a:latin typeface="Times New Roman" panose="02020603050405020304" pitchFamily="18" charset="0"/>
                <a:ea typeface="Times New Roman" panose="02020603050405020304" pitchFamily="18" charset="0"/>
                <a:cs typeface="Times New Roman" panose="02020603050405020304" pitchFamily="18" charset="0"/>
              </a:rPr>
              <a:t>meseleler</a:t>
            </a:r>
            <a:endParaRPr lang="tk-TM"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942765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5740" y="0"/>
            <a:ext cx="11826240" cy="6370975"/>
          </a:xfrm>
          <a:prstGeom prst="rect">
            <a:avLst/>
          </a:prstGeom>
        </p:spPr>
        <p:txBody>
          <a:bodyPr wrap="square">
            <a:spAutoFit/>
          </a:bodyPr>
          <a:lstStyle/>
          <a:p>
            <a:pPr algn="just"/>
            <a:r>
              <a:rPr lang="en-US" sz="2400" dirty="0" err="1">
                <a:latin typeface="Times New Roman" panose="02020603050405020304" pitchFamily="18" charset="0"/>
                <a:ea typeface="Times New Roman" panose="02020603050405020304" pitchFamily="18" charset="0"/>
              </a:rPr>
              <a:t>Peýdaly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gazylma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baýlyklardan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magdanlar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gara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metallurgiýanyň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magdanlary-demire</a:t>
            </a:r>
            <a:r>
              <a:rPr lang="en-US" sz="2400" dirty="0">
                <a:latin typeface="Times New Roman" panose="02020603050405020304" pitchFamily="18" charset="0"/>
                <a:ea typeface="Times New Roman" panose="02020603050405020304" pitchFamily="18" charset="0"/>
              </a:rPr>
              <a:t> ABŞ, </a:t>
            </a:r>
            <a:r>
              <a:rPr lang="en-US" sz="2400" dirty="0" err="1">
                <a:latin typeface="Times New Roman" panose="02020603050405020304" pitchFamily="18" charset="0"/>
                <a:ea typeface="Times New Roman" panose="02020603050405020304" pitchFamily="18" charset="0"/>
              </a:rPr>
              <a:t>Kanada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Russiýa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Braziliýa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Awstraliýa</a:t>
            </a:r>
            <a:r>
              <a:rPr lang="en-US" sz="2400" dirty="0">
                <a:latin typeface="Times New Roman" panose="02020603050405020304" pitchFamily="18" charset="0"/>
                <a:ea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rPr>
              <a:t>Hytaý</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marganese</a:t>
            </a:r>
            <a:r>
              <a:rPr lang="en-US" sz="2400" dirty="0">
                <a:latin typeface="Times New Roman" panose="02020603050405020304" pitchFamily="18" charset="0"/>
                <a:ea typeface="Times New Roman" panose="02020603050405020304" pitchFamily="18" charset="0"/>
              </a:rPr>
              <a:t> – </a:t>
            </a:r>
            <a:r>
              <a:rPr lang="en-US" sz="2400" dirty="0" err="1">
                <a:latin typeface="Times New Roman" panose="02020603050405020304" pitchFamily="18" charset="0"/>
                <a:ea typeface="Times New Roman" panose="02020603050405020304" pitchFamily="18" charset="0"/>
              </a:rPr>
              <a:t>Awstraliýa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Braziliýa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Hindistan</a:t>
            </a:r>
            <a:r>
              <a:rPr lang="en-US" sz="2400" dirty="0">
                <a:latin typeface="Times New Roman" panose="02020603050405020304" pitchFamily="18" charset="0"/>
                <a:ea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rPr>
              <a:t>Günorta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Afrika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respublikasy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baýdyr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Hrom</a:t>
            </a:r>
            <a:r>
              <a:rPr lang="en-US" sz="2400" dirty="0">
                <a:latin typeface="Times New Roman" panose="02020603050405020304" pitchFamily="18" charset="0"/>
                <a:ea typeface="Times New Roman" panose="02020603050405020304" pitchFamily="18" charset="0"/>
              </a:rPr>
              <a:t>, titan, </a:t>
            </a:r>
            <a:r>
              <a:rPr lang="en-US" sz="2400" dirty="0" err="1">
                <a:latin typeface="Times New Roman" panose="02020603050405020304" pitchFamily="18" charset="0"/>
                <a:ea typeface="Times New Roman" panose="02020603050405020304" pitchFamily="18" charset="0"/>
              </a:rPr>
              <a:t>wanadiý</a:t>
            </a:r>
            <a:r>
              <a:rPr lang="en-US" sz="2400" dirty="0">
                <a:latin typeface="Times New Roman" panose="02020603050405020304" pitchFamily="18" charset="0"/>
                <a:ea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rPr>
              <a:t>gara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metallurgiýanyň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magdanlarydyr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Reňkli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metallurgiýanyň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magdanlary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mis</a:t>
            </a:r>
            <a:r>
              <a:rPr lang="en-US" sz="2400" dirty="0">
                <a:latin typeface="Times New Roman" panose="02020603050405020304" pitchFamily="18" charset="0"/>
                <a:ea typeface="Times New Roman" panose="02020603050405020304" pitchFamily="18" charset="0"/>
              </a:rPr>
              <a:t> (ABŞ, </a:t>
            </a:r>
            <a:r>
              <a:rPr lang="en-US" sz="2400" dirty="0" err="1">
                <a:latin typeface="Times New Roman" panose="02020603050405020304" pitchFamily="18" charset="0"/>
                <a:ea typeface="Times New Roman" panose="02020603050405020304" pitchFamily="18" charset="0"/>
              </a:rPr>
              <a:t>Zair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Awstraliýa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Çili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Zambiýa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mise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baýdyr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alýuminiý</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alýuminiý</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öndürmekde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esasy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çig</a:t>
            </a:r>
            <a:r>
              <a:rPr lang="en-US" sz="2400" dirty="0">
                <a:latin typeface="Times New Roman" panose="02020603050405020304" pitchFamily="18" charset="0"/>
                <a:ea typeface="Times New Roman" panose="02020603050405020304" pitchFamily="18" charset="0"/>
              </a:rPr>
              <a:t> mal </a:t>
            </a:r>
            <a:r>
              <a:rPr lang="en-US" sz="2400" dirty="0" err="1">
                <a:latin typeface="Times New Roman" panose="02020603050405020304" pitchFamily="18" charset="0"/>
                <a:ea typeface="Times New Roman" panose="02020603050405020304" pitchFamily="18" charset="0"/>
              </a:rPr>
              <a:t>alýuminiý</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bokside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Braziliýa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Awstraliýa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Ýamaýka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Şirilanka</a:t>
            </a:r>
            <a:r>
              <a:rPr lang="en-US" sz="2400" dirty="0">
                <a:latin typeface="Times New Roman" panose="02020603050405020304" pitchFamily="18" charset="0"/>
                <a:ea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rPr>
              <a:t>Gwineýa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ýaly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ýurtlar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baýdyr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galaýy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Braziliýa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Indoneziýa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Hytaý</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Malaýziýa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Boliwiýa</a:t>
            </a:r>
            <a:r>
              <a:rPr lang="en-US" sz="2400" dirty="0">
                <a:latin typeface="Times New Roman" panose="02020603050405020304" pitchFamily="18" charset="0"/>
                <a:ea typeface="Times New Roman" panose="02020603050405020304" pitchFamily="18" charset="0"/>
              </a:rPr>
              <a:t>), sink, </a:t>
            </a:r>
            <a:r>
              <a:rPr lang="en-US" sz="2400" dirty="0" err="1">
                <a:latin typeface="Times New Roman" panose="02020603050405020304" pitchFamily="18" charset="0"/>
                <a:ea typeface="Times New Roman" panose="02020603050405020304" pitchFamily="18" charset="0"/>
              </a:rPr>
              <a:t>gurşun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nikel</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kobalt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molibden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asylly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magdanlar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altyn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kümüş</a:t>
            </a:r>
            <a:r>
              <a:rPr lang="en-US" sz="2400" dirty="0">
                <a:latin typeface="Times New Roman" panose="02020603050405020304" pitchFamily="18" charset="0"/>
                <a:ea typeface="Times New Roman" panose="02020603050405020304" pitchFamily="18" charset="0"/>
              </a:rPr>
              <a:t>, platina; </a:t>
            </a:r>
            <a:r>
              <a:rPr lang="en-US" sz="2400" dirty="0" err="1">
                <a:latin typeface="Times New Roman" panose="02020603050405020304" pitchFamily="18" charset="0"/>
                <a:ea typeface="Times New Roman" panose="02020603050405020304" pitchFamily="18" charset="0"/>
              </a:rPr>
              <a:t>radioaktiw</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magdanlar-uran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toriý</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radiý</a:t>
            </a:r>
            <a:r>
              <a:rPr lang="en-US" sz="2400" dirty="0">
                <a:latin typeface="Times New Roman" panose="02020603050405020304" pitchFamily="18" charset="0"/>
                <a:ea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rPr>
              <a:t>ş.m</a:t>
            </a:r>
            <a:r>
              <a:rPr lang="en-US" sz="2400" dirty="0">
                <a:latin typeface="Times New Roman" panose="02020603050405020304" pitchFamily="18" charset="0"/>
                <a:ea typeface="Times New Roman" panose="02020603050405020304" pitchFamily="18" charset="0"/>
              </a:rPr>
              <a:t>-dir. </a:t>
            </a:r>
            <a:r>
              <a:rPr lang="en-US" sz="2400" dirty="0" err="1">
                <a:latin typeface="Times New Roman" panose="02020603050405020304" pitchFamily="18" charset="0"/>
                <a:ea typeface="Times New Roman" panose="02020603050405020304" pitchFamily="18" charset="0"/>
              </a:rPr>
              <a:t>Magdan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ojaklaryndaky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magdanlaryň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düzüminde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birnäçe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minerallaryň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peýdaly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goşantlary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bolýar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Şeýlelikde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togalagynda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gazylyp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alynýan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çig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mallar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baýlyklar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tebigatda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birleşmeler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görnüşinde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duş</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gelýärler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Şol</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sebäpli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himiki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birleşme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görnüşdäki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magdanlar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senagat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kärhanalarynda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işlenilip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käbir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birleşmeler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baýlaşdyrylyp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alynýar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Ol</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bolsa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senagat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kärhanalarynyň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ekologiki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taýdan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amatly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bolmagyna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getirýär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togalagynda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gazylyp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alynýan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esasy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magdanlar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N.S.Podobedowyň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tablisasy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boýunça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düzüminde</a:t>
            </a:r>
            <a:r>
              <a:rPr lang="en-US" sz="2400" dirty="0">
                <a:latin typeface="Times New Roman" panose="02020603050405020304" pitchFamily="18" charset="0"/>
                <a:ea typeface="Times New Roman" panose="02020603050405020304" pitchFamily="18" charset="0"/>
              </a:rPr>
              <a:t> 30%-den </a:t>
            </a:r>
            <a:r>
              <a:rPr lang="en-US" sz="2400" dirty="0" err="1">
                <a:latin typeface="Times New Roman" panose="02020603050405020304" pitchFamily="18" charset="0"/>
                <a:ea typeface="Times New Roman" panose="02020603050405020304" pitchFamily="18" charset="0"/>
              </a:rPr>
              <a:t>artyk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bolan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elementler</a:t>
            </a:r>
            <a:r>
              <a:rPr lang="en-US" sz="2400" dirty="0">
                <a:latin typeface="Times New Roman" panose="02020603050405020304" pitchFamily="18" charset="0"/>
                <a:ea typeface="Times New Roman" panose="02020603050405020304" pitchFamily="18" charset="0"/>
              </a:rPr>
              <a:t> bar </a:t>
            </a:r>
            <a:r>
              <a:rPr lang="en-US" sz="2400" dirty="0" err="1">
                <a:latin typeface="Times New Roman" panose="02020603050405020304" pitchFamily="18" charset="0"/>
                <a:ea typeface="Times New Roman" panose="02020603050405020304" pitchFamily="18" charset="0"/>
              </a:rPr>
              <a:t>bolsa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senagatda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ulanylýandygyny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bellemek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zerur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Ýöne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tehnologiýanyň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ösmegi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bilen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geljekde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ondan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az</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bolan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birleşmeler</a:t>
            </a:r>
            <a:r>
              <a:rPr lang="en-US" sz="2400" dirty="0">
                <a:latin typeface="Times New Roman" panose="02020603050405020304" pitchFamily="18" charset="0"/>
                <a:ea typeface="Times New Roman" panose="02020603050405020304" pitchFamily="18" charset="0"/>
              </a:rPr>
              <a:t> hem </a:t>
            </a:r>
            <a:r>
              <a:rPr lang="en-US" sz="2400" dirty="0" err="1">
                <a:latin typeface="Times New Roman" panose="02020603050405020304" pitchFamily="18" charset="0"/>
                <a:ea typeface="Times New Roman" panose="02020603050405020304" pitchFamily="18" charset="0"/>
              </a:rPr>
              <a:t>senagatda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öndürilip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başlanar</a:t>
            </a:r>
            <a:r>
              <a:rPr lang="en-US" sz="2400" dirty="0">
                <a:latin typeface="Times New Roman" panose="02020603050405020304" pitchFamily="18" charset="0"/>
                <a:ea typeface="Times New Roman" panose="02020603050405020304" pitchFamily="18" charset="0"/>
              </a:rPr>
              <a:t>. Bu </a:t>
            </a:r>
            <a:r>
              <a:rPr lang="en-US" sz="2400" dirty="0" err="1">
                <a:latin typeface="Times New Roman" panose="02020603050405020304" pitchFamily="18" charset="0"/>
                <a:ea typeface="Times New Roman" panose="02020603050405020304" pitchFamily="18" charset="0"/>
              </a:rPr>
              <a:t>bolsa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daşky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gurşawa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taşlanylýan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maddalaryň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mukdaryny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azaldar</a:t>
            </a:r>
            <a:r>
              <a:rPr lang="en-US" sz="2400" dirty="0">
                <a:latin typeface="Times New Roman" panose="02020603050405020304" pitchFamily="18" charset="0"/>
                <a:ea typeface="Times New Roman" panose="02020603050405020304" pitchFamily="18" charset="0"/>
              </a:rPr>
              <a:t> </a:t>
            </a:r>
            <a:endParaRPr lang="ru-RU" sz="2400" dirty="0"/>
          </a:p>
        </p:txBody>
      </p:sp>
    </p:spTree>
    <p:extLst>
      <p:ext uri="{BB962C8B-B14F-4D97-AF65-F5344CB8AC3E}">
        <p14:creationId xmlns:p14="http://schemas.microsoft.com/office/powerpoint/2010/main" val="209615621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980624230"/>
              </p:ext>
            </p:extLst>
          </p:nvPr>
        </p:nvGraphicFramePr>
        <p:xfrm>
          <a:off x="428202" y="671512"/>
          <a:ext cx="11058949" cy="5870120"/>
        </p:xfrm>
        <a:graphic>
          <a:graphicData uri="http://schemas.openxmlformats.org/drawingml/2006/table">
            <a:tbl>
              <a:tblPr firstRow="1" firstCol="1" lastRow="1" lastCol="1" bandRow="1" bandCol="1">
                <a:tableStyleId>{5C22544A-7EE6-4342-B048-85BDC9FD1C3A}</a:tableStyleId>
              </a:tblPr>
              <a:tblGrid>
                <a:gridCol w="2763844">
                  <a:extLst>
                    <a:ext uri="{9D8B030D-6E8A-4147-A177-3AD203B41FA5}">
                      <a16:colId xmlns:a16="http://schemas.microsoft.com/office/drawing/2014/main" val="2781443213"/>
                    </a:ext>
                  </a:extLst>
                </a:gridCol>
                <a:gridCol w="2765035">
                  <a:extLst>
                    <a:ext uri="{9D8B030D-6E8A-4147-A177-3AD203B41FA5}">
                      <a16:colId xmlns:a16="http://schemas.microsoft.com/office/drawing/2014/main" val="3237578055"/>
                    </a:ext>
                  </a:extLst>
                </a:gridCol>
                <a:gridCol w="2765035">
                  <a:extLst>
                    <a:ext uri="{9D8B030D-6E8A-4147-A177-3AD203B41FA5}">
                      <a16:colId xmlns:a16="http://schemas.microsoft.com/office/drawing/2014/main" val="1344794228"/>
                    </a:ext>
                  </a:extLst>
                </a:gridCol>
                <a:gridCol w="2765035">
                  <a:extLst>
                    <a:ext uri="{9D8B030D-6E8A-4147-A177-3AD203B41FA5}">
                      <a16:colId xmlns:a16="http://schemas.microsoft.com/office/drawing/2014/main" val="223989248"/>
                    </a:ext>
                  </a:extLst>
                </a:gridCol>
              </a:tblGrid>
              <a:tr h="612320">
                <a:tc>
                  <a:txBody>
                    <a:bodyPr/>
                    <a:lstStyle/>
                    <a:p>
                      <a:pPr algn="ctr">
                        <a:lnSpc>
                          <a:spcPct val="115000"/>
                        </a:lnSpc>
                        <a:spcAft>
                          <a:spcPts val="0"/>
                        </a:spcAft>
                      </a:pPr>
                      <a:r>
                        <a:rPr lang="en-US" sz="1200" dirty="0" err="1">
                          <a:effectLst/>
                        </a:rPr>
                        <a:t>Magdanlaryň</a:t>
                      </a:r>
                      <a:r>
                        <a:rPr lang="en-US" sz="1200" dirty="0">
                          <a:effectLst/>
                        </a:rPr>
                        <a:t> </a:t>
                      </a:r>
                      <a:r>
                        <a:rPr lang="en-US" sz="1200" dirty="0" err="1">
                          <a:effectLst/>
                        </a:rPr>
                        <a:t>atlary</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Minerallaryň himiki düzümi</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Alynýan metal</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err="1">
                          <a:effectLst/>
                        </a:rPr>
                        <a:t>Magdanda</a:t>
                      </a:r>
                      <a:r>
                        <a:rPr lang="en-US" sz="1200" dirty="0">
                          <a:effectLst/>
                        </a:rPr>
                        <a:t> </a:t>
                      </a:r>
                      <a:r>
                        <a:rPr lang="en-US" sz="1200" dirty="0" err="1">
                          <a:effectLst/>
                        </a:rPr>
                        <a:t>metalyň</a:t>
                      </a:r>
                      <a:r>
                        <a:rPr lang="en-US" sz="1200" dirty="0">
                          <a:effectLst/>
                        </a:rPr>
                        <a:t> </a:t>
                      </a:r>
                      <a:r>
                        <a:rPr lang="en-US" sz="1200" dirty="0" err="1">
                          <a:effectLst/>
                        </a:rPr>
                        <a:t>möçberi</a:t>
                      </a:r>
                      <a:r>
                        <a:rPr lang="en-US" sz="12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2023136296"/>
                  </a:ext>
                </a:extLst>
              </a:tr>
              <a:tr h="816428">
                <a:tc>
                  <a:txBody>
                    <a:bodyPr/>
                    <a:lstStyle/>
                    <a:p>
                      <a:pPr algn="ctr">
                        <a:lnSpc>
                          <a:spcPct val="115000"/>
                        </a:lnSpc>
                        <a:spcAft>
                          <a:spcPts val="0"/>
                        </a:spcAft>
                      </a:pPr>
                      <a:r>
                        <a:rPr lang="en-US" sz="1200" dirty="0" err="1">
                          <a:effectLst/>
                        </a:rPr>
                        <a:t>Magnetit</a:t>
                      </a:r>
                      <a:endParaRPr lang="ru-RU" sz="1100" dirty="0">
                        <a:effectLst/>
                      </a:endParaRPr>
                    </a:p>
                    <a:p>
                      <a:pPr algn="ctr">
                        <a:lnSpc>
                          <a:spcPct val="115000"/>
                        </a:lnSpc>
                        <a:spcAft>
                          <a:spcPts val="0"/>
                        </a:spcAft>
                      </a:pPr>
                      <a:r>
                        <a:rPr lang="en-US" sz="1200" dirty="0" err="1">
                          <a:effectLst/>
                        </a:rPr>
                        <a:t>Gematit</a:t>
                      </a:r>
                      <a:endParaRPr lang="ru-RU" sz="1100" dirty="0">
                        <a:effectLst/>
                      </a:endParaRPr>
                    </a:p>
                    <a:p>
                      <a:pPr algn="ctr">
                        <a:lnSpc>
                          <a:spcPct val="115000"/>
                        </a:lnSpc>
                        <a:spcAft>
                          <a:spcPts val="0"/>
                        </a:spcAft>
                      </a:pPr>
                      <a:r>
                        <a:rPr lang="en-US" sz="1200" dirty="0" err="1">
                          <a:effectLst/>
                        </a:rPr>
                        <a:t>Siderit</a:t>
                      </a:r>
                      <a:endParaRPr lang="ru-RU" sz="1100" dirty="0">
                        <a:effectLst/>
                      </a:endParaRPr>
                    </a:p>
                    <a:p>
                      <a:pPr algn="ctr">
                        <a:lnSpc>
                          <a:spcPct val="115000"/>
                        </a:lnSpc>
                        <a:spcAft>
                          <a:spcPts val="0"/>
                        </a:spcAft>
                      </a:pPr>
                      <a:r>
                        <a:rPr lang="en-US" sz="1200" dirty="0" err="1">
                          <a:effectLst/>
                        </a:rPr>
                        <a:t>Limonit</a:t>
                      </a:r>
                      <a:r>
                        <a:rPr lang="en-US" sz="12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dirty="0">
                          <a:effectLst/>
                        </a:rPr>
                        <a:t>FeO</a:t>
                      </a:r>
                      <a:r>
                        <a:rPr lang="en-US" sz="1200" baseline="-25000" dirty="0">
                          <a:effectLst/>
                        </a:rPr>
                        <a:t>4</a:t>
                      </a:r>
                      <a:endParaRPr lang="ru-RU" sz="1100" dirty="0">
                        <a:effectLst/>
                      </a:endParaRPr>
                    </a:p>
                    <a:p>
                      <a:pPr algn="ctr">
                        <a:lnSpc>
                          <a:spcPct val="115000"/>
                        </a:lnSpc>
                        <a:spcAft>
                          <a:spcPts val="0"/>
                        </a:spcAft>
                      </a:pPr>
                      <a:r>
                        <a:rPr lang="en-US" sz="1200" dirty="0">
                          <a:effectLst/>
                        </a:rPr>
                        <a:t>Fe</a:t>
                      </a:r>
                      <a:r>
                        <a:rPr lang="en-US" sz="1200" baseline="-25000" dirty="0">
                          <a:effectLst/>
                        </a:rPr>
                        <a:t>2</a:t>
                      </a:r>
                      <a:r>
                        <a:rPr lang="en-US" sz="1200" dirty="0">
                          <a:effectLst/>
                        </a:rPr>
                        <a:t>O</a:t>
                      </a:r>
                      <a:r>
                        <a:rPr lang="en-US" sz="1200" baseline="-25000" dirty="0">
                          <a:effectLst/>
                        </a:rPr>
                        <a:t>3</a:t>
                      </a:r>
                      <a:endParaRPr lang="ru-RU" sz="1100" dirty="0">
                        <a:effectLst/>
                      </a:endParaRPr>
                    </a:p>
                    <a:p>
                      <a:pPr algn="ctr">
                        <a:lnSpc>
                          <a:spcPct val="115000"/>
                        </a:lnSpc>
                        <a:spcAft>
                          <a:spcPts val="0"/>
                        </a:spcAft>
                      </a:pPr>
                      <a:r>
                        <a:rPr lang="en-US" sz="1200" dirty="0">
                          <a:effectLst/>
                        </a:rPr>
                        <a:t>FeCO</a:t>
                      </a:r>
                      <a:r>
                        <a:rPr lang="en-US" sz="1200" baseline="-25000" dirty="0">
                          <a:effectLst/>
                        </a:rPr>
                        <a:t>3</a:t>
                      </a:r>
                      <a:endParaRPr lang="ru-RU" sz="1100" dirty="0">
                        <a:effectLst/>
                      </a:endParaRPr>
                    </a:p>
                    <a:p>
                      <a:pPr algn="ctr">
                        <a:lnSpc>
                          <a:spcPct val="115000"/>
                        </a:lnSpc>
                        <a:spcAft>
                          <a:spcPts val="0"/>
                        </a:spcAft>
                      </a:pPr>
                      <a:r>
                        <a:rPr lang="en-US" sz="1200" dirty="0">
                          <a:effectLst/>
                        </a:rPr>
                        <a:t>HFeO</a:t>
                      </a:r>
                      <a:r>
                        <a:rPr lang="en-US" sz="1200" baseline="-25000" dirty="0">
                          <a:effectLst/>
                        </a:rPr>
                        <a:t>2</a:t>
                      </a:r>
                      <a:r>
                        <a:rPr lang="en-US" sz="12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Demir</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72</a:t>
                      </a:r>
                      <a:endParaRPr lang="ru-RU" sz="1100">
                        <a:effectLst/>
                      </a:endParaRPr>
                    </a:p>
                    <a:p>
                      <a:pPr algn="ctr">
                        <a:lnSpc>
                          <a:spcPct val="115000"/>
                        </a:lnSpc>
                        <a:spcAft>
                          <a:spcPts val="0"/>
                        </a:spcAft>
                      </a:pPr>
                      <a:r>
                        <a:rPr lang="en-US" sz="1200">
                          <a:effectLst/>
                        </a:rPr>
                        <a:t>70</a:t>
                      </a:r>
                      <a:endParaRPr lang="ru-RU" sz="1100">
                        <a:effectLst/>
                      </a:endParaRPr>
                    </a:p>
                    <a:p>
                      <a:pPr algn="ctr">
                        <a:lnSpc>
                          <a:spcPct val="115000"/>
                        </a:lnSpc>
                        <a:spcAft>
                          <a:spcPts val="0"/>
                        </a:spcAft>
                      </a:pPr>
                      <a:r>
                        <a:rPr lang="en-US" sz="1200">
                          <a:effectLst/>
                        </a:rPr>
                        <a:t>48</a:t>
                      </a:r>
                      <a:endParaRPr lang="ru-RU" sz="1100">
                        <a:effectLst/>
                      </a:endParaRPr>
                    </a:p>
                    <a:p>
                      <a:pPr algn="ctr">
                        <a:lnSpc>
                          <a:spcPct val="115000"/>
                        </a:lnSpc>
                        <a:spcAft>
                          <a:spcPts val="0"/>
                        </a:spcAft>
                      </a:pPr>
                      <a:r>
                        <a:rPr lang="en-US" sz="1200">
                          <a:effectLst/>
                        </a:rPr>
                        <a:t>48-63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602366869"/>
                  </a:ext>
                </a:extLst>
              </a:tr>
              <a:tr h="408215">
                <a:tc>
                  <a:txBody>
                    <a:bodyPr/>
                    <a:lstStyle/>
                    <a:p>
                      <a:pPr algn="ctr">
                        <a:lnSpc>
                          <a:spcPct val="115000"/>
                        </a:lnSpc>
                        <a:spcAft>
                          <a:spcPts val="0"/>
                        </a:spcAft>
                      </a:pPr>
                      <a:r>
                        <a:rPr lang="en-US" sz="1200">
                          <a:effectLst/>
                        </a:rPr>
                        <a:t>Pirolýuzit </a:t>
                      </a:r>
                      <a:endParaRPr lang="ru-RU" sz="1100">
                        <a:effectLst/>
                      </a:endParaRPr>
                    </a:p>
                    <a:p>
                      <a:pPr algn="ctr">
                        <a:lnSpc>
                          <a:spcPct val="115000"/>
                        </a:lnSpc>
                        <a:spcAft>
                          <a:spcPts val="0"/>
                        </a:spcAft>
                      </a:pPr>
                      <a:r>
                        <a:rPr lang="en-US" sz="1200">
                          <a:effectLst/>
                        </a:rPr>
                        <a:t>Manganit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dirty="0">
                          <a:effectLst/>
                        </a:rPr>
                        <a:t>MnO</a:t>
                      </a:r>
                      <a:r>
                        <a:rPr lang="en-US" sz="1200" baseline="-25000" dirty="0">
                          <a:effectLst/>
                        </a:rPr>
                        <a:t>2</a:t>
                      </a:r>
                      <a:endParaRPr lang="ru-RU" sz="1100" dirty="0">
                        <a:effectLst/>
                      </a:endParaRPr>
                    </a:p>
                    <a:p>
                      <a:pPr algn="ctr">
                        <a:lnSpc>
                          <a:spcPct val="115000"/>
                        </a:lnSpc>
                        <a:spcAft>
                          <a:spcPts val="0"/>
                        </a:spcAft>
                      </a:pPr>
                      <a:r>
                        <a:rPr lang="en-US" sz="1200" dirty="0" err="1">
                          <a:effectLst/>
                        </a:rPr>
                        <a:t>MnO</a:t>
                      </a:r>
                      <a:r>
                        <a:rPr lang="en-US" sz="1200" dirty="0">
                          <a:effectLst/>
                        </a:rPr>
                        <a:t>(OH)</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Marganes</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63</a:t>
                      </a:r>
                      <a:endParaRPr lang="ru-RU" sz="1100">
                        <a:effectLst/>
                      </a:endParaRPr>
                    </a:p>
                    <a:p>
                      <a:pPr algn="ctr">
                        <a:lnSpc>
                          <a:spcPct val="115000"/>
                        </a:lnSpc>
                        <a:spcAft>
                          <a:spcPts val="0"/>
                        </a:spcAft>
                      </a:pPr>
                      <a:r>
                        <a:rPr lang="en-US" sz="1200">
                          <a:effectLst/>
                        </a:rPr>
                        <a:t>62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3577177450"/>
                  </a:ext>
                </a:extLst>
              </a:tr>
              <a:tr h="204107">
                <a:tc>
                  <a:txBody>
                    <a:bodyPr/>
                    <a:lstStyle/>
                    <a:p>
                      <a:pPr algn="ctr">
                        <a:lnSpc>
                          <a:spcPct val="115000"/>
                        </a:lnSpc>
                        <a:spcAft>
                          <a:spcPts val="0"/>
                        </a:spcAft>
                      </a:pPr>
                      <a:r>
                        <a:rPr lang="en-US" sz="1200">
                          <a:effectLst/>
                        </a:rPr>
                        <a:t>Hromit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dirty="0">
                          <a:effectLst/>
                        </a:rPr>
                        <a:t>FeCr</a:t>
                      </a:r>
                      <a:r>
                        <a:rPr lang="en-US" sz="1200" baseline="-25000" dirty="0">
                          <a:effectLst/>
                        </a:rPr>
                        <a:t>2</a:t>
                      </a:r>
                      <a:r>
                        <a:rPr lang="en-US" sz="1200" dirty="0">
                          <a:effectLst/>
                        </a:rPr>
                        <a:t>O</a:t>
                      </a:r>
                      <a:r>
                        <a:rPr lang="en-US" sz="1200" baseline="-25000" dirty="0">
                          <a:effectLst/>
                        </a:rPr>
                        <a:t>4</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Hrom</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46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3543129235"/>
                  </a:ext>
                </a:extLst>
              </a:tr>
              <a:tr h="204107">
                <a:tc>
                  <a:txBody>
                    <a:bodyPr/>
                    <a:lstStyle/>
                    <a:p>
                      <a:pPr algn="ctr">
                        <a:lnSpc>
                          <a:spcPct val="115000"/>
                        </a:lnSpc>
                        <a:spcAft>
                          <a:spcPts val="0"/>
                        </a:spcAft>
                      </a:pPr>
                      <a:r>
                        <a:rPr lang="en-US" sz="1200">
                          <a:effectLst/>
                        </a:rPr>
                        <a:t>Ilmenit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dirty="0">
                          <a:effectLst/>
                        </a:rPr>
                        <a:t>FeTiO</a:t>
                      </a:r>
                      <a:r>
                        <a:rPr lang="en-US" sz="1200" baseline="-25000" dirty="0">
                          <a:effectLst/>
                        </a:rPr>
                        <a:t>3</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Titan</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32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924095816"/>
                  </a:ext>
                </a:extLst>
              </a:tr>
              <a:tr h="612320">
                <a:tc>
                  <a:txBody>
                    <a:bodyPr/>
                    <a:lstStyle/>
                    <a:p>
                      <a:pPr algn="ctr">
                        <a:lnSpc>
                          <a:spcPct val="115000"/>
                        </a:lnSpc>
                        <a:spcAft>
                          <a:spcPts val="0"/>
                        </a:spcAft>
                      </a:pPr>
                      <a:r>
                        <a:rPr lang="en-US" sz="1200">
                          <a:effectLst/>
                        </a:rPr>
                        <a:t>Halkopirit</a:t>
                      </a:r>
                      <a:endParaRPr lang="ru-RU" sz="1100">
                        <a:effectLst/>
                      </a:endParaRPr>
                    </a:p>
                    <a:p>
                      <a:pPr algn="ctr">
                        <a:lnSpc>
                          <a:spcPct val="115000"/>
                        </a:lnSpc>
                        <a:spcAft>
                          <a:spcPts val="0"/>
                        </a:spcAft>
                      </a:pPr>
                      <a:r>
                        <a:rPr lang="en-US" sz="1200">
                          <a:effectLst/>
                        </a:rPr>
                        <a:t>Halkozin</a:t>
                      </a:r>
                      <a:endParaRPr lang="ru-RU" sz="1100">
                        <a:effectLst/>
                      </a:endParaRPr>
                    </a:p>
                    <a:p>
                      <a:pPr algn="ctr">
                        <a:lnSpc>
                          <a:spcPct val="115000"/>
                        </a:lnSpc>
                        <a:spcAft>
                          <a:spcPts val="0"/>
                        </a:spcAft>
                      </a:pPr>
                      <a:r>
                        <a:rPr lang="en-US" sz="1200">
                          <a:effectLst/>
                        </a:rPr>
                        <a:t>Kowellin</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dirty="0">
                          <a:effectLst/>
                        </a:rPr>
                        <a:t>CuFe</a:t>
                      </a:r>
                      <a:r>
                        <a:rPr lang="en-US" sz="1200" baseline="-25000" dirty="0">
                          <a:effectLst/>
                        </a:rPr>
                        <a:t>2</a:t>
                      </a:r>
                      <a:r>
                        <a:rPr lang="en-US" sz="1200" dirty="0">
                          <a:effectLst/>
                        </a:rPr>
                        <a:t>S</a:t>
                      </a:r>
                      <a:r>
                        <a:rPr lang="en-US" sz="1200" baseline="-25000" dirty="0">
                          <a:effectLst/>
                        </a:rPr>
                        <a:t>2</a:t>
                      </a:r>
                      <a:endParaRPr lang="ru-RU" sz="1100" dirty="0">
                        <a:effectLst/>
                      </a:endParaRPr>
                    </a:p>
                    <a:p>
                      <a:pPr algn="ctr">
                        <a:lnSpc>
                          <a:spcPct val="115000"/>
                        </a:lnSpc>
                        <a:spcAft>
                          <a:spcPts val="0"/>
                        </a:spcAft>
                      </a:pPr>
                      <a:r>
                        <a:rPr lang="en-US" sz="1200" dirty="0">
                          <a:effectLst/>
                        </a:rPr>
                        <a:t>Cu</a:t>
                      </a:r>
                      <a:r>
                        <a:rPr lang="en-US" sz="1200" baseline="-25000" dirty="0">
                          <a:effectLst/>
                        </a:rPr>
                        <a:t>2</a:t>
                      </a:r>
                      <a:r>
                        <a:rPr lang="en-US" sz="1200" dirty="0">
                          <a:effectLst/>
                        </a:rPr>
                        <a:t>S</a:t>
                      </a:r>
                      <a:endParaRPr lang="ru-RU" sz="1100" dirty="0">
                        <a:effectLst/>
                      </a:endParaRPr>
                    </a:p>
                    <a:p>
                      <a:pPr algn="ctr">
                        <a:lnSpc>
                          <a:spcPct val="115000"/>
                        </a:lnSpc>
                        <a:spcAft>
                          <a:spcPts val="0"/>
                        </a:spcAft>
                      </a:pPr>
                      <a:r>
                        <a:rPr lang="en-US" sz="1200" dirty="0">
                          <a:effectLst/>
                        </a:rPr>
                        <a:t>Cu</a:t>
                      </a:r>
                      <a:r>
                        <a:rPr lang="en-US" sz="1200" baseline="-25000" dirty="0">
                          <a:effectLst/>
                        </a:rPr>
                        <a:t>2</a:t>
                      </a:r>
                      <a:r>
                        <a:rPr lang="en-US" sz="1200" dirty="0">
                          <a:effectLst/>
                        </a:rPr>
                        <a:t>S CuS</a:t>
                      </a:r>
                      <a:r>
                        <a:rPr lang="en-US" sz="1200" baseline="-25000" dirty="0">
                          <a:effectLst/>
                        </a:rPr>
                        <a:t>2</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Mis</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34</a:t>
                      </a:r>
                      <a:endParaRPr lang="ru-RU" sz="1100">
                        <a:effectLst/>
                      </a:endParaRPr>
                    </a:p>
                    <a:p>
                      <a:pPr algn="ctr">
                        <a:lnSpc>
                          <a:spcPct val="115000"/>
                        </a:lnSpc>
                        <a:spcAft>
                          <a:spcPts val="0"/>
                        </a:spcAft>
                      </a:pPr>
                      <a:r>
                        <a:rPr lang="en-US" sz="1200">
                          <a:effectLst/>
                        </a:rPr>
                        <a:t>80</a:t>
                      </a:r>
                      <a:endParaRPr lang="ru-RU" sz="1100">
                        <a:effectLst/>
                      </a:endParaRPr>
                    </a:p>
                    <a:p>
                      <a:pPr algn="ctr">
                        <a:lnSpc>
                          <a:spcPct val="115000"/>
                        </a:lnSpc>
                        <a:spcAft>
                          <a:spcPts val="0"/>
                        </a:spcAft>
                      </a:pPr>
                      <a:r>
                        <a:rPr lang="en-US" sz="1200">
                          <a:effectLst/>
                        </a:rPr>
                        <a:t>66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2093571598"/>
                  </a:ext>
                </a:extLst>
              </a:tr>
              <a:tr h="408215">
                <a:tc>
                  <a:txBody>
                    <a:bodyPr/>
                    <a:lstStyle/>
                    <a:p>
                      <a:pPr algn="ctr">
                        <a:lnSpc>
                          <a:spcPct val="115000"/>
                        </a:lnSpc>
                        <a:spcAft>
                          <a:spcPts val="0"/>
                        </a:spcAft>
                      </a:pPr>
                      <a:r>
                        <a:rPr lang="en-US" sz="1200">
                          <a:effectLst/>
                        </a:rPr>
                        <a:t>Galenit </a:t>
                      </a:r>
                      <a:endParaRPr lang="ru-RU" sz="1100">
                        <a:effectLst/>
                      </a:endParaRPr>
                    </a:p>
                    <a:p>
                      <a:pPr algn="ctr">
                        <a:lnSpc>
                          <a:spcPct val="115000"/>
                        </a:lnSpc>
                        <a:spcAft>
                          <a:spcPts val="0"/>
                        </a:spcAft>
                      </a:pPr>
                      <a:r>
                        <a:rPr lang="en-US" sz="1200">
                          <a:effectLst/>
                        </a:rPr>
                        <a:t>Serussit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PbS</a:t>
                      </a:r>
                      <a:endParaRPr lang="ru-RU" sz="1100">
                        <a:effectLst/>
                      </a:endParaRPr>
                    </a:p>
                    <a:p>
                      <a:pPr algn="ctr">
                        <a:lnSpc>
                          <a:spcPct val="115000"/>
                        </a:lnSpc>
                        <a:spcAft>
                          <a:spcPts val="0"/>
                        </a:spcAft>
                      </a:pPr>
                      <a:r>
                        <a:rPr lang="en-US" sz="1200">
                          <a:effectLst/>
                        </a:rPr>
                        <a:t>PbCO</a:t>
                      </a:r>
                      <a:r>
                        <a:rPr lang="en-US" sz="1200" baseline="-25000">
                          <a:effectLst/>
                        </a:rPr>
                        <a:t>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err="1">
                          <a:effectLst/>
                        </a:rPr>
                        <a:t>Gurşun</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86</a:t>
                      </a:r>
                      <a:endParaRPr lang="ru-RU" sz="1100">
                        <a:effectLst/>
                      </a:endParaRPr>
                    </a:p>
                    <a:p>
                      <a:pPr algn="ctr">
                        <a:lnSpc>
                          <a:spcPct val="115000"/>
                        </a:lnSpc>
                        <a:spcAft>
                          <a:spcPts val="0"/>
                        </a:spcAft>
                      </a:pPr>
                      <a:r>
                        <a:rPr lang="en-US" sz="1200">
                          <a:effectLst/>
                        </a:rPr>
                        <a:t>77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309062860"/>
                  </a:ext>
                </a:extLst>
              </a:tr>
              <a:tr h="204107">
                <a:tc>
                  <a:txBody>
                    <a:bodyPr/>
                    <a:lstStyle/>
                    <a:p>
                      <a:pPr algn="ctr">
                        <a:lnSpc>
                          <a:spcPct val="115000"/>
                        </a:lnSpc>
                        <a:spcAft>
                          <a:spcPts val="0"/>
                        </a:spcAft>
                      </a:pPr>
                      <a:r>
                        <a:rPr lang="en-US" sz="1200">
                          <a:effectLst/>
                        </a:rPr>
                        <a:t>Sfalerit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ZnS</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a:effectLst/>
                        </a:rPr>
                        <a:t>Sink</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67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705372713"/>
                  </a:ext>
                </a:extLst>
              </a:tr>
              <a:tr h="204107">
                <a:tc>
                  <a:txBody>
                    <a:bodyPr/>
                    <a:lstStyle/>
                    <a:p>
                      <a:pPr algn="ctr">
                        <a:lnSpc>
                          <a:spcPct val="115000"/>
                        </a:lnSpc>
                        <a:spcAft>
                          <a:spcPts val="0"/>
                        </a:spcAft>
                      </a:pPr>
                      <a:r>
                        <a:rPr lang="en-US" sz="1200">
                          <a:effectLst/>
                        </a:rPr>
                        <a:t>Boksit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Al</a:t>
                      </a:r>
                      <a:r>
                        <a:rPr lang="en-US" sz="1200" baseline="-25000">
                          <a:effectLst/>
                        </a:rPr>
                        <a:t>2</a:t>
                      </a:r>
                      <a:r>
                        <a:rPr lang="en-US" sz="1200">
                          <a:effectLst/>
                        </a:rPr>
                        <a:t>O</a:t>
                      </a:r>
                      <a:r>
                        <a:rPr lang="en-US" sz="1200" baseline="-25000">
                          <a:effectLst/>
                        </a:rPr>
                        <a:t>3</a:t>
                      </a:r>
                      <a:r>
                        <a:rPr lang="en-US" sz="1200">
                          <a:effectLst/>
                        </a:rPr>
                        <a:t> nH</a:t>
                      </a:r>
                      <a:r>
                        <a:rPr lang="en-US" sz="1200" baseline="-25000">
                          <a:effectLst/>
                        </a:rPr>
                        <a:t>2</a:t>
                      </a:r>
                      <a:r>
                        <a:rPr lang="en-US" sz="1200">
                          <a:effectLst/>
                        </a:rPr>
                        <a:t>O</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err="1">
                          <a:effectLst/>
                        </a:rPr>
                        <a:t>Alýuminiý</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30-65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2341442663"/>
                  </a:ext>
                </a:extLst>
              </a:tr>
              <a:tr h="204107">
                <a:tc>
                  <a:txBody>
                    <a:bodyPr/>
                    <a:lstStyle/>
                    <a:p>
                      <a:pPr algn="ctr">
                        <a:lnSpc>
                          <a:spcPct val="115000"/>
                        </a:lnSpc>
                        <a:spcAft>
                          <a:spcPts val="0"/>
                        </a:spcAft>
                      </a:pPr>
                      <a:r>
                        <a:rPr lang="en-US" sz="1200">
                          <a:effectLst/>
                        </a:rPr>
                        <a:t>Antimonit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Sb</a:t>
                      </a:r>
                      <a:r>
                        <a:rPr lang="en-US" sz="1200" baseline="-25000">
                          <a:effectLst/>
                        </a:rPr>
                        <a:t>2</a:t>
                      </a:r>
                      <a:r>
                        <a:rPr lang="en-US" sz="1200">
                          <a:effectLst/>
                        </a:rPr>
                        <a:t>S</a:t>
                      </a:r>
                      <a:r>
                        <a:rPr lang="en-US" sz="1200" baseline="-25000">
                          <a:effectLst/>
                        </a:rPr>
                        <a:t>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err="1">
                          <a:effectLst/>
                        </a:rPr>
                        <a:t>Surma</a:t>
                      </a:r>
                      <a:r>
                        <a:rPr lang="en-US" sz="12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71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3045504023"/>
                  </a:ext>
                </a:extLst>
              </a:tr>
              <a:tr h="204107">
                <a:tc>
                  <a:txBody>
                    <a:bodyPr/>
                    <a:lstStyle/>
                    <a:p>
                      <a:pPr algn="ctr">
                        <a:lnSpc>
                          <a:spcPct val="115000"/>
                        </a:lnSpc>
                        <a:spcAft>
                          <a:spcPts val="0"/>
                        </a:spcAft>
                      </a:pPr>
                      <a:r>
                        <a:rPr lang="en-US" sz="1200">
                          <a:effectLst/>
                        </a:rPr>
                        <a:t>Kinowar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HgS</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err="1">
                          <a:effectLst/>
                        </a:rPr>
                        <a:t>Simap</a:t>
                      </a:r>
                      <a:r>
                        <a:rPr lang="en-US" sz="12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86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3211748867"/>
                  </a:ext>
                </a:extLst>
              </a:tr>
              <a:tr h="204107">
                <a:tc>
                  <a:txBody>
                    <a:bodyPr/>
                    <a:lstStyle/>
                    <a:p>
                      <a:pPr algn="ctr">
                        <a:lnSpc>
                          <a:spcPct val="115000"/>
                        </a:lnSpc>
                        <a:spcAft>
                          <a:spcPts val="0"/>
                        </a:spcAft>
                      </a:pPr>
                      <a:r>
                        <a:rPr lang="en-US" sz="1200">
                          <a:effectLst/>
                        </a:rPr>
                        <a:t>Realgar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As</a:t>
                      </a:r>
                      <a:r>
                        <a:rPr lang="en-US" sz="1200" baseline="-25000">
                          <a:effectLst/>
                        </a:rPr>
                        <a:t>4</a:t>
                      </a:r>
                      <a:r>
                        <a:rPr lang="en-US" sz="1200">
                          <a:effectLst/>
                        </a:rPr>
                        <a:t>S</a:t>
                      </a:r>
                      <a:r>
                        <a:rPr lang="en-US" sz="1200" baseline="-25000">
                          <a:effectLst/>
                        </a:rPr>
                        <a:t>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err="1">
                          <a:effectLst/>
                        </a:rPr>
                        <a:t>Myşýak</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70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66699965"/>
                  </a:ext>
                </a:extLst>
              </a:tr>
              <a:tr h="204107">
                <a:tc>
                  <a:txBody>
                    <a:bodyPr/>
                    <a:lstStyle/>
                    <a:p>
                      <a:pPr algn="ctr">
                        <a:lnSpc>
                          <a:spcPct val="115000"/>
                        </a:lnSpc>
                        <a:spcAft>
                          <a:spcPts val="0"/>
                        </a:spcAft>
                      </a:pPr>
                      <a:r>
                        <a:rPr lang="en-US" sz="1200">
                          <a:effectLst/>
                        </a:rPr>
                        <a:t>Kobaltin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CoAsS</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err="1">
                          <a:effectLst/>
                        </a:rPr>
                        <a:t>Kobalt</a:t>
                      </a:r>
                      <a:r>
                        <a:rPr lang="en-US" sz="12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35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5688024"/>
                  </a:ext>
                </a:extLst>
              </a:tr>
              <a:tr h="204107">
                <a:tc>
                  <a:txBody>
                    <a:bodyPr/>
                    <a:lstStyle/>
                    <a:p>
                      <a:pPr algn="ctr">
                        <a:lnSpc>
                          <a:spcPct val="115000"/>
                        </a:lnSpc>
                        <a:spcAft>
                          <a:spcPts val="0"/>
                        </a:spcAft>
                      </a:pPr>
                      <a:r>
                        <a:rPr lang="en-US" sz="1200">
                          <a:effectLst/>
                        </a:rPr>
                        <a:t>Kassiterit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SnO</a:t>
                      </a:r>
                      <a:r>
                        <a:rPr lang="en-US" sz="1200" baseline="-25000">
                          <a:effectLst/>
                        </a:rPr>
                        <a:t>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err="1">
                          <a:effectLst/>
                        </a:rPr>
                        <a:t>Galaýy</a:t>
                      </a:r>
                      <a:r>
                        <a:rPr lang="en-US" sz="12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79</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97258767"/>
                  </a:ext>
                </a:extLst>
              </a:tr>
              <a:tr h="204107">
                <a:tc>
                  <a:txBody>
                    <a:bodyPr/>
                    <a:lstStyle/>
                    <a:p>
                      <a:pPr algn="ctr">
                        <a:lnSpc>
                          <a:spcPct val="115000"/>
                        </a:lnSpc>
                        <a:spcAft>
                          <a:spcPts val="0"/>
                        </a:spcAft>
                      </a:pPr>
                      <a:r>
                        <a:rPr lang="en-US" sz="1200">
                          <a:effectLst/>
                        </a:rPr>
                        <a:t>Molibdenit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MoS</a:t>
                      </a:r>
                      <a:r>
                        <a:rPr lang="en-US" sz="1200" baseline="-25000">
                          <a:effectLst/>
                        </a:rPr>
                        <a:t>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err="1">
                          <a:effectLst/>
                        </a:rPr>
                        <a:t>Molibden</a:t>
                      </a:r>
                      <a:r>
                        <a:rPr lang="en-US" sz="12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60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742417777"/>
                  </a:ext>
                </a:extLst>
              </a:tr>
              <a:tr h="204107">
                <a:tc>
                  <a:txBody>
                    <a:bodyPr/>
                    <a:lstStyle/>
                    <a:p>
                      <a:pPr algn="ctr">
                        <a:lnSpc>
                          <a:spcPct val="115000"/>
                        </a:lnSpc>
                        <a:spcAft>
                          <a:spcPts val="0"/>
                        </a:spcAft>
                      </a:pPr>
                      <a:r>
                        <a:rPr lang="en-US" sz="1200">
                          <a:effectLst/>
                        </a:rPr>
                        <a:t>Wolframit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(Fe, Mn) WO</a:t>
                      </a:r>
                      <a:r>
                        <a:rPr lang="en-US" sz="1200" baseline="-25000">
                          <a:effectLst/>
                        </a:rPr>
                        <a:t>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a:effectLst/>
                        </a:rPr>
                        <a:t>Wolfram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60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234368253"/>
                  </a:ext>
                </a:extLst>
              </a:tr>
              <a:tr h="204107">
                <a:tc>
                  <a:txBody>
                    <a:bodyPr/>
                    <a:lstStyle/>
                    <a:p>
                      <a:pPr algn="ctr">
                        <a:lnSpc>
                          <a:spcPct val="115000"/>
                        </a:lnSpc>
                        <a:spcAft>
                          <a:spcPts val="0"/>
                        </a:spcAft>
                      </a:pPr>
                      <a:r>
                        <a:rPr lang="en-US" sz="1200">
                          <a:effectLst/>
                        </a:rPr>
                        <a:t>Uraninit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UO</a:t>
                      </a:r>
                      <a:r>
                        <a:rPr lang="en-US" sz="1200" baseline="-25000">
                          <a:effectLst/>
                        </a:rPr>
                        <a:t>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err="1">
                          <a:effectLst/>
                        </a:rPr>
                        <a:t>Uran</a:t>
                      </a:r>
                      <a:r>
                        <a:rPr lang="en-US" sz="12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50-65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2686900493"/>
                  </a:ext>
                </a:extLst>
              </a:tr>
              <a:tr h="204107">
                <a:tc>
                  <a:txBody>
                    <a:bodyPr/>
                    <a:lstStyle/>
                    <a:p>
                      <a:pPr algn="ctr">
                        <a:lnSpc>
                          <a:spcPct val="115000"/>
                        </a:lnSpc>
                        <a:spcAft>
                          <a:spcPts val="0"/>
                        </a:spcAft>
                      </a:pPr>
                      <a:r>
                        <a:rPr lang="en-US" sz="1200">
                          <a:effectLst/>
                        </a:rPr>
                        <a:t>Argentit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Ag</a:t>
                      </a:r>
                      <a:r>
                        <a:rPr lang="en-US" sz="1200" baseline="-25000">
                          <a:effectLst/>
                        </a:rPr>
                        <a:t>2</a:t>
                      </a:r>
                      <a:r>
                        <a:rPr lang="en-US" sz="1200">
                          <a:effectLst/>
                        </a:rPr>
                        <a:t>S</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Kümüş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a:effectLst/>
                        </a:rPr>
                        <a:t>87</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818555788"/>
                  </a:ext>
                </a:extLst>
              </a:tr>
              <a:tr h="204107">
                <a:tc>
                  <a:txBody>
                    <a:bodyPr/>
                    <a:lstStyle/>
                    <a:p>
                      <a:pPr algn="ctr">
                        <a:lnSpc>
                          <a:spcPct val="115000"/>
                        </a:lnSpc>
                        <a:spcAft>
                          <a:spcPts val="0"/>
                        </a:spcAft>
                      </a:pPr>
                      <a:r>
                        <a:rPr lang="en-US" sz="1200">
                          <a:effectLst/>
                        </a:rPr>
                        <a:t>Kalawerit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tc>
                <a:tc>
                  <a:txBody>
                    <a:bodyPr/>
                    <a:lstStyle/>
                    <a:p>
                      <a:pPr algn="ctr">
                        <a:lnSpc>
                          <a:spcPct val="115000"/>
                        </a:lnSpc>
                        <a:spcAft>
                          <a:spcPts val="0"/>
                        </a:spcAft>
                      </a:pPr>
                      <a:r>
                        <a:rPr lang="en-US" sz="1200">
                          <a:effectLst/>
                        </a:rPr>
                        <a:t>(An, Ag) Te</a:t>
                      </a:r>
                      <a:r>
                        <a:rPr lang="en-US" sz="1200" baseline="-25000">
                          <a:effectLst/>
                        </a:rPr>
                        <a:t>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a:effectLst/>
                        </a:rPr>
                        <a:t>Altyn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tc>
                  <a:txBody>
                    <a:bodyPr/>
                    <a:lstStyle/>
                    <a:p>
                      <a:pPr algn="ctr">
                        <a:lnSpc>
                          <a:spcPct val="115000"/>
                        </a:lnSpc>
                        <a:spcAft>
                          <a:spcPts val="0"/>
                        </a:spcAft>
                      </a:pPr>
                      <a:r>
                        <a:rPr lang="en-US" sz="1200" dirty="0">
                          <a:effectLst/>
                        </a:rPr>
                        <a:t>44</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083" marR="36083" marT="0" marB="0" anchor="ctr"/>
                </a:tc>
                <a:extLst>
                  <a:ext uri="{0D108BD9-81ED-4DB2-BD59-A6C34878D82A}">
                    <a16:rowId xmlns:a16="http://schemas.microsoft.com/office/drawing/2014/main" val="4198301318"/>
                  </a:ext>
                </a:extLst>
              </a:tr>
            </a:tbl>
          </a:graphicData>
        </a:graphic>
      </p:graphicFrame>
      <p:sp>
        <p:nvSpPr>
          <p:cNvPr id="3" name="Rectangle 1"/>
          <p:cNvSpPr>
            <a:spLocks noChangeArrowheads="1"/>
          </p:cNvSpPr>
          <p:nvPr/>
        </p:nvSpPr>
        <p:spPr bwMode="auto">
          <a:xfrm>
            <a:off x="1324461" y="86737"/>
            <a:ext cx="997170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786313" algn="l"/>
              </a:tabLst>
              <a:defRPr>
                <a:solidFill>
                  <a:schemeClr val="tx1"/>
                </a:solidFill>
                <a:latin typeface="Arial" panose="020B0604020202020204" pitchFamily="34" charset="0"/>
              </a:defRPr>
            </a:lvl1pPr>
            <a:lvl2pPr eaLnBrk="0" fontAlgn="base" hangingPunct="0">
              <a:spcBef>
                <a:spcPct val="0"/>
              </a:spcBef>
              <a:spcAft>
                <a:spcPct val="0"/>
              </a:spcAft>
              <a:tabLst>
                <a:tab pos="4786313" algn="l"/>
              </a:tabLst>
              <a:defRPr>
                <a:solidFill>
                  <a:schemeClr val="tx1"/>
                </a:solidFill>
                <a:latin typeface="Arial" panose="020B0604020202020204" pitchFamily="34" charset="0"/>
              </a:defRPr>
            </a:lvl2pPr>
            <a:lvl3pPr eaLnBrk="0" fontAlgn="base" hangingPunct="0">
              <a:spcBef>
                <a:spcPct val="0"/>
              </a:spcBef>
              <a:spcAft>
                <a:spcPct val="0"/>
              </a:spcAft>
              <a:tabLst>
                <a:tab pos="4786313" algn="l"/>
              </a:tabLst>
              <a:defRPr>
                <a:solidFill>
                  <a:schemeClr val="tx1"/>
                </a:solidFill>
                <a:latin typeface="Arial" panose="020B0604020202020204" pitchFamily="34" charset="0"/>
              </a:defRPr>
            </a:lvl3pPr>
            <a:lvl4pPr eaLnBrk="0" fontAlgn="base" hangingPunct="0">
              <a:spcBef>
                <a:spcPct val="0"/>
              </a:spcBef>
              <a:spcAft>
                <a:spcPct val="0"/>
              </a:spcAft>
              <a:tabLst>
                <a:tab pos="4786313" algn="l"/>
              </a:tabLst>
              <a:defRPr>
                <a:solidFill>
                  <a:schemeClr val="tx1"/>
                </a:solidFill>
                <a:latin typeface="Arial" panose="020B0604020202020204" pitchFamily="34" charset="0"/>
              </a:defRPr>
            </a:lvl4pPr>
            <a:lvl5pPr eaLnBrk="0" fontAlgn="base" hangingPunct="0">
              <a:spcBef>
                <a:spcPct val="0"/>
              </a:spcBef>
              <a:spcAft>
                <a:spcPct val="0"/>
              </a:spcAft>
              <a:tabLst>
                <a:tab pos="4786313" algn="l"/>
              </a:tabLst>
              <a:defRPr>
                <a:solidFill>
                  <a:schemeClr val="tx1"/>
                </a:solidFill>
                <a:latin typeface="Arial" panose="020B0604020202020204" pitchFamily="34" charset="0"/>
              </a:defRPr>
            </a:lvl5pPr>
            <a:lvl6pPr eaLnBrk="0" fontAlgn="base" hangingPunct="0">
              <a:spcBef>
                <a:spcPct val="0"/>
              </a:spcBef>
              <a:spcAft>
                <a:spcPct val="0"/>
              </a:spcAft>
              <a:tabLst>
                <a:tab pos="4786313" algn="l"/>
              </a:tabLst>
              <a:defRPr>
                <a:solidFill>
                  <a:schemeClr val="tx1"/>
                </a:solidFill>
                <a:latin typeface="Arial" panose="020B0604020202020204" pitchFamily="34" charset="0"/>
              </a:defRPr>
            </a:lvl6pPr>
            <a:lvl7pPr eaLnBrk="0" fontAlgn="base" hangingPunct="0">
              <a:spcBef>
                <a:spcPct val="0"/>
              </a:spcBef>
              <a:spcAft>
                <a:spcPct val="0"/>
              </a:spcAft>
              <a:tabLst>
                <a:tab pos="4786313" algn="l"/>
              </a:tabLst>
              <a:defRPr>
                <a:solidFill>
                  <a:schemeClr val="tx1"/>
                </a:solidFill>
                <a:latin typeface="Arial" panose="020B0604020202020204" pitchFamily="34" charset="0"/>
              </a:defRPr>
            </a:lvl7pPr>
            <a:lvl8pPr eaLnBrk="0" fontAlgn="base" hangingPunct="0">
              <a:spcBef>
                <a:spcPct val="0"/>
              </a:spcBef>
              <a:spcAft>
                <a:spcPct val="0"/>
              </a:spcAft>
              <a:tabLst>
                <a:tab pos="4786313" algn="l"/>
              </a:tabLst>
              <a:defRPr>
                <a:solidFill>
                  <a:schemeClr val="tx1"/>
                </a:solidFill>
                <a:latin typeface="Arial" panose="020B0604020202020204" pitchFamily="34" charset="0"/>
              </a:defRPr>
            </a:lvl8pPr>
            <a:lvl9pPr eaLnBrk="0" fontAlgn="base" hangingPunct="0">
              <a:spcBef>
                <a:spcPct val="0"/>
              </a:spcBef>
              <a:spcAft>
                <a:spcPct val="0"/>
              </a:spcAft>
              <a:tabLst>
                <a:tab pos="4786313"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4786313" algn="l"/>
              </a:tabLst>
            </a:pPr>
            <a:r>
              <a:rPr kumimoji="0" lang="en-US" altLang="ru-RU"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Ýerden</a:t>
            </a:r>
            <a:r>
              <a:rPr kumimoji="0" lang="en-US" altLang="ru-RU"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gazylyp</a:t>
            </a:r>
            <a:r>
              <a:rPr kumimoji="0" lang="en-US" altLang="ru-RU"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alynýan</a:t>
            </a:r>
            <a:r>
              <a:rPr kumimoji="0" lang="en-US" altLang="ru-RU"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a:t>
            </a:r>
            <a:r>
              <a:rPr kumimoji="0" lang="en-US" altLang="ru-RU"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magdanlar</a:t>
            </a:r>
            <a:r>
              <a:rPr kumimoji="0" lang="en-US" altLang="ru-RU"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olaryň</a:t>
            </a:r>
            <a:r>
              <a:rPr kumimoji="0" lang="en-US" altLang="ru-RU"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düzümi</a:t>
            </a:r>
            <a:r>
              <a:rPr kumimoji="0" lang="en-US" altLang="ru-RU"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metalyň</a:t>
            </a:r>
            <a:r>
              <a:rPr kumimoji="0" lang="en-US" altLang="ru-RU"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möçberi</a:t>
            </a:r>
            <a:r>
              <a:rPr kumimoji="0" lang="en-US" altLang="ru-RU" b="1"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b="0"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ru-RU" b="0" i="1"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Probedow</a:t>
            </a:r>
            <a:r>
              <a:rPr kumimoji="0" lang="en-US" altLang="ru-RU" b="0"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N.S. 1985)</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tab pos="4786313" algn="l"/>
              </a:tabLst>
            </a:pPr>
            <a:r>
              <a:rPr kumimoji="0" lang="en-US" altLang="ru-RU" sz="1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9208444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7090" y="231931"/>
            <a:ext cx="11430000" cy="6044796"/>
          </a:xfrm>
          <a:prstGeom prst="rect">
            <a:avLst/>
          </a:prstGeom>
        </p:spPr>
        <p:txBody>
          <a:bodyPr wrap="square">
            <a:spAutoFit/>
          </a:bodyPr>
          <a:lstStyle/>
          <a:p>
            <a:pPr indent="449580" algn="just">
              <a:lnSpc>
                <a:spcPct val="115000"/>
              </a:lnSpc>
              <a:spcAft>
                <a:spcPts val="0"/>
              </a:spcAft>
            </a:pPr>
            <a:r>
              <a:rPr lang="tk-TM" sz="2600" dirty="0" err="1" smtClean="0">
                <a:latin typeface="Times New Roman" panose="02020603050405020304" pitchFamily="18" charset="0"/>
                <a:ea typeface="Times New Roman" panose="02020603050405020304" pitchFamily="18" charset="0"/>
                <a:cs typeface="Times New Roman" panose="02020603050405020304" pitchFamily="18" charset="0"/>
              </a:rPr>
              <a:t>M</a:t>
            </a:r>
            <a:r>
              <a:rPr lang="en-US" sz="2600" dirty="0" err="1" smtClean="0">
                <a:latin typeface="Times New Roman" panose="02020603050405020304" pitchFamily="18" charset="0"/>
                <a:ea typeface="Times New Roman" panose="02020603050405020304" pitchFamily="18" charset="0"/>
                <a:cs typeface="Times New Roman" panose="02020603050405020304" pitchFamily="18" charset="0"/>
              </a:rPr>
              <a:t>agdanlaryň</a:t>
            </a:r>
            <a:r>
              <a:rPr lang="en-US" sz="26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atlary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minerallaryň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himiki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düzümi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alynýan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metallar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hem-de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şol</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gazylyp</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alynan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magdandaky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metalyň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möçberi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berlipdir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Diýmek</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magdanyň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birnäçe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görnüşinde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magnetitde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gematit</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siderit</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limonitde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demir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saplanyp</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olardan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senagatda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demir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öndürilýär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Onuň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mukdary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şol</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magdanlarda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48%-den-72%-</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çenli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biler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cs typeface="Times New Roman" panose="02020603050405020304" pitchFamily="18" charset="0"/>
              </a:rPr>
              <a:t>Magdan</a:t>
            </a:r>
            <a:r>
              <a:rPr lang="en-US" sz="26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däl</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peýdaly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gazylma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baýlyklar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-metal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däl</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ýangyç</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däl</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dag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jynslary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himiýa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senagatynyň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çig</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mallary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apatit</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sary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kükürt</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kaliý</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daş</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duzlary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gurluşyk</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çig</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mallary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hek</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jynslary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toýun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çägeler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granit</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mermer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tuf</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ş.m</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metallurgiýa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senagaty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çig</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mallar-kwars</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asbest</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oda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çydamly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toýunlar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gymmat</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bahaly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minerallar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abatlaýyşda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ulanylýan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daşlar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ýaşma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almaz</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rubin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malahit</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hrustal</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ş.m</a:t>
            </a:r>
            <a:r>
              <a:rPr lang="en-US" sz="2600"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en-US" sz="2600" dirty="0" err="1" smtClean="0">
                <a:latin typeface="Times New Roman" panose="02020603050405020304" pitchFamily="18" charset="0"/>
                <a:ea typeface="Times New Roman" panose="02020603050405020304" pitchFamily="18" charset="0"/>
                <a:cs typeface="Times New Roman" panose="02020603050405020304" pitchFamily="18" charset="0"/>
              </a:rPr>
              <a:t>Ýer</a:t>
            </a:r>
            <a:r>
              <a:rPr lang="en-US" sz="26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togalagynda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minerallaryň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ýerleşmegi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tektoniki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hereketler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olaryň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emele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geliş</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şertleri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baglydyr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Ondan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başga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Ýer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togalagyndan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gazylyp</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alynýan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magdanlar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öňde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baryjy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senagat</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taýdan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ösen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döwletler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13.2-nji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tablisada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anyk</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Z.A.Radionowa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2000)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berilýär</a:t>
            </a:r>
            <a:r>
              <a:rPr lang="en-US" sz="2600"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ru-RU" sz="26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584220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3546415348"/>
              </p:ext>
            </p:extLst>
          </p:nvPr>
        </p:nvGraphicFramePr>
        <p:xfrm>
          <a:off x="457200" y="595752"/>
          <a:ext cx="11180618" cy="5916205"/>
        </p:xfrm>
        <a:graphic>
          <a:graphicData uri="http://schemas.openxmlformats.org/drawingml/2006/table">
            <a:tbl>
              <a:tblPr firstRow="1" firstCol="1" lastRow="1" lastCol="1" bandRow="1" bandCol="1">
                <a:tableStyleId>{5C22544A-7EE6-4342-B048-85BDC9FD1C3A}</a:tableStyleId>
              </a:tblPr>
              <a:tblGrid>
                <a:gridCol w="4171838">
                  <a:extLst>
                    <a:ext uri="{9D8B030D-6E8A-4147-A177-3AD203B41FA5}">
                      <a16:colId xmlns:a16="http://schemas.microsoft.com/office/drawing/2014/main" val="165299487"/>
                    </a:ext>
                  </a:extLst>
                </a:gridCol>
                <a:gridCol w="7008780">
                  <a:extLst>
                    <a:ext uri="{9D8B030D-6E8A-4147-A177-3AD203B41FA5}">
                      <a16:colId xmlns:a16="http://schemas.microsoft.com/office/drawing/2014/main" val="955509599"/>
                    </a:ext>
                  </a:extLst>
                </a:gridCol>
              </a:tblGrid>
              <a:tr h="395529">
                <a:tc>
                  <a:txBody>
                    <a:bodyPr/>
                    <a:lstStyle/>
                    <a:p>
                      <a:pPr algn="just">
                        <a:lnSpc>
                          <a:spcPct val="115000"/>
                        </a:lnSpc>
                        <a:spcAft>
                          <a:spcPts val="0"/>
                        </a:spcAft>
                      </a:pPr>
                      <a:r>
                        <a:rPr lang="sq-AL" sz="1200" dirty="0">
                          <a:effectLst/>
                        </a:rPr>
                        <a:t>Çig mallaryň görnüşleri – olaryň dünýä boýunça alnyşy (ätiýaçlyklary)</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nchor="ctr"/>
                </a:tc>
                <a:tc>
                  <a:txBody>
                    <a:bodyPr/>
                    <a:lstStyle/>
                    <a:p>
                      <a:pPr algn="just">
                        <a:lnSpc>
                          <a:spcPct val="115000"/>
                        </a:lnSpc>
                        <a:spcAft>
                          <a:spcPts val="0"/>
                        </a:spcAft>
                      </a:pPr>
                      <a:r>
                        <a:rPr lang="en-US" sz="1200">
                          <a:effectLst/>
                        </a:rPr>
                        <a:t>Gazyp almakda öňde baryjy döwletler</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nchor="ctr"/>
                </a:tc>
                <a:extLst>
                  <a:ext uri="{0D108BD9-81ED-4DB2-BD59-A6C34878D82A}">
                    <a16:rowId xmlns:a16="http://schemas.microsoft.com/office/drawing/2014/main" val="1515351451"/>
                  </a:ext>
                </a:extLst>
              </a:tr>
              <a:tr h="395529">
                <a:tc>
                  <a:txBody>
                    <a:bodyPr/>
                    <a:lstStyle/>
                    <a:p>
                      <a:pPr algn="just">
                        <a:lnSpc>
                          <a:spcPct val="115000"/>
                        </a:lnSpc>
                        <a:spcAft>
                          <a:spcPts val="0"/>
                        </a:spcAft>
                      </a:pPr>
                      <a:r>
                        <a:rPr lang="en-US" sz="1200" dirty="0" err="1">
                          <a:effectLst/>
                        </a:rPr>
                        <a:t>Nebit</a:t>
                      </a:r>
                      <a:r>
                        <a:rPr lang="en-US" sz="1200" dirty="0">
                          <a:effectLst/>
                        </a:rPr>
                        <a:t> – 3,5 </a:t>
                      </a:r>
                      <a:r>
                        <a:rPr lang="en-US" sz="1200" dirty="0" err="1">
                          <a:effectLst/>
                        </a:rPr>
                        <a:t>mlrd</a:t>
                      </a:r>
                      <a:r>
                        <a:rPr lang="en-US" sz="1200" dirty="0">
                          <a:effectLst/>
                        </a:rPr>
                        <a:t> t </a:t>
                      </a:r>
                      <a:r>
                        <a:rPr lang="en-US" sz="1200" dirty="0" err="1">
                          <a:effectLst/>
                        </a:rPr>
                        <a:t>golaý</a:t>
                      </a:r>
                      <a:r>
                        <a:rPr lang="en-US" sz="1200" dirty="0">
                          <a:effectLst/>
                        </a:rPr>
                        <a:t> (140,9)</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a:effectLst/>
                        </a:rPr>
                        <a:t>Saud Arabystan, ABŞ, Russiýa, Eýran, Wenesuela, Meksika, Hytaý, Norwegiýa, Beýik Britaniýa, Kanada</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1134484557"/>
                  </a:ext>
                </a:extLst>
              </a:tr>
              <a:tr h="395529">
                <a:tc>
                  <a:txBody>
                    <a:bodyPr/>
                    <a:lstStyle/>
                    <a:p>
                      <a:pPr algn="just">
                        <a:lnSpc>
                          <a:spcPct val="115000"/>
                        </a:lnSpc>
                        <a:spcAft>
                          <a:spcPts val="0"/>
                        </a:spcAft>
                      </a:pPr>
                      <a:r>
                        <a:rPr lang="en-US" sz="1200" dirty="0" err="1">
                          <a:effectLst/>
                        </a:rPr>
                        <a:t>Tebigy</a:t>
                      </a:r>
                      <a:r>
                        <a:rPr lang="en-US" sz="1200" dirty="0">
                          <a:effectLst/>
                        </a:rPr>
                        <a:t> </a:t>
                      </a:r>
                      <a:r>
                        <a:rPr lang="en-US" sz="1200" dirty="0" err="1">
                          <a:effectLst/>
                        </a:rPr>
                        <a:t>gaz</a:t>
                      </a:r>
                      <a:r>
                        <a:rPr lang="en-US" sz="1200" dirty="0">
                          <a:effectLst/>
                        </a:rPr>
                        <a:t> – 2200 </a:t>
                      </a:r>
                      <a:r>
                        <a:rPr lang="en-US" sz="1200" dirty="0" err="1">
                          <a:effectLst/>
                        </a:rPr>
                        <a:t>mlrd</a:t>
                      </a:r>
                      <a:r>
                        <a:rPr lang="en-US" sz="1200" dirty="0">
                          <a:effectLst/>
                        </a:rPr>
                        <a:t> m</a:t>
                      </a:r>
                      <a:r>
                        <a:rPr lang="en-US" sz="1200" baseline="30000" dirty="0">
                          <a:effectLst/>
                        </a:rPr>
                        <a:t>3</a:t>
                      </a:r>
                      <a:r>
                        <a:rPr lang="en-US" sz="1200" dirty="0">
                          <a:effectLst/>
                        </a:rPr>
                        <a:t>-den </a:t>
                      </a:r>
                      <a:r>
                        <a:rPr lang="en-US" sz="1200" dirty="0" err="1">
                          <a:effectLst/>
                        </a:rPr>
                        <a:t>gowrak</a:t>
                      </a:r>
                      <a:r>
                        <a:rPr lang="en-US" sz="1200" dirty="0">
                          <a:effectLst/>
                        </a:rPr>
                        <a:t> (145 </a:t>
                      </a:r>
                      <a:r>
                        <a:rPr lang="en-US" sz="1200" dirty="0" err="1">
                          <a:effectLst/>
                        </a:rPr>
                        <a:t>trln</a:t>
                      </a:r>
                      <a:r>
                        <a:rPr lang="en-US" sz="1200" dirty="0">
                          <a:effectLst/>
                        </a:rPr>
                        <a:t> m</a:t>
                      </a:r>
                      <a:r>
                        <a:rPr lang="en-US" sz="1200" baseline="30000" dirty="0">
                          <a:effectLst/>
                        </a:rPr>
                        <a:t>3</a:t>
                      </a:r>
                      <a:r>
                        <a:rPr lang="en-US" sz="1200" dirty="0">
                          <a:effectLst/>
                        </a:rPr>
                        <a:t>)</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a:effectLst/>
                        </a:rPr>
                        <a:t>ABŞ, Russiýa, Kanada, Beýik Britaniýa, Indoneziýa, Niderlandlar, Aljir, Özbegistan, Saud Arabystany</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2296308936"/>
                  </a:ext>
                </a:extLst>
              </a:tr>
              <a:tr h="395529">
                <a:tc>
                  <a:txBody>
                    <a:bodyPr/>
                    <a:lstStyle/>
                    <a:p>
                      <a:pPr algn="just">
                        <a:lnSpc>
                          <a:spcPct val="115000"/>
                        </a:lnSpc>
                        <a:spcAft>
                          <a:spcPts val="0"/>
                        </a:spcAft>
                      </a:pPr>
                      <a:r>
                        <a:rPr lang="en-US" sz="1200" dirty="0" err="1">
                          <a:effectLst/>
                        </a:rPr>
                        <a:t>Daş</a:t>
                      </a:r>
                      <a:r>
                        <a:rPr lang="en-US" sz="1200" dirty="0">
                          <a:effectLst/>
                        </a:rPr>
                        <a:t> </a:t>
                      </a:r>
                      <a:r>
                        <a:rPr lang="en-US" sz="1200" dirty="0" err="1">
                          <a:effectLst/>
                        </a:rPr>
                        <a:t>kömür</a:t>
                      </a:r>
                      <a:r>
                        <a:rPr lang="en-US" sz="1200" dirty="0">
                          <a:effectLst/>
                        </a:rPr>
                        <a:t> – 3,8 </a:t>
                      </a:r>
                      <a:r>
                        <a:rPr lang="en-US" sz="1200" dirty="0" err="1">
                          <a:effectLst/>
                        </a:rPr>
                        <a:t>mlrd</a:t>
                      </a:r>
                      <a:r>
                        <a:rPr lang="en-US" sz="1200" dirty="0">
                          <a:effectLst/>
                        </a:rPr>
                        <a:t> t </a:t>
                      </a:r>
                      <a:r>
                        <a:rPr lang="en-US" sz="1200" dirty="0" err="1">
                          <a:effectLst/>
                        </a:rPr>
                        <a:t>golaý</a:t>
                      </a:r>
                      <a:r>
                        <a:rPr lang="en-US" sz="1200" dirty="0">
                          <a:effectLst/>
                        </a:rPr>
                        <a:t> (541 </a:t>
                      </a:r>
                      <a:r>
                        <a:rPr lang="en-US" sz="1200" dirty="0" err="1">
                          <a:effectLst/>
                        </a:rPr>
                        <a:t>mlrd</a:t>
                      </a:r>
                      <a:r>
                        <a:rPr lang="en-US" sz="1200" dirty="0">
                          <a:effectLst/>
                        </a:rPr>
                        <a:t> t)</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a:effectLst/>
                        </a:rPr>
                        <a:t>Hytaý, ABŞ, Indiýa, Günorta Afrika Respublikasy, Awstraliýa, Russiýa, Polşa, Ukraina, Gazagystan, GFR</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133291031"/>
                  </a:ext>
                </a:extLst>
              </a:tr>
              <a:tr h="263685">
                <a:tc>
                  <a:txBody>
                    <a:bodyPr/>
                    <a:lstStyle/>
                    <a:p>
                      <a:pPr algn="just">
                        <a:lnSpc>
                          <a:spcPct val="115000"/>
                        </a:lnSpc>
                        <a:spcAft>
                          <a:spcPts val="0"/>
                        </a:spcAft>
                      </a:pPr>
                      <a:r>
                        <a:rPr lang="en-US" sz="1200" dirty="0" err="1">
                          <a:effectLst/>
                        </a:rPr>
                        <a:t>Goňur</a:t>
                      </a:r>
                      <a:r>
                        <a:rPr lang="en-US" sz="1200" dirty="0">
                          <a:effectLst/>
                        </a:rPr>
                        <a:t> </a:t>
                      </a:r>
                      <a:r>
                        <a:rPr lang="en-US" sz="1200" dirty="0" err="1">
                          <a:effectLst/>
                        </a:rPr>
                        <a:t>kömür</a:t>
                      </a:r>
                      <a:r>
                        <a:rPr lang="en-US" sz="1200" dirty="0">
                          <a:effectLst/>
                        </a:rPr>
                        <a:t> – 900 </a:t>
                      </a:r>
                      <a:r>
                        <a:rPr lang="en-US" sz="1200" dirty="0" err="1">
                          <a:effectLst/>
                        </a:rPr>
                        <a:t>mln</a:t>
                      </a:r>
                      <a:r>
                        <a:rPr lang="en-US" sz="1200" dirty="0">
                          <a:effectLst/>
                        </a:rPr>
                        <a:t> t </a:t>
                      </a:r>
                      <a:r>
                        <a:rPr lang="en-US" sz="1200" dirty="0" err="1">
                          <a:effectLst/>
                        </a:rPr>
                        <a:t>golaý</a:t>
                      </a:r>
                      <a:r>
                        <a:rPr lang="en-US" sz="1200" dirty="0">
                          <a:effectLst/>
                        </a:rPr>
                        <a:t> (509 </a:t>
                      </a:r>
                      <a:r>
                        <a:rPr lang="en-US" sz="1200" dirty="0" err="1">
                          <a:effectLst/>
                        </a:rPr>
                        <a:t>mlrd</a:t>
                      </a:r>
                      <a:r>
                        <a:rPr lang="en-US" sz="1200" dirty="0">
                          <a:effectLst/>
                        </a:rPr>
                        <a:t> t)</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a:effectLst/>
                        </a:rPr>
                        <a:t>GFR, Russiýa, ABŞ, Hytaý, Polşa, Çehiýa, Gresiýa, Turkiýe, Awstraliýa</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1522649439"/>
                  </a:ext>
                </a:extLst>
              </a:tr>
              <a:tr h="395529">
                <a:tc>
                  <a:txBody>
                    <a:bodyPr/>
                    <a:lstStyle/>
                    <a:p>
                      <a:pPr algn="just">
                        <a:lnSpc>
                          <a:spcPct val="115000"/>
                        </a:lnSpc>
                        <a:spcAft>
                          <a:spcPts val="0"/>
                        </a:spcAft>
                      </a:pPr>
                      <a:r>
                        <a:rPr lang="en-US" sz="1200" dirty="0" err="1">
                          <a:effectLst/>
                        </a:rPr>
                        <a:t>Boksitler</a:t>
                      </a:r>
                      <a:r>
                        <a:rPr lang="en-US" sz="1200" dirty="0">
                          <a:effectLst/>
                        </a:rPr>
                        <a:t> (</a:t>
                      </a:r>
                      <a:r>
                        <a:rPr lang="en-US" sz="1200" dirty="0" err="1">
                          <a:effectLst/>
                        </a:rPr>
                        <a:t>Alýuminiý</a:t>
                      </a:r>
                      <a:r>
                        <a:rPr lang="en-US" sz="1200" dirty="0">
                          <a:effectLst/>
                        </a:rPr>
                        <a:t> </a:t>
                      </a:r>
                      <a:r>
                        <a:rPr lang="en-US" sz="1200" dirty="0" err="1">
                          <a:effectLst/>
                        </a:rPr>
                        <a:t>çig</a:t>
                      </a:r>
                      <a:r>
                        <a:rPr lang="en-US" sz="1200" dirty="0">
                          <a:effectLst/>
                        </a:rPr>
                        <a:t> </a:t>
                      </a:r>
                      <a:r>
                        <a:rPr lang="en-US" sz="1200" dirty="0" err="1">
                          <a:effectLst/>
                        </a:rPr>
                        <a:t>maly</a:t>
                      </a:r>
                      <a:r>
                        <a:rPr lang="en-US" sz="1200" dirty="0">
                          <a:effectLst/>
                        </a:rPr>
                        <a:t>) 127 </a:t>
                      </a:r>
                      <a:r>
                        <a:rPr lang="en-US" sz="1200" dirty="0" err="1">
                          <a:effectLst/>
                        </a:rPr>
                        <a:t>mln</a:t>
                      </a:r>
                      <a:r>
                        <a:rPr lang="en-US" sz="1200" dirty="0">
                          <a:effectLst/>
                        </a:rPr>
                        <a:t> t </a:t>
                      </a:r>
                      <a:r>
                        <a:rPr lang="en-US" sz="1200" dirty="0" err="1">
                          <a:effectLst/>
                        </a:rPr>
                        <a:t>köpräk</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a:effectLst/>
                        </a:rPr>
                        <a:t> Awstraliýa, Gwineýa, Ýamaýka, Braziliýa, Hytaý, Wenesuela, Hindistan, Surinam, Russiýa, Gazagystan</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4039801524"/>
                  </a:ext>
                </a:extLst>
              </a:tr>
              <a:tr h="395529">
                <a:tc>
                  <a:txBody>
                    <a:bodyPr/>
                    <a:lstStyle/>
                    <a:p>
                      <a:pPr algn="just">
                        <a:lnSpc>
                          <a:spcPct val="115000"/>
                        </a:lnSpc>
                        <a:spcAft>
                          <a:spcPts val="0"/>
                        </a:spcAft>
                      </a:pPr>
                      <a:r>
                        <a:rPr lang="en-US" sz="1200">
                          <a:effectLst/>
                        </a:rPr>
                        <a:t>Demir magdany – 1 mlrd t golaý (400 mlrd 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dirty="0" err="1">
                          <a:effectLst/>
                        </a:rPr>
                        <a:t>Hytaý</a:t>
                      </a:r>
                      <a:r>
                        <a:rPr lang="en-US" sz="1200" dirty="0">
                          <a:effectLst/>
                        </a:rPr>
                        <a:t>, </a:t>
                      </a:r>
                      <a:r>
                        <a:rPr lang="en-US" sz="1200" dirty="0" err="1">
                          <a:effectLst/>
                        </a:rPr>
                        <a:t>Braziliýa</a:t>
                      </a:r>
                      <a:r>
                        <a:rPr lang="en-US" sz="1200" dirty="0">
                          <a:effectLst/>
                        </a:rPr>
                        <a:t>, </a:t>
                      </a:r>
                      <a:r>
                        <a:rPr lang="en-US" sz="1200" dirty="0" err="1">
                          <a:effectLst/>
                        </a:rPr>
                        <a:t>Awstraliýa</a:t>
                      </a:r>
                      <a:r>
                        <a:rPr lang="en-US" sz="1200" dirty="0">
                          <a:effectLst/>
                        </a:rPr>
                        <a:t>, </a:t>
                      </a:r>
                      <a:r>
                        <a:rPr lang="en-US" sz="1200" dirty="0" err="1">
                          <a:effectLst/>
                        </a:rPr>
                        <a:t>Russiýa</a:t>
                      </a:r>
                      <a:r>
                        <a:rPr lang="en-US" sz="1200" dirty="0">
                          <a:effectLst/>
                        </a:rPr>
                        <a:t>, ABŞ, </a:t>
                      </a:r>
                      <a:r>
                        <a:rPr lang="en-US" sz="1200" dirty="0" err="1">
                          <a:effectLst/>
                        </a:rPr>
                        <a:t>Hindistan</a:t>
                      </a:r>
                      <a:r>
                        <a:rPr lang="en-US" sz="1200" dirty="0">
                          <a:effectLst/>
                        </a:rPr>
                        <a:t>, </a:t>
                      </a:r>
                      <a:r>
                        <a:rPr lang="en-US" sz="1200" dirty="0" err="1">
                          <a:effectLst/>
                        </a:rPr>
                        <a:t>Ukraina</a:t>
                      </a:r>
                      <a:r>
                        <a:rPr lang="en-US" sz="1200" dirty="0">
                          <a:effectLst/>
                        </a:rPr>
                        <a:t>, </a:t>
                      </a:r>
                      <a:r>
                        <a:rPr lang="en-US" sz="1200" dirty="0" err="1">
                          <a:effectLst/>
                        </a:rPr>
                        <a:t>Kanada</a:t>
                      </a:r>
                      <a:r>
                        <a:rPr lang="en-US" sz="1200" dirty="0">
                          <a:effectLst/>
                        </a:rPr>
                        <a:t>, </a:t>
                      </a:r>
                      <a:r>
                        <a:rPr lang="en-US" sz="1200" dirty="0" err="1">
                          <a:effectLst/>
                        </a:rPr>
                        <a:t>Günorta</a:t>
                      </a:r>
                      <a:r>
                        <a:rPr lang="en-US" sz="1200" dirty="0">
                          <a:effectLst/>
                        </a:rPr>
                        <a:t> </a:t>
                      </a:r>
                      <a:r>
                        <a:rPr lang="en-US" sz="1200" dirty="0" err="1">
                          <a:effectLst/>
                        </a:rPr>
                        <a:t>Afrika</a:t>
                      </a:r>
                      <a:r>
                        <a:rPr lang="en-US" sz="1200" dirty="0">
                          <a:effectLst/>
                        </a:rPr>
                        <a:t> </a:t>
                      </a:r>
                      <a:r>
                        <a:rPr lang="en-US" sz="1200" dirty="0" err="1">
                          <a:effectLst/>
                        </a:rPr>
                        <a:t>Respublikasy</a:t>
                      </a:r>
                      <a:r>
                        <a:rPr lang="en-US" sz="1200" dirty="0">
                          <a:effectLst/>
                        </a:rPr>
                        <a:t>, </a:t>
                      </a:r>
                      <a:r>
                        <a:rPr lang="en-US" sz="1200" dirty="0" err="1">
                          <a:effectLst/>
                        </a:rPr>
                        <a:t>Wenesuela</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3628118591"/>
                  </a:ext>
                </a:extLst>
              </a:tr>
              <a:tr h="365735">
                <a:tc>
                  <a:txBody>
                    <a:bodyPr/>
                    <a:lstStyle/>
                    <a:p>
                      <a:pPr algn="just">
                        <a:lnSpc>
                          <a:spcPct val="115000"/>
                        </a:lnSpc>
                        <a:spcAft>
                          <a:spcPts val="0"/>
                        </a:spcAft>
                      </a:pPr>
                      <a:r>
                        <a:rPr lang="en-US" sz="1200">
                          <a:effectLst/>
                        </a:rPr>
                        <a:t>Mis magdany – 10 mln 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dirty="0" err="1">
                          <a:effectLst/>
                        </a:rPr>
                        <a:t>Çili</a:t>
                      </a:r>
                      <a:r>
                        <a:rPr lang="en-US" sz="1200" dirty="0">
                          <a:effectLst/>
                        </a:rPr>
                        <a:t>, ABŞ, </a:t>
                      </a:r>
                      <a:r>
                        <a:rPr lang="en-US" sz="1200" dirty="0" err="1">
                          <a:effectLst/>
                        </a:rPr>
                        <a:t>Kanada</a:t>
                      </a:r>
                      <a:r>
                        <a:rPr lang="en-US" sz="1200" dirty="0">
                          <a:effectLst/>
                        </a:rPr>
                        <a:t>, </a:t>
                      </a:r>
                      <a:r>
                        <a:rPr lang="en-US" sz="1200" dirty="0" err="1">
                          <a:effectLst/>
                        </a:rPr>
                        <a:t>Hytaý</a:t>
                      </a:r>
                      <a:r>
                        <a:rPr lang="en-US" sz="1200" dirty="0">
                          <a:effectLst/>
                        </a:rPr>
                        <a:t>, </a:t>
                      </a:r>
                      <a:r>
                        <a:rPr lang="en-US" sz="1200" dirty="0" err="1">
                          <a:effectLst/>
                        </a:rPr>
                        <a:t>Indoneziýa</a:t>
                      </a:r>
                      <a:r>
                        <a:rPr lang="en-US" sz="1200" dirty="0">
                          <a:effectLst/>
                        </a:rPr>
                        <a:t>, </a:t>
                      </a:r>
                      <a:r>
                        <a:rPr lang="en-US" sz="1200" dirty="0" err="1">
                          <a:effectLst/>
                        </a:rPr>
                        <a:t>Zambiýa</a:t>
                      </a:r>
                      <a:r>
                        <a:rPr lang="en-US" sz="1200" dirty="0">
                          <a:effectLst/>
                        </a:rPr>
                        <a:t>, </a:t>
                      </a:r>
                      <a:r>
                        <a:rPr lang="en-US" sz="1200" dirty="0" err="1">
                          <a:effectLst/>
                        </a:rPr>
                        <a:t>Russiýa</a:t>
                      </a:r>
                      <a:r>
                        <a:rPr lang="en-US" sz="1200" dirty="0">
                          <a:effectLst/>
                        </a:rPr>
                        <a:t>, Peru, </a:t>
                      </a:r>
                      <a:r>
                        <a:rPr lang="en-US" sz="1200" dirty="0" err="1">
                          <a:effectLst/>
                        </a:rPr>
                        <a:t>Awstraliýa</a:t>
                      </a:r>
                      <a:r>
                        <a:rPr lang="en-US" sz="1200" dirty="0">
                          <a:effectLst/>
                        </a:rPr>
                        <a:t>, </a:t>
                      </a:r>
                      <a:r>
                        <a:rPr lang="en-US" sz="1200" dirty="0" err="1">
                          <a:effectLst/>
                        </a:rPr>
                        <a:t>Meksika</a:t>
                      </a:r>
                      <a:r>
                        <a:rPr lang="en-US" sz="1200" dirty="0">
                          <a:effectLst/>
                        </a:rPr>
                        <a:t>, </a:t>
                      </a:r>
                      <a:r>
                        <a:rPr lang="en-US" sz="1200" dirty="0" err="1">
                          <a:effectLst/>
                        </a:rPr>
                        <a:t>Gazagystan</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987185195"/>
                  </a:ext>
                </a:extLst>
              </a:tr>
              <a:tr h="263685">
                <a:tc>
                  <a:txBody>
                    <a:bodyPr/>
                    <a:lstStyle/>
                    <a:p>
                      <a:pPr algn="just">
                        <a:lnSpc>
                          <a:spcPct val="115000"/>
                        </a:lnSpc>
                        <a:spcAft>
                          <a:spcPts val="0"/>
                        </a:spcAft>
                      </a:pPr>
                      <a:r>
                        <a:rPr lang="en-US" sz="1200">
                          <a:effectLst/>
                        </a:rPr>
                        <a:t>Sink arassalanan görnüş-de 7 mln tonna golaý</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dirty="0" err="1">
                          <a:effectLst/>
                        </a:rPr>
                        <a:t>Hytaý</a:t>
                      </a:r>
                      <a:r>
                        <a:rPr lang="en-US" sz="1200" dirty="0">
                          <a:effectLst/>
                        </a:rPr>
                        <a:t>, </a:t>
                      </a:r>
                      <a:r>
                        <a:rPr lang="en-US" sz="1200" dirty="0" err="1">
                          <a:effectLst/>
                        </a:rPr>
                        <a:t>Ýaponiýa</a:t>
                      </a:r>
                      <a:r>
                        <a:rPr lang="en-US" sz="1200" dirty="0">
                          <a:effectLst/>
                        </a:rPr>
                        <a:t>, </a:t>
                      </a:r>
                      <a:r>
                        <a:rPr lang="en-US" sz="1200" dirty="0" err="1">
                          <a:effectLst/>
                        </a:rPr>
                        <a:t>Kanada</a:t>
                      </a:r>
                      <a:r>
                        <a:rPr lang="en-US" sz="1200" dirty="0">
                          <a:effectLst/>
                        </a:rPr>
                        <a:t>, ABŞ, </a:t>
                      </a:r>
                      <a:r>
                        <a:rPr lang="en-US" sz="1200" dirty="0" err="1">
                          <a:effectLst/>
                        </a:rPr>
                        <a:t>Belgiýa</a:t>
                      </a:r>
                      <a:r>
                        <a:rPr lang="en-US" sz="1200" dirty="0">
                          <a:effectLst/>
                        </a:rPr>
                        <a:t>, </a:t>
                      </a:r>
                      <a:r>
                        <a:rPr lang="en-US" sz="1200" dirty="0" err="1">
                          <a:effectLst/>
                        </a:rPr>
                        <a:t>Awstraliýa</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3896767682"/>
                  </a:ext>
                </a:extLst>
              </a:tr>
              <a:tr h="263685">
                <a:tc>
                  <a:txBody>
                    <a:bodyPr/>
                    <a:lstStyle/>
                    <a:p>
                      <a:pPr algn="just">
                        <a:lnSpc>
                          <a:spcPct val="115000"/>
                        </a:lnSpc>
                        <a:spcAft>
                          <a:spcPts val="0"/>
                        </a:spcAft>
                      </a:pPr>
                      <a:r>
                        <a:rPr lang="en-US" sz="1200">
                          <a:effectLst/>
                        </a:rPr>
                        <a:t>Arassalanan gurşun - 6 mln tonna golaý</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dirty="0">
                          <a:effectLst/>
                        </a:rPr>
                        <a:t>ABŞ (1 </a:t>
                      </a:r>
                      <a:r>
                        <a:rPr lang="en-US" sz="1200" dirty="0" err="1">
                          <a:effectLst/>
                        </a:rPr>
                        <a:t>mln</a:t>
                      </a:r>
                      <a:r>
                        <a:rPr lang="en-US" sz="1200" dirty="0">
                          <a:effectLst/>
                        </a:rPr>
                        <a:t> t </a:t>
                      </a:r>
                      <a:r>
                        <a:rPr lang="en-US" sz="1200" dirty="0" err="1">
                          <a:effectLst/>
                        </a:rPr>
                        <a:t>gowrak</a:t>
                      </a:r>
                      <a:r>
                        <a:rPr lang="en-US" sz="1200" dirty="0">
                          <a:effectLst/>
                        </a:rPr>
                        <a:t>), </a:t>
                      </a:r>
                      <a:r>
                        <a:rPr lang="en-US" sz="1200" dirty="0" err="1">
                          <a:effectLst/>
                        </a:rPr>
                        <a:t>Hytaý</a:t>
                      </a:r>
                      <a:r>
                        <a:rPr lang="en-US" sz="1200" dirty="0">
                          <a:effectLst/>
                        </a:rPr>
                        <a:t>, </a:t>
                      </a:r>
                      <a:r>
                        <a:rPr lang="en-US" sz="1200" dirty="0" err="1">
                          <a:effectLst/>
                        </a:rPr>
                        <a:t>Ýaponiýa</a:t>
                      </a:r>
                      <a:r>
                        <a:rPr lang="en-US" sz="1200" dirty="0">
                          <a:effectLst/>
                        </a:rPr>
                        <a:t>, GFR, </a:t>
                      </a:r>
                      <a:r>
                        <a:rPr lang="en-US" sz="1200" dirty="0" err="1">
                          <a:effectLst/>
                        </a:rPr>
                        <a:t>Russiýa</a:t>
                      </a:r>
                      <a:r>
                        <a:rPr lang="en-US" sz="1200" dirty="0">
                          <a:effectLst/>
                        </a:rPr>
                        <a:t>, , </a:t>
                      </a:r>
                      <a:r>
                        <a:rPr lang="en-US" sz="1200" dirty="0" err="1">
                          <a:effectLst/>
                        </a:rPr>
                        <a:t>Angliýa</a:t>
                      </a:r>
                      <a:r>
                        <a:rPr lang="en-US" sz="1200" dirty="0">
                          <a:effectLst/>
                        </a:rPr>
                        <a:t>, </a:t>
                      </a:r>
                      <a:r>
                        <a:rPr lang="en-US" sz="1200" dirty="0" err="1">
                          <a:effectLst/>
                        </a:rPr>
                        <a:t>Belgiýa</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1252373045"/>
                  </a:ext>
                </a:extLst>
              </a:tr>
              <a:tr h="241084">
                <a:tc>
                  <a:txBody>
                    <a:bodyPr/>
                    <a:lstStyle/>
                    <a:p>
                      <a:pPr algn="just">
                        <a:lnSpc>
                          <a:spcPct val="115000"/>
                        </a:lnSpc>
                        <a:spcAft>
                          <a:spcPts val="0"/>
                        </a:spcAft>
                      </a:pPr>
                      <a:r>
                        <a:rPr lang="en-US" sz="1200">
                          <a:effectLst/>
                        </a:rPr>
                        <a:t>Gurşun – 3 mln 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dirty="0" err="1">
                          <a:effectLst/>
                        </a:rPr>
                        <a:t>Hytaý</a:t>
                      </a:r>
                      <a:r>
                        <a:rPr lang="en-US" sz="1200" dirty="0">
                          <a:effectLst/>
                        </a:rPr>
                        <a:t>, </a:t>
                      </a:r>
                      <a:r>
                        <a:rPr lang="en-US" sz="1200" dirty="0" err="1">
                          <a:effectLst/>
                        </a:rPr>
                        <a:t>Awstraliýa</a:t>
                      </a:r>
                      <a:r>
                        <a:rPr lang="en-US" sz="1200" dirty="0">
                          <a:effectLst/>
                        </a:rPr>
                        <a:t>, ABŞ, </a:t>
                      </a:r>
                      <a:r>
                        <a:rPr lang="en-US" sz="1200" dirty="0" err="1">
                          <a:effectLst/>
                        </a:rPr>
                        <a:t>Russiýa</a:t>
                      </a:r>
                      <a:r>
                        <a:rPr lang="en-US" sz="1200" dirty="0">
                          <a:effectLst/>
                        </a:rPr>
                        <a:t>, </a:t>
                      </a:r>
                      <a:r>
                        <a:rPr lang="en-US" sz="1200" dirty="0" err="1">
                          <a:effectLst/>
                        </a:rPr>
                        <a:t>Kanada</a:t>
                      </a:r>
                      <a:r>
                        <a:rPr lang="en-US" sz="1200" dirty="0">
                          <a:effectLst/>
                        </a:rPr>
                        <a:t>, Peru</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851130284"/>
                  </a:ext>
                </a:extLst>
              </a:tr>
              <a:tr h="490387">
                <a:tc>
                  <a:txBody>
                    <a:bodyPr/>
                    <a:lstStyle/>
                    <a:p>
                      <a:pPr algn="just">
                        <a:lnSpc>
                          <a:spcPct val="115000"/>
                        </a:lnSpc>
                        <a:spcAft>
                          <a:spcPts val="0"/>
                        </a:spcAft>
                      </a:pPr>
                      <a:r>
                        <a:rPr lang="en-US" sz="1200">
                          <a:effectLst/>
                        </a:rPr>
                        <a:t>Nikel magdany - 1 mln tonna golaý</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dirty="0" err="1">
                          <a:effectLst/>
                        </a:rPr>
                        <a:t>Kanada</a:t>
                      </a:r>
                      <a:r>
                        <a:rPr lang="en-US" sz="1200" dirty="0">
                          <a:effectLst/>
                        </a:rPr>
                        <a:t>, </a:t>
                      </a:r>
                      <a:r>
                        <a:rPr lang="en-US" sz="1200" dirty="0" err="1">
                          <a:effectLst/>
                        </a:rPr>
                        <a:t>Kuba</a:t>
                      </a:r>
                      <a:r>
                        <a:rPr lang="en-US" sz="1200" dirty="0">
                          <a:effectLst/>
                        </a:rPr>
                        <a:t>, </a:t>
                      </a:r>
                      <a:r>
                        <a:rPr lang="en-US" sz="1200" dirty="0" err="1">
                          <a:effectLst/>
                        </a:rPr>
                        <a:t>Dominikan</a:t>
                      </a:r>
                      <a:r>
                        <a:rPr lang="en-US" sz="1200" dirty="0">
                          <a:effectLst/>
                        </a:rPr>
                        <a:t> </a:t>
                      </a:r>
                      <a:r>
                        <a:rPr lang="en-US" sz="1200" dirty="0" err="1">
                          <a:effectLst/>
                        </a:rPr>
                        <a:t>Respublikasy</a:t>
                      </a:r>
                      <a:r>
                        <a:rPr lang="en-US" sz="1200" dirty="0">
                          <a:effectLst/>
                        </a:rPr>
                        <a:t>, </a:t>
                      </a:r>
                      <a:r>
                        <a:rPr lang="en-US" sz="1200" dirty="0" err="1">
                          <a:effectLst/>
                        </a:rPr>
                        <a:t>Awstraliýa</a:t>
                      </a:r>
                      <a:r>
                        <a:rPr lang="en-US" sz="1200" dirty="0">
                          <a:effectLst/>
                        </a:rPr>
                        <a:t>, </a:t>
                      </a:r>
                      <a:r>
                        <a:rPr lang="en-US" sz="1200" dirty="0" err="1">
                          <a:effectLst/>
                        </a:rPr>
                        <a:t>Täze</a:t>
                      </a:r>
                      <a:r>
                        <a:rPr lang="en-US" sz="1200" dirty="0">
                          <a:effectLst/>
                        </a:rPr>
                        <a:t> </a:t>
                      </a:r>
                      <a:r>
                        <a:rPr lang="en-US" sz="1200" dirty="0" err="1">
                          <a:effectLst/>
                        </a:rPr>
                        <a:t>Kaledoniýa</a:t>
                      </a:r>
                      <a:r>
                        <a:rPr lang="en-US" sz="1200" dirty="0">
                          <a:effectLst/>
                        </a:rPr>
                        <a:t>, </a:t>
                      </a:r>
                      <a:r>
                        <a:rPr lang="en-US" sz="1200" dirty="0" err="1">
                          <a:effectLst/>
                        </a:rPr>
                        <a:t>Russiýa</a:t>
                      </a:r>
                      <a:r>
                        <a:rPr lang="en-US" sz="1200" dirty="0">
                          <a:effectLst/>
                        </a:rPr>
                        <a:t>, </a:t>
                      </a:r>
                      <a:r>
                        <a:rPr lang="en-US" sz="1200" dirty="0" err="1">
                          <a:effectLst/>
                        </a:rPr>
                        <a:t>Norwegiýa</a:t>
                      </a:r>
                      <a:r>
                        <a:rPr lang="en-US" sz="1200" dirty="0">
                          <a:effectLst/>
                        </a:rPr>
                        <a:t>, </a:t>
                      </a:r>
                      <a:r>
                        <a:rPr lang="en-US" sz="1200" dirty="0" err="1">
                          <a:effectLst/>
                        </a:rPr>
                        <a:t>Finlýandiýa</a:t>
                      </a:r>
                      <a:r>
                        <a:rPr lang="en-US" sz="1200" dirty="0">
                          <a:effectLst/>
                        </a:rPr>
                        <a:t>, Go </a:t>
                      </a:r>
                      <a:r>
                        <a:rPr lang="en-US" sz="1200" dirty="0" err="1">
                          <a:effectLst/>
                        </a:rPr>
                        <a:t>Afrika</a:t>
                      </a:r>
                      <a:r>
                        <a:rPr lang="en-US" sz="1200" dirty="0">
                          <a:effectLst/>
                        </a:rPr>
                        <a:t> </a:t>
                      </a:r>
                      <a:r>
                        <a:rPr lang="en-US" sz="1200" dirty="0" err="1">
                          <a:effectLst/>
                        </a:rPr>
                        <a:t>respublikasy</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2781119300"/>
                  </a:ext>
                </a:extLst>
              </a:tr>
              <a:tr h="263685">
                <a:tc>
                  <a:txBody>
                    <a:bodyPr/>
                    <a:lstStyle/>
                    <a:p>
                      <a:pPr algn="just">
                        <a:lnSpc>
                          <a:spcPct val="115000"/>
                        </a:lnSpc>
                        <a:spcAft>
                          <a:spcPts val="0"/>
                        </a:spcAft>
                      </a:pPr>
                      <a:r>
                        <a:rPr lang="en-US" sz="1200">
                          <a:effectLst/>
                        </a:rPr>
                        <a:t>Galaýy magdany – 30 müň t golaý</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dirty="0" err="1">
                          <a:effectLst/>
                        </a:rPr>
                        <a:t>Hytaý</a:t>
                      </a:r>
                      <a:r>
                        <a:rPr lang="en-US" sz="1200" dirty="0">
                          <a:effectLst/>
                        </a:rPr>
                        <a:t>, </a:t>
                      </a:r>
                      <a:r>
                        <a:rPr lang="en-US" sz="1200" dirty="0" err="1">
                          <a:effectLst/>
                        </a:rPr>
                        <a:t>Malaýziýa</a:t>
                      </a:r>
                      <a:r>
                        <a:rPr lang="en-US" sz="1200" dirty="0">
                          <a:effectLst/>
                        </a:rPr>
                        <a:t>, </a:t>
                      </a:r>
                      <a:r>
                        <a:rPr lang="en-US" sz="1200" dirty="0" err="1">
                          <a:effectLst/>
                        </a:rPr>
                        <a:t>Braziliýa</a:t>
                      </a:r>
                      <a:r>
                        <a:rPr lang="en-US" sz="1200" dirty="0">
                          <a:effectLst/>
                        </a:rPr>
                        <a:t>, </a:t>
                      </a:r>
                      <a:r>
                        <a:rPr lang="en-US" sz="1200" dirty="0" err="1">
                          <a:effectLst/>
                        </a:rPr>
                        <a:t>Indoneziýa</a:t>
                      </a:r>
                      <a:r>
                        <a:rPr lang="en-US" sz="1200" dirty="0">
                          <a:effectLst/>
                        </a:rPr>
                        <a:t>, </a:t>
                      </a:r>
                      <a:r>
                        <a:rPr lang="en-US" sz="1200" dirty="0" err="1">
                          <a:effectLst/>
                        </a:rPr>
                        <a:t>Tailand</a:t>
                      </a:r>
                      <a:r>
                        <a:rPr lang="en-US" sz="1200" dirty="0">
                          <a:effectLst/>
                        </a:rPr>
                        <a:t>, </a:t>
                      </a:r>
                      <a:r>
                        <a:rPr lang="en-US" sz="1200" dirty="0" err="1">
                          <a:effectLst/>
                        </a:rPr>
                        <a:t>Boliwiýa</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995210898"/>
                  </a:ext>
                </a:extLst>
              </a:tr>
              <a:tr h="395529">
                <a:tc>
                  <a:txBody>
                    <a:bodyPr/>
                    <a:lstStyle/>
                    <a:p>
                      <a:pPr algn="just">
                        <a:lnSpc>
                          <a:spcPct val="115000"/>
                        </a:lnSpc>
                        <a:spcAft>
                          <a:spcPts val="0"/>
                        </a:spcAft>
                      </a:pPr>
                      <a:r>
                        <a:rPr lang="en-US" sz="1200">
                          <a:effectLst/>
                        </a:rPr>
                        <a:t>Uran magdany – 30 müň t golaý</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dirty="0" err="1">
                          <a:effectLst/>
                        </a:rPr>
                        <a:t>Kanada</a:t>
                      </a:r>
                      <a:r>
                        <a:rPr lang="en-US" sz="1200" dirty="0">
                          <a:effectLst/>
                        </a:rPr>
                        <a:t>, ABŞ, </a:t>
                      </a:r>
                      <a:r>
                        <a:rPr lang="en-US" sz="1200" dirty="0" err="1">
                          <a:effectLst/>
                        </a:rPr>
                        <a:t>Awstraliýa</a:t>
                      </a:r>
                      <a:r>
                        <a:rPr lang="en-US" sz="1200" dirty="0">
                          <a:effectLst/>
                        </a:rPr>
                        <a:t>, </a:t>
                      </a:r>
                      <a:r>
                        <a:rPr lang="en-US" sz="1200" dirty="0" err="1">
                          <a:effectLst/>
                        </a:rPr>
                        <a:t>Russiýa</a:t>
                      </a:r>
                      <a:r>
                        <a:rPr lang="en-US" sz="1200" dirty="0">
                          <a:effectLst/>
                        </a:rPr>
                        <a:t>, Go </a:t>
                      </a:r>
                      <a:r>
                        <a:rPr lang="en-US" sz="1200" dirty="0" err="1">
                          <a:effectLst/>
                        </a:rPr>
                        <a:t>Afrika</a:t>
                      </a:r>
                      <a:r>
                        <a:rPr lang="en-US" sz="1200" dirty="0">
                          <a:effectLst/>
                        </a:rPr>
                        <a:t> </a:t>
                      </a:r>
                      <a:r>
                        <a:rPr lang="en-US" sz="1200" dirty="0" err="1">
                          <a:effectLst/>
                        </a:rPr>
                        <a:t>Respublikasy</a:t>
                      </a:r>
                      <a:r>
                        <a:rPr lang="en-US" sz="1200" dirty="0">
                          <a:effectLst/>
                        </a:rPr>
                        <a:t>, </a:t>
                      </a:r>
                      <a:r>
                        <a:rPr lang="en-US" sz="1200" dirty="0" err="1">
                          <a:effectLst/>
                        </a:rPr>
                        <a:t>Fransiýa</a:t>
                      </a:r>
                      <a:r>
                        <a:rPr lang="en-US" sz="1200" dirty="0">
                          <a:effectLst/>
                        </a:rPr>
                        <a:t>, Niger, </a:t>
                      </a:r>
                      <a:r>
                        <a:rPr lang="en-US" sz="1200" dirty="0" err="1">
                          <a:effectLst/>
                        </a:rPr>
                        <a:t>Ukraina</a:t>
                      </a:r>
                      <a:r>
                        <a:rPr lang="en-US" sz="1200" dirty="0">
                          <a:effectLst/>
                        </a:rPr>
                        <a:t>, </a:t>
                      </a:r>
                      <a:r>
                        <a:rPr lang="en-US" sz="1200" dirty="0" err="1">
                          <a:effectLst/>
                        </a:rPr>
                        <a:t>Gazagystan</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697423853"/>
                  </a:ext>
                </a:extLst>
              </a:tr>
              <a:tr h="241084">
                <a:tc>
                  <a:txBody>
                    <a:bodyPr/>
                    <a:lstStyle/>
                    <a:p>
                      <a:pPr algn="just">
                        <a:lnSpc>
                          <a:spcPct val="115000"/>
                        </a:lnSpc>
                        <a:spcAft>
                          <a:spcPts val="0"/>
                        </a:spcAft>
                      </a:pPr>
                      <a:r>
                        <a:rPr lang="en-US" sz="1200">
                          <a:effectLst/>
                        </a:rPr>
                        <a:t>Molibden – 126 müň tonna</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dirty="0">
                          <a:effectLst/>
                        </a:rPr>
                        <a:t>ABŞ, </a:t>
                      </a:r>
                      <a:r>
                        <a:rPr lang="en-US" sz="1200" dirty="0" err="1">
                          <a:effectLst/>
                        </a:rPr>
                        <a:t>Çili</a:t>
                      </a:r>
                      <a:r>
                        <a:rPr lang="en-US" sz="1200" dirty="0">
                          <a:effectLst/>
                        </a:rPr>
                        <a:t>, </a:t>
                      </a:r>
                      <a:r>
                        <a:rPr lang="en-US" sz="1200" dirty="0" err="1">
                          <a:effectLst/>
                        </a:rPr>
                        <a:t>Russiýa</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968295110"/>
                  </a:ext>
                </a:extLst>
              </a:tr>
              <a:tr h="241084">
                <a:tc>
                  <a:txBody>
                    <a:bodyPr/>
                    <a:lstStyle/>
                    <a:p>
                      <a:pPr algn="just">
                        <a:lnSpc>
                          <a:spcPct val="115000"/>
                        </a:lnSpc>
                        <a:spcAft>
                          <a:spcPts val="0"/>
                        </a:spcAft>
                      </a:pPr>
                      <a:r>
                        <a:rPr lang="en-US" sz="1200">
                          <a:effectLst/>
                        </a:rPr>
                        <a:t>Wolfram – 25 müň tonna</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dirty="0" err="1">
                          <a:effectLst/>
                        </a:rPr>
                        <a:t>Hytaý</a:t>
                      </a:r>
                      <a:r>
                        <a:rPr lang="en-US" sz="1200" dirty="0">
                          <a:effectLst/>
                        </a:rPr>
                        <a:t>, </a:t>
                      </a:r>
                      <a:r>
                        <a:rPr lang="en-US" sz="1200" dirty="0" err="1">
                          <a:effectLst/>
                        </a:rPr>
                        <a:t>Russiýa</a:t>
                      </a:r>
                      <a:r>
                        <a:rPr lang="en-US" sz="1200" dirty="0">
                          <a:effectLst/>
                        </a:rPr>
                        <a:t>, </a:t>
                      </a:r>
                      <a:r>
                        <a:rPr lang="en-US" sz="1200" dirty="0" err="1">
                          <a:effectLst/>
                        </a:rPr>
                        <a:t>Özbegistan</a:t>
                      </a:r>
                      <a:r>
                        <a:rPr lang="en-US" sz="1200" dirty="0">
                          <a:effectLst/>
                        </a:rPr>
                        <a:t>, </a:t>
                      </a:r>
                      <a:r>
                        <a:rPr lang="en-US" sz="1200" dirty="0" err="1">
                          <a:effectLst/>
                        </a:rPr>
                        <a:t>Koreýa</a:t>
                      </a:r>
                      <a:r>
                        <a:rPr lang="en-US" sz="1200" dirty="0">
                          <a:effectLst/>
                        </a:rPr>
                        <a:t> </a:t>
                      </a:r>
                      <a:r>
                        <a:rPr lang="en-US" sz="1200" dirty="0" err="1">
                          <a:effectLst/>
                        </a:rPr>
                        <a:t>respublikasy</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1206493678"/>
                  </a:ext>
                </a:extLst>
              </a:tr>
              <a:tr h="131844">
                <a:tc>
                  <a:txBody>
                    <a:bodyPr/>
                    <a:lstStyle/>
                    <a:p>
                      <a:pPr algn="just">
                        <a:lnSpc>
                          <a:spcPct val="115000"/>
                        </a:lnSpc>
                        <a:spcAft>
                          <a:spcPts val="0"/>
                        </a:spcAft>
                      </a:pPr>
                      <a:r>
                        <a:rPr lang="en-US" sz="1200">
                          <a:effectLst/>
                        </a:rPr>
                        <a:t>Wanadiý – 25 müň tonna</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dirty="0">
                          <a:effectLst/>
                        </a:rPr>
                        <a:t>Go </a:t>
                      </a:r>
                      <a:r>
                        <a:rPr lang="en-US" sz="1200" dirty="0" err="1">
                          <a:effectLst/>
                        </a:rPr>
                        <a:t>Afrika</a:t>
                      </a:r>
                      <a:r>
                        <a:rPr lang="en-US" sz="1200" dirty="0">
                          <a:effectLst/>
                        </a:rPr>
                        <a:t> </a:t>
                      </a:r>
                      <a:r>
                        <a:rPr lang="en-US" sz="1200" dirty="0" err="1">
                          <a:effectLst/>
                        </a:rPr>
                        <a:t>Respublikasy</a:t>
                      </a:r>
                      <a:r>
                        <a:rPr lang="en-US" sz="1200" dirty="0">
                          <a:effectLst/>
                        </a:rPr>
                        <a:t>, </a:t>
                      </a:r>
                      <a:r>
                        <a:rPr lang="en-US" sz="1200" dirty="0" err="1">
                          <a:effectLst/>
                        </a:rPr>
                        <a:t>Russiýa</a:t>
                      </a:r>
                      <a:r>
                        <a:rPr lang="en-US" sz="1200" dirty="0">
                          <a:effectLst/>
                        </a:rPr>
                        <a:t>, </a:t>
                      </a:r>
                      <a:r>
                        <a:rPr lang="en-US" sz="1200" dirty="0" err="1">
                          <a:effectLst/>
                        </a:rPr>
                        <a:t>Hytaý</a:t>
                      </a:r>
                      <a:r>
                        <a:rPr lang="en-US" sz="1200" dirty="0">
                          <a:effectLst/>
                        </a:rPr>
                        <a:t>, ABŞ</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3941717343"/>
                  </a:ext>
                </a:extLst>
              </a:tr>
              <a:tr h="131844">
                <a:tc>
                  <a:txBody>
                    <a:bodyPr/>
                    <a:lstStyle/>
                    <a:p>
                      <a:pPr algn="just">
                        <a:lnSpc>
                          <a:spcPct val="115000"/>
                        </a:lnSpc>
                        <a:spcAft>
                          <a:spcPts val="0"/>
                        </a:spcAft>
                      </a:pPr>
                      <a:r>
                        <a:rPr lang="en-US" sz="1200">
                          <a:effectLst/>
                        </a:rPr>
                        <a:t>Kobalt – 20 müň tonna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tc>
                  <a:txBody>
                    <a:bodyPr/>
                    <a:lstStyle/>
                    <a:p>
                      <a:pPr algn="just">
                        <a:lnSpc>
                          <a:spcPct val="115000"/>
                        </a:lnSpc>
                        <a:spcAft>
                          <a:spcPts val="0"/>
                        </a:spcAft>
                      </a:pPr>
                      <a:r>
                        <a:rPr lang="en-US" sz="1200" dirty="0" err="1">
                          <a:effectLst/>
                        </a:rPr>
                        <a:t>Kanada</a:t>
                      </a:r>
                      <a:r>
                        <a:rPr lang="en-US" sz="1200" dirty="0">
                          <a:effectLst/>
                        </a:rPr>
                        <a:t>, </a:t>
                      </a:r>
                      <a:r>
                        <a:rPr lang="en-US" sz="1200" dirty="0" err="1">
                          <a:effectLst/>
                        </a:rPr>
                        <a:t>Russiýa</a:t>
                      </a:r>
                      <a:r>
                        <a:rPr lang="en-US" sz="1200" dirty="0">
                          <a:effectLst/>
                        </a:rPr>
                        <a:t>, </a:t>
                      </a:r>
                      <a:r>
                        <a:rPr lang="en-US" sz="1200" dirty="0" err="1">
                          <a:effectLst/>
                        </a:rPr>
                        <a:t>Zair</a:t>
                      </a:r>
                      <a:r>
                        <a:rPr lang="en-US" sz="1200" dirty="0">
                          <a:effectLst/>
                        </a:rPr>
                        <a:t>, </a:t>
                      </a:r>
                      <a:r>
                        <a:rPr lang="en-US" sz="1200" dirty="0" err="1">
                          <a:effectLst/>
                        </a:rPr>
                        <a:t>Zambiýa</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5906" marR="25906" marT="0" marB="0"/>
                </a:tc>
                <a:extLst>
                  <a:ext uri="{0D108BD9-81ED-4DB2-BD59-A6C34878D82A}">
                    <a16:rowId xmlns:a16="http://schemas.microsoft.com/office/drawing/2014/main" val="1562295941"/>
                  </a:ext>
                </a:extLst>
              </a:tr>
            </a:tbl>
          </a:graphicData>
        </a:graphic>
      </p:graphicFrame>
      <p:sp>
        <p:nvSpPr>
          <p:cNvPr id="3" name="Rectangle 1"/>
          <p:cNvSpPr>
            <a:spLocks noChangeArrowheads="1"/>
          </p:cNvSpPr>
          <p:nvPr/>
        </p:nvSpPr>
        <p:spPr bwMode="auto">
          <a:xfrm>
            <a:off x="673666" y="37197"/>
            <a:ext cx="1074768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Senagat</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üçin</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çig</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mallary</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köp</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öndürýän</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döwletler</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(1997 ý.)</a:t>
            </a:r>
            <a:r>
              <a:rPr lang="ru-RU" altLang="ru-RU" dirty="0"/>
              <a:t> </a:t>
            </a:r>
            <a:r>
              <a:rPr kumimoji="0" lang="en-US" altLang="ru-RU" sz="2400" b="0"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ru-RU" sz="2400" b="0" i="1"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I.A.Rodionowa</a:t>
            </a:r>
            <a:r>
              <a:rPr kumimoji="0" lang="en-US" altLang="ru-RU" sz="2400" b="0"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2000)</a:t>
            </a:r>
            <a:endParaRPr kumimoji="0" lang="ru-RU" altLang="ru-RU"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2554602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8922" y="407142"/>
            <a:ext cx="11384280" cy="5579028"/>
          </a:xfrm>
          <a:prstGeom prst="rect">
            <a:avLst/>
          </a:prstGeom>
        </p:spPr>
        <p:txBody>
          <a:bodyPr wrap="square">
            <a:spAutoFit/>
          </a:bodyPr>
          <a:lstStyle/>
          <a:p>
            <a:pPr indent="449580" algn="just">
              <a:lnSpc>
                <a:spcPct val="115000"/>
              </a:lnSpc>
              <a:spcAft>
                <a:spcPts val="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XX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asyryň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ahyryndan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başlap</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dünýäde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ylymyň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gazananlary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senagat</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pudaklaryna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ornaşdyrylyp</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başlandy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çig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mallar</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artykmaç</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öndürilse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-de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olaryň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ähmiýeti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pese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düşdi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ýöne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olaryň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ýerine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dag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magdanlary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işläp</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bejeriji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kärhanalaryň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ähmiýeti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ýokarlandy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I.A.Radionow</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ikinji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jahan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urşunyň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öňisyrasynda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bu</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iki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pudagyň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önüminiň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gymmaty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gatnaşygy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15:85,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ýetmişinji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ýyllarda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 13:87,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togsanynjy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ýyllaryň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başlarynda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8:92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bolandygyny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ýazýar</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Beýle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ýagdaýyň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ýüze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çykmagyny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alym</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seljerip</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mineral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çig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mallaryň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emeli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çig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mal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çalşyrylmagy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dag-</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magdan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senagatynyň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önümleriniň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gymmatynyň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işläp</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bejeriji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senagat</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önümlerine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garanda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arzan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bolmagy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cs typeface="Times New Roman" panose="02020603050405020304" pitchFamily="18" charset="0"/>
              </a:rPr>
              <a:t>düşündirilýär.</a:t>
            </a:r>
            <a:r>
              <a:rPr lang="en-US" sz="2400" dirty="0" err="1" smtClean="0">
                <a:latin typeface="Times New Roman" panose="02020603050405020304" pitchFamily="18" charset="0"/>
                <a:ea typeface="Times New Roman" panose="02020603050405020304" pitchFamily="18" charset="0"/>
              </a:rPr>
              <a:t>Gazylyp</a:t>
            </a:r>
            <a:r>
              <a:rPr lang="en-US" sz="2400" dirty="0" smtClean="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alynýan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baýlyklaryň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arasynda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ýangyç-energetiki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çeşmeler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ikinji</a:t>
            </a:r>
            <a:r>
              <a:rPr lang="en-US" sz="2400" dirty="0">
                <a:latin typeface="Times New Roman" panose="02020603050405020304" pitchFamily="18" charset="0"/>
                <a:ea typeface="Times New Roman" panose="02020603050405020304" pitchFamily="18" charset="0"/>
              </a:rPr>
              <a:t>)-</a:t>
            </a:r>
            <a:r>
              <a:rPr lang="en-US" sz="2400" dirty="0" err="1">
                <a:latin typeface="Times New Roman" panose="02020603050405020304" pitchFamily="18" charset="0"/>
                <a:ea typeface="Times New Roman" panose="02020603050405020304" pitchFamily="18" charset="0"/>
              </a:rPr>
              <a:t>ýangyç</a:t>
            </a:r>
            <a:r>
              <a:rPr lang="en-US" sz="2400" dirty="0">
                <a:latin typeface="Times New Roman" panose="02020603050405020304" pitchFamily="18" charset="0"/>
                <a:ea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rPr>
              <a:t>energiýanyň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dürli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görnüşiniň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jemi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bolup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oňa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nebiti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gazyp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alýan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gaz</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kömür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torf</a:t>
            </a:r>
            <a:r>
              <a:rPr lang="en-US" sz="2400" dirty="0">
                <a:latin typeface="Times New Roman" panose="02020603050405020304" pitchFamily="18" charset="0"/>
                <a:ea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rPr>
              <a:t>slanes</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senagaty</a:t>
            </a:r>
            <a:r>
              <a:rPr lang="en-US" sz="2400" dirty="0">
                <a:latin typeface="Times New Roman" panose="02020603050405020304" pitchFamily="18" charset="0"/>
                <a:ea typeface="Times New Roman" panose="02020603050405020304" pitchFamily="18" charset="0"/>
              </a:rPr>
              <a:t>, atom we </a:t>
            </a:r>
            <a:r>
              <a:rPr lang="en-US" sz="2400" dirty="0" err="1">
                <a:latin typeface="Times New Roman" panose="02020603050405020304" pitchFamily="18" charset="0"/>
                <a:ea typeface="Times New Roman" panose="02020603050405020304" pitchFamily="18" charset="0"/>
              </a:rPr>
              <a:t>suw</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elektrik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stansiýalarynyň</a:t>
            </a:r>
            <a:r>
              <a:rPr lang="en-US" sz="2400" dirty="0">
                <a:latin typeface="Times New Roman" panose="02020603050405020304" pitchFamily="18" charset="0"/>
                <a:ea typeface="Times New Roman" panose="02020603050405020304" pitchFamily="18" charset="0"/>
              </a:rPr>
              <a:t> hem-de </a:t>
            </a:r>
            <a:r>
              <a:rPr lang="en-US" sz="2400" dirty="0" err="1">
                <a:latin typeface="Times New Roman" panose="02020603050405020304" pitchFamily="18" charset="0"/>
                <a:ea typeface="Times New Roman" panose="02020603050405020304" pitchFamily="18" charset="0"/>
              </a:rPr>
              <a:t>ýerli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ýangyç</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görnüşleri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degişlidir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Ikinji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energetiki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çeşmeler</a:t>
            </a:r>
            <a:r>
              <a:rPr lang="en-US" sz="2400" dirty="0">
                <a:latin typeface="Times New Roman" panose="02020603050405020304" pitchFamily="18" charset="0"/>
                <a:ea typeface="Times New Roman" panose="02020603050405020304" pitchFamily="18" charset="0"/>
              </a:rPr>
              <a:t> – </a:t>
            </a:r>
            <a:r>
              <a:rPr lang="en-US" sz="2400" dirty="0" err="1">
                <a:latin typeface="Times New Roman" panose="02020603050405020304" pitchFamily="18" charset="0"/>
                <a:ea typeface="Times New Roman" panose="02020603050405020304" pitchFamily="18" charset="0"/>
              </a:rPr>
              <a:t>nebit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tebigy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gaz</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daş</a:t>
            </a:r>
            <a:r>
              <a:rPr lang="en-US" sz="2400" dirty="0">
                <a:latin typeface="Times New Roman" panose="02020603050405020304" pitchFamily="18" charset="0"/>
                <a:ea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rPr>
              <a:t>goňur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kömür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ýanyjy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slanis</a:t>
            </a:r>
            <a:r>
              <a:rPr lang="en-US" sz="2400" dirty="0">
                <a:latin typeface="Times New Roman" panose="02020603050405020304" pitchFamily="18" charset="0"/>
                <a:ea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rPr>
              <a:t>torf</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olar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gaýtadan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emele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gelmeýär</a:t>
            </a:r>
            <a:r>
              <a:rPr lang="en-US" sz="2400" dirty="0">
                <a:latin typeface="Times New Roman" panose="02020603050405020304" pitchFamily="18" charset="0"/>
                <a:ea typeface="Times New Roman" panose="02020603050405020304" pitchFamily="18" charset="0"/>
              </a:rPr>
              <a:t>. </a:t>
            </a:r>
            <a:endParaRPr lang="ru-RU" sz="2400" dirty="0"/>
          </a:p>
        </p:txBody>
      </p:sp>
    </p:spTree>
    <p:extLst>
      <p:ext uri="{BB962C8B-B14F-4D97-AF65-F5344CB8AC3E}">
        <p14:creationId xmlns:p14="http://schemas.microsoft.com/office/powerpoint/2010/main" val="33941899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0060" y="320040"/>
            <a:ext cx="11315700" cy="5695726"/>
          </a:xfrm>
          <a:prstGeom prst="rect">
            <a:avLst/>
          </a:prstGeom>
        </p:spPr>
        <p:txBody>
          <a:bodyPr wrap="square">
            <a:spAutoFit/>
          </a:bodyPr>
          <a:lstStyle/>
          <a:p>
            <a:pPr algn="just">
              <a:lnSpc>
                <a:spcPct val="115000"/>
              </a:lnSpc>
              <a:spcAft>
                <a:spcPts val="0"/>
              </a:spcAft>
            </a:pP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Agaç</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bolsa-biosferanyň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baýlygy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gaýtadan</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emele</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gelýär</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Energiýanyň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çeşmesi-suw</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baýlyklary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çäksizdirler</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Atornyň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dargamagy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ýadro</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sinteziniň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energiýasy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hem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tükeniksizdir</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XX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asyryň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başlaryna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çenli</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agaç</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energetiki</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baýlyk</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hasaplanan</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hem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onda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soňra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kömür</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ikinji</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orunda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durýar</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Nebitiň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tebigy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gazyň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hem-de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ýadro</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energiýasynyň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peýdalanylmagy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energetika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senagatynda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uly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öwrülişik</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hasaplanyp</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dünýä</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döwletleriniň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ykdysadyýetiniň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çalt</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ösmegine</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özüniň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täsirini</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ýetirdi</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smtClean="0">
                <a:latin typeface="Times New Roman" panose="02020603050405020304" pitchFamily="18" charset="0"/>
                <a:ea typeface="Times New Roman" panose="02020603050405020304" pitchFamily="18" charset="0"/>
              </a:rPr>
              <a:t>Bütindünýä</a:t>
            </a:r>
            <a:r>
              <a:rPr lang="en-US" sz="2900" dirty="0" smtClean="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halkara</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guramasynyň</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berýän</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maglumatlaryna</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görä</a:t>
            </a:r>
            <a:r>
              <a:rPr lang="en-US" sz="2900" dirty="0">
                <a:latin typeface="Times New Roman" panose="02020603050405020304" pitchFamily="18" charset="0"/>
                <a:ea typeface="Times New Roman" panose="02020603050405020304" pitchFamily="18" charset="0"/>
              </a:rPr>
              <a:t> (1997 ý.) </a:t>
            </a:r>
            <a:r>
              <a:rPr lang="en-US" sz="2900" dirty="0" err="1">
                <a:latin typeface="Times New Roman" panose="02020603050405020304" pitchFamily="18" charset="0"/>
                <a:ea typeface="Times New Roman" panose="02020603050405020304" pitchFamily="18" charset="0"/>
              </a:rPr>
              <a:t>nebitiň</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çaklama</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ätiýaçlygy</a:t>
            </a:r>
            <a:r>
              <a:rPr lang="en-US" sz="2900" dirty="0">
                <a:latin typeface="Times New Roman" panose="02020603050405020304" pitchFamily="18" charset="0"/>
                <a:ea typeface="Times New Roman" panose="02020603050405020304" pitchFamily="18" charset="0"/>
              </a:rPr>
              <a:t> 300 </a:t>
            </a:r>
            <a:r>
              <a:rPr lang="en-US" sz="2900" dirty="0" err="1">
                <a:latin typeface="Times New Roman" panose="02020603050405020304" pitchFamily="18" charset="0"/>
                <a:ea typeface="Times New Roman" panose="02020603050405020304" pitchFamily="18" charset="0"/>
              </a:rPr>
              <a:t>mlrd</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tonna</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şondan</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anyklanany</a:t>
            </a:r>
            <a:r>
              <a:rPr lang="en-US" sz="2900" dirty="0">
                <a:latin typeface="Times New Roman" panose="02020603050405020304" pitchFamily="18" charset="0"/>
                <a:ea typeface="Times New Roman" panose="02020603050405020304" pitchFamily="18" charset="0"/>
              </a:rPr>
              <a:t> 140 </a:t>
            </a:r>
            <a:r>
              <a:rPr lang="en-US" sz="2900" dirty="0" err="1">
                <a:latin typeface="Times New Roman" panose="02020603050405020304" pitchFamily="18" charset="0"/>
                <a:ea typeface="Times New Roman" panose="02020603050405020304" pitchFamily="18" charset="0"/>
              </a:rPr>
              <a:t>mlrd</a:t>
            </a:r>
            <a:r>
              <a:rPr lang="en-US" sz="2900" dirty="0">
                <a:latin typeface="Times New Roman" panose="02020603050405020304" pitchFamily="18" charset="0"/>
                <a:ea typeface="Times New Roman" panose="02020603050405020304" pitchFamily="18" charset="0"/>
              </a:rPr>
              <a:t> t </a:t>
            </a:r>
            <a:r>
              <a:rPr lang="en-US" sz="2900" dirty="0" err="1">
                <a:latin typeface="Times New Roman" panose="02020603050405020304" pitchFamily="18" charset="0"/>
                <a:ea typeface="Times New Roman" panose="02020603050405020304" pitchFamily="18" charset="0"/>
              </a:rPr>
              <a:t>bolup</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häzirki</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döwrüň</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ylmynyň</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tehnikasynyň</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ösen</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derejede</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gazyp</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almak</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mümkinçiligi</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bolan</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ätiýaçlyk</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diýip</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alymlar</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aýdýarlar</a:t>
            </a:r>
            <a:r>
              <a:rPr lang="en-US" sz="2900" dirty="0">
                <a:latin typeface="Times New Roman" panose="02020603050405020304" pitchFamily="18" charset="0"/>
                <a:ea typeface="Times New Roman" panose="02020603050405020304" pitchFamily="18" charset="0"/>
              </a:rPr>
              <a:t>.</a:t>
            </a:r>
            <a:endParaRPr lang="ru-RU" sz="2900" dirty="0"/>
          </a:p>
        </p:txBody>
      </p:sp>
    </p:spTree>
    <p:extLst>
      <p:ext uri="{BB962C8B-B14F-4D97-AF65-F5344CB8AC3E}">
        <p14:creationId xmlns:p14="http://schemas.microsoft.com/office/powerpoint/2010/main" val="201820940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8620" y="161672"/>
            <a:ext cx="11475720" cy="6208944"/>
          </a:xfrm>
          <a:prstGeom prst="rect">
            <a:avLst/>
          </a:prstGeom>
        </p:spPr>
        <p:txBody>
          <a:bodyPr wrap="square">
            <a:spAutoFit/>
          </a:bodyPr>
          <a:lstStyle/>
          <a:p>
            <a:pPr indent="449580" algn="just">
              <a:lnSpc>
                <a:spcPct val="115000"/>
              </a:lnSpc>
              <a:spcAft>
                <a:spcPts val="0"/>
              </a:spcAft>
            </a:pP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Tebigy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baýlyk</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bolan</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nebitiň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ätiýaçlyklarynyň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65,2 %-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i</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Ýakyn</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Orta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Gündogarda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(Saud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Arabystany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Kuweýt</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BAE,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Yrak</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Katar</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7,4%-</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i</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Kanada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we ABŞ, 83%-</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i</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Merkezi</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Günorta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Amerika, 6,7%-</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i</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Afrikada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Nigeriýa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Aljir</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Liwiýa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Müsür</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döwletlerinde</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ýerleşendir</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Eger-de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dünýä</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-de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gazylyp</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alynýan</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nebitiň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orta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ýyllyk</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mukdary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(1999-njy ýylda 3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mlrd</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tonna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şu</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ýagdaýda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gitse</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nebitiň</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kesgitlenen</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dünýä</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gorlary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45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ýyla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köp</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mukdarda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nebit</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öndürýän</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eksport</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edýän</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Saud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Arabystanyňky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90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ýyla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Yragyňky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140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ýyla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Eýran</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Yslam</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Respublikasynyňky</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70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ýyla</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cs typeface="Times New Roman" panose="02020603050405020304" pitchFamily="18" charset="0"/>
              </a:rPr>
              <a:t>ýetmegi</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dirty="0" err="1" smtClean="0">
                <a:latin typeface="Times New Roman" panose="02020603050405020304" pitchFamily="18" charset="0"/>
                <a:ea typeface="Times New Roman" panose="02020603050405020304" pitchFamily="18" charset="0"/>
                <a:cs typeface="Times New Roman" panose="02020603050405020304" pitchFamily="18" charset="0"/>
              </a:rPr>
              <a:t>mümkin.</a:t>
            </a:r>
            <a:r>
              <a:rPr lang="en-US" sz="2900" dirty="0" err="1" smtClean="0">
                <a:latin typeface="Times New Roman" panose="02020603050405020304" pitchFamily="18" charset="0"/>
                <a:ea typeface="Times New Roman" panose="02020603050405020304" pitchFamily="18" charset="0"/>
              </a:rPr>
              <a:t>Türkmenistanyň</a:t>
            </a:r>
            <a:r>
              <a:rPr lang="en-US" sz="2900" dirty="0" smtClean="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energetiki</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kuwwatyna</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häzirki</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wagtda</a:t>
            </a:r>
            <a:r>
              <a:rPr lang="en-US" sz="2900" dirty="0">
                <a:latin typeface="Times New Roman" panose="02020603050405020304" pitchFamily="18" charset="0"/>
                <a:ea typeface="Times New Roman" panose="02020603050405020304" pitchFamily="18" charset="0"/>
              </a:rPr>
              <a:t> 43,2 milliard </a:t>
            </a:r>
            <a:r>
              <a:rPr lang="en-US" sz="2900" dirty="0" err="1">
                <a:latin typeface="Times New Roman" panose="02020603050405020304" pitchFamily="18" charset="0"/>
                <a:ea typeface="Times New Roman" panose="02020603050405020304" pitchFamily="18" charset="0"/>
              </a:rPr>
              <a:t>tonna</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nebit</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ekwiwalentinde</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kesgitlenendir</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Häzirki</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wagtda</a:t>
            </a:r>
            <a:r>
              <a:rPr lang="en-US" sz="2900" dirty="0">
                <a:latin typeface="Times New Roman" panose="02020603050405020304" pitchFamily="18" charset="0"/>
                <a:ea typeface="Times New Roman" panose="02020603050405020304" pitchFamily="18" charset="0"/>
              </a:rPr>
              <a:t> </a:t>
            </a:r>
            <a:r>
              <a:rPr lang="en-US" sz="2900" b="1" dirty="0">
                <a:latin typeface="Times New Roman" panose="02020603050405020304" pitchFamily="18" charset="0"/>
                <a:ea typeface="Times New Roman" panose="02020603050405020304" pitchFamily="18" charset="0"/>
              </a:rPr>
              <a:t>di</a:t>
            </a:r>
            <a:r>
              <a:rPr lang="sq-AL" sz="2900" b="1" dirty="0">
                <a:latin typeface="Times New Roman" panose="02020603050405020304" pitchFamily="18" charset="0"/>
                <a:ea typeface="Times New Roman" panose="02020603050405020304" pitchFamily="18" charset="0"/>
              </a:rPr>
              <a:t>ý</a:t>
            </a:r>
            <a:r>
              <a:rPr lang="en-US" sz="2900" b="1" dirty="0" err="1">
                <a:latin typeface="Times New Roman" panose="02020603050405020304" pitchFamily="18" charset="0"/>
                <a:ea typeface="Times New Roman" panose="02020603050405020304" pitchFamily="18" charset="0"/>
              </a:rPr>
              <a:t>arymyň</a:t>
            </a:r>
            <a:r>
              <a:rPr lang="en-US" sz="2900" b="1"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çäginiň</a:t>
            </a:r>
            <a:r>
              <a:rPr lang="en-US" sz="2900" dirty="0">
                <a:latin typeface="Times New Roman" panose="02020603050405020304" pitchFamily="18" charset="0"/>
                <a:ea typeface="Times New Roman" panose="02020603050405020304" pitchFamily="18" charset="0"/>
              </a:rPr>
              <a:t>  1/3 </a:t>
            </a:r>
            <a:r>
              <a:rPr lang="en-US" sz="2900" dirty="0" err="1">
                <a:latin typeface="Times New Roman" panose="02020603050405020304" pitchFamily="18" charset="0"/>
                <a:ea typeface="Times New Roman" panose="02020603050405020304" pitchFamily="18" charset="0"/>
              </a:rPr>
              <a:t>böleginde</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anyklanan</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nebit</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ätiýaçlygy</a:t>
            </a:r>
            <a:r>
              <a:rPr lang="en-US" sz="2900" dirty="0">
                <a:latin typeface="Times New Roman" panose="02020603050405020304" pitchFamily="18" charset="0"/>
                <a:ea typeface="Times New Roman" panose="02020603050405020304" pitchFamily="18" charset="0"/>
              </a:rPr>
              <a:t> 12 </a:t>
            </a:r>
            <a:r>
              <a:rPr lang="en-US" sz="2900" dirty="0" err="1">
                <a:latin typeface="Times New Roman" panose="02020603050405020304" pitchFamily="18" charset="0"/>
                <a:ea typeface="Times New Roman" panose="02020603050405020304" pitchFamily="18" charset="0"/>
              </a:rPr>
              <a:t>mlrd</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tonna</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barabardygy</a:t>
            </a:r>
            <a:r>
              <a:rPr lang="en-US" sz="2900" dirty="0">
                <a:latin typeface="Times New Roman" panose="02020603050405020304" pitchFamily="18" charset="0"/>
                <a:ea typeface="Times New Roman" panose="02020603050405020304" pitchFamily="18" charset="0"/>
              </a:rPr>
              <a:t> </a:t>
            </a:r>
            <a:r>
              <a:rPr lang="en-US" sz="2900" dirty="0" err="1">
                <a:latin typeface="Times New Roman" panose="02020603050405020304" pitchFamily="18" charset="0"/>
                <a:ea typeface="Times New Roman" panose="02020603050405020304" pitchFamily="18" charset="0"/>
              </a:rPr>
              <a:t>anyklanyldy</a:t>
            </a:r>
            <a:r>
              <a:rPr lang="en-US" sz="2900" dirty="0">
                <a:latin typeface="Times New Roman" panose="02020603050405020304" pitchFamily="18" charset="0"/>
                <a:ea typeface="Times New Roman" panose="02020603050405020304" pitchFamily="18" charset="0"/>
              </a:rPr>
              <a:t>. </a:t>
            </a:r>
            <a:endParaRPr lang="ru-RU" sz="2900" dirty="0"/>
          </a:p>
        </p:txBody>
      </p:sp>
    </p:spTree>
    <p:extLst>
      <p:ext uri="{BB962C8B-B14F-4D97-AF65-F5344CB8AC3E}">
        <p14:creationId xmlns:p14="http://schemas.microsoft.com/office/powerpoint/2010/main" val="200061955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4340" y="328099"/>
            <a:ext cx="11361420" cy="5576142"/>
          </a:xfrm>
          <a:prstGeom prst="rect">
            <a:avLst/>
          </a:prstGeom>
        </p:spPr>
        <p:txBody>
          <a:bodyPr wrap="square">
            <a:spAutoFit/>
          </a:bodyPr>
          <a:lstStyle/>
          <a:p>
            <a:pPr indent="449580" algn="just">
              <a:lnSpc>
                <a:spcPct val="115000"/>
              </a:lnSpc>
              <a:spcAft>
                <a:spcPts val="0"/>
              </a:spcAft>
            </a:pP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Dünýäniň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1997-nji ýylda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anyklanan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ätiýaçlygynyň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8,5%-e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barabar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boldy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Şeýle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hem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Türkmenistanda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gazyň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ätiýaçlygy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23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trln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kub</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metr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kesgitlenip</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dünýäniň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tebigy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gaz</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gorlarynyň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16%-ne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golaýydyr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Ýöne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dünýä</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tebigy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gazyň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anyklanan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ätiýaçlygy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147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trln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m</a:t>
            </a:r>
            <a:r>
              <a:rPr lang="en-US" sz="2600" baseline="30000" dirty="0">
                <a:latin typeface="Times New Roman" panose="02020603050405020304" pitchFamily="18" charset="0"/>
                <a:ea typeface="Times New Roman" panose="02020603050405020304" pitchFamily="18" charset="0"/>
                <a:cs typeface="Times New Roman" panose="02020603050405020304" pitchFamily="18" charset="0"/>
              </a:rPr>
              <a:t>3</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deň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bolandygyny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cs typeface="Times New Roman" panose="02020603050405020304" pitchFamily="18" charset="0"/>
              </a:rPr>
              <a:t>anyklandy.Dünýä</a:t>
            </a:r>
            <a:r>
              <a:rPr lang="en-US" sz="26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kömrüň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gaty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uly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ähmiýeti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ol</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ýangyç</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energetiki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metallurgiýa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senagatynda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metallary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eretmekde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şol</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senagat</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kärhanalaryna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çig</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mal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durýar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Kömrüň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dünýäde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anyklanan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ätiýaçlygy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5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trln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şertli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ýangyç</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onuň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52%-</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ni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daş</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kömür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48%-</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ti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goňur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kömür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degişlidir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Kömrüň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iň</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köp</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ätiýaçlygy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90%-</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ni</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Hytaý</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ABŞ,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Russiýa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Gazagystan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Ukraina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Günorta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Afrika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Respublikasy</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Angliýa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Polşa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Awstraliýa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Polşa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Kanada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Hindistan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Indoneziýa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Botswana,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Žimbabwe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Možambik</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Kolumbiýa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Wenesuela</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döwletlerinde</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jemlenendir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Soňky</a:t>
            </a:r>
            <a:r>
              <a:rPr lang="en-US" sz="2600" dirty="0" smtClean="0">
                <a:latin typeface="Times New Roman" panose="02020603050405020304" pitchFamily="18" charset="0"/>
                <a:ea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rPr>
              <a:t>ylmy</a:t>
            </a:r>
            <a:r>
              <a:rPr lang="en-US" sz="2600" dirty="0">
                <a:latin typeface="Times New Roman" panose="02020603050405020304" pitchFamily="18" charset="0"/>
                <a:ea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rPr>
              <a:t>maglumatlara</a:t>
            </a:r>
            <a:r>
              <a:rPr lang="en-US" sz="2600" dirty="0">
                <a:latin typeface="Times New Roman" panose="02020603050405020304" pitchFamily="18" charset="0"/>
                <a:ea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rPr>
              <a:t>görä</a:t>
            </a:r>
            <a:r>
              <a:rPr lang="en-US" sz="2600" dirty="0">
                <a:latin typeface="Times New Roman" panose="02020603050405020304" pitchFamily="18" charset="0"/>
                <a:ea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rPr>
              <a:t>Ýer</a:t>
            </a:r>
            <a:r>
              <a:rPr lang="en-US" sz="2600" dirty="0">
                <a:latin typeface="Times New Roman" panose="02020603050405020304" pitchFamily="18" charset="0"/>
                <a:ea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rPr>
              <a:t>togalagynda</a:t>
            </a:r>
            <a:r>
              <a:rPr lang="en-US" sz="2600" dirty="0">
                <a:latin typeface="Times New Roman" panose="02020603050405020304" pitchFamily="18" charset="0"/>
                <a:ea typeface="Times New Roman" panose="02020603050405020304" pitchFamily="18" charset="0"/>
              </a:rPr>
              <a:t> 4 </a:t>
            </a:r>
            <a:r>
              <a:rPr lang="en-US" sz="2600" dirty="0" err="1">
                <a:latin typeface="Times New Roman" panose="02020603050405020304" pitchFamily="18" charset="0"/>
                <a:ea typeface="Times New Roman" panose="02020603050405020304" pitchFamily="18" charset="0"/>
              </a:rPr>
              <a:t>mlrd</a:t>
            </a:r>
            <a:r>
              <a:rPr lang="en-US" sz="2600" dirty="0">
                <a:latin typeface="Times New Roman" panose="02020603050405020304" pitchFamily="18" charset="0"/>
                <a:ea typeface="Times New Roman" panose="02020603050405020304" pitchFamily="18" charset="0"/>
              </a:rPr>
              <a:t> t </a:t>
            </a:r>
            <a:r>
              <a:rPr lang="en-US" sz="2600" dirty="0" err="1">
                <a:latin typeface="Times New Roman" panose="02020603050405020304" pitchFamily="18" charset="0"/>
                <a:ea typeface="Times New Roman" panose="02020603050405020304" pitchFamily="18" charset="0"/>
              </a:rPr>
              <a:t>ýakyn</a:t>
            </a:r>
            <a:r>
              <a:rPr lang="en-US" sz="2600" dirty="0">
                <a:latin typeface="Times New Roman" panose="02020603050405020304" pitchFamily="18" charset="0"/>
                <a:ea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rPr>
              <a:t>kömür</a:t>
            </a:r>
            <a:r>
              <a:rPr lang="en-US" sz="2600" dirty="0">
                <a:latin typeface="Times New Roman" panose="02020603050405020304" pitchFamily="18" charset="0"/>
                <a:ea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rPr>
              <a:t>gazylyp</a:t>
            </a:r>
            <a:r>
              <a:rPr lang="en-US" sz="2600" dirty="0">
                <a:latin typeface="Times New Roman" panose="02020603050405020304" pitchFamily="18" charset="0"/>
                <a:ea typeface="Times New Roman" panose="02020603050405020304" pitchFamily="18" charset="0"/>
              </a:rPr>
              <a:t> </a:t>
            </a:r>
            <a:r>
              <a:rPr lang="en-US" sz="2600" dirty="0" err="1">
                <a:latin typeface="Times New Roman" panose="02020603050405020304" pitchFamily="18" charset="0"/>
                <a:ea typeface="Times New Roman" panose="02020603050405020304" pitchFamily="18" charset="0"/>
              </a:rPr>
              <a:t>alynýar</a:t>
            </a:r>
            <a:endParaRPr lang="ru-RU" sz="2600" dirty="0"/>
          </a:p>
        </p:txBody>
      </p:sp>
    </p:spTree>
    <p:extLst>
      <p:ext uri="{BB962C8B-B14F-4D97-AF65-F5344CB8AC3E}">
        <p14:creationId xmlns:p14="http://schemas.microsoft.com/office/powerpoint/2010/main" val="208121751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456415839"/>
              </p:ext>
            </p:extLst>
          </p:nvPr>
        </p:nvGraphicFramePr>
        <p:xfrm>
          <a:off x="415637" y="520351"/>
          <a:ext cx="11319163" cy="3649984"/>
        </p:xfrm>
        <a:graphic>
          <a:graphicData uri="http://schemas.openxmlformats.org/drawingml/2006/table">
            <a:tbl>
              <a:tblPr firstRow="1" firstCol="1" lastRow="1" lastCol="1" bandRow="1" bandCol="1">
                <a:tableStyleId>{5C22544A-7EE6-4342-B048-85BDC9FD1C3A}</a:tableStyleId>
              </a:tblPr>
              <a:tblGrid>
                <a:gridCol w="878211">
                  <a:extLst>
                    <a:ext uri="{9D8B030D-6E8A-4147-A177-3AD203B41FA5}">
                      <a16:colId xmlns:a16="http://schemas.microsoft.com/office/drawing/2014/main" val="3550957322"/>
                    </a:ext>
                  </a:extLst>
                </a:gridCol>
                <a:gridCol w="4878950">
                  <a:extLst>
                    <a:ext uri="{9D8B030D-6E8A-4147-A177-3AD203B41FA5}">
                      <a16:colId xmlns:a16="http://schemas.microsoft.com/office/drawing/2014/main" val="732641176"/>
                    </a:ext>
                  </a:extLst>
                </a:gridCol>
                <a:gridCol w="5562002">
                  <a:extLst>
                    <a:ext uri="{9D8B030D-6E8A-4147-A177-3AD203B41FA5}">
                      <a16:colId xmlns:a16="http://schemas.microsoft.com/office/drawing/2014/main" val="1382913679"/>
                    </a:ext>
                  </a:extLst>
                </a:gridCol>
              </a:tblGrid>
              <a:tr h="477396">
                <a:tc>
                  <a:txBody>
                    <a:bodyPr/>
                    <a:lstStyle/>
                    <a:p>
                      <a:pPr algn="just">
                        <a:lnSpc>
                          <a:spcPct val="115000"/>
                        </a:lnSpc>
                        <a:spcAft>
                          <a:spcPts val="0"/>
                        </a:spcAft>
                      </a:pPr>
                      <a:r>
                        <a:rPr lang="en-US" sz="2400" dirty="0">
                          <a:effectLst/>
                        </a:rPr>
                        <a:t>№</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2400" dirty="0" err="1">
                          <a:effectLst/>
                        </a:rPr>
                        <a:t>Ýurtlaryň</a:t>
                      </a:r>
                      <a:r>
                        <a:rPr lang="en-US" sz="2400" dirty="0">
                          <a:effectLst/>
                        </a:rPr>
                        <a:t> </a:t>
                      </a:r>
                      <a:r>
                        <a:rPr lang="en-US" sz="2400" dirty="0" err="1">
                          <a:effectLst/>
                        </a:rPr>
                        <a:t>ady</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2400">
                          <a:effectLst/>
                        </a:rPr>
                        <a:t>Öndürilýän kömrüň mukdary mln.tonna</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82639834"/>
                  </a:ext>
                </a:extLst>
              </a:tr>
              <a:tr h="259812">
                <a:tc>
                  <a:txBody>
                    <a:bodyPr/>
                    <a:lstStyle/>
                    <a:p>
                      <a:pPr marL="342900" lvl="0" indent="-342900" algn="just">
                        <a:lnSpc>
                          <a:spcPct val="115000"/>
                        </a:lnSpc>
                        <a:spcAft>
                          <a:spcPts val="0"/>
                        </a:spcAft>
                        <a:buFont typeface="+mj-lt"/>
                        <a:buAutoNum type="arabicPeriod"/>
                        <a:tabLst>
                          <a:tab pos="228600" algn="l"/>
                        </a:tabLst>
                      </a:pPr>
                      <a:r>
                        <a:rPr lang="en-US" sz="2400" dirty="0">
                          <a:effectLst/>
                        </a:rPr>
                        <a:t> </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2400" dirty="0" err="1">
                          <a:effectLst/>
                        </a:rPr>
                        <a:t>Hytaý</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2400" dirty="0">
                          <a:effectLst/>
                        </a:rPr>
                        <a:t>1352</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0228267"/>
                  </a:ext>
                </a:extLst>
              </a:tr>
              <a:tr h="259812">
                <a:tc>
                  <a:txBody>
                    <a:bodyPr/>
                    <a:lstStyle/>
                    <a:p>
                      <a:pPr marL="0" lvl="0" indent="0" algn="just">
                        <a:lnSpc>
                          <a:spcPct val="115000"/>
                        </a:lnSpc>
                        <a:spcAft>
                          <a:spcPts val="0"/>
                        </a:spcAft>
                        <a:buFont typeface="+mj-lt"/>
                        <a:buNone/>
                        <a:tabLst>
                          <a:tab pos="228600" algn="l"/>
                        </a:tabLst>
                      </a:pPr>
                      <a:r>
                        <a:rPr lang="ru-RU" sz="2400" dirty="0" smtClean="0">
                          <a:effectLst/>
                          <a:latin typeface="+mn-lt"/>
                          <a:ea typeface="+mn-ea"/>
                          <a:cs typeface="+mn-cs"/>
                        </a:rPr>
                        <a:t>2.</a:t>
                      </a:r>
                    </a:p>
                  </a:txBody>
                  <a:tcPr marL="68580" marR="68580" marT="0" marB="0" anchor="ctr"/>
                </a:tc>
                <a:tc>
                  <a:txBody>
                    <a:bodyPr/>
                    <a:lstStyle/>
                    <a:p>
                      <a:pPr algn="just">
                        <a:lnSpc>
                          <a:spcPct val="115000"/>
                        </a:lnSpc>
                        <a:spcAft>
                          <a:spcPts val="0"/>
                        </a:spcAft>
                      </a:pPr>
                      <a:r>
                        <a:rPr lang="en-US" sz="2400" dirty="0">
                          <a:effectLst/>
                        </a:rPr>
                        <a:t>ABŞ</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2400">
                          <a:effectLst/>
                        </a:rPr>
                        <a:t>913</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03101495"/>
                  </a:ext>
                </a:extLst>
              </a:tr>
              <a:tr h="259812">
                <a:tc>
                  <a:txBody>
                    <a:bodyPr/>
                    <a:lstStyle/>
                    <a:p>
                      <a:pPr marL="0" lvl="0" indent="0" algn="just">
                        <a:lnSpc>
                          <a:spcPct val="115000"/>
                        </a:lnSpc>
                        <a:spcAft>
                          <a:spcPts val="0"/>
                        </a:spcAft>
                        <a:buFont typeface="+mj-lt"/>
                        <a:buNone/>
                        <a:tabLst>
                          <a:tab pos="228600" algn="l"/>
                        </a:tabLst>
                      </a:pPr>
                      <a:r>
                        <a:rPr lang="ru-RU" sz="2400" dirty="0" smtClean="0">
                          <a:effectLst/>
                        </a:rPr>
                        <a:t>3.</a:t>
                      </a:r>
                      <a:r>
                        <a:rPr lang="en-US" sz="2400" dirty="0">
                          <a:effectLst/>
                        </a:rPr>
                        <a:t> </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2400" dirty="0" err="1">
                          <a:effectLst/>
                        </a:rPr>
                        <a:t>Hindistan</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2400">
                          <a:effectLst/>
                        </a:rPr>
                        <a:t>310</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16398683"/>
                  </a:ext>
                </a:extLst>
              </a:tr>
              <a:tr h="477524">
                <a:tc>
                  <a:txBody>
                    <a:bodyPr/>
                    <a:lstStyle/>
                    <a:p>
                      <a:pPr marL="0" lvl="0" indent="0" algn="just">
                        <a:lnSpc>
                          <a:spcPct val="115000"/>
                        </a:lnSpc>
                        <a:spcAft>
                          <a:spcPts val="0"/>
                        </a:spcAft>
                        <a:buFont typeface="+mj-lt"/>
                        <a:buNone/>
                        <a:tabLst>
                          <a:tab pos="228600" algn="l"/>
                        </a:tabLst>
                      </a:pPr>
                      <a:r>
                        <a:rPr lang="ru-RU" sz="2400" dirty="0" smtClean="0">
                          <a:effectLst/>
                        </a:rPr>
                        <a:t>4.</a:t>
                      </a:r>
                      <a:r>
                        <a:rPr lang="en-US" sz="2400" dirty="0">
                          <a:effectLst/>
                        </a:rPr>
                        <a:t> </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2400" dirty="0" err="1">
                          <a:effectLst/>
                        </a:rPr>
                        <a:t>Günorta</a:t>
                      </a:r>
                      <a:r>
                        <a:rPr lang="en-US" sz="2400" dirty="0">
                          <a:effectLst/>
                        </a:rPr>
                        <a:t> </a:t>
                      </a:r>
                      <a:r>
                        <a:rPr lang="en-US" sz="2400" dirty="0" err="1">
                          <a:effectLst/>
                        </a:rPr>
                        <a:t>Afrika</a:t>
                      </a:r>
                      <a:r>
                        <a:rPr lang="en-US" sz="2400" dirty="0">
                          <a:effectLst/>
                        </a:rPr>
                        <a:t> </a:t>
                      </a:r>
                      <a:r>
                        <a:rPr lang="en-US" sz="2400" dirty="0" err="1">
                          <a:effectLst/>
                        </a:rPr>
                        <a:t>Respublikasy</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2400" dirty="0">
                          <a:effectLst/>
                        </a:rPr>
                        <a:t>220</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31494544"/>
                  </a:ext>
                </a:extLst>
              </a:tr>
              <a:tr h="259812">
                <a:tc>
                  <a:txBody>
                    <a:bodyPr/>
                    <a:lstStyle/>
                    <a:p>
                      <a:pPr marL="0" lvl="0" indent="0" algn="just">
                        <a:lnSpc>
                          <a:spcPct val="115000"/>
                        </a:lnSpc>
                        <a:spcAft>
                          <a:spcPts val="0"/>
                        </a:spcAft>
                        <a:buFont typeface="+mj-lt"/>
                        <a:buNone/>
                        <a:tabLst>
                          <a:tab pos="228600" algn="l"/>
                        </a:tabLst>
                      </a:pPr>
                      <a:r>
                        <a:rPr lang="ru-RU" sz="2400" dirty="0" smtClean="0">
                          <a:effectLst/>
                        </a:rPr>
                        <a:t>5.</a:t>
                      </a:r>
                      <a:r>
                        <a:rPr lang="en-US" sz="2400" dirty="0">
                          <a:effectLst/>
                        </a:rPr>
                        <a:t> </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2400">
                          <a:effectLst/>
                        </a:rPr>
                        <a:t>Awstraliýa</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2400" dirty="0">
                          <a:effectLst/>
                        </a:rPr>
                        <a:t>206</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33727515"/>
                  </a:ext>
                </a:extLst>
              </a:tr>
              <a:tr h="259812">
                <a:tc>
                  <a:txBody>
                    <a:bodyPr/>
                    <a:lstStyle/>
                    <a:p>
                      <a:pPr marL="0" lvl="0" indent="0" algn="just">
                        <a:lnSpc>
                          <a:spcPct val="115000"/>
                        </a:lnSpc>
                        <a:spcAft>
                          <a:spcPts val="0"/>
                        </a:spcAft>
                        <a:buFont typeface="+mj-lt"/>
                        <a:buNone/>
                        <a:tabLst>
                          <a:tab pos="228600" algn="l"/>
                        </a:tabLst>
                      </a:pPr>
                      <a:r>
                        <a:rPr lang="ru-RU" sz="2400" dirty="0" smtClean="0">
                          <a:effectLst/>
                        </a:rPr>
                        <a:t>6.</a:t>
                      </a:r>
                      <a:r>
                        <a:rPr lang="en-US" sz="2400" dirty="0">
                          <a:effectLst/>
                        </a:rPr>
                        <a:t> </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2400">
                          <a:effectLst/>
                        </a:rPr>
                        <a:t>Russiýa</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2400" dirty="0">
                          <a:effectLst/>
                        </a:rPr>
                        <a:t>160</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89614788"/>
                  </a:ext>
                </a:extLst>
              </a:tr>
              <a:tr h="259812">
                <a:tc>
                  <a:txBody>
                    <a:bodyPr/>
                    <a:lstStyle/>
                    <a:p>
                      <a:pPr marL="0" lvl="0" indent="0" algn="just">
                        <a:lnSpc>
                          <a:spcPct val="115000"/>
                        </a:lnSpc>
                        <a:spcAft>
                          <a:spcPts val="0"/>
                        </a:spcAft>
                        <a:buFont typeface="+mj-lt"/>
                        <a:buNone/>
                        <a:tabLst>
                          <a:tab pos="228600" algn="l"/>
                        </a:tabLst>
                      </a:pPr>
                      <a:r>
                        <a:rPr lang="ru-RU" sz="2400" dirty="0" smtClean="0">
                          <a:effectLst/>
                        </a:rPr>
                        <a:t>7.</a:t>
                      </a:r>
                      <a:r>
                        <a:rPr lang="en-US" sz="2400" dirty="0">
                          <a:effectLst/>
                        </a:rPr>
                        <a:t> </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2400">
                          <a:effectLst/>
                        </a:rPr>
                        <a:t>Polşa</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2400" dirty="0">
                          <a:effectLst/>
                        </a:rPr>
                        <a:t>137</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35059605"/>
                  </a:ext>
                </a:extLst>
              </a:tr>
            </a:tbl>
          </a:graphicData>
        </a:graphic>
      </p:graphicFrame>
      <p:sp>
        <p:nvSpPr>
          <p:cNvPr id="3" name="Rectangle 1"/>
          <p:cNvSpPr>
            <a:spLocks noChangeArrowheads="1"/>
          </p:cNvSpPr>
          <p:nvPr/>
        </p:nvSpPr>
        <p:spPr bwMode="auto">
          <a:xfrm>
            <a:off x="2505393" y="31291"/>
            <a:ext cx="6208751"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Dünýä</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öndürilýän</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kömrüň</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mukdary</a:t>
            </a:r>
            <a:endParaRPr kumimoji="0" lang="ru-RU" altLang="ru-RU"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4" name="Прямоугольник 3"/>
          <p:cNvSpPr/>
          <p:nvPr/>
        </p:nvSpPr>
        <p:spPr>
          <a:xfrm>
            <a:off x="415636" y="4290059"/>
            <a:ext cx="11319163" cy="1755417"/>
          </a:xfrm>
          <a:prstGeom prst="rect">
            <a:avLst/>
          </a:prstGeom>
        </p:spPr>
        <p:txBody>
          <a:bodyPr wrap="square">
            <a:spAutoFit/>
          </a:bodyPr>
          <a:lstStyle/>
          <a:p>
            <a:pPr indent="449580" algn="just">
              <a:lnSpc>
                <a:spcPct val="115000"/>
              </a:lnSpc>
              <a:spcAft>
                <a:spcPts val="0"/>
              </a:spcAft>
            </a:pPr>
            <a:r>
              <a:rPr lang="tk-TM" sz="3200" dirty="0" err="1">
                <a:latin typeface="Times New Roman" panose="02020603050405020304" pitchFamily="18" charset="0"/>
                <a:ea typeface="Times New Roman" panose="02020603050405020304" pitchFamily="18" charset="0"/>
                <a:cs typeface="Times New Roman" panose="02020603050405020304" pitchFamily="18" charset="0"/>
              </a:rPr>
              <a:t>T</a:t>
            </a:r>
            <a:r>
              <a:rPr lang="en-US" sz="3200" dirty="0" err="1" smtClean="0">
                <a:latin typeface="Times New Roman" panose="02020603050405020304" pitchFamily="18" charset="0"/>
                <a:ea typeface="Times New Roman" panose="02020603050405020304" pitchFamily="18" charset="0"/>
                <a:cs typeface="Times New Roman" panose="02020603050405020304" pitchFamily="18" charset="0"/>
              </a:rPr>
              <a:t>ablisadan</a:t>
            </a:r>
            <a:r>
              <a:rPr lang="en-US" sz="3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görnüşi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ýaly</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kömri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köp</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öndürýän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döwletleriň</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sanawy</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berlip</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Hytaý</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dünýä</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1-nji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orny</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eýeleýär</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Galan 6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sany</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döwlet</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kömri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daşary</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ýurtlara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eksport</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edýärler</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720644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0306" y="185155"/>
            <a:ext cx="11456894" cy="1569660"/>
          </a:xfrm>
          <a:prstGeom prst="rect">
            <a:avLst/>
          </a:prstGeom>
        </p:spPr>
        <p:txBody>
          <a:bodyPr wrap="square">
            <a:spAutoFit/>
          </a:bodyPr>
          <a:lstStyle/>
          <a:p>
            <a:r>
              <a:rPr lang="en-US" sz="2400" smtClean="0">
                <a:latin typeface="Times New Roman" panose="02020603050405020304" pitchFamily="18" charset="0"/>
                <a:ea typeface="Times New Roman" panose="02020603050405020304" pitchFamily="18" charset="0"/>
              </a:rPr>
              <a:t>Energiýa resurslarynyň hataryna köp alynýa uran magdanyny hem goşýarlar. Uran darganda köp mukdarda energiýa özünden bölüp çykarýar. Ol litosferada we dünýä ummanlarynda gaty köp ýaýrandyr. Onuň dünýä boýunça ätiýaçlygy 3340 müň tonna (U</a:t>
            </a:r>
            <a:r>
              <a:rPr lang="en-US" sz="2400" baseline="-25000" smtClean="0">
                <a:latin typeface="Times New Roman" panose="02020603050405020304" pitchFamily="18" charset="0"/>
                <a:ea typeface="Times New Roman" panose="02020603050405020304" pitchFamily="18" charset="0"/>
              </a:rPr>
              <a:t>3</a:t>
            </a:r>
            <a:r>
              <a:rPr lang="en-US" sz="2400" smtClean="0">
                <a:latin typeface="Times New Roman" panose="02020603050405020304" pitchFamily="18" charset="0"/>
                <a:ea typeface="Times New Roman" panose="02020603050405020304" pitchFamily="18" charset="0"/>
              </a:rPr>
              <a:t>O</a:t>
            </a:r>
            <a:r>
              <a:rPr lang="en-US" sz="2400" baseline="-25000" smtClean="0">
                <a:latin typeface="Times New Roman" panose="02020603050405020304" pitchFamily="18" charset="0"/>
                <a:ea typeface="Times New Roman" panose="02020603050405020304" pitchFamily="18" charset="0"/>
              </a:rPr>
              <a:t>8</a:t>
            </a:r>
            <a:r>
              <a:rPr lang="en-US" sz="2400" smtClean="0">
                <a:latin typeface="Times New Roman" panose="02020603050405020304" pitchFamily="18" charset="0"/>
                <a:ea typeface="Times New Roman" panose="02020603050405020304" pitchFamily="18" charset="0"/>
              </a:rPr>
              <a:t>) hasaplanýar. Dünýäniň dürli döwletleri şol ätiýaçlygyň belli bir bölegini öndürýärler </a:t>
            </a:r>
            <a:endParaRPr lang="ru-RU" sz="2400" dirty="0"/>
          </a:p>
        </p:txBody>
      </p:sp>
      <p:graphicFrame>
        <p:nvGraphicFramePr>
          <p:cNvPr id="4" name="Таблица 3"/>
          <p:cNvGraphicFramePr>
            <a:graphicFrameLocks noGrp="1"/>
          </p:cNvGraphicFramePr>
          <p:nvPr>
            <p:extLst>
              <p:ext uri="{D42A27DB-BD31-4B8C-83A1-F6EECF244321}">
                <p14:modId xmlns:p14="http://schemas.microsoft.com/office/powerpoint/2010/main" val="2186029698"/>
              </p:ext>
            </p:extLst>
          </p:nvPr>
        </p:nvGraphicFramePr>
        <p:xfrm>
          <a:off x="551328" y="2137091"/>
          <a:ext cx="11201400" cy="4304049"/>
        </p:xfrm>
        <a:graphic>
          <a:graphicData uri="http://schemas.openxmlformats.org/drawingml/2006/table">
            <a:tbl>
              <a:tblPr firstRow="1" firstCol="1" lastRow="1" lastCol="1" bandRow="1" bandCol="1">
                <a:tableStyleId>{5C22544A-7EE6-4342-B048-85BDC9FD1C3A}</a:tableStyleId>
              </a:tblPr>
              <a:tblGrid>
                <a:gridCol w="602188">
                  <a:extLst>
                    <a:ext uri="{9D8B030D-6E8A-4147-A177-3AD203B41FA5}">
                      <a16:colId xmlns:a16="http://schemas.microsoft.com/office/drawing/2014/main" val="1564883016"/>
                    </a:ext>
                  </a:extLst>
                </a:gridCol>
                <a:gridCol w="3378876">
                  <a:extLst>
                    <a:ext uri="{9D8B030D-6E8A-4147-A177-3AD203B41FA5}">
                      <a16:colId xmlns:a16="http://schemas.microsoft.com/office/drawing/2014/main" val="573312278"/>
                    </a:ext>
                  </a:extLst>
                </a:gridCol>
                <a:gridCol w="3187217">
                  <a:extLst>
                    <a:ext uri="{9D8B030D-6E8A-4147-A177-3AD203B41FA5}">
                      <a16:colId xmlns:a16="http://schemas.microsoft.com/office/drawing/2014/main" val="9976441"/>
                    </a:ext>
                  </a:extLst>
                </a:gridCol>
                <a:gridCol w="4033119">
                  <a:extLst>
                    <a:ext uri="{9D8B030D-6E8A-4147-A177-3AD203B41FA5}">
                      <a16:colId xmlns:a16="http://schemas.microsoft.com/office/drawing/2014/main" val="1116178801"/>
                    </a:ext>
                  </a:extLst>
                </a:gridCol>
              </a:tblGrid>
              <a:tr h="1371471">
                <a:tc>
                  <a:txBody>
                    <a:bodyPr/>
                    <a:lstStyle/>
                    <a:p>
                      <a:pPr algn="just">
                        <a:lnSpc>
                          <a:spcPct val="115000"/>
                        </a:lnSpc>
                        <a:spcAft>
                          <a:spcPts val="0"/>
                        </a:spcAft>
                      </a:pPr>
                      <a:r>
                        <a:rPr lang="en-US" sz="1800" dirty="0">
                          <a:effectLst/>
                        </a:rPr>
                        <a:t>№</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800" dirty="0" err="1">
                          <a:effectLst/>
                        </a:rPr>
                        <a:t>Uran</a:t>
                      </a:r>
                      <a:r>
                        <a:rPr lang="en-US" sz="1800" dirty="0">
                          <a:effectLst/>
                        </a:rPr>
                        <a:t> </a:t>
                      </a:r>
                      <a:r>
                        <a:rPr lang="en-US" sz="1800" dirty="0" err="1">
                          <a:effectLst/>
                        </a:rPr>
                        <a:t>magdanyny</a:t>
                      </a:r>
                      <a:r>
                        <a:rPr lang="en-US" sz="1800" dirty="0">
                          <a:effectLst/>
                        </a:rPr>
                        <a:t> </a:t>
                      </a:r>
                      <a:r>
                        <a:rPr lang="en-US" sz="1800" dirty="0" err="1">
                          <a:effectLst/>
                        </a:rPr>
                        <a:t>öndürýän</a:t>
                      </a:r>
                      <a:r>
                        <a:rPr lang="en-US" sz="1800" dirty="0">
                          <a:effectLst/>
                        </a:rPr>
                        <a:t> </a:t>
                      </a:r>
                      <a:r>
                        <a:rPr lang="en-US" sz="1800" dirty="0" err="1">
                          <a:effectLst/>
                        </a:rPr>
                        <a:t>döwletler</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800">
                          <a:effectLst/>
                        </a:rPr>
                        <a:t>Uran magdanynyň umumy mukdary</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800" dirty="0" err="1">
                          <a:effectLst/>
                        </a:rPr>
                        <a:t>Dünýä</a:t>
                      </a:r>
                      <a:r>
                        <a:rPr lang="en-US" sz="1800" dirty="0">
                          <a:effectLst/>
                        </a:rPr>
                        <a:t> </a:t>
                      </a:r>
                      <a:r>
                        <a:rPr lang="en-US" sz="1800" dirty="0" err="1">
                          <a:effectLst/>
                        </a:rPr>
                        <a:t>boýunça</a:t>
                      </a:r>
                      <a:r>
                        <a:rPr lang="en-US" sz="1800" dirty="0">
                          <a:effectLst/>
                        </a:rPr>
                        <a:t> </a:t>
                      </a:r>
                      <a:r>
                        <a:rPr lang="en-US" sz="1800" dirty="0" err="1">
                          <a:effectLst/>
                        </a:rPr>
                        <a:t>öndürilýän</a:t>
                      </a:r>
                      <a:r>
                        <a:rPr lang="en-US" sz="1800" dirty="0">
                          <a:effectLst/>
                        </a:rPr>
                        <a:t> </a:t>
                      </a:r>
                      <a:r>
                        <a:rPr lang="en-US" sz="1800" dirty="0" err="1">
                          <a:effectLst/>
                        </a:rPr>
                        <a:t>uran</a:t>
                      </a:r>
                      <a:r>
                        <a:rPr lang="en-US" sz="1800" dirty="0">
                          <a:effectLst/>
                        </a:rPr>
                        <a:t> </a:t>
                      </a:r>
                      <a:r>
                        <a:rPr lang="en-US" sz="1800" dirty="0" err="1">
                          <a:effectLst/>
                        </a:rPr>
                        <a:t>magdanynyň</a:t>
                      </a:r>
                      <a:r>
                        <a:rPr lang="en-US" sz="1800" dirty="0">
                          <a:effectLst/>
                        </a:rPr>
                        <a:t> %-de </a:t>
                      </a:r>
                      <a:r>
                        <a:rPr lang="en-US" sz="1800" dirty="0" err="1">
                          <a:effectLst/>
                        </a:rPr>
                        <a:t>aňladylyşy</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64160285"/>
                  </a:ext>
                </a:extLst>
              </a:tr>
              <a:tr h="325862">
                <a:tc>
                  <a:txBody>
                    <a:bodyPr/>
                    <a:lstStyle/>
                    <a:p>
                      <a:pPr marL="342900" lvl="0" indent="-342900" algn="just">
                        <a:lnSpc>
                          <a:spcPct val="115000"/>
                        </a:lnSpc>
                        <a:spcAft>
                          <a:spcPts val="0"/>
                        </a:spcAft>
                        <a:buFont typeface="+mj-lt"/>
                        <a:buAutoNum type="arabicPeriod"/>
                        <a:tabLst>
                          <a:tab pos="228600" algn="l"/>
                        </a:tabLst>
                      </a:pPr>
                      <a:r>
                        <a:rPr lang="en-US" sz="1800">
                          <a:effectLst/>
                        </a:rPr>
                        <a:t>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dirty="0" err="1">
                          <a:effectLst/>
                        </a:rPr>
                        <a:t>Awstraliýa</a:t>
                      </a:r>
                      <a:r>
                        <a:rPr lang="en-US" sz="1800" dirty="0">
                          <a:effectLst/>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889</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800">
                          <a:effectLst/>
                        </a:rPr>
                        <a:t>27 %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52764264"/>
                  </a:ext>
                </a:extLst>
              </a:tr>
              <a:tr h="325862">
                <a:tc>
                  <a:txBody>
                    <a:bodyPr/>
                    <a:lstStyle/>
                    <a:p>
                      <a:pPr marL="0" lvl="0" indent="0" algn="just">
                        <a:lnSpc>
                          <a:spcPct val="115000"/>
                        </a:lnSpc>
                        <a:spcAft>
                          <a:spcPts val="0"/>
                        </a:spcAft>
                        <a:buFont typeface="+mj-lt"/>
                        <a:buNone/>
                        <a:tabLst>
                          <a:tab pos="228600" algn="l"/>
                        </a:tabLst>
                      </a:pPr>
                      <a:r>
                        <a:rPr lang="tk-TM" sz="1800" dirty="0" smtClean="0">
                          <a:effectLst/>
                        </a:rPr>
                        <a:t>2.</a:t>
                      </a:r>
                      <a:r>
                        <a:rPr lang="en-US" sz="1800" dirty="0">
                          <a:effectLst/>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Gazagystan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dirty="0">
                          <a:effectLst/>
                        </a:rPr>
                        <a:t>558</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800">
                          <a:effectLst/>
                        </a:rPr>
                        <a:t>17 %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6705094"/>
                  </a:ext>
                </a:extLst>
              </a:tr>
              <a:tr h="325862">
                <a:tc>
                  <a:txBody>
                    <a:bodyPr/>
                    <a:lstStyle/>
                    <a:p>
                      <a:pPr marL="0" lvl="0" indent="0" algn="just">
                        <a:lnSpc>
                          <a:spcPct val="115000"/>
                        </a:lnSpc>
                        <a:spcAft>
                          <a:spcPts val="0"/>
                        </a:spcAft>
                        <a:buFont typeface="+mj-lt"/>
                        <a:buNone/>
                        <a:tabLst>
                          <a:tab pos="228600" algn="l"/>
                        </a:tabLst>
                      </a:pPr>
                      <a:r>
                        <a:rPr lang="tk-TM" sz="1800" dirty="0" smtClean="0">
                          <a:effectLst/>
                        </a:rPr>
                        <a:t>3.</a:t>
                      </a:r>
                      <a:r>
                        <a:rPr lang="en-US" sz="1800" dirty="0">
                          <a:effectLst/>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Kanada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dirty="0">
                          <a:effectLst/>
                        </a:rPr>
                        <a:t>511</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800">
                          <a:effectLst/>
                        </a:rPr>
                        <a:t>15 %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28878357"/>
                  </a:ext>
                </a:extLst>
              </a:tr>
              <a:tr h="325862">
                <a:tc>
                  <a:txBody>
                    <a:bodyPr/>
                    <a:lstStyle/>
                    <a:p>
                      <a:pPr marL="0" lvl="0" indent="0" algn="just">
                        <a:lnSpc>
                          <a:spcPct val="115000"/>
                        </a:lnSpc>
                        <a:spcAft>
                          <a:spcPts val="0"/>
                        </a:spcAft>
                        <a:buFont typeface="+mj-lt"/>
                        <a:buNone/>
                        <a:tabLst>
                          <a:tab pos="228600" algn="l"/>
                        </a:tabLst>
                      </a:pPr>
                      <a:r>
                        <a:rPr lang="tk-TM" sz="1800" dirty="0" smtClean="0">
                          <a:effectLst/>
                        </a:rPr>
                        <a:t>4.</a:t>
                      </a:r>
                      <a:r>
                        <a:rPr lang="en-US" sz="1800" dirty="0">
                          <a:effectLst/>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Günorta Afrika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dirty="0">
                          <a:effectLst/>
                        </a:rPr>
                        <a:t>354</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800">
                          <a:effectLst/>
                        </a:rPr>
                        <a:t>11 %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04756552"/>
                  </a:ext>
                </a:extLst>
              </a:tr>
              <a:tr h="325862">
                <a:tc>
                  <a:txBody>
                    <a:bodyPr/>
                    <a:lstStyle/>
                    <a:p>
                      <a:pPr marL="0" lvl="0" indent="0" algn="just">
                        <a:lnSpc>
                          <a:spcPct val="115000"/>
                        </a:lnSpc>
                        <a:spcAft>
                          <a:spcPts val="0"/>
                        </a:spcAft>
                        <a:buFont typeface="+mj-lt"/>
                        <a:buNone/>
                        <a:tabLst>
                          <a:tab pos="228600" algn="l"/>
                        </a:tabLst>
                      </a:pPr>
                      <a:r>
                        <a:rPr lang="tk-TM" sz="1800" dirty="0" smtClean="0">
                          <a:effectLst/>
                        </a:rPr>
                        <a:t>5.</a:t>
                      </a:r>
                      <a:r>
                        <a:rPr lang="en-US" sz="1800" dirty="0">
                          <a:effectLst/>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Namibiýa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256</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800" dirty="0">
                          <a:effectLst/>
                        </a:rPr>
                        <a:t>8 %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07635551"/>
                  </a:ext>
                </a:extLst>
              </a:tr>
              <a:tr h="325862">
                <a:tc>
                  <a:txBody>
                    <a:bodyPr/>
                    <a:lstStyle/>
                    <a:p>
                      <a:pPr marL="0" lvl="0" indent="0" algn="just">
                        <a:lnSpc>
                          <a:spcPct val="115000"/>
                        </a:lnSpc>
                        <a:spcAft>
                          <a:spcPts val="0"/>
                        </a:spcAft>
                        <a:buFont typeface="+mj-lt"/>
                        <a:buNone/>
                        <a:tabLst>
                          <a:tab pos="228600" algn="l"/>
                        </a:tabLst>
                      </a:pPr>
                      <a:r>
                        <a:rPr lang="tk-TM" sz="1800" dirty="0" smtClean="0">
                          <a:effectLst/>
                        </a:rPr>
                        <a:t>6.</a:t>
                      </a:r>
                      <a:r>
                        <a:rPr lang="en-US" sz="1800" dirty="0">
                          <a:effectLst/>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Braziliýa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dirty="0">
                          <a:effectLst/>
                        </a:rPr>
                        <a:t>232</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800" dirty="0">
                          <a:effectLst/>
                        </a:rPr>
                        <a:t>7 %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12880284"/>
                  </a:ext>
                </a:extLst>
              </a:tr>
              <a:tr h="325862">
                <a:tc>
                  <a:txBody>
                    <a:bodyPr/>
                    <a:lstStyle/>
                    <a:p>
                      <a:pPr marL="0" lvl="0" indent="0" algn="just">
                        <a:lnSpc>
                          <a:spcPct val="115000"/>
                        </a:lnSpc>
                        <a:spcAft>
                          <a:spcPts val="0"/>
                        </a:spcAft>
                        <a:buFont typeface="+mj-lt"/>
                        <a:buNone/>
                        <a:tabLst>
                          <a:tab pos="228600" algn="l"/>
                        </a:tabLst>
                      </a:pPr>
                      <a:r>
                        <a:rPr lang="tk-TM" sz="1800" dirty="0" smtClean="0">
                          <a:effectLst/>
                        </a:rPr>
                        <a:t>7.</a:t>
                      </a:r>
                      <a:r>
                        <a:rPr lang="en-US" sz="1800" dirty="0">
                          <a:effectLst/>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Russiýa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157</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800" dirty="0">
                          <a:effectLst/>
                        </a:rPr>
                        <a:t>4,2 %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50293521"/>
                  </a:ext>
                </a:extLst>
              </a:tr>
              <a:tr h="325862">
                <a:tc>
                  <a:txBody>
                    <a:bodyPr/>
                    <a:lstStyle/>
                    <a:p>
                      <a:pPr marL="0" lvl="0" indent="0" algn="just">
                        <a:lnSpc>
                          <a:spcPct val="115000"/>
                        </a:lnSpc>
                        <a:spcAft>
                          <a:spcPts val="0"/>
                        </a:spcAft>
                        <a:buFont typeface="+mj-lt"/>
                        <a:buNone/>
                        <a:tabLst>
                          <a:tab pos="228600" algn="l"/>
                        </a:tabLst>
                      </a:pPr>
                      <a:r>
                        <a:rPr lang="tk-TM" sz="1800" dirty="0" smtClean="0">
                          <a:effectLst/>
                        </a:rPr>
                        <a:t>8.</a:t>
                      </a:r>
                      <a:r>
                        <a:rPr lang="en-US" sz="1800" dirty="0">
                          <a:effectLst/>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ABŞ</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125</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800" dirty="0">
                          <a:effectLst/>
                        </a:rPr>
                        <a:t>5 %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85481918"/>
                  </a:ext>
                </a:extLst>
              </a:tr>
              <a:tr h="325682">
                <a:tc>
                  <a:txBody>
                    <a:bodyPr/>
                    <a:lstStyle/>
                    <a:p>
                      <a:pPr marL="0" lvl="0" indent="0" algn="just">
                        <a:lnSpc>
                          <a:spcPct val="115000"/>
                        </a:lnSpc>
                        <a:spcAft>
                          <a:spcPts val="0"/>
                        </a:spcAft>
                        <a:buFont typeface="+mj-lt"/>
                        <a:buNone/>
                        <a:tabLst>
                          <a:tab pos="228600" algn="l"/>
                        </a:tabLst>
                      </a:pPr>
                      <a:r>
                        <a:rPr lang="tk-TM" sz="1800" dirty="0" smtClean="0">
                          <a:effectLst/>
                        </a:rPr>
                        <a:t>9.</a:t>
                      </a:r>
                      <a:r>
                        <a:rPr lang="en-US" sz="1800" dirty="0">
                          <a:effectLst/>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Özbegistan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800">
                          <a:effectLst/>
                        </a:rPr>
                        <a:t>125</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800" dirty="0">
                          <a:effectLst/>
                        </a:rPr>
                        <a:t>5 %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677483"/>
                  </a:ext>
                </a:extLst>
              </a:tr>
            </a:tbl>
          </a:graphicData>
        </a:graphic>
      </p:graphicFrame>
      <p:sp>
        <p:nvSpPr>
          <p:cNvPr id="5" name="Rectangle 1"/>
          <p:cNvSpPr>
            <a:spLocks noChangeArrowheads="1"/>
          </p:cNvSpPr>
          <p:nvPr/>
        </p:nvSpPr>
        <p:spPr bwMode="auto">
          <a:xfrm>
            <a:off x="2439727" y="1640978"/>
            <a:ext cx="7164462"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marL="0" marR="0" lvl="0" indent="449263" algn="l" defTabSz="914400" rtl="0" eaLnBrk="0" fontAlgn="base" latinLnBrk="0" hangingPunct="0">
              <a:lnSpc>
                <a:spcPct val="100000"/>
              </a:lnSpc>
              <a:spcBef>
                <a:spcPct val="0"/>
              </a:spcBef>
              <a:spcAft>
                <a:spcPct val="0"/>
              </a:spcAft>
              <a:buClrTx/>
              <a:buSzTx/>
              <a:buFontTx/>
              <a:buNone/>
              <a:tabLst>
                <a:tab pos="228600" algn="l"/>
              </a:tabLst>
            </a:pP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Dünýä</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uranyň</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şertli</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ýagdaýda</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öndürilişi</a:t>
            </a:r>
            <a:endParaRPr kumimoji="0" lang="ru-RU" altLang="ru-RU" b="0" i="0" u="none" strike="noStrike" cap="none" normalizeH="0" baseline="0" dirty="0" smtClean="0">
              <a:ln>
                <a:noFill/>
              </a:ln>
              <a:solidFill>
                <a:schemeClr val="tx1"/>
              </a:solidFill>
              <a:effectLst/>
            </a:endParaRPr>
          </a:p>
          <a:p>
            <a:pPr marL="0" marR="0" lvl="0" indent="449263" algn="l" defTabSz="914400" rtl="0" eaLnBrk="0" fontAlgn="base" latinLnBrk="0" hangingPunct="0">
              <a:lnSpc>
                <a:spcPct val="100000"/>
              </a:lnSpc>
              <a:spcBef>
                <a:spcPct val="0"/>
              </a:spcBef>
              <a:spcAft>
                <a:spcPct val="0"/>
              </a:spcAft>
              <a:buClrTx/>
              <a:buSzTx/>
              <a:buFontTx/>
              <a:buNone/>
              <a:tabLst>
                <a:tab pos="228600" algn="l"/>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198818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429491" y="292112"/>
            <a:ext cx="11485417"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kumimoji="0" lang="pl-PL"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Litosfera barada düşünje. Litosferanyň esasy aýratynlyklary</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Litosfera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name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daşky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çuňluga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aralaşdygymyzça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berkligi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gowşaýan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gatlagyna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sng"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litosfera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diýilýär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gabygyndan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mantiýadan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durýar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Litosferanyň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umumy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galyňlygy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50-200 km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aralygynda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bolup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galyňlygy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75 km,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ummanlaryň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astynda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10 km-e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çenlidir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gabygynda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ähli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dag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jynslary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minerallar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gazylyp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alynýan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peýdaly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jemlenendir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gabygyndaky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gazylyp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alynýan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millionlarça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ýyllaryň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dowamynda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emele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gelendir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Adamzat</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özüniň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hojalyk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işinde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kem-kemden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täze-täze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önümçilik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gurallaryny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ulanmak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has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köp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çykaryp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başlaýar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Häzirki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günde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adamzat</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göwsünden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100 milliard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magdanlary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ýangyç</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gurluşyk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çig</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mallary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alýar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800 million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töweregi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dürli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metallary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eredýär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60 million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mukdarda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heniz</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tebigatda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belli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bolmadyk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sintetika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önümlerini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öndürýär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400 million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mineral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dökünleri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4 million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awuly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himikatlary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ekerançylyk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ýerlerine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pytradýar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Litosferanyň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her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ädimde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peýdalanyp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gelinýär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Emma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jümmüşinden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çykarylýan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tükeniksiz</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däldir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ru-RU" sz="32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941323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ChangeArrowheads="1"/>
          </p:cNvSpPr>
          <p:nvPr/>
        </p:nvSpPr>
        <p:spPr bwMode="auto">
          <a:xfrm>
            <a:off x="346362" y="663525"/>
            <a:ext cx="11443855"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just"/>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togalagyndaky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döwletleriň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çäkleri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geofiziki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geologiki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nukdaý</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nazaryndan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köp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halatlarda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doly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öwrenilen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däldir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Şoňa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görä</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dünýäniň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köp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döwletlerinde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gazma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täze-täze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görnüşli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ätiýaçlyklaryna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garaşmak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mümkin.Ýer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togalagynyň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köp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bölegini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1370-1400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mln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km</a:t>
            </a:r>
            <a:r>
              <a:rPr kumimoji="0" lang="en-US" altLang="ru-RU" sz="2400" b="0" i="0" u="none" strike="noStrike" cap="none" normalizeH="0" baseline="3000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dünýä</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ummanlarynyň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suwlary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tutup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düzüminde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70-den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gowrak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himiki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elementleri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saklaýar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Dünýä</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ummanlary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deňizleriň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kub</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km) 35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mln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tonnadan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gowrak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jisimler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onuň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19,8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mln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nahar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duzuna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9,5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mln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magniyä</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0,89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mln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kükürde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31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müň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broma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10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alýumine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mise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urana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03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kümüşe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0,04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tonna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altyna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beýleki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himiki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jisimlere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degişlidir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togalagyndaky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ummanlaryň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deňizleriň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suwlarynda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tk-TM"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48-10</a:t>
            </a:r>
            <a:r>
              <a:rPr lang="tk-TM" altLang="ru-RU" sz="2400" baseline="30000" dirty="0">
                <a:latin typeface="Times New Roman" panose="02020603050405020304" pitchFamily="18" charset="0"/>
                <a:ea typeface="Times New Roman" panose="02020603050405020304" pitchFamily="18" charset="0"/>
                <a:cs typeface="Times New Roman" panose="02020603050405020304" pitchFamily="18" charset="0"/>
              </a:rPr>
              <a:t>15 </a:t>
            </a:r>
            <a:r>
              <a:rPr lang="tk-TM" altLang="ru-RU" sz="2400" dirty="0">
                <a:latin typeface="Times New Roman" panose="02020603050405020304" pitchFamily="18" charset="0"/>
                <a:ea typeface="Times New Roman" panose="02020603050405020304" pitchFamily="18" charset="0"/>
                <a:cs typeface="Times New Roman" panose="02020603050405020304" pitchFamily="18" charset="0"/>
              </a:rPr>
              <a:t>tonna himiki maddalar bolup, ony deň derejede Ýer gabygynyň üstüne ýaýradanda 45 m bolan gatlagy, 149 mln km2 deň bolan gury Ýeriň üstüne ýazanda 153 m bolan gatlagy emele getirer. Umman we deňiz suwlaryndan radioaktiw, gymmat bahaly elementleri almak boýunça Ýaponiýa, Angliýa, Germaniýa döwletleri ähmiýetli maksatnamalaryň üstünde işleýärler.</a:t>
            </a:r>
            <a:endParaRPr kumimoji="0" lang="en-US" altLang="ru-RU" sz="3200" b="0" i="0" u="none" strike="noStrike" cap="none" normalizeH="0" dirty="0" smtClean="0">
              <a:ln>
                <a:noFill/>
              </a:ln>
              <a:solidFill>
                <a:schemeClr val="tx1"/>
              </a:solidFill>
              <a:effectLst/>
            </a:endParaRPr>
          </a:p>
        </p:txBody>
      </p:sp>
    </p:spTree>
    <p:extLst>
      <p:ext uri="{BB962C8B-B14F-4D97-AF65-F5344CB8AC3E}">
        <p14:creationId xmlns:p14="http://schemas.microsoft.com/office/powerpoint/2010/main" val="115844253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7090" y="0"/>
            <a:ext cx="11360727" cy="6551794"/>
          </a:xfrm>
          <a:prstGeom prst="rect">
            <a:avLst/>
          </a:prstGeom>
        </p:spPr>
        <p:txBody>
          <a:bodyPr wrap="square">
            <a:spAutoFit/>
          </a:bodyPr>
          <a:lstStyle/>
          <a:p>
            <a:pPr marL="228600" algn="just">
              <a:lnSpc>
                <a:spcPct val="115000"/>
              </a:lnSpc>
              <a:spcAft>
                <a:spcPts val="0"/>
              </a:spcAft>
            </a:pP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4.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Gazma</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baýlyklaryň</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görnüşleri</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olary</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peýdalanmakda</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ýüze</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çykýan</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ekologiki</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meseleler</a:t>
            </a:r>
            <a:endParaRPr lang="ru-RU" sz="1600" dirty="0">
              <a:latin typeface="Calibri" panose="020F0502020204030204" pitchFamily="34" charset="0"/>
              <a:ea typeface="Times New Roman" panose="02020603050405020304" pitchFamily="18" charset="0"/>
              <a:cs typeface="Times New Roman" panose="02020603050405020304" pitchFamily="18" charset="0"/>
            </a:endParaRPr>
          </a:p>
          <a:p>
            <a:pPr indent="449580" algn="just">
              <a:lnSpc>
                <a:spcPct val="115000"/>
              </a:lnSpc>
              <a:spcAft>
                <a:spcPts val="0"/>
              </a:spcAft>
            </a:pP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Ýeriň</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jümmüşi</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diýip</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ýer</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gabygynyň</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ýokarky</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bölümine</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düşünilip</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onuň</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çäklerinde</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gazylma</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baýlyklary</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almaklyk</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amala</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smtClean="0">
                <a:latin typeface="Times New Roman" panose="02020603050405020304" pitchFamily="18" charset="0"/>
                <a:ea typeface="Times New Roman" panose="02020603050405020304" pitchFamily="18" charset="0"/>
                <a:cs typeface="Times New Roman" panose="02020603050405020304" pitchFamily="18" charset="0"/>
              </a:rPr>
              <a:t>aşyrylýar.Peýdaly</a:t>
            </a:r>
            <a:r>
              <a:rPr lang="ru-RU" sz="23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gazylma</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baýlyklar</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dag</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jynsy</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halk</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hojalygynda</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ulanylýan</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şeýle-de</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tebigy</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minerallar</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hem</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goşulyp</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olardan</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minerallaryň</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iň</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ähmiýetlileri</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senagat</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pudaklary</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bölünip</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smtClean="0">
                <a:latin typeface="Times New Roman" panose="02020603050405020304" pitchFamily="18" charset="0"/>
                <a:ea typeface="Times New Roman" panose="02020603050405020304" pitchFamily="18" charset="0"/>
                <a:cs typeface="Times New Roman" panose="02020603050405020304" pitchFamily="18" charset="0"/>
              </a:rPr>
              <a:t>aýrylýar.Häzirki</a:t>
            </a:r>
            <a:r>
              <a:rPr lang="ru-RU" sz="23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wagtda</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dag</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magdanlaryny</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işleýän</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senagat</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pudaklary</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çig</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mal</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peýdaly</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gazylma</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baýlyklar</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hyzmat</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edip</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olar</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hem</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öz</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gezeginde</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ýanyjy</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metal</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metal</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ea typeface="Times New Roman" panose="02020603050405020304" pitchFamily="18" charset="0"/>
                <a:cs typeface="Times New Roman" panose="02020603050405020304" pitchFamily="18" charset="0"/>
              </a:rPr>
              <a:t>dällere</a:t>
            </a:r>
            <a:r>
              <a:rPr lang="ru-RU" sz="23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dirty="0" err="1" smtClean="0">
                <a:latin typeface="Times New Roman" panose="02020603050405020304" pitchFamily="18" charset="0"/>
                <a:ea typeface="Times New Roman" panose="02020603050405020304" pitchFamily="18" charset="0"/>
                <a:cs typeface="Times New Roman" panose="02020603050405020304" pitchFamily="18" charset="0"/>
              </a:rPr>
              <a:t>bölünýär.</a:t>
            </a:r>
            <a:r>
              <a:rPr lang="ru-RU" sz="2300" b="1" i="1" dirty="0" err="1" smtClean="0">
                <a:latin typeface="Times New Roman" panose="02020603050405020304" pitchFamily="18" charset="0"/>
                <a:ea typeface="Times New Roman" panose="02020603050405020304" pitchFamily="18" charset="0"/>
                <a:cs typeface="Times New Roman" panose="02020603050405020304" pitchFamily="18" charset="0"/>
              </a:rPr>
              <a:t>Peýdaly</a:t>
            </a:r>
            <a:r>
              <a:rPr lang="ru-RU" sz="2300" b="1"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2300" b="1" i="1" dirty="0" err="1">
                <a:latin typeface="Times New Roman" panose="02020603050405020304" pitchFamily="18" charset="0"/>
                <a:ea typeface="Times New Roman" panose="02020603050405020304" pitchFamily="18" charset="0"/>
                <a:cs typeface="Times New Roman" panose="02020603050405020304" pitchFamily="18" charset="0"/>
              </a:rPr>
              <a:t>gazylma</a:t>
            </a:r>
            <a:r>
              <a:rPr lang="ru-RU" sz="2300" b="1"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b="1" i="1" dirty="0" err="1">
                <a:latin typeface="Times New Roman" panose="02020603050405020304" pitchFamily="18" charset="0"/>
                <a:ea typeface="Times New Roman" panose="02020603050405020304" pitchFamily="18" charset="0"/>
                <a:cs typeface="Times New Roman" panose="02020603050405020304" pitchFamily="18" charset="0"/>
              </a:rPr>
              <a:t>baýlyklaryň</a:t>
            </a:r>
            <a:r>
              <a:rPr lang="ru-RU" sz="2300" b="1"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b="1" i="1" dirty="0" err="1">
                <a:latin typeface="Times New Roman" panose="02020603050405020304" pitchFamily="18" charset="0"/>
                <a:ea typeface="Times New Roman" panose="02020603050405020304" pitchFamily="18" charset="0"/>
                <a:cs typeface="Times New Roman" panose="02020603050405020304" pitchFamily="18" charset="0"/>
              </a:rPr>
              <a:t>toparlara</a:t>
            </a:r>
            <a:r>
              <a:rPr lang="ru-RU" sz="2300" b="1"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300" b="1" i="1" dirty="0" err="1" smtClean="0">
                <a:latin typeface="Times New Roman" panose="02020603050405020304" pitchFamily="18" charset="0"/>
                <a:ea typeface="Times New Roman" panose="02020603050405020304" pitchFamily="18" charset="0"/>
                <a:cs typeface="Times New Roman" panose="02020603050405020304" pitchFamily="18" charset="0"/>
              </a:rPr>
              <a:t>bölünişi</a:t>
            </a:r>
            <a:r>
              <a:rPr lang="ru-RU" sz="2300" b="1" i="1"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en-US" sz="2300" dirty="0" err="1" smtClean="0">
                <a:latin typeface="Times New Roman" panose="02020603050405020304" pitchFamily="18" charset="0"/>
                <a:ea typeface="Times New Roman" panose="02020603050405020304" pitchFamily="18" charset="0"/>
                <a:cs typeface="Times New Roman" panose="02020603050405020304" pitchFamily="18" charset="0"/>
              </a:rPr>
              <a:t>Olary</a:t>
            </a:r>
            <a:r>
              <a:rPr lang="en-US" sz="23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şu</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aşakdaky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toparlara</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bölýärler</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3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en-US" sz="2300" i="1" dirty="0" err="1">
                <a:latin typeface="Times New Roman" panose="02020603050405020304" pitchFamily="18" charset="0"/>
                <a:ea typeface="Times New Roman" panose="02020603050405020304" pitchFamily="18" charset="0"/>
                <a:cs typeface="Times New Roman" panose="02020603050405020304" pitchFamily="18" charset="0"/>
              </a:rPr>
              <a:t>ýangyç</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energetiki</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nebit</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gaz</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kömür</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ýanyjy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slanesler</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torf</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uran</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düzüminde</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saklaýan</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magdanlar</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Ony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şu</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aşakdaky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shema</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mineral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resurslary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bölýärler</a:t>
            </a:r>
            <a:endParaRPr lang="ru-RU" sz="23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en-US" sz="2300" i="1" dirty="0" err="1">
                <a:latin typeface="Times New Roman" panose="02020603050405020304" pitchFamily="18" charset="0"/>
                <a:ea typeface="Times New Roman" panose="02020603050405020304" pitchFamily="18" charset="0"/>
                <a:cs typeface="Times New Roman" panose="02020603050405020304" pitchFamily="18" charset="0"/>
              </a:rPr>
              <a:t>magdan</a:t>
            </a:r>
            <a:r>
              <a:rPr lang="en-US" sz="23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i="1" dirty="0" err="1">
                <a:latin typeface="Times New Roman" panose="02020603050405020304" pitchFamily="18" charset="0"/>
                <a:ea typeface="Times New Roman" panose="02020603050405020304" pitchFamily="18" charset="0"/>
                <a:cs typeface="Times New Roman" panose="02020603050405020304" pitchFamily="18" charset="0"/>
              </a:rPr>
              <a:t>resurslary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demir</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marganes</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magdany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boksitler</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hronitler</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mis</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magdany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gurşun</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sinkli</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nikelli</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wolframly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galaýyly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surmaly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asylly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metallary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saklaýan</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magdanlar</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ş.m</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3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en-US" sz="2300" i="1" dirty="0" err="1">
                <a:latin typeface="Times New Roman" panose="02020603050405020304" pitchFamily="18" charset="0"/>
                <a:ea typeface="Times New Roman" panose="02020603050405020304" pitchFamily="18" charset="0"/>
                <a:cs typeface="Times New Roman" panose="02020603050405020304" pitchFamily="18" charset="0"/>
              </a:rPr>
              <a:t>tebigy</a:t>
            </a:r>
            <a:r>
              <a:rPr lang="en-US" sz="23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i="1" dirty="0" err="1">
                <a:latin typeface="Times New Roman" panose="02020603050405020304" pitchFamily="18" charset="0"/>
                <a:ea typeface="Times New Roman" panose="02020603050405020304" pitchFamily="18" charset="0"/>
                <a:cs typeface="Times New Roman" panose="02020603050405020304" pitchFamily="18" charset="0"/>
              </a:rPr>
              <a:t>gurluşyk</a:t>
            </a:r>
            <a:r>
              <a:rPr lang="en-US" sz="23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i="1" dirty="0" err="1">
                <a:latin typeface="Times New Roman" panose="02020603050405020304" pitchFamily="18" charset="0"/>
                <a:ea typeface="Times New Roman" panose="02020603050405020304" pitchFamily="18" charset="0"/>
                <a:cs typeface="Times New Roman" panose="02020603050405020304" pitchFamily="18" charset="0"/>
              </a:rPr>
              <a:t>materiallary</a:t>
            </a:r>
            <a:r>
              <a:rPr lang="en-US" sz="2300" i="1"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300" i="1" dirty="0" err="1">
                <a:latin typeface="Times New Roman" panose="02020603050405020304" pitchFamily="18" charset="0"/>
                <a:ea typeface="Times New Roman" panose="02020603050405020304" pitchFamily="18" charset="0"/>
                <a:cs typeface="Times New Roman" panose="02020603050405020304" pitchFamily="18" charset="0"/>
              </a:rPr>
              <a:t>magdan</a:t>
            </a:r>
            <a:r>
              <a:rPr lang="en-US" sz="23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i="1" dirty="0" err="1">
                <a:latin typeface="Times New Roman" panose="02020603050405020304" pitchFamily="18" charset="0"/>
                <a:ea typeface="Times New Roman" panose="02020603050405020304" pitchFamily="18" charset="0"/>
                <a:cs typeface="Times New Roman" panose="02020603050405020304" pitchFamily="18" charset="0"/>
              </a:rPr>
              <a:t>däl</a:t>
            </a:r>
            <a:r>
              <a:rPr lang="en-US" sz="23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i="1" dirty="0" err="1">
                <a:latin typeface="Times New Roman" panose="02020603050405020304" pitchFamily="18" charset="0"/>
                <a:ea typeface="Times New Roman" panose="02020603050405020304" pitchFamily="18" charset="0"/>
                <a:cs typeface="Times New Roman" panose="02020603050405020304" pitchFamily="18" charset="0"/>
              </a:rPr>
              <a:t>peýdaly</a:t>
            </a:r>
            <a:r>
              <a:rPr lang="en-US" sz="23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i="1" dirty="0" err="1">
                <a:latin typeface="Times New Roman" panose="02020603050405020304" pitchFamily="18" charset="0"/>
                <a:ea typeface="Times New Roman" panose="02020603050405020304" pitchFamily="18" charset="0"/>
                <a:cs typeface="Times New Roman" panose="02020603050405020304" pitchFamily="18" charset="0"/>
              </a:rPr>
              <a:t>gazylma</a:t>
            </a:r>
            <a:r>
              <a:rPr lang="en-US" sz="23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i="1" dirty="0" err="1">
                <a:latin typeface="Times New Roman" panose="02020603050405020304" pitchFamily="18" charset="0"/>
                <a:ea typeface="Times New Roman" panose="02020603050405020304" pitchFamily="18" charset="0"/>
                <a:cs typeface="Times New Roman" panose="02020603050405020304" pitchFamily="18" charset="0"/>
              </a:rPr>
              <a:t>baýlyklar</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 her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daşy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dolomit</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toýun</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çäge</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mermer</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granit</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ýaşma</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agat</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dag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hrustaly</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granat</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korund</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almaz</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beýlekiler</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ea typeface="Times New Roman" panose="02020603050405020304" pitchFamily="18" charset="0"/>
                <a:cs typeface="Times New Roman" panose="02020603050405020304" pitchFamily="18" charset="0"/>
              </a:rPr>
              <a:t>degişlidir</a:t>
            </a:r>
            <a:r>
              <a:rPr lang="en-US" sz="23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3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597249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48640" y="206609"/>
            <a:ext cx="11269980" cy="612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449263" algn="just" defTabSz="914400" rtl="0" eaLnBrk="0" fontAlgn="base" latinLnBrk="0" hangingPunct="0">
              <a:lnSpc>
                <a:spcPct val="100000"/>
              </a:lnSpc>
              <a:spcBef>
                <a:spcPct val="0"/>
              </a:spcBef>
              <a:spcAft>
                <a:spcPct val="0"/>
              </a:spcAft>
              <a:buClrTx/>
              <a:buSzTx/>
              <a:buFontTx/>
              <a:buChar char="•"/>
              <a:tabLst>
                <a:tab pos="457200" algn="l"/>
              </a:tabLst>
            </a:pPr>
            <a:r>
              <a:rPr kumimoji="0" lang="en-US" altLang="ru-RU" sz="2800" b="0"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Dag-</a:t>
            </a:r>
            <a:r>
              <a:rPr kumimoji="0" lang="en-US" altLang="ru-RU" sz="2800" b="0" i="1"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himiki</a:t>
            </a:r>
            <a:r>
              <a:rPr kumimoji="0" lang="en-US" altLang="ru-RU" sz="2800" b="0"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1"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çig</a:t>
            </a:r>
            <a:r>
              <a:rPr kumimoji="0" lang="en-US" altLang="ru-RU" sz="2800" b="0"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1"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mallary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apatit</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fosforit</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nahar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duzy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kaliý</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duzy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kükürt</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barit</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brom</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ýody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saklaýan</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erginler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ş.m</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ru-RU" sz="2000" b="0" i="0" u="none" strike="noStrike" cap="none" normalizeH="0" baseline="0" dirty="0" smtClean="0">
              <a:ln>
                <a:noFill/>
              </a:ln>
              <a:solidFill>
                <a:schemeClr val="tx1"/>
              </a:solidFill>
              <a:effectLst/>
            </a:endParaRPr>
          </a:p>
          <a:p>
            <a:pPr marL="0" marR="0" lvl="0" indent="449263" algn="just" defTabSz="914400" rtl="0" eaLnBrk="0" fontAlgn="base" latinLnBrk="0" hangingPunct="0">
              <a:lnSpc>
                <a:spcPct val="100000"/>
              </a:lnSpc>
              <a:spcBef>
                <a:spcPct val="0"/>
              </a:spcBef>
              <a:spcAft>
                <a:spcPct val="0"/>
              </a:spcAft>
              <a:buClrTx/>
              <a:buSzTx/>
              <a:buFontTx/>
              <a:buChar char="•"/>
              <a:tabLst>
                <a:tab pos="457200" algn="l"/>
              </a:tabLst>
            </a:pPr>
            <a:r>
              <a:rPr kumimoji="0" lang="en-US" altLang="ru-RU" sz="2800" b="0" i="1"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Gidromineral</a:t>
            </a:r>
            <a:r>
              <a:rPr kumimoji="0" lang="en-US" altLang="ru-RU" sz="2800" b="0"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1"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ýerasty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süýji</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minerallaşan</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suwlar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ru-RU" sz="2000" b="0" i="0" u="none" strike="noStrike" cap="none" normalizeH="0" baseline="0" dirty="0" smtClean="0">
              <a:ln>
                <a:noFill/>
              </a:ln>
              <a:solidFill>
                <a:schemeClr val="tx1"/>
              </a:solidFill>
              <a:effectLst/>
            </a:endParaRPr>
          </a:p>
          <a:p>
            <a:pPr marL="0" marR="0" lvl="0" indent="449263" algn="just" defTabSz="914400" rtl="0" eaLnBrk="0" fontAlgn="base" latinLnBrk="0" hangingPunct="0">
              <a:lnSpc>
                <a:spcPct val="100000"/>
              </a:lnSpc>
              <a:spcBef>
                <a:spcPct val="0"/>
              </a:spcBef>
              <a:spcAft>
                <a:spcPct val="0"/>
              </a:spcAft>
              <a:buClrTx/>
              <a:buSzTx/>
              <a:buFontTx/>
              <a:buChar char="•"/>
              <a:tabLst>
                <a:tab pos="457200" algn="l"/>
              </a:tabLst>
            </a:pP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Ummanyň</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mineral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magdanly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sapaklar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kontinental</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şelfleriň</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plastlary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demir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marganesli</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konkurensiýa</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bolup</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3-6 km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çuňluklarda</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bolýar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oňa</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seretmezden</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70% mineral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Dünýä</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ummanlarynyň</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düýbünde</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ýerleşen</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diýip</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alymlar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hasap</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edýärler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ru-RU" sz="2000" b="0" i="0" u="none" strike="noStrike" cap="none" normalizeH="0" baseline="0" dirty="0" smtClean="0">
              <a:ln>
                <a:noFill/>
              </a:ln>
              <a:solidFill>
                <a:schemeClr val="tx1"/>
              </a:solidFill>
              <a:effectLst/>
            </a:endParaRPr>
          </a:p>
          <a:p>
            <a:pPr marL="0" marR="0" lvl="0" indent="449263" algn="just" defTabSz="914400" rtl="0" eaLnBrk="0" fontAlgn="base" latinLnBrk="0" hangingPunct="0">
              <a:lnSpc>
                <a:spcPct val="100000"/>
              </a:lnSpc>
              <a:spcBef>
                <a:spcPct val="0"/>
              </a:spcBef>
              <a:spcAft>
                <a:spcPct val="0"/>
              </a:spcAft>
              <a:buClrTx/>
              <a:buSzTx/>
              <a:buFontTx/>
              <a:buChar char="•"/>
              <a:tabLst>
                <a:tab pos="457200" algn="l"/>
              </a:tabLst>
            </a:pP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Deňizleriň</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suwunyň</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mineral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demir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gurşun</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uran</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altyn</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natriý</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hlor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brom</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magniý</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duzy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marganesler.Tebigy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baýlyklara</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adamyň</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täsir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edişi</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jümmüşiniň</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baýlyklaryny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tükenýän</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dikelmeýän</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diýip</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iki</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topara</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bölýärler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Onda</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kömür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nebit</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tebigy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gazlar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gadymy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geologiki</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tk-TM"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döwürlerde</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ýaşap</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geçen</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fotosintez</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geçiriji</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ösümliklerden</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emele</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gelipdir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Bu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gazylma</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baýlyklaryň</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gorlary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gaty</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çäkli</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bolup</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dikelmeýän</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8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baýlyklara</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tk-TM"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degişlidir</a:t>
            </a:r>
            <a:r>
              <a:rPr kumimoji="0" lang="en-US"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ru-RU" sz="3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6863994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2920" y="160020"/>
            <a:ext cx="11201400" cy="6011710"/>
          </a:xfrm>
          <a:prstGeom prst="rect">
            <a:avLst/>
          </a:prstGeom>
        </p:spPr>
        <p:txBody>
          <a:bodyPr wrap="square">
            <a:spAutoFit/>
          </a:bodyPr>
          <a:lstStyle/>
          <a:p>
            <a:pPr indent="449580" algn="just">
              <a:lnSpc>
                <a:spcPct val="115000"/>
              </a:lnSpc>
              <a:spcAft>
                <a:spcPts val="0"/>
              </a:spcAft>
            </a:pPr>
            <a:r>
              <a:rPr lang="tk-TM" sz="2400" dirty="0" smtClean="0">
                <a:latin typeface="Times New Roman" panose="02020603050405020304" pitchFamily="18" charset="0"/>
                <a:ea typeface="Times New Roman" panose="02020603050405020304" pitchFamily="18" charset="0"/>
                <a:cs typeface="Times New Roman" panose="02020603050405020304" pitchFamily="18" charset="0"/>
              </a:rPr>
              <a:t>Magdan gazylyp alynýan we karýerleriň ýüzleýäk gazylyp magdan çykarylýan ýerleriň önümleri – tebigy mineral çig mally magdandyr. Magdan - dag jynslary bolup, metallary we olaryň metal däl birleşmeleri bolup (asbest, barit, kükürt, almazlar, slüda we ş.m.) olaryň mukdary bolsa häzirki döwrüň talabyna laýyk gelýän tebigy baýlyklary çykaryp bilýän ulaglaryň ýagdaýyna baglydyr.Kömür şahtalarynyň önümleri – kömür özüniň himiki we tehnologiki düzümi boýunça şu aşakdaky görnüşlere : goňur, antrasit, daş kömre, ýanyjy slaneslere bölünýär. Daş kömür öz gezeginde 10 sany klasa bölünýär. Ony ykdysady we himiki düzümi göz öňünde tutulyp bölünendir.Aýry-aýry ýangyç görnüşleri dünýä boýunça has köp ýaýrandyr. Olardan kömür geologiki tebigy gorlary 9-11 trillion  tonna şertli ýangyç görnüşinde bardyr. Onuň  barlanyp anyklanan mukdary 1,2 trillion tonnadyr.Nebitiň alnyp boljak ätýaçlyk gory şertli ýangyç görnüşinde 250-375 mlrd tonnadyr. Nebitiň ätýaçlyk üçin saklanýan 2/3 bölegi Ýakyn Gündogarda we Ortaky Gündogarda, Saud Arabystanda, Kuweýtde, Abu-Dabide, Yrakdadyr. Ýöne ondan başga-da ABŞ-ry, Russiýa, Meksika, Wenesuela, Nigeriýa we beýleki döwletler nebite baýdyr.</a:t>
            </a:r>
            <a:endParaRPr lang="tk-TM"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631856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9772" y="474437"/>
            <a:ext cx="11247120" cy="5155066"/>
          </a:xfrm>
          <a:prstGeom prst="rect">
            <a:avLst/>
          </a:prstGeom>
        </p:spPr>
        <p:txBody>
          <a:bodyPr wrap="square">
            <a:spAutoFit/>
          </a:bodyPr>
          <a:lstStyle/>
          <a:p>
            <a:pPr marL="179705" indent="450215" algn="just">
              <a:lnSpc>
                <a:spcPct val="115000"/>
              </a:lnSpc>
              <a:spcAft>
                <a:spcPts val="0"/>
              </a:spcAft>
            </a:pPr>
            <a:r>
              <a:rPr lang="ru-RU" sz="2400" dirty="0">
                <a:latin typeface="Times New Roman" panose="02020603050405020304" pitchFamily="18" charset="0"/>
                <a:ea typeface="Times New Roman" panose="02020603050405020304" pitchFamily="18" charset="0"/>
              </a:rPr>
              <a:t>O</a:t>
            </a:r>
            <a:r>
              <a:rPr lang="en-US" sz="2400" dirty="0">
                <a:latin typeface="Times New Roman" panose="02020603050405020304" pitchFamily="18" charset="0"/>
                <a:ea typeface="Times New Roman" panose="02020603050405020304" pitchFamily="18" charset="0"/>
              </a:rPr>
              <a:t>lar her </a:t>
            </a:r>
            <a:r>
              <a:rPr lang="en-US" sz="2400" dirty="0" err="1">
                <a:latin typeface="Times New Roman" panose="02020603050405020304" pitchFamily="18" charset="0"/>
                <a:ea typeface="Times New Roman" panose="02020603050405020304" pitchFamily="18" charset="0"/>
              </a:rPr>
              <a:t>gün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emele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gelmeýärler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onuň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üçin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geologik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asyrlar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gerek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Şonuň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üçin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baýlygyny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goramak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ählihalk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işidir</a:t>
            </a:r>
            <a:r>
              <a:rPr lang="en-US" sz="2400" dirty="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Häzir</a:t>
            </a:r>
            <a:r>
              <a:rPr lang="en-US" sz="2400" dirty="0" smtClean="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gabygyndaky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peýdaly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zatlaryň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çykarylyşy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ylmy-tehniki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ösüş</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netijesinde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ýyl-ýyldan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artýar</a:t>
            </a:r>
            <a:r>
              <a:rPr lang="en-US" sz="2400" dirty="0">
                <a:latin typeface="Times New Roman" panose="02020603050405020304" pitchFamily="18" charset="0"/>
                <a:ea typeface="Times New Roman" panose="02020603050405020304" pitchFamily="18" charset="0"/>
              </a:rPr>
              <a:t>. 1961-1985-nji </a:t>
            </a:r>
            <a:r>
              <a:rPr lang="en-US" sz="2400" dirty="0" err="1">
                <a:latin typeface="Times New Roman" panose="02020603050405020304" pitchFamily="18" charset="0"/>
                <a:ea typeface="Times New Roman" panose="02020603050405020304" pitchFamily="18" charset="0"/>
              </a:rPr>
              <a:t>ýyllar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aralygynda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ýagny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adamzat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taryhynyň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dowamynda</a:t>
            </a:r>
            <a:r>
              <a:rPr lang="en-US" sz="2400" dirty="0">
                <a:latin typeface="Times New Roman" panose="02020603050405020304" pitchFamily="18" charset="0"/>
                <a:ea typeface="Times New Roman" panose="02020603050405020304" pitchFamily="18" charset="0"/>
              </a:rPr>
              <a:t> belli </a:t>
            </a:r>
            <a:r>
              <a:rPr lang="en-US" sz="2400" dirty="0" err="1">
                <a:latin typeface="Times New Roman" panose="02020603050405020304" pitchFamily="18" charset="0"/>
                <a:ea typeface="Times New Roman" panose="02020603050405020304" pitchFamily="18" charset="0"/>
              </a:rPr>
              <a:t>bolan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gazylyp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alynýan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demir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magdanynyň</a:t>
            </a:r>
            <a:r>
              <a:rPr lang="en-US" sz="2400" dirty="0">
                <a:latin typeface="Times New Roman" panose="02020603050405020304" pitchFamily="18" charset="0"/>
                <a:ea typeface="Times New Roman" panose="02020603050405020304" pitchFamily="18" charset="0"/>
              </a:rPr>
              <a:t> 51%-</a:t>
            </a:r>
            <a:r>
              <a:rPr lang="en-US" sz="2400" dirty="0" err="1">
                <a:latin typeface="Times New Roman" panose="02020603050405020304" pitchFamily="18" charset="0"/>
                <a:ea typeface="Times New Roman" panose="02020603050405020304" pitchFamily="18" charset="0"/>
              </a:rPr>
              <a:t>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kömüriň</a:t>
            </a:r>
            <a:r>
              <a:rPr lang="en-US" sz="2400" dirty="0">
                <a:latin typeface="Times New Roman" panose="02020603050405020304" pitchFamily="18" charset="0"/>
                <a:ea typeface="Times New Roman" panose="02020603050405020304" pitchFamily="18" charset="0"/>
              </a:rPr>
              <a:t> 44-%-</a:t>
            </a:r>
            <a:r>
              <a:rPr lang="en-US" sz="2400" dirty="0" err="1">
                <a:latin typeface="Times New Roman" panose="02020603050405020304" pitchFamily="18" charset="0"/>
                <a:ea typeface="Times New Roman" panose="02020603050405020304" pitchFamily="18" charset="0"/>
              </a:rPr>
              <a:t>i</a:t>
            </a:r>
            <a:r>
              <a:rPr lang="en-US" sz="2400" dirty="0">
                <a:latin typeface="Times New Roman" panose="02020603050405020304" pitchFamily="18" charset="0"/>
                <a:ea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rPr>
              <a:t>nebitiň</a:t>
            </a:r>
            <a:r>
              <a:rPr lang="en-US" sz="2400" dirty="0">
                <a:latin typeface="Times New Roman" panose="02020603050405020304" pitchFamily="18" charset="0"/>
                <a:ea typeface="Times New Roman" panose="02020603050405020304" pitchFamily="18" charset="0"/>
              </a:rPr>
              <a:t> 77-%-</a:t>
            </a:r>
            <a:r>
              <a:rPr lang="en-US" sz="2400" dirty="0" err="1">
                <a:latin typeface="Times New Roman" panose="02020603050405020304" pitchFamily="18" charset="0"/>
                <a:ea typeface="Times New Roman" panose="02020603050405020304" pitchFamily="18" charset="0"/>
              </a:rPr>
              <a:t>i</a:t>
            </a:r>
            <a:r>
              <a:rPr lang="en-US" sz="2400" dirty="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çykarylypdyr.Eger</a:t>
            </a:r>
            <a:r>
              <a:rPr lang="en-US" sz="2400" dirty="0" smtClean="0">
                <a:latin typeface="Times New Roman" panose="02020603050405020304" pitchFamily="18" charset="0"/>
                <a:ea typeface="Times New Roman" panose="02020603050405020304" pitchFamily="18" charset="0"/>
              </a:rPr>
              <a:t>-de </a:t>
            </a:r>
            <a:r>
              <a:rPr lang="en-US" sz="2400" dirty="0" err="1">
                <a:latin typeface="Times New Roman" panose="02020603050405020304" pitchFamily="18" charset="0"/>
                <a:ea typeface="Times New Roman" panose="02020603050405020304" pitchFamily="18" charset="0"/>
              </a:rPr>
              <a:t>gazyp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almak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işi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şu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depginde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gitse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onda</a:t>
            </a:r>
            <a:r>
              <a:rPr lang="en-US" sz="2400" dirty="0">
                <a:latin typeface="Times New Roman" panose="02020603050405020304" pitchFamily="18" charset="0"/>
                <a:ea typeface="Times New Roman" panose="02020603050405020304" pitchFamily="18" charset="0"/>
              </a:rPr>
              <a:t> XXI </a:t>
            </a:r>
            <a:r>
              <a:rPr lang="en-US" sz="2400" dirty="0" err="1">
                <a:latin typeface="Times New Roman" panose="02020603050405020304" pitchFamily="18" charset="0"/>
                <a:ea typeface="Times New Roman" panose="02020603050405020304" pitchFamily="18" charset="0"/>
              </a:rPr>
              <a:t>asyryň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birinji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ýarymyna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çenli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gabygynda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gurşunyň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galaýynyň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nebitiň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wolframyň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altynyň</a:t>
            </a:r>
            <a:r>
              <a:rPr lang="en-US" sz="2400" dirty="0">
                <a:latin typeface="Times New Roman" panose="02020603050405020304" pitchFamily="18" charset="0"/>
                <a:ea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rPr>
              <a:t>almazyň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häzirki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wagta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çenli</a:t>
            </a:r>
            <a:r>
              <a:rPr lang="en-US" sz="2400" dirty="0">
                <a:latin typeface="Times New Roman" panose="02020603050405020304" pitchFamily="18" charset="0"/>
                <a:ea typeface="Times New Roman" panose="02020603050405020304" pitchFamily="18" charset="0"/>
              </a:rPr>
              <a:t> belli </a:t>
            </a:r>
            <a:r>
              <a:rPr lang="en-US" sz="2400" dirty="0" err="1">
                <a:latin typeface="Times New Roman" panose="02020603050405020304" pitchFamily="18" charset="0"/>
                <a:ea typeface="Times New Roman" panose="02020603050405020304" pitchFamily="18" charset="0"/>
              </a:rPr>
              <a:t>bolan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ätyýaçlyklary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köp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döwletlerde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gutarar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Energetik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çig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malyň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ýerini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uran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magdanynyň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tutmagy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mümkindir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Şonuň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üçin</a:t>
            </a:r>
            <a:r>
              <a:rPr lang="en-US" sz="2400" dirty="0">
                <a:latin typeface="Times New Roman" panose="02020603050405020304" pitchFamily="18" charset="0"/>
                <a:ea typeface="Times New Roman" panose="02020603050405020304" pitchFamily="18" charset="0"/>
              </a:rPr>
              <a:t>-de </a:t>
            </a:r>
            <a:r>
              <a:rPr lang="en-US" sz="2400" dirty="0" err="1">
                <a:latin typeface="Times New Roman" panose="02020603050405020304" pitchFamily="18" charset="0"/>
                <a:ea typeface="Times New Roman" panose="02020603050405020304" pitchFamily="18" charset="0"/>
              </a:rPr>
              <a:t>nebit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gaz</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kömür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bilen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işleýän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elektrik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stansiýalara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derek</a:t>
            </a:r>
            <a:r>
              <a:rPr lang="en-US" sz="2400" dirty="0">
                <a:latin typeface="Times New Roman" panose="02020603050405020304" pitchFamily="18" charset="0"/>
                <a:ea typeface="Times New Roman" panose="02020603050405020304" pitchFamily="18" charset="0"/>
              </a:rPr>
              <a:t>, atom </a:t>
            </a:r>
            <a:r>
              <a:rPr lang="en-US" sz="2400" dirty="0" err="1">
                <a:latin typeface="Times New Roman" panose="02020603050405020304" pitchFamily="18" charset="0"/>
                <a:ea typeface="Times New Roman" panose="02020603050405020304" pitchFamily="18" charset="0"/>
              </a:rPr>
              <a:t>elektrik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stansiýalaryny</a:t>
            </a:r>
            <a:r>
              <a:rPr lang="en-US" sz="2400" dirty="0">
                <a:latin typeface="Times New Roman" panose="02020603050405020304" pitchFamily="18" charset="0"/>
                <a:ea typeface="Times New Roman" panose="02020603050405020304" pitchFamily="18" charset="0"/>
              </a:rPr>
              <a:t> (AES), </a:t>
            </a:r>
            <a:r>
              <a:rPr lang="en-US" sz="2400" dirty="0" err="1">
                <a:latin typeface="Times New Roman" panose="02020603050405020304" pitchFamily="18" charset="0"/>
                <a:ea typeface="Times New Roman" panose="02020603050405020304" pitchFamily="18" charset="0"/>
              </a:rPr>
              <a:t>daşgyn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elektrik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stansiýalaryny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peýdalanmak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zerurlygy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döreýär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Gün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energiýasyny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peýdalanmak</a:t>
            </a:r>
            <a:r>
              <a:rPr lang="en-US" sz="2400" dirty="0">
                <a:latin typeface="Times New Roman" panose="02020603050405020304" pitchFamily="18" charset="0"/>
                <a:ea typeface="Times New Roman" panose="02020603050405020304" pitchFamily="18" charset="0"/>
              </a:rPr>
              <a:t> has-da </a:t>
            </a:r>
            <a:r>
              <a:rPr lang="en-US" sz="2400" dirty="0" err="1" smtClean="0">
                <a:latin typeface="Times New Roman" panose="02020603050405020304" pitchFamily="18" charset="0"/>
                <a:ea typeface="Times New Roman" panose="02020603050405020304" pitchFamily="18" charset="0"/>
              </a:rPr>
              <a:t>amatlydyr.Şeýlelikde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ýerasty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baýlyklaryny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rejeli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peýdalanmaklyk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gelejekki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nesil</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üçin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zerurdyr</a:t>
            </a:r>
            <a:r>
              <a:rPr lang="en-US" sz="2400" dirty="0">
                <a:latin typeface="Times New Roman" panose="02020603050405020304" pitchFamily="18" charset="0"/>
                <a:ea typeface="Times New Roman" panose="02020603050405020304" pitchFamily="18" charset="0"/>
              </a:rPr>
              <a:t>.</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8987649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57201" y="255795"/>
            <a:ext cx="11236036"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0" algn="ctr" defTabSz="914400" rtl="0" eaLnBrk="0" fontAlgn="base" latinLnBrk="0" hangingPunct="0">
              <a:lnSpc>
                <a:spcPct val="100000"/>
              </a:lnSpc>
              <a:spcBef>
                <a:spcPct val="0"/>
              </a:spcBef>
              <a:spcAft>
                <a:spcPct val="0"/>
              </a:spcAft>
              <a:buClrTx/>
              <a:buSzTx/>
              <a:tabLst/>
            </a:pPr>
            <a:r>
              <a:rPr kumimoji="0" lang="ru-RU" altLang="ru-RU" sz="24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2.</a:t>
            </a:r>
            <a:r>
              <a:rPr kumimoji="0" lang="ru-RU" altLang="ru-RU" sz="2400" b="1"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Litosferanyň</a:t>
            </a:r>
            <a:r>
              <a:rPr kumimoji="0" lang="en-US" altLang="ru-RU" sz="24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düzümi</a:t>
            </a:r>
            <a:r>
              <a:rPr kumimoji="0" lang="en-US" altLang="ru-RU" sz="24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we </a:t>
            </a:r>
            <a:r>
              <a:rPr kumimoji="0" lang="en-US" altLang="ru-RU" sz="2400" b="1"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gurluşy</a:t>
            </a:r>
            <a:endParaRPr kumimoji="0" lang="ru-RU" altLang="ru-RU" b="0" i="0" u="none" strike="noStrike" cap="none" normalizeH="0" baseline="0" dirty="0" smtClean="0">
              <a:ln>
                <a:noFill/>
              </a:ln>
              <a:solidFill>
                <a:schemeClr val="tx1"/>
              </a:solidFill>
              <a:effectLst/>
              <a:latin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Litosfera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daşky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gatlagy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üstünden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1200 km.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çuňluga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çenli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aralaşýar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Tebigatdaky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abiotiki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gurşawyň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elementi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geosfera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diýip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atlandyrylýar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3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sanysy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tapawutlandyrylyp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içki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ýadro</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mantiýa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şeýle-de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daşky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biosfera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gidrosfera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atmosfera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gabyklary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degişlidir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Daşky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gabykda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organizmler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hereketjeň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bolýarlar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Içki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gabykda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esasanda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litosfera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ähmiýetli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bolup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grek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sözünden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litos</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diýmegi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aňladýar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Onuň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ýokarky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bölegine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käbir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alymlar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sial</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gatlak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hem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diýip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atlandyrýarlar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(Bu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sözüň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manysy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Si+Al</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kationlarynyň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agdyklyk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etmegi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baglanyşyklydyr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Beýleki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içki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gabyklaryň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roly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pes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bolup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ýöne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çuňluklarda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bolup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geçýän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titremelerde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onuň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merkezi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mantiýada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ýerleşen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bolsa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diňe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şonda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täsiri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ýüze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çykýar.Şeýlelikde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litosfera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gazbygy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ýokarky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bolup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onuň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üstki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seýsmiki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araçägi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bolup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durýar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gabygynyň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kuwwaty-materikleriň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ummanlaryň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düýbünde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meňzeş</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däldir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Materikleriň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düýbünde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onuň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kuwwaty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35-40 km,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gatlakly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daglaryň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aşagynda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75-80 km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barabardyr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ru-RU"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8552031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57200" y="160895"/>
            <a:ext cx="113157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Ummanlaryň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düýbünde</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galyň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bolman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10-20 km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töweregi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aralykda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bolýar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3-gatlakdan;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bazalt</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granit</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çökündi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gatlaklardan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durandyr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Ummanlaryň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düýbünde</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granit</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gatlagy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bolmaýar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ýöne</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ýerde</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gabygynyň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2-kontinental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gatlakly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umman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iki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gatlakly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tipleri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duş</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gelýär</a:t>
            </a:r>
            <a:r>
              <a:rPr kumimoji="0" lang="en-US" altLang="ru-RU" sz="1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ru-RU" sz="1800" b="0" i="0" u="none" strike="noStrike" cap="none" normalizeH="0" baseline="0" dirty="0" smtClean="0">
              <a:ln>
                <a:noFill/>
              </a:ln>
              <a:solidFill>
                <a:schemeClr val="tx1"/>
              </a:solidFill>
              <a:effectLst/>
              <a:latin typeface="Arial" panose="020B0604020202020204" pitchFamily="34" charset="0"/>
            </a:endParaRPr>
          </a:p>
        </p:txBody>
      </p:sp>
      <p:pic>
        <p:nvPicPr>
          <p:cNvPr id="3" name="Рисунок 2" descr="Безымянный           dddfds"/>
          <p:cNvPicPr/>
          <p:nvPr/>
        </p:nvPicPr>
        <p:blipFill>
          <a:blip r:embed="rId2">
            <a:extLst>
              <a:ext uri="{28A0092B-C50C-407E-A947-70E740481C1C}">
                <a14:useLocalDpi xmlns:a14="http://schemas.microsoft.com/office/drawing/2010/main" val="0"/>
              </a:ext>
            </a:extLst>
          </a:blip>
          <a:srcRect/>
          <a:stretch>
            <a:fillRect/>
          </a:stretch>
        </p:blipFill>
        <p:spPr bwMode="auto">
          <a:xfrm>
            <a:off x="3286789" y="1484334"/>
            <a:ext cx="5656522" cy="4690110"/>
          </a:xfrm>
          <a:prstGeom prst="rect">
            <a:avLst/>
          </a:prstGeom>
          <a:noFill/>
          <a:ln>
            <a:noFill/>
          </a:ln>
        </p:spPr>
      </p:pic>
      <p:sp>
        <p:nvSpPr>
          <p:cNvPr id="4" name="Прямоугольник 3"/>
          <p:cNvSpPr/>
          <p:nvPr/>
        </p:nvSpPr>
        <p:spPr>
          <a:xfrm>
            <a:off x="1376796" y="1830178"/>
            <a:ext cx="1546514" cy="4344266"/>
          </a:xfrm>
          <a:prstGeom prst="rect">
            <a:avLst/>
          </a:prstGeom>
        </p:spPr>
        <p:txBody>
          <a:bodyPr wrap="square">
            <a:spAutoFit/>
          </a:bodyPr>
          <a:lstStyle/>
          <a:p>
            <a:pPr algn="ctr">
              <a:lnSpc>
                <a:spcPct val="115000"/>
              </a:lnSpc>
              <a:spcAft>
                <a:spcPts val="0"/>
              </a:spcAft>
            </a:pPr>
            <a:r>
              <a:rPr lang="en-US" b="1" dirty="0" err="1">
                <a:latin typeface="Times New Roman" panose="02020603050405020304" pitchFamily="18" charset="0"/>
                <a:ea typeface="Times New Roman" panose="02020603050405020304" pitchFamily="18" charset="0"/>
                <a:cs typeface="Times New Roman" panose="02020603050405020304" pitchFamily="18" charset="0"/>
              </a:rPr>
              <a:t>Ýer</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gabygynyň</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gurluşy</a:t>
            </a:r>
            <a:r>
              <a:rPr lang="en-US" b="1"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en-US" i="1" dirty="0">
                <a:latin typeface="Times New Roman" panose="02020603050405020304" pitchFamily="18" charset="0"/>
                <a:ea typeface="Times New Roman" panose="02020603050405020304" pitchFamily="18" charset="0"/>
                <a:cs typeface="Times New Roman" panose="02020603050405020304" pitchFamily="18" charset="0"/>
              </a:rPr>
              <a:t>1-ýokary </a:t>
            </a:r>
            <a:r>
              <a:rPr lang="en-US" i="1" dirty="0" err="1">
                <a:latin typeface="Times New Roman" panose="02020603050405020304" pitchFamily="18" charset="0"/>
                <a:ea typeface="Times New Roman" panose="02020603050405020304" pitchFamily="18" charset="0"/>
                <a:cs typeface="Times New Roman" panose="02020603050405020304" pitchFamily="18" charset="0"/>
              </a:rPr>
              <a:t>mantiýa</a:t>
            </a:r>
            <a:r>
              <a:rPr lang="en-US" i="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i="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0"/>
              </a:spcAft>
            </a:pPr>
            <a:r>
              <a:rPr lang="en-US" i="1" dirty="0" smtClean="0">
                <a:latin typeface="Times New Roman" panose="02020603050405020304" pitchFamily="18" charset="0"/>
                <a:ea typeface="Times New Roman" panose="02020603050405020304" pitchFamily="18" charset="0"/>
                <a:cs typeface="Times New Roman" panose="02020603050405020304" pitchFamily="18" charset="0"/>
              </a:rPr>
              <a:t>2-bazalt </a:t>
            </a:r>
            <a:r>
              <a:rPr lang="en-US" i="1" dirty="0" err="1">
                <a:latin typeface="Times New Roman" panose="02020603050405020304" pitchFamily="18" charset="0"/>
                <a:ea typeface="Times New Roman" panose="02020603050405020304" pitchFamily="18" charset="0"/>
                <a:cs typeface="Times New Roman" panose="02020603050405020304" pitchFamily="18" charset="0"/>
              </a:rPr>
              <a:t>gatlagy</a:t>
            </a:r>
            <a:r>
              <a:rPr lang="en-US" i="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i="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0"/>
              </a:spcAft>
            </a:pPr>
            <a:r>
              <a:rPr lang="en-US" i="1" dirty="0" smtClean="0">
                <a:latin typeface="Times New Roman" panose="02020603050405020304" pitchFamily="18" charset="0"/>
                <a:ea typeface="Times New Roman" panose="02020603050405020304" pitchFamily="18" charset="0"/>
                <a:cs typeface="Times New Roman" panose="02020603050405020304" pitchFamily="18" charset="0"/>
              </a:rPr>
              <a:t>3-granit </a:t>
            </a:r>
            <a:r>
              <a:rPr lang="en-US" i="1" dirty="0" err="1">
                <a:latin typeface="Times New Roman" panose="02020603050405020304" pitchFamily="18" charset="0"/>
                <a:ea typeface="Times New Roman" panose="02020603050405020304" pitchFamily="18" charset="0"/>
                <a:cs typeface="Times New Roman" panose="02020603050405020304" pitchFamily="18" charset="0"/>
              </a:rPr>
              <a:t>gatlagy</a:t>
            </a:r>
            <a:r>
              <a:rPr lang="en-US" i="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r>
              <a:rPr lang="en-US" i="1" dirty="0">
                <a:latin typeface="Times New Roman" panose="02020603050405020304" pitchFamily="18" charset="0"/>
                <a:ea typeface="Times New Roman" panose="02020603050405020304" pitchFamily="18" charset="0"/>
              </a:rPr>
              <a:t>4-çökündi </a:t>
            </a:r>
            <a:r>
              <a:rPr lang="en-US" i="1" dirty="0" err="1">
                <a:latin typeface="Times New Roman" panose="02020603050405020304" pitchFamily="18" charset="0"/>
                <a:ea typeface="Times New Roman" panose="02020603050405020304" pitchFamily="18" charset="0"/>
              </a:rPr>
              <a:t>gatlak</a:t>
            </a:r>
            <a:r>
              <a:rPr lang="en-US" i="1" dirty="0">
                <a:latin typeface="Times New Roman" panose="02020603050405020304" pitchFamily="18" charset="0"/>
                <a:ea typeface="Times New Roman" panose="02020603050405020304" pitchFamily="18" charset="0"/>
              </a:rPr>
              <a:t>, </a:t>
            </a:r>
            <a:endParaRPr lang="ru-RU" i="1" dirty="0" smtClean="0">
              <a:latin typeface="Times New Roman" panose="02020603050405020304" pitchFamily="18" charset="0"/>
              <a:ea typeface="Times New Roman" panose="02020603050405020304" pitchFamily="18" charset="0"/>
            </a:endParaRPr>
          </a:p>
          <a:p>
            <a:pPr algn="ctr"/>
            <a:r>
              <a:rPr lang="en-US" i="1" dirty="0" smtClean="0">
                <a:latin typeface="Times New Roman" panose="02020603050405020304" pitchFamily="18" charset="0"/>
                <a:ea typeface="Times New Roman" panose="02020603050405020304" pitchFamily="18" charset="0"/>
              </a:rPr>
              <a:t>5-umman </a:t>
            </a:r>
            <a:r>
              <a:rPr lang="en-US" i="1" dirty="0" err="1">
                <a:latin typeface="Times New Roman" panose="02020603050405020304" pitchFamily="18" charset="0"/>
                <a:ea typeface="Times New Roman" panose="02020603050405020304" pitchFamily="18" charset="0"/>
              </a:rPr>
              <a:t>suwlarynyň</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galyňlygy</a:t>
            </a:r>
            <a:endParaRPr lang="ru-RU" dirty="0"/>
          </a:p>
        </p:txBody>
      </p:sp>
    </p:spTree>
    <p:extLst>
      <p:ext uri="{BB962C8B-B14F-4D97-AF65-F5344CB8AC3E}">
        <p14:creationId xmlns:p14="http://schemas.microsoft.com/office/powerpoint/2010/main" val="222093151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5760" y="262944"/>
            <a:ext cx="11452860" cy="2322174"/>
          </a:xfrm>
          <a:prstGeom prst="rect">
            <a:avLst/>
          </a:prstGeom>
        </p:spPr>
        <p:txBody>
          <a:bodyPr wrap="square">
            <a:spAutoFit/>
          </a:bodyPr>
          <a:lstStyle/>
          <a:p>
            <a:pPr indent="449580" algn="just">
              <a:lnSpc>
                <a:spcPct val="115000"/>
              </a:lnSpc>
              <a:spcAft>
                <a:spcPts val="0"/>
              </a:spcAft>
            </a:pPr>
            <a:r>
              <a:rPr lang="en-US" dirty="0" err="1">
                <a:latin typeface="Times New Roman" panose="02020603050405020304" pitchFamily="18" charset="0"/>
                <a:ea typeface="Times New Roman" panose="02020603050405020304" pitchFamily="18" charset="0"/>
                <a:cs typeface="Times New Roman" panose="02020603050405020304" pitchFamily="18" charset="0"/>
              </a:rPr>
              <a:t>Litosferanyň</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himiki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düzümini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kesgitlände</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haýsy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gatlak</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öwrenilýän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şol</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gatlagyň</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düzümi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himiki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usul</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kesgitlenýär.Ýer</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gabygynyň</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ähli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bölegi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A.P.Winogradowyň</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pikirine</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görä</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turşy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duzlaryň</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garyndysy</a:t>
            </a:r>
            <a:r>
              <a:rPr lang="en-US" dirty="0">
                <a:latin typeface="Times New Roman" panose="02020603050405020304" pitchFamily="18" charset="0"/>
                <a:ea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magmatiki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jynslaryň</a:t>
            </a:r>
            <a:r>
              <a:rPr lang="en-US" dirty="0">
                <a:latin typeface="Times New Roman" panose="02020603050405020304" pitchFamily="18" charset="0"/>
                <a:ea typeface="Times New Roman" panose="02020603050405020304" pitchFamily="18" charset="0"/>
                <a:cs typeface="Times New Roman" panose="02020603050405020304" pitchFamily="18" charset="0"/>
              </a:rPr>
              <a:t> 2:1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bolan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gatnaşygyndan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durandyr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diýip</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belleýär.A.Poldermartyň</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dirty="0">
                <a:latin typeface="Times New Roman" panose="02020603050405020304" pitchFamily="18" charset="0"/>
                <a:ea typeface="Times New Roman" panose="02020603050405020304" pitchFamily="18" charset="0"/>
                <a:cs typeface="Times New Roman" panose="02020603050405020304" pitchFamily="18" charset="0"/>
              </a:rPr>
              <a:t>(1955)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pikirine</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görä</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ýer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gabygy</a:t>
            </a:r>
            <a:r>
              <a:rPr lang="en-US" dirty="0">
                <a:latin typeface="Times New Roman" panose="02020603050405020304" pitchFamily="18" charset="0"/>
                <a:ea typeface="Times New Roman" panose="02020603050405020304" pitchFamily="18" charset="0"/>
                <a:cs typeface="Times New Roman" panose="02020603050405020304" pitchFamily="18" charset="0"/>
              </a:rPr>
              <a:t> 40,8% -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granodioritden</a:t>
            </a:r>
            <a:r>
              <a:rPr lang="en-US" dirty="0">
                <a:latin typeface="Times New Roman" panose="02020603050405020304" pitchFamily="18" charset="0"/>
                <a:ea typeface="Times New Roman" panose="02020603050405020304" pitchFamily="18" charset="0"/>
                <a:cs typeface="Times New Roman" panose="02020603050405020304" pitchFamily="18" charset="0"/>
              </a:rPr>
              <a:t>, 10,3 -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doritden</a:t>
            </a:r>
            <a:r>
              <a:rPr lang="en-US" dirty="0">
                <a:latin typeface="Times New Roman" panose="02020603050405020304" pitchFamily="18" charset="0"/>
                <a:ea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anezitden</a:t>
            </a:r>
            <a:r>
              <a:rPr lang="en-US" dirty="0">
                <a:latin typeface="Times New Roman" panose="02020603050405020304" pitchFamily="18" charset="0"/>
                <a:ea typeface="Times New Roman" panose="02020603050405020304" pitchFamily="18" charset="0"/>
                <a:cs typeface="Times New Roman" panose="02020603050405020304" pitchFamily="18" charset="0"/>
              </a:rPr>
              <a:t>, 48,9% -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bazalt</a:t>
            </a:r>
            <a:r>
              <a:rPr lang="en-US" dirty="0">
                <a:latin typeface="Times New Roman" panose="02020603050405020304" pitchFamily="18" charset="0"/>
                <a:ea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tolektden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durandyr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Ýer</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gabygynda</a:t>
            </a:r>
            <a:r>
              <a:rPr lang="en-US" dirty="0">
                <a:latin typeface="Times New Roman" panose="02020603050405020304" pitchFamily="18" charset="0"/>
                <a:ea typeface="Times New Roman" panose="02020603050405020304" pitchFamily="18" charset="0"/>
                <a:cs typeface="Times New Roman" panose="02020603050405020304" pitchFamily="18" charset="0"/>
              </a:rPr>
              <a:t> her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bir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elementiň</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ortaça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saklanýan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mukdary</a:t>
            </a:r>
            <a:r>
              <a:rPr lang="en-US" dirty="0">
                <a:latin typeface="Times New Roman" panose="02020603050405020304" pitchFamily="18" charset="0"/>
                <a:ea typeface="Times New Roman" panose="02020603050405020304" pitchFamily="18" charset="0"/>
                <a:cs typeface="Times New Roman" panose="02020603050405020304" pitchFamily="18" charset="0"/>
              </a:rPr>
              <a:t> –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klark</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diýen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ady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aldy</a:t>
            </a:r>
            <a:r>
              <a:rPr lang="en-US" dirty="0">
                <a:latin typeface="Times New Roman" panose="02020603050405020304" pitchFamily="18" charset="0"/>
                <a:ea typeface="Times New Roman" panose="02020603050405020304" pitchFamily="18" charset="0"/>
                <a:cs typeface="Times New Roman" panose="02020603050405020304" pitchFamily="18" charset="0"/>
              </a:rPr>
              <a:t>. Bu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adalga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rus</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akademigi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Fersman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tarapyndan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girizilip</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oňa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Amerikaly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alym</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F.Klarkyň</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ady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goýuldy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Ol</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ýer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gabygynda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elementleriň</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ýaýraýyşyny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häsiýetlendiren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alymlaryň</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biridir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D.I.Mendeleýewiň</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tablisasyndaky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elementler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ýer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gabygynyň</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massasynyň</a:t>
            </a:r>
            <a:r>
              <a:rPr lang="en-US" dirty="0">
                <a:latin typeface="Times New Roman" panose="02020603050405020304" pitchFamily="18" charset="0"/>
                <a:ea typeface="Times New Roman" panose="02020603050405020304" pitchFamily="18" charset="0"/>
                <a:cs typeface="Times New Roman" panose="02020603050405020304" pitchFamily="18" charset="0"/>
              </a:rPr>
              <a:t> 99%-</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düzýär</a:t>
            </a:r>
            <a:r>
              <a:rPr lang="en-US" dirty="0">
                <a:latin typeface="Times New Roman" panose="02020603050405020304" pitchFamily="18" charset="0"/>
                <a:ea typeface="Times New Roman" panose="02020603050405020304" pitchFamily="18" charset="0"/>
                <a:cs typeface="Times New Roman" panose="02020603050405020304" pitchFamily="18" charset="0"/>
              </a:rPr>
              <a:t> (12.1-nji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tablisa</a:t>
            </a:r>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241604149"/>
              </p:ext>
            </p:extLst>
          </p:nvPr>
        </p:nvGraphicFramePr>
        <p:xfrm>
          <a:off x="365761" y="3149181"/>
          <a:ext cx="11355185" cy="2809069"/>
        </p:xfrm>
        <a:graphic>
          <a:graphicData uri="http://schemas.openxmlformats.org/drawingml/2006/table">
            <a:tbl>
              <a:tblPr firstRow="1" firstCol="1" lastRow="1" lastCol="1" bandRow="1" bandCol="1">
                <a:tableStyleId>{5C22544A-7EE6-4342-B048-85BDC9FD1C3A}</a:tableStyleId>
              </a:tblPr>
              <a:tblGrid>
                <a:gridCol w="2837879">
                  <a:extLst>
                    <a:ext uri="{9D8B030D-6E8A-4147-A177-3AD203B41FA5}">
                      <a16:colId xmlns:a16="http://schemas.microsoft.com/office/drawing/2014/main" val="3662701469"/>
                    </a:ext>
                  </a:extLst>
                </a:gridCol>
                <a:gridCol w="2839102">
                  <a:extLst>
                    <a:ext uri="{9D8B030D-6E8A-4147-A177-3AD203B41FA5}">
                      <a16:colId xmlns:a16="http://schemas.microsoft.com/office/drawing/2014/main" val="4007514272"/>
                    </a:ext>
                  </a:extLst>
                </a:gridCol>
                <a:gridCol w="2839102">
                  <a:extLst>
                    <a:ext uri="{9D8B030D-6E8A-4147-A177-3AD203B41FA5}">
                      <a16:colId xmlns:a16="http://schemas.microsoft.com/office/drawing/2014/main" val="2863560962"/>
                    </a:ext>
                  </a:extLst>
                </a:gridCol>
                <a:gridCol w="2839102">
                  <a:extLst>
                    <a:ext uri="{9D8B030D-6E8A-4147-A177-3AD203B41FA5}">
                      <a16:colId xmlns:a16="http://schemas.microsoft.com/office/drawing/2014/main" val="2692294694"/>
                    </a:ext>
                  </a:extLst>
                </a:gridCol>
              </a:tblGrid>
              <a:tr h="565741">
                <a:tc>
                  <a:txBody>
                    <a:bodyPr/>
                    <a:lstStyle/>
                    <a:p>
                      <a:pPr algn="ctr">
                        <a:lnSpc>
                          <a:spcPct val="115000"/>
                        </a:lnSpc>
                        <a:spcAft>
                          <a:spcPts val="0"/>
                        </a:spcAft>
                      </a:pPr>
                      <a:r>
                        <a:rPr lang="en-US" sz="1600" dirty="0" err="1">
                          <a:effectLst/>
                        </a:rPr>
                        <a:t>Elementler</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dirty="0" err="1">
                          <a:effectLst/>
                        </a:rPr>
                        <a:t>Agramy</a:t>
                      </a:r>
                      <a:r>
                        <a:rPr lang="en-US" sz="1600" dirty="0">
                          <a:effectLst/>
                        </a:rPr>
                        <a:t> (%)</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Atom görnüşinde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Göwrümi boýunça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28858118"/>
                  </a:ext>
                </a:extLst>
              </a:tr>
              <a:tr h="273408">
                <a:tc>
                  <a:txBody>
                    <a:bodyPr/>
                    <a:lstStyle/>
                    <a:p>
                      <a:pPr algn="ctr">
                        <a:lnSpc>
                          <a:spcPct val="115000"/>
                        </a:lnSpc>
                        <a:spcAft>
                          <a:spcPts val="0"/>
                        </a:spcAft>
                      </a:pPr>
                      <a:r>
                        <a:rPr lang="en-US" sz="1600">
                          <a:effectLst/>
                        </a:rPr>
                        <a:t>O</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dirty="0">
                          <a:effectLst/>
                        </a:rPr>
                        <a:t>46,60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62,55</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93,77</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54774"/>
                  </a:ext>
                </a:extLst>
              </a:tr>
              <a:tr h="273408">
                <a:tc>
                  <a:txBody>
                    <a:bodyPr/>
                    <a:lstStyle/>
                    <a:p>
                      <a:pPr algn="ctr">
                        <a:lnSpc>
                          <a:spcPct val="115000"/>
                        </a:lnSpc>
                        <a:spcAft>
                          <a:spcPts val="0"/>
                        </a:spcAft>
                      </a:pPr>
                      <a:r>
                        <a:rPr lang="en-US" sz="1600">
                          <a:effectLst/>
                        </a:rPr>
                        <a:t>Si</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dirty="0">
                          <a:effectLst/>
                        </a:rPr>
                        <a:t>27,72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21,22</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0,86</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62160831"/>
                  </a:ext>
                </a:extLst>
              </a:tr>
              <a:tr h="273408">
                <a:tc>
                  <a:txBody>
                    <a:bodyPr/>
                    <a:lstStyle/>
                    <a:p>
                      <a:pPr algn="ctr">
                        <a:lnSpc>
                          <a:spcPct val="115000"/>
                        </a:lnSpc>
                        <a:spcAft>
                          <a:spcPts val="0"/>
                        </a:spcAft>
                      </a:pPr>
                      <a:r>
                        <a:rPr lang="en-US" sz="1600">
                          <a:effectLst/>
                        </a:rPr>
                        <a:t>Al</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dirty="0">
                          <a:effectLst/>
                        </a:rPr>
                        <a:t>8,13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dirty="0">
                          <a:effectLst/>
                        </a:rPr>
                        <a:t>6,47</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0,47</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08666464"/>
                  </a:ext>
                </a:extLst>
              </a:tr>
              <a:tr h="273408">
                <a:tc>
                  <a:txBody>
                    <a:bodyPr/>
                    <a:lstStyle/>
                    <a:p>
                      <a:pPr algn="ctr">
                        <a:lnSpc>
                          <a:spcPct val="115000"/>
                        </a:lnSpc>
                        <a:spcAft>
                          <a:spcPts val="0"/>
                        </a:spcAft>
                      </a:pPr>
                      <a:r>
                        <a:rPr lang="en-US" sz="1600">
                          <a:effectLst/>
                        </a:rPr>
                        <a:t>Fe</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5,00</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dirty="0">
                          <a:effectLst/>
                        </a:rPr>
                        <a:t>1,92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0,43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84452765"/>
                  </a:ext>
                </a:extLst>
              </a:tr>
              <a:tr h="273408">
                <a:tc>
                  <a:txBody>
                    <a:bodyPr/>
                    <a:lstStyle/>
                    <a:p>
                      <a:pPr algn="ctr">
                        <a:lnSpc>
                          <a:spcPct val="115000"/>
                        </a:lnSpc>
                        <a:spcAft>
                          <a:spcPts val="0"/>
                        </a:spcAft>
                      </a:pPr>
                      <a:r>
                        <a:rPr lang="en-US" sz="1600">
                          <a:effectLst/>
                        </a:rPr>
                        <a:t>Mg</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2,09</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dirty="0">
                          <a:effectLst/>
                        </a:rPr>
                        <a:t>1,84</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0,29</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82626363"/>
                  </a:ext>
                </a:extLst>
              </a:tr>
              <a:tr h="273408">
                <a:tc>
                  <a:txBody>
                    <a:bodyPr/>
                    <a:lstStyle/>
                    <a:p>
                      <a:pPr algn="ctr">
                        <a:lnSpc>
                          <a:spcPct val="115000"/>
                        </a:lnSpc>
                        <a:spcAft>
                          <a:spcPts val="0"/>
                        </a:spcAft>
                      </a:pPr>
                      <a:r>
                        <a:rPr lang="en-US" sz="1600">
                          <a:effectLst/>
                        </a:rPr>
                        <a:t>Ca</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3,63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dirty="0">
                          <a:effectLst/>
                        </a:rPr>
                        <a:t>1,94</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1,03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29722821"/>
                  </a:ext>
                </a:extLst>
              </a:tr>
              <a:tr h="273408">
                <a:tc>
                  <a:txBody>
                    <a:bodyPr/>
                    <a:lstStyle/>
                    <a:p>
                      <a:pPr algn="ctr">
                        <a:lnSpc>
                          <a:spcPct val="115000"/>
                        </a:lnSpc>
                        <a:spcAft>
                          <a:spcPts val="0"/>
                        </a:spcAft>
                      </a:pPr>
                      <a:r>
                        <a:rPr lang="en-US" sz="1600" dirty="0">
                          <a:effectLst/>
                        </a:rPr>
                        <a:t>Na</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2,83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dirty="0">
                          <a:effectLst/>
                        </a:rPr>
                        <a:t>2,64</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dirty="0">
                          <a:effectLst/>
                        </a:rPr>
                        <a:t>1,32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75137878"/>
                  </a:ext>
                </a:extLst>
              </a:tr>
              <a:tr h="273257">
                <a:tc>
                  <a:txBody>
                    <a:bodyPr/>
                    <a:lstStyle/>
                    <a:p>
                      <a:pPr algn="ctr">
                        <a:lnSpc>
                          <a:spcPct val="115000"/>
                        </a:lnSpc>
                        <a:spcAft>
                          <a:spcPts val="0"/>
                        </a:spcAft>
                      </a:pPr>
                      <a:r>
                        <a:rPr lang="en-US" sz="1600">
                          <a:effectLst/>
                        </a:rPr>
                        <a:t>K</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2,59</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a:effectLst/>
                        </a:rPr>
                        <a:t>1,42</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600" dirty="0">
                          <a:effectLst/>
                        </a:rPr>
                        <a:t>1,83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4082813"/>
                  </a:ext>
                </a:extLst>
              </a:tr>
            </a:tbl>
          </a:graphicData>
        </a:graphic>
      </p:graphicFrame>
      <p:sp>
        <p:nvSpPr>
          <p:cNvPr id="4" name="Rectangle 1"/>
          <p:cNvSpPr>
            <a:spLocks noChangeArrowheads="1"/>
          </p:cNvSpPr>
          <p:nvPr/>
        </p:nvSpPr>
        <p:spPr bwMode="auto">
          <a:xfrm>
            <a:off x="2429453" y="5902035"/>
            <a:ext cx="8110105"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B.Meýson</a:t>
            </a:r>
            <a:r>
              <a:rPr kumimoji="0" lang="en-US"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en-US"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gabygynda</a:t>
            </a:r>
            <a:r>
              <a:rPr kumimoji="0" lang="en-US"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artykmaçlyk</a:t>
            </a:r>
            <a:r>
              <a:rPr kumimoji="0" lang="en-US"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edýän</a:t>
            </a:r>
            <a:r>
              <a:rPr kumimoji="0" lang="en-US"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himiki</a:t>
            </a:r>
            <a:r>
              <a:rPr kumimoji="0" lang="en-US"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elementler</a:t>
            </a:r>
            <a:endParaRPr kumimoji="0" lang="ru-RU" altLang="ru-RU"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3913032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429515450"/>
              </p:ext>
            </p:extLst>
          </p:nvPr>
        </p:nvGraphicFramePr>
        <p:xfrm>
          <a:off x="505572" y="3011895"/>
          <a:ext cx="11062972" cy="3319630"/>
        </p:xfrm>
        <a:graphic>
          <a:graphicData uri="http://schemas.openxmlformats.org/drawingml/2006/table">
            <a:tbl>
              <a:tblPr firstRow="1" firstCol="1" lastRow="1" lastCol="1" bandRow="1" bandCol="1">
                <a:tableStyleId>{5C22544A-7EE6-4342-B048-85BDC9FD1C3A}</a:tableStyleId>
              </a:tblPr>
              <a:tblGrid>
                <a:gridCol w="1513261">
                  <a:extLst>
                    <a:ext uri="{9D8B030D-6E8A-4147-A177-3AD203B41FA5}">
                      <a16:colId xmlns:a16="http://schemas.microsoft.com/office/drawing/2014/main" val="3186342459"/>
                    </a:ext>
                  </a:extLst>
                </a:gridCol>
                <a:gridCol w="1323479">
                  <a:extLst>
                    <a:ext uri="{9D8B030D-6E8A-4147-A177-3AD203B41FA5}">
                      <a16:colId xmlns:a16="http://schemas.microsoft.com/office/drawing/2014/main" val="2920948518"/>
                    </a:ext>
                  </a:extLst>
                </a:gridCol>
                <a:gridCol w="2468413">
                  <a:extLst>
                    <a:ext uri="{9D8B030D-6E8A-4147-A177-3AD203B41FA5}">
                      <a16:colId xmlns:a16="http://schemas.microsoft.com/office/drawing/2014/main" val="530767212"/>
                    </a:ext>
                  </a:extLst>
                </a:gridCol>
                <a:gridCol w="320319">
                  <a:extLst>
                    <a:ext uri="{9D8B030D-6E8A-4147-A177-3AD203B41FA5}">
                      <a16:colId xmlns:a16="http://schemas.microsoft.com/office/drawing/2014/main" val="47127941"/>
                    </a:ext>
                  </a:extLst>
                </a:gridCol>
                <a:gridCol w="1646857">
                  <a:extLst>
                    <a:ext uri="{9D8B030D-6E8A-4147-A177-3AD203B41FA5}">
                      <a16:colId xmlns:a16="http://schemas.microsoft.com/office/drawing/2014/main" val="1114884681"/>
                    </a:ext>
                  </a:extLst>
                </a:gridCol>
                <a:gridCol w="1322230">
                  <a:extLst>
                    <a:ext uri="{9D8B030D-6E8A-4147-A177-3AD203B41FA5}">
                      <a16:colId xmlns:a16="http://schemas.microsoft.com/office/drawing/2014/main" val="4198719344"/>
                    </a:ext>
                  </a:extLst>
                </a:gridCol>
                <a:gridCol w="2468413">
                  <a:extLst>
                    <a:ext uri="{9D8B030D-6E8A-4147-A177-3AD203B41FA5}">
                      <a16:colId xmlns:a16="http://schemas.microsoft.com/office/drawing/2014/main" val="3045784394"/>
                    </a:ext>
                  </a:extLst>
                </a:gridCol>
              </a:tblGrid>
              <a:tr h="757447">
                <a:tc>
                  <a:txBody>
                    <a:bodyPr/>
                    <a:lstStyle/>
                    <a:p>
                      <a:pPr algn="ctr">
                        <a:lnSpc>
                          <a:spcPct val="115000"/>
                        </a:lnSpc>
                        <a:spcAft>
                          <a:spcPts val="0"/>
                        </a:spcAft>
                      </a:pPr>
                      <a:r>
                        <a:rPr lang="en-US" sz="1400" dirty="0">
                          <a:effectLst/>
                        </a:rPr>
                        <a:t>Element</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dirty="0">
                          <a:effectLst/>
                        </a:rPr>
                        <a:t>Atom </a:t>
                      </a:r>
                      <a:r>
                        <a:rPr lang="en-US" sz="1400" dirty="0" err="1">
                          <a:effectLst/>
                        </a:rPr>
                        <a:t>klarky</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Minerallaryň sany</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Element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Atom klarky</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Minerallaryň sany</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76395976"/>
                  </a:ext>
                </a:extLst>
              </a:tr>
              <a:tr h="366055">
                <a:tc>
                  <a:txBody>
                    <a:bodyPr/>
                    <a:lstStyle/>
                    <a:p>
                      <a:pPr algn="ctr">
                        <a:lnSpc>
                          <a:spcPct val="115000"/>
                        </a:lnSpc>
                        <a:spcAft>
                          <a:spcPts val="0"/>
                        </a:spcAft>
                      </a:pPr>
                      <a:r>
                        <a:rPr lang="en-US" sz="1400">
                          <a:effectLst/>
                        </a:rPr>
                        <a:t>O</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dirty="0">
                          <a:effectLst/>
                        </a:rPr>
                        <a:t>53,39</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dirty="0">
                          <a:effectLst/>
                        </a:rPr>
                        <a:t>1538</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dirty="0">
                          <a:effectLst/>
                        </a:rPr>
                        <a:t>Fe</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1,31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346</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5225245"/>
                  </a:ext>
                </a:extLst>
              </a:tr>
              <a:tr h="366055">
                <a:tc>
                  <a:txBody>
                    <a:bodyPr/>
                    <a:lstStyle/>
                    <a:p>
                      <a:pPr algn="ctr">
                        <a:lnSpc>
                          <a:spcPct val="115000"/>
                        </a:lnSpc>
                        <a:spcAft>
                          <a:spcPts val="0"/>
                        </a:spcAft>
                      </a:pPr>
                      <a:r>
                        <a:rPr lang="en-US" sz="1400">
                          <a:effectLst/>
                        </a:rPr>
                        <a:t>H</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17,25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dirty="0">
                          <a:effectLst/>
                        </a:rPr>
                        <a:t>1024</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K</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1,05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115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78540243"/>
                  </a:ext>
                </a:extLst>
              </a:tr>
              <a:tr h="366055">
                <a:tc>
                  <a:txBody>
                    <a:bodyPr/>
                    <a:lstStyle/>
                    <a:p>
                      <a:pPr algn="ctr">
                        <a:lnSpc>
                          <a:spcPct val="115000"/>
                        </a:lnSpc>
                        <a:spcAft>
                          <a:spcPts val="0"/>
                        </a:spcAft>
                      </a:pPr>
                      <a:r>
                        <a:rPr lang="en-US" sz="1400">
                          <a:effectLst/>
                        </a:rPr>
                        <a:t>Si</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16,11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dirty="0">
                          <a:effectLst/>
                        </a:rPr>
                        <a:t>500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dirty="0">
                          <a:effectLst/>
                        </a:rPr>
                        <a:t>C</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0,50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127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51230030"/>
                  </a:ext>
                </a:extLst>
              </a:tr>
              <a:tr h="366055">
                <a:tc>
                  <a:txBody>
                    <a:bodyPr/>
                    <a:lstStyle/>
                    <a:p>
                      <a:pPr algn="ctr">
                        <a:lnSpc>
                          <a:spcPct val="115000"/>
                        </a:lnSpc>
                        <a:spcAft>
                          <a:spcPts val="0"/>
                        </a:spcAft>
                      </a:pPr>
                      <a:r>
                        <a:rPr lang="en-US" sz="1400">
                          <a:effectLst/>
                        </a:rPr>
                        <a:t>Al</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4,8</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344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dirty="0" err="1">
                          <a:effectLst/>
                        </a:rPr>
                        <a:t>Ti</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0,22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dirty="0">
                          <a:effectLst/>
                        </a:rPr>
                        <a:t>75</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0026118"/>
                  </a:ext>
                </a:extLst>
              </a:tr>
              <a:tr h="366055">
                <a:tc>
                  <a:txBody>
                    <a:bodyPr/>
                    <a:lstStyle/>
                    <a:p>
                      <a:pPr algn="ctr">
                        <a:lnSpc>
                          <a:spcPct val="115000"/>
                        </a:lnSpc>
                        <a:spcAft>
                          <a:spcPts val="0"/>
                        </a:spcAft>
                      </a:pPr>
                      <a:r>
                        <a:rPr lang="en-US" sz="1400">
                          <a:effectLst/>
                        </a:rPr>
                        <a:t>Na</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1,82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dirty="0">
                          <a:effectLst/>
                        </a:rPr>
                        <a:t>256</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dirty="0">
                          <a:effectLst/>
                        </a:rPr>
                        <a:t>Cl</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dirty="0">
                          <a:effectLst/>
                        </a:rPr>
                        <a:t>0,10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111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21591244"/>
                  </a:ext>
                </a:extLst>
              </a:tr>
              <a:tr h="366055">
                <a:tc>
                  <a:txBody>
                    <a:bodyPr/>
                    <a:lstStyle/>
                    <a:p>
                      <a:pPr algn="ctr">
                        <a:lnSpc>
                          <a:spcPct val="115000"/>
                        </a:lnSpc>
                        <a:spcAft>
                          <a:spcPts val="0"/>
                        </a:spcAft>
                      </a:pPr>
                      <a:r>
                        <a:rPr lang="en-US" sz="1400">
                          <a:effectLst/>
                        </a:rPr>
                        <a:t>Mg</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1,72</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220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F</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dirty="0">
                          <a:effectLst/>
                        </a:rPr>
                        <a:t>0,07</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dirty="0">
                          <a:effectLst/>
                        </a:rPr>
                        <a:t>97</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33109088"/>
                  </a:ext>
                </a:extLst>
              </a:tr>
              <a:tr h="365853">
                <a:tc>
                  <a:txBody>
                    <a:bodyPr/>
                    <a:lstStyle/>
                    <a:p>
                      <a:pPr algn="ctr">
                        <a:lnSpc>
                          <a:spcPct val="115000"/>
                        </a:lnSpc>
                        <a:spcAft>
                          <a:spcPts val="0"/>
                        </a:spcAft>
                      </a:pPr>
                      <a:r>
                        <a:rPr lang="en-US" sz="1400">
                          <a:effectLst/>
                        </a:rPr>
                        <a:t>Ca</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1,41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441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14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27765568"/>
                  </a:ext>
                </a:extLst>
              </a:tr>
            </a:tbl>
          </a:graphicData>
        </a:graphic>
      </p:graphicFrame>
      <p:sp>
        <p:nvSpPr>
          <p:cNvPr id="3" name="Rectangle 1"/>
          <p:cNvSpPr>
            <a:spLocks noChangeArrowheads="1"/>
          </p:cNvSpPr>
          <p:nvPr/>
        </p:nvSpPr>
        <p:spPr bwMode="auto">
          <a:xfrm>
            <a:off x="284307" y="241906"/>
            <a:ext cx="11671300" cy="2769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49263" algn="just" defTabSz="914400" rtl="0" eaLnBrk="0" fontAlgn="base" latinLnBrk="0" hangingPunct="0">
              <a:lnSpc>
                <a:spcPct val="100000"/>
              </a:lnSpc>
              <a:spcBef>
                <a:spcPct val="0"/>
              </a:spcBef>
              <a:spcAft>
                <a:spcPct val="0"/>
              </a:spcAft>
              <a:buClrTx/>
              <a:buSzTx/>
              <a:buFontTx/>
              <a:buNone/>
              <a:tabLst/>
            </a:pP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Şeýlelikde</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gabygy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himiki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düzümi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kislorodyň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anionynyň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jemlenen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görnüşi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bolup</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kremniý</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alýumininiň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kömegi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metallar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(Fe, Mg, Ca, Na we K)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birleşýär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Şonuň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üçin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litosfera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käbir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alymlar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oksisfera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hem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diýip</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atlandyrýarlar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Şoňa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görä</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geohimiki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ewolýusiýanyň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dowamynda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suwuň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massasy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hatarda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atmosfera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kislorody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gelip</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durýar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Himiki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elementleriň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litosferada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ýaýraýyş</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kanunalaýyklygyny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görnüşleri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baradaky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maglumatlary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G.W.Boýtkewiçiň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W.W.Žakrutkinanyň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maglumatlaryna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salgylanylýar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Şu</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ýerde</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elementleriň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klarklary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minerallaryň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görnüşleriniň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baglylygyň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bardygy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anyklandy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Bu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baglylyk</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12.2-nji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tablisada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P.P.Pilipenko</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tarapyndan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ýokarky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maglumatlardan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alnyp</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getirilipdir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1600" b="0" i="0" u="none" strike="noStrike" cap="none" normalizeH="0" baseline="0" dirty="0" smtClean="0">
              <a:ln>
                <a:noFill/>
              </a:ln>
              <a:solidFill>
                <a:schemeClr val="tx1"/>
              </a:solidFill>
              <a:effectLst/>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Elementleriň</a:t>
            </a:r>
            <a:r>
              <a:rPr kumimoji="0" lang="en-US"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klarklarynyň</a:t>
            </a:r>
            <a:r>
              <a:rPr kumimoji="0" lang="en-US"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minerallaryň</a:t>
            </a:r>
            <a:r>
              <a:rPr kumimoji="0" lang="en-US"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sanyna</a:t>
            </a:r>
            <a:r>
              <a:rPr kumimoji="0" lang="en-US"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baglylygy</a:t>
            </a:r>
            <a:r>
              <a:rPr kumimoji="0" lang="en-US"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ru-RU" sz="1600" b="0" i="0" u="none" strike="noStrike" cap="none" normalizeH="0" baseline="0" dirty="0" smtClean="0">
              <a:ln>
                <a:noFill/>
              </a:ln>
              <a:solidFill>
                <a:schemeClr val="tx1"/>
              </a:solidFill>
              <a:effectLst/>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n-US" altLang="ru-RU" sz="1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2169823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249382"/>
            <a:ext cx="11416146" cy="5907771"/>
          </a:xfrm>
          <a:prstGeom prst="rect">
            <a:avLst/>
          </a:prstGeom>
        </p:spPr>
        <p:txBody>
          <a:bodyPr wrap="square">
            <a:spAutoFit/>
          </a:bodyPr>
          <a:lstStyle/>
          <a:p>
            <a:pPr indent="449580" algn="just">
              <a:lnSpc>
                <a:spcPct val="115000"/>
              </a:lnSpc>
              <a:spcAft>
                <a:spcPts val="0"/>
              </a:spcAft>
            </a:pP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Ýöne</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az</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ýaýran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elementlerde</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görkezilen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kanunalaýyklyk</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cs typeface="Times New Roman" panose="02020603050405020304" pitchFamily="18" charset="0"/>
              </a:rPr>
              <a:t>bozulýar.Elementleriň</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litosferada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ýaýran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klarklary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3-nji, </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4-nji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tablisalar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gaty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bir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gabat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hem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gelip</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duranok</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sebäbi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alnan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nusgalaryň</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göwrümi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dürli-dürli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köp</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alymlar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özboluşly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çemeleşendirler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Onuň</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hem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düýp</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sebäbi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bir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bütewi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etalon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ýoklugy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cs typeface="Times New Roman" panose="02020603050405020304" pitchFamily="18" charset="0"/>
              </a:rPr>
              <a:t>düşündirilýär.Ekologiki</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meseleleriň</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biri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taryhy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bazalt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gatlagynyň</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gatnaşygy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şeýle</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-de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granit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çökündi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ýer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gabygynyň</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gatlaklary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cs typeface="Times New Roman" panose="02020603050405020304" pitchFamily="18" charset="0"/>
              </a:rPr>
              <a:t>durýar</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ru-RU" sz="2200" dirty="0" err="1" smtClean="0">
                <a:latin typeface="Times New Roman" panose="02020603050405020304" pitchFamily="18" charset="0"/>
                <a:ea typeface="Times New Roman" panose="02020603050405020304" pitchFamily="18" charset="0"/>
                <a:cs typeface="Times New Roman" panose="02020603050405020304" pitchFamily="18" charset="0"/>
              </a:rPr>
              <a:t>Onda</a:t>
            </a:r>
            <a:r>
              <a:rPr lang="ru-RU" sz="2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cs typeface="Times New Roman" panose="02020603050405020304" pitchFamily="18" charset="0"/>
              </a:rPr>
              <a:t>yzygiderlige</a:t>
            </a:r>
            <a:r>
              <a:rPr lang="ru-RU" sz="2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cs typeface="Times New Roman" panose="02020603050405020304" pitchFamily="18" charset="0"/>
              </a:rPr>
              <a:t>görä-çökündi</a:t>
            </a:r>
            <a:r>
              <a:rPr lang="ru-RU" sz="2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cs typeface="Times New Roman" panose="02020603050405020304" pitchFamily="18" charset="0"/>
              </a:rPr>
              <a:t>jynslar</a:t>
            </a:r>
            <a:r>
              <a:rPr lang="ru-RU" sz="2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cs typeface="Times New Roman" panose="02020603050405020304" pitchFamily="18" charset="0"/>
              </a:rPr>
              <a:t>ikilenji</a:t>
            </a:r>
            <a:r>
              <a:rPr lang="ru-RU" sz="2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ru-RU" sz="2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cs typeface="Times New Roman" panose="02020603050405020304" pitchFamily="18" charset="0"/>
              </a:rPr>
              <a:t>galýarlar</a:t>
            </a:r>
            <a:r>
              <a:rPr lang="ru-RU"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Bazalt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granit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gatlaklaryň</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gatnaşygy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dürli-dürli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pikirler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bar. Belli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bir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alymlar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umman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gabygyny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granitleşen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beýlekiler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kontinental</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tipli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ýer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gabygynyň</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bazaltlaşan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hasap</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edýärler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cs typeface="Times New Roman" panose="02020603050405020304" pitchFamily="18" charset="0"/>
              </a:rPr>
              <a:t>Şu</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ýerde</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bellemeli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ýagdaý</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haçan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-da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granit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gabygy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barada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gürrüň</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edilende</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hakykat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ýüzünde</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metamorfiki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dag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jynslary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barasynda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granit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granodiorit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neýs</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kristalliki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slaneş</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beýlekiler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kompleks</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birleşmeler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barasynda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gürrüň</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edilýändigini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bellemek</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cs typeface="Times New Roman" panose="02020603050405020304" pitchFamily="18" charset="0"/>
              </a:rPr>
              <a:t>bolýar.Ýöne</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şu</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jynslaryň</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barysy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düzümi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granite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gaty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ýakyndyr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Köp</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alymlaryň</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pikirine</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görä</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B.Ižaks</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Dj.Oliwer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Z.Saýks</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K.Ž.Pişon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W.Morgan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G.Xess</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P.Dits</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başgalar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litosfera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örän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uly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gaty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bolan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bir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monolit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plitalardan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durup</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ol</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astenosfera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şepbeşik</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gatlagynda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ýüzüp</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ýören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ýaly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ýeriň</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ýokary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mantiýasyna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berklenen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ýalydyr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Ýöne</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başgaça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çaklamalar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hem bar,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olara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ekologiýada</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köp</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ünş</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berilmeýär</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087292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4360" y="378735"/>
            <a:ext cx="11201400" cy="5613845"/>
          </a:xfrm>
          <a:prstGeom prst="rect">
            <a:avLst/>
          </a:prstGeom>
        </p:spPr>
        <p:txBody>
          <a:bodyPr wrap="square">
            <a:spAutoFit/>
          </a:bodyPr>
          <a:lstStyle/>
          <a:p>
            <a:pPr marL="228600" algn="just">
              <a:lnSpc>
                <a:spcPct val="115000"/>
              </a:lnSpc>
              <a:spcAft>
                <a:spcPts val="0"/>
              </a:spcAft>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3.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Dünýäniň</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mineral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baýlyklary</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barada</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düşüňje</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Mineral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çig</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mallaryň</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gorlary</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49580" algn="just">
              <a:lnSpc>
                <a:spcPct val="115000"/>
              </a:lnSpc>
              <a:spcAft>
                <a:spcPts val="0"/>
              </a:spcAft>
            </a:pP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Dünýäniň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senagatynyň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mineral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çig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mallara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bolan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islegi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ýyldan-ýyla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artýar</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Çig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mallaryň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dürli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görnüşine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isleg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aýratynda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ykdysady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taýdan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ýokary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derejede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ösen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döwletlerde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has hem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duýulýar</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Dünýä</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möçberinde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her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ýyl</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ýeriň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jümmüşinden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dürli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mineral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çig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mallaryň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ýangyjyň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100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mlrd</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tonnasy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gazylyp</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alynýar</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Mineral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baýlyklaryň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gorlary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hasaba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alnan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magdan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magdan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däl</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ýeriň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jümmüşinde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üstki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çuň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gatlaklarda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köllerde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deňizlerde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dürli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duzlar</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emele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gelen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hojalykda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ulanylýan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peýdaly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gazylma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baýlyklardyr</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Gorlar</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adalgasy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çalt</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üýtgeýän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düşünje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ol</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ylymyň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tehnikanyň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çalt</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ösmegi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netijesinde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peýdaly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gazylmalaryň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gorlarynyň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çalt</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üýtgemegini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azalýandygyny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köpelýändigini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aňladýar</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Meselem</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soňky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ýyllarda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Dünýä</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ummanlarynyň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düýbünde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demir</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marganes</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mis</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magdanlarynyň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uly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gorlary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tapyldy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Häzir</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hem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dünýäniň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ykdysady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ösüş</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ýoluna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düşen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döwletleriň</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meýdanlary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geologiki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babatda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gowy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öwrenilen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däldir</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932246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65</TotalTime>
  <Words>3662</Words>
  <Application>Microsoft Office PowerPoint</Application>
  <PresentationFormat>Широкоэкранный</PresentationFormat>
  <Paragraphs>344</Paragraphs>
  <Slides>23</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23</vt:i4>
      </vt:variant>
    </vt:vector>
  </HeadingPairs>
  <TitlesOfParts>
    <vt:vector size="29" baseType="lpstr">
      <vt:lpstr>Arial</vt:lpstr>
      <vt:lpstr>Calibri</vt:lpstr>
      <vt:lpstr>Century Gothic</vt:lpstr>
      <vt:lpstr>Times New Roman</vt:lpstr>
      <vt:lpstr>Wingdings 3</vt:lpstr>
      <vt:lpstr>Сектор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11</cp:revision>
  <dcterms:created xsi:type="dcterms:W3CDTF">2019-11-01T17:40:47Z</dcterms:created>
  <dcterms:modified xsi:type="dcterms:W3CDTF">2019-12-03T19:08:23Z</dcterms:modified>
</cp:coreProperties>
</file>