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80" r:id="rId25"/>
    <p:sldId id="278" r:id="rId26"/>
    <p:sldId id="279" r:id="rId27"/>
    <p:sldId id="281" r:id="rId28"/>
    <p:sldId id="283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C3D3-CBC8-4185-9311-DEAFA2800BD5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481B7-7D65-4AB6-8F10-279BCE69B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1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481B7-7D65-4AB6-8F10-279BCE69B1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8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5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84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86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5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8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7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2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0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6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6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9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8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0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6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BC90BC-9E84-4F70-8A8A-663ECA292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EDE2A-7B21-4E01-8763-4BE6227C6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29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012" y="1447800"/>
            <a:ext cx="11641540" cy="3765645"/>
          </a:xfrm>
        </p:spPr>
        <p:txBody>
          <a:bodyPr/>
          <a:lstStyle/>
          <a:p>
            <a:pPr algn="ctr"/>
            <a:r>
              <a:rPr lang="tk-TM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Türkmenistanyň taryhy  dersiniň maksady, wezipeleri we ony okatmagyň häzirki zaman ähmiýeti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2686" y="5841906"/>
            <a:ext cx="5540991" cy="861420"/>
          </a:xfrm>
        </p:spPr>
        <p:txBody>
          <a:bodyPr/>
          <a:lstStyle/>
          <a:p>
            <a:pPr algn="ctr"/>
            <a:r>
              <a:rPr lang="tk-TM" i="1" dirty="0" smtClean="0"/>
              <a:t>Türkmenistanyň </a:t>
            </a:r>
            <a:r>
              <a:rPr lang="tk-TM" i="1" dirty="0"/>
              <a:t>taryhy, 1-nji Umumy okuw sapagy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5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7" y="152468"/>
            <a:ext cx="11559654" cy="693694"/>
          </a:xfrm>
        </p:spPr>
        <p:txBody>
          <a:bodyPr/>
          <a:lstStyle/>
          <a:p>
            <a:r>
              <a:rPr lang="tk-TM" dirty="0" smtClean="0"/>
              <a:t>Türkmenistany orta asyrlar döwründe: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941696"/>
            <a:ext cx="11559654" cy="577300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k-TM" sz="4000" dirty="0" err="1" smtClean="0">
                <a:latin typeface="+mn-lt"/>
                <a:ea typeface="Calibri" panose="020F0502020204030204" pitchFamily="34" charset="0"/>
              </a:rPr>
              <a:t>Y</a:t>
            </a:r>
            <a:r>
              <a:rPr lang="en-US" sz="4000" dirty="0" smtClean="0">
                <a:latin typeface="+mn-lt"/>
                <a:ea typeface="Calibri" panose="020F0502020204030204" pitchFamily="34" charset="0"/>
              </a:rPr>
              <a:t>slam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dininiň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döreýşi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araplaryň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çäklerine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aralaşmagy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täze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diniň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türkmen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halkynyň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durmuşynda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tutýan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orny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şeýle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-de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Merkezi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Aziýada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araplaryň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agalygyna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garşy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Abu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Muslimiň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Muhannanyň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ýolbaşçylygynda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halk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gozgalaňlarynyň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</a:rPr>
              <a:t>orny</a:t>
            </a:r>
            <a:r>
              <a:rPr lang="tk-TM" sz="4000" dirty="0" smtClean="0">
                <a:latin typeface="+mn-lt"/>
                <a:ea typeface="Calibri" panose="020F0502020204030204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+mn-lt"/>
                <a:ea typeface="Calibri" panose="020F0502020204030204" pitchFamily="34" charset="0"/>
              </a:rPr>
              <a:t>Şol</a:t>
            </a:r>
            <a:r>
              <a:rPr lang="en-US" sz="4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döwür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türkmenler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tarapyndan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döredilen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Garahanly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Gaznaly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Beýik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Seljük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türkmen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şa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döwletiniň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Köneürgenç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(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Horezmşalar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)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ýaly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kuwwatly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döwletiň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gülläp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ösen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</a:rPr>
              <a:t>wagty</a:t>
            </a:r>
            <a:r>
              <a:rPr lang="tk-TM" sz="4000" dirty="0" smtClean="0">
                <a:latin typeface="+mn-lt"/>
                <a:ea typeface="Calibri" panose="020F0502020204030204" pitchFamily="34" charset="0"/>
              </a:rPr>
              <a:t>;</a:t>
            </a:r>
            <a:endParaRPr lang="tk-TM" sz="4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4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Mary,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Gürgenç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şäherleriniň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medeniýetiň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ylmyň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merkezlerine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öwrülip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olarda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ýaşan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işlän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Ibn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Sina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Biruni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ýaly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beýik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akyldarlaryň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bitiren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işleri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hakynda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gürrüň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berilýär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. XIII-XVI asyrlar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türkmen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halkynyň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mongollaryň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Teýmirleriň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Şeýbanylaryň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Sefewileriň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Hywa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Buhara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hanlarynyň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talaňçylykly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çozuşlaryna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garşy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gahrymançylykly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+mn-lt"/>
                <a:ea typeface="Calibri" panose="020F0502020204030204" pitchFamily="34" charset="0"/>
              </a:rPr>
              <a:t>göreşen</a:t>
            </a:r>
            <a:r>
              <a:rPr lang="en-US" sz="4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latin typeface="+mn-lt"/>
                <a:ea typeface="Calibri" panose="020F0502020204030204" pitchFamily="34" charset="0"/>
              </a:rPr>
              <a:t>zamanasy</a:t>
            </a:r>
            <a:r>
              <a:rPr lang="tk-TM" sz="4000" dirty="0" smtClean="0">
                <a:latin typeface="+mn-lt"/>
                <a:ea typeface="Calibri" panose="020F0502020204030204" pitchFamily="34" charset="0"/>
              </a:rPr>
              <a:t>. </a:t>
            </a:r>
            <a:endParaRPr lang="ru-RU" sz="40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6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Türkmenistan täze döwürde: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1228300"/>
            <a:ext cx="11341289" cy="50201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+mn-lt"/>
                <a:ea typeface="Calibri" panose="020F0502020204030204" pitchFamily="34" charset="0"/>
              </a:rPr>
              <a:t>XVI-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asyrdan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XX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asyryň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ahyryna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çenli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döwrüni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öz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içine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alýar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Türkmenleriň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kesekä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tabyn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bolmazlyk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erkinligini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özbaşdaklygyny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saklamak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ugrunda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alyp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baran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gahrymançylykly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göreşi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baknalyk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ýagdaýda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Russiýanyň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düzüminde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döwri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beýan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edilýär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taryhynyň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sowetler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d</a:t>
            </a:r>
            <a:r>
              <a:rPr lang="tk-TM" sz="3200" dirty="0">
                <a:latin typeface="+mn-lt"/>
                <a:ea typeface="Calibri" panose="020F0502020204030204" pitchFamily="34" charset="0"/>
              </a:rPr>
              <a:t>ö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wr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i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1917-1991-nji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ýyllary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öz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içine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alýar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Sowetler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döwründe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uly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kynçylyklaryň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bolandygyna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garamazdan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SSR-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döwlet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gurluşynda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ykdysadyýetinde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halkyň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durmuşynda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anyk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özgerşikler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. </a:t>
            </a:r>
            <a:endParaRPr lang="ru-RU" sz="32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Türkmenistan Garaşsyzlyk döwründe: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8" y="1853248"/>
            <a:ext cx="11382233" cy="475226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3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Garaşsyzlygynyň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jar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edilmegi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onuň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hemişelik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Bitaraplyk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derejesine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eýe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bolmagy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Berkarar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döwletiň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bagtyýarlyk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döwrüniň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başlanmagy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Prezidenti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Gurbanguly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Berdimuhamedowyň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alyp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barýan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içeri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daşary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syýasaty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ýurdumyzda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alnyp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barylýan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ykdysady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özgertmeler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döwletimiziň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halkyň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hal-ýagdaýyny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ösdürmek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baradaky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aladalaryň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täze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eýýamyň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milli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ruhy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galkynyşynyň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 smtClean="0">
                <a:latin typeface="+mn-lt"/>
                <a:ea typeface="Calibri" panose="020F0502020204030204" pitchFamily="34" charset="0"/>
              </a:rPr>
              <a:t>üstünlikleri</a:t>
            </a:r>
            <a:r>
              <a:rPr lang="tk-TM" sz="3300" dirty="0" smtClean="0">
                <a:latin typeface="+mn-lt"/>
                <a:ea typeface="Calibri" panose="020F0502020204030204" pitchFamily="34" charset="0"/>
              </a:rPr>
              <a:t>. </a:t>
            </a:r>
            <a:endParaRPr lang="ru-RU" sz="33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3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Türkmenistanyň taryhy öwrenmekde esasy çeşmeler: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2052918"/>
            <a:ext cx="11477767" cy="4566246"/>
          </a:xfrm>
        </p:spPr>
        <p:txBody>
          <a:bodyPr>
            <a:normAutofit lnSpcReduction="10000"/>
          </a:bodyPr>
          <a:lstStyle/>
          <a:p>
            <a:pPr algn="just"/>
            <a:r>
              <a:rPr lang="tk-TM" sz="2600" b="1" dirty="0" smtClean="0">
                <a:latin typeface="+mn-lt"/>
              </a:rPr>
              <a:t>Arheologiýa:</a:t>
            </a:r>
            <a:r>
              <a:rPr lang="tk-TM" sz="2600" dirty="0" smtClean="0">
                <a:latin typeface="+mn-lt"/>
              </a:rPr>
              <a:t> 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adamzat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geçmişini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tapyndylar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arkaly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öwrenýän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 smtClean="0">
                <a:latin typeface="+mn-lt"/>
                <a:ea typeface="Calibri" panose="020F0502020204030204" pitchFamily="34" charset="0"/>
              </a:rPr>
              <a:t>ylym</a:t>
            </a:r>
            <a:r>
              <a:rPr lang="tk-TM" sz="2600" dirty="0" smtClean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2600" b="1" dirty="0" err="1">
                <a:latin typeface="+mn-lt"/>
                <a:ea typeface="Calibri" panose="020F0502020204030204" pitchFamily="34" charset="0"/>
              </a:rPr>
              <a:t>Taryh</a:t>
            </a:r>
            <a:r>
              <a:rPr lang="en-US" sz="26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b="1" dirty="0" err="1" smtClean="0">
                <a:latin typeface="+mn-lt"/>
                <a:ea typeface="Calibri" panose="020F0502020204030204" pitchFamily="34" charset="0"/>
              </a:rPr>
              <a:t>ylmy</a:t>
            </a:r>
            <a:r>
              <a:rPr lang="tk-TM" sz="2600" b="1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Dürli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halklaryň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geçmişinde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nähili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ýaşandyklaryny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nähili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wakalary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başdan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geçirendiklerini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adamlaryň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öz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ýaşaýşyny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nädip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üýtgedendiklerini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adamzadyň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häzirki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ýeten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derejesini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öwrenýän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 smtClean="0">
                <a:latin typeface="+mn-lt"/>
                <a:ea typeface="Calibri" panose="020F0502020204030204" pitchFamily="34" charset="0"/>
              </a:rPr>
              <a:t>yl</a:t>
            </a:r>
            <a:r>
              <a:rPr lang="tk-TM" sz="2600" dirty="0" smtClean="0">
                <a:latin typeface="+mn-lt"/>
                <a:ea typeface="Calibri" panose="020F0502020204030204" pitchFamily="34" charset="0"/>
              </a:rPr>
              <a:t>ym.</a:t>
            </a:r>
          </a:p>
          <a:p>
            <a:pPr algn="just"/>
            <a:r>
              <a:rPr lang="tk-TM" sz="2600" b="1" dirty="0" smtClean="0">
                <a:latin typeface="+mn-lt"/>
                <a:ea typeface="Calibri" panose="020F0502020204030204" pitchFamily="34" charset="0"/>
              </a:rPr>
              <a:t>Taryhçylar: </a:t>
            </a:r>
            <a:r>
              <a:rPr lang="tk-TM" sz="2600" dirty="0" smtClean="0">
                <a:latin typeface="+mn-lt"/>
                <a:ea typeface="Calibri" panose="020F0502020204030204" pitchFamily="34" charset="0"/>
              </a:rPr>
              <a:t>gadymy grek taryhçysy </a:t>
            </a:r>
            <a:r>
              <a:rPr lang="en-US" sz="2600" dirty="0" err="1" smtClean="0">
                <a:latin typeface="+mn-lt"/>
                <a:ea typeface="Calibri" panose="020F0502020204030204" pitchFamily="34" charset="0"/>
              </a:rPr>
              <a:t>Ger</a:t>
            </a:r>
            <a:r>
              <a:rPr lang="tk-TM" sz="2600" dirty="0" smtClean="0">
                <a:latin typeface="+mn-lt"/>
                <a:ea typeface="Calibri" panose="020F0502020204030204" pitchFamily="34" charset="0"/>
              </a:rPr>
              <a:t>o</a:t>
            </a:r>
            <a:r>
              <a:rPr lang="en-US" sz="2600" dirty="0" smtClean="0">
                <a:latin typeface="+mn-lt"/>
                <a:ea typeface="Calibri" panose="020F0502020204030204" pitchFamily="34" charset="0"/>
              </a:rPr>
              <a:t>dot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rim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taryhçysy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Strabon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arap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taryhçysy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Reşideddin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türkmen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taryhçysy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Sabyr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Baba we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beýleki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onlarça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taryhçy-syýahatçylar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öz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döwründe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ýaşan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halklar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barada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gymmatly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maglumatlary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ýazyp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galdyrypdyrlar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Adamzadyň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ýazgy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döremeginden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öňki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taryhy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diňe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arheologik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maglumatlary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arkaly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öwrenilýär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.</a:t>
            </a:r>
            <a:endParaRPr lang="ru-RU" sz="2600" dirty="0">
              <a:latin typeface="+mn-lt"/>
              <a:ea typeface="Calibri" panose="020F0502020204030204" pitchFamily="34" charset="0"/>
            </a:endParaRPr>
          </a:p>
          <a:p>
            <a:pPr algn="just"/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34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Arheologiýa: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470" y="1460311"/>
            <a:ext cx="11125081" cy="52134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Ilkinji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gazuw-barlag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synanşyklary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b. e.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öň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VI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asyrda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Wawilon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patyşasy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Nabonidiň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patyşalara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degişli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ýazgylary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tapmak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üçin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köne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harabalarda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gazuw-agtaryş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işlerini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geçiren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döwrüne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degişlidir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r>
              <a:rPr lang="tk-TM" sz="2400" dirty="0" smtClean="0">
                <a:latin typeface="+mn-lt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Döwletimiziň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çäginde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b. e. 300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müň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ýyl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öň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ýaşan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adamlaryň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ýasan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daş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gurallary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tapyldy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oturumly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obalar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müň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ýyl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mundan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öň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Köpetdag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bilen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Garagum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çölüniň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sepleşýän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ekerançylyk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zologynda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ýerleşip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ol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obalar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kiçiräk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depe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görnüşinde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saklanyp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galypdyrlar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Ol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depeler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halkymyzyň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geçmişindäki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durmuşynyň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göze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görünmeýän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şaýatlarydyr.</a:t>
            </a:r>
            <a:endParaRPr lang="ru-RU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2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Arheologi</a:t>
            </a:r>
            <a:r>
              <a:rPr lang="tk-TM" dirty="0" smtClean="0"/>
              <a:t>ýa: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501254"/>
            <a:ext cx="11300346" cy="4747145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>
                <a:latin typeface="+mn-lt"/>
                <a:ea typeface="Calibri" panose="020F0502020204030204" pitchFamily="34" charset="0"/>
              </a:rPr>
              <a:t>Döwletimiziň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arheologiýa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ýadygärliklerini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maksatnamalaýyn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öwrenmek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işini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XX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asyryň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40-50-nji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ýyllarynda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Günorta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Türkmenistan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arheologik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kompleksleýin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ekspedisiýasy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SSSR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Ylymlar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Akademiýasynyň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Horezm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arheologik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etnografik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ekspedisiýasy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hem-de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Ylymlar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Akademiýasynyň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taryh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institutynyň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arheologiýa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bölümi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başlapdylar</a:t>
            </a:r>
            <a:r>
              <a:rPr lang="en-US" sz="3600" dirty="0" smtClean="0">
                <a:latin typeface="+mn-lt"/>
                <a:ea typeface="Calibri" panose="020F0502020204030204" pitchFamily="34" charset="0"/>
              </a:rPr>
              <a:t>.</a:t>
            </a:r>
            <a:endParaRPr lang="tk-TM" sz="3600" dirty="0" smtClean="0">
              <a:latin typeface="+mn-lt"/>
              <a:ea typeface="Calibri" panose="020F0502020204030204" pitchFamily="34" charset="0"/>
            </a:endParaRPr>
          </a:p>
          <a:p>
            <a:pPr algn="just"/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011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7" y="111524"/>
            <a:ext cx="11450471" cy="830172"/>
          </a:xfrm>
        </p:spPr>
        <p:txBody>
          <a:bodyPr/>
          <a:lstStyle/>
          <a:p>
            <a:r>
              <a:rPr lang="en-US" sz="4400" dirty="0" smtClean="0">
                <a:latin typeface="+mn-lt"/>
                <a:ea typeface="Calibri" panose="020F0502020204030204" pitchFamily="34" charset="0"/>
              </a:rPr>
              <a:t>Etnografiýa</a:t>
            </a:r>
            <a:r>
              <a:rPr lang="tk-TM" sz="4400" dirty="0" smtClean="0">
                <a:latin typeface="+mn-lt"/>
                <a:ea typeface="Calibri" panose="020F0502020204030204" pitchFamily="34" charset="0"/>
              </a:rPr>
              <a:t>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723331"/>
            <a:ext cx="11900848" cy="59913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+mn-lt"/>
                <a:ea typeface="Calibri" panose="020F0502020204030204" pitchFamily="34" charset="0"/>
              </a:rPr>
              <a:t>Etnografiýa –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halklary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olaryň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durmuşyny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medeniýetini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öwrenýän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ylym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. Etnografiýa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taryh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ylmynyň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bir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şahasy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bolup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halklaryň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gelip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çykyşynyň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taryhyny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olaryň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ýerleşişini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durmuşyny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gylyk-häsiýetlerini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bezeg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şaýlaryny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ýaşaýyş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jaýlaryny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milli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tagamlaryny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beýlekileri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 smtClean="0">
                <a:latin typeface="+mn-lt"/>
                <a:ea typeface="Calibri" panose="020F0502020204030204" pitchFamily="34" charset="0"/>
              </a:rPr>
              <a:t>öwrenýär</a:t>
            </a:r>
            <a:r>
              <a:rPr lang="en-US" sz="2600" dirty="0" smtClean="0">
                <a:latin typeface="+mn-lt"/>
                <a:ea typeface="Calibri" panose="020F0502020204030204" pitchFamily="34" charset="0"/>
              </a:rPr>
              <a:t>.</a:t>
            </a:r>
            <a:endParaRPr lang="ru-RU" sz="26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 err="1" smtClean="0">
                <a:latin typeface="+mn-lt"/>
                <a:ea typeface="Calibri" panose="020F0502020204030204" pitchFamily="34" charset="0"/>
              </a:rPr>
              <a:t>Etnograf</a:t>
            </a:r>
            <a:r>
              <a:rPr lang="en-US" sz="26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alymlar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halkyň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arasynda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bolup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türkmenleriň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gadymdan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gelýän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adatlary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taryhy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rowaýatlary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geýim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eginbaşlary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toýlary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baradaky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maglumatlary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köp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ýaşan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köp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bilýän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ýaşulularyň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dilinden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ýazyp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alýarlar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. Bu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asylly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işde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olara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mugallymlar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talyplar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şeýle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hem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taryh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bilen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gyzyklanýan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adamlar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ýakyndan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kömek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+mn-lt"/>
                <a:ea typeface="Calibri" panose="020F0502020204030204" pitchFamily="34" charset="0"/>
              </a:rPr>
              <a:t>edýärler</a:t>
            </a:r>
            <a:r>
              <a:rPr lang="en-US" sz="2600" dirty="0">
                <a:latin typeface="+mn-lt"/>
                <a:ea typeface="Calibri" panose="020F0502020204030204" pitchFamily="34" charset="0"/>
              </a:rPr>
              <a:t>.</a:t>
            </a:r>
            <a:endParaRPr lang="ru-RU" sz="26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90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4888"/>
          </a:xfrm>
        </p:spPr>
        <p:txBody>
          <a:bodyPr/>
          <a:lstStyle/>
          <a:p>
            <a:pPr algn="ctr"/>
            <a:r>
              <a:rPr lang="en-US" sz="4400" dirty="0">
                <a:latin typeface="+mn-lt"/>
                <a:ea typeface="Calibri" panose="020F0502020204030204" pitchFamily="34" charset="0"/>
              </a:rPr>
              <a:t>Hat </a:t>
            </a:r>
            <a:r>
              <a:rPr lang="en-US" sz="4400" dirty="0" err="1">
                <a:latin typeface="+mn-lt"/>
                <a:ea typeface="Calibri" panose="020F0502020204030204" pitchFamily="34" charset="0"/>
              </a:rPr>
              <a:t>ýazuwyň</a:t>
            </a:r>
            <a:r>
              <a:rPr lang="en-US" sz="4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+mn-lt"/>
                <a:ea typeface="Calibri" panose="020F0502020204030204" pitchFamily="34" charset="0"/>
              </a:rPr>
              <a:t>ýüze</a:t>
            </a:r>
            <a:r>
              <a:rPr lang="en-US" sz="4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+mn-lt"/>
                <a:ea typeface="Calibri" panose="020F0502020204030204" pitchFamily="34" charset="0"/>
              </a:rPr>
              <a:t>çykmagy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343234"/>
            <a:ext cx="10768084" cy="516674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+mn-lt"/>
                <a:ea typeface="Calibri" panose="020F0502020204030204" pitchFamily="34" charset="0"/>
              </a:rPr>
              <a:t>Hat-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ýazuw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taryhyň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kömekçi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pudagy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bolup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ol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dürli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ýurtlarda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dürli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wagtlarda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ýüze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çykypdyr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Ýazuw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çeşmeleriniň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zat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çeşmeleriniň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käbir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artykmaç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peýdaly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tarapy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bardyr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Olar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mazmun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taýdan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baý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bolýarlar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Kä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halatlarda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ýazuw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çeşmeleriniň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ýekeje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sözüniň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zat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çeşmeleriniň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müňlerçesine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barabar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ýerleri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bolýar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</a:t>
            </a:r>
            <a:endParaRPr lang="ru-RU" sz="32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87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68" y="4349621"/>
            <a:ext cx="7206553" cy="2508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706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EBEBEB"/>
                </a:solidFill>
                <a:latin typeface="+mn-lt"/>
                <a:ea typeface="Calibri" panose="020F0502020204030204" pitchFamily="34" charset="0"/>
              </a:rPr>
              <a:t>Hat </a:t>
            </a:r>
            <a:r>
              <a:rPr lang="en-US" sz="4400" dirty="0" err="1">
                <a:solidFill>
                  <a:srgbClr val="EBEBEB"/>
                </a:solidFill>
                <a:latin typeface="+mn-lt"/>
                <a:ea typeface="Calibri" panose="020F0502020204030204" pitchFamily="34" charset="0"/>
              </a:rPr>
              <a:t>ýazuwyň</a:t>
            </a:r>
            <a:r>
              <a:rPr lang="en-US" sz="4400" dirty="0">
                <a:solidFill>
                  <a:srgbClr val="EBEBEB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BEBEB"/>
                </a:solidFill>
                <a:latin typeface="+mn-lt"/>
                <a:ea typeface="Calibri" panose="020F0502020204030204" pitchFamily="34" charset="0"/>
              </a:rPr>
              <a:t>ýüze</a:t>
            </a:r>
            <a:r>
              <a:rPr lang="en-US" sz="4400" dirty="0">
                <a:solidFill>
                  <a:srgbClr val="EBEBEB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EBEBEB"/>
                </a:solidFill>
                <a:latin typeface="+mn-lt"/>
                <a:ea typeface="Calibri" panose="020F0502020204030204" pitchFamily="34" charset="0"/>
              </a:rPr>
              <a:t>çykmagy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378424"/>
            <a:ext cx="10504110" cy="51997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+mn-lt"/>
                <a:ea typeface="Calibri" panose="020F0502020204030204" pitchFamily="34" charset="0"/>
              </a:rPr>
              <a:t>Merkezi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Aziýada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hat-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ýazuwyň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başlangyjy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Türkmenistanda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bürünç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zamanynda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ýagny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b.e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öň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III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müňýyllyklarda</a:t>
            </a:r>
            <a:r>
              <a:rPr lang="tk-TM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peýda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bolupdyr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Ýurdumyzyň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ýadygärlikleri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öwrenilende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tapylan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toýun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böleklerinde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köp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gaýtalanýan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birnäçe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bellikler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bar. </a:t>
            </a:r>
            <a:r>
              <a:rPr lang="en-US" sz="2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Şol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bellikleriň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hat-</a:t>
            </a:r>
            <a:r>
              <a:rPr lang="en-US" sz="2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ýazuwyň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ilkinji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alamatlary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bolaýmagy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mümkin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diýip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alymlar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çaklaýarlar</a:t>
            </a:r>
            <a:r>
              <a:rPr lang="en-US" sz="2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 </a:t>
            </a:r>
            <a:endParaRPr lang="ru-RU" sz="2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4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706"/>
          </a:xfrm>
        </p:spPr>
        <p:txBody>
          <a:bodyPr/>
          <a:lstStyle/>
          <a:p>
            <a:r>
              <a:rPr lang="tk-TM" sz="4400" dirty="0" smtClean="0">
                <a:latin typeface="+mn-lt"/>
                <a:ea typeface="Calibri" panose="020F0502020204030204" pitchFamily="34" charset="0"/>
              </a:rPr>
              <a:t>A</a:t>
            </a:r>
            <a:r>
              <a:rPr lang="en-US" sz="4400" dirty="0" err="1" smtClean="0">
                <a:latin typeface="+mn-lt"/>
                <a:ea typeface="Calibri" panose="020F0502020204030204" pitchFamily="34" charset="0"/>
              </a:rPr>
              <a:t>ntropologiýa</a:t>
            </a:r>
            <a:r>
              <a:rPr lang="tk-TM" sz="4400" dirty="0" smtClean="0">
                <a:latin typeface="+mn-lt"/>
                <a:ea typeface="Calibri" panose="020F0502020204030204" pitchFamily="34" charset="0"/>
              </a:rPr>
              <a:t>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20" y="1514901"/>
            <a:ext cx="10686196" cy="49541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latin typeface="+mn-lt"/>
                <a:ea typeface="Calibri" panose="020F0502020204030204" pitchFamily="34" charset="0"/>
              </a:rPr>
              <a:t>Taryh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ylmynyň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kömekçi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pudaklarynyň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ýene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biri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-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antropologiýadyr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(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adam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baradaky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ylym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)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Ol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adamzadyň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döreýşini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onuň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ösüşini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gurluşyklary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häzirki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özgerişleri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adam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jynsyny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öwrenýän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ylymdyr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endParaRPr lang="tk-TM" sz="3200" dirty="0" smtClean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Antropologiýa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ylmy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arheologiýa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ýazuw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taryhy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etnografiýa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dil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ylymlary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bilen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bilelikde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halklaryň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öşüş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meselesini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çözýär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48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EDEBIÝATLAR:</a:t>
            </a:r>
            <a:r>
              <a:rPr lang="tk-TM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710" y="1091821"/>
            <a:ext cx="10292568" cy="5445457"/>
          </a:xfrm>
        </p:spPr>
        <p:txBody>
          <a:bodyPr/>
          <a:lstStyle/>
          <a:p>
            <a:r>
              <a:rPr lang="tk-TM" dirty="0" smtClean="0"/>
              <a:t>1. Gurbanguly BERDIMUHAMEDOW. Ösüşiň belentliklerine tarap. Saýlanan eserler. 1-nji tom – Aşgabat. TDNG, 2008.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2. </a:t>
            </a:r>
            <a:r>
              <a:rPr lang="tk-TM" dirty="0">
                <a:solidFill>
                  <a:prstClr val="white"/>
                </a:solidFill>
              </a:rPr>
              <a:t>Gurbanguly BERDIMUHAMEDOW. Ösüşiň belentliklerine tarap. Saýlanan eserler. </a:t>
            </a:r>
            <a:r>
              <a:rPr lang="tk-TM" dirty="0" smtClean="0">
                <a:solidFill>
                  <a:prstClr val="white"/>
                </a:solidFill>
              </a:rPr>
              <a:t>2-nji </a:t>
            </a:r>
            <a:r>
              <a:rPr lang="tk-TM" dirty="0">
                <a:solidFill>
                  <a:prstClr val="white"/>
                </a:solidFill>
              </a:rPr>
              <a:t>tom – Aşgabat. TDNG, </a:t>
            </a:r>
            <a:r>
              <a:rPr lang="tk-TM" dirty="0" smtClean="0">
                <a:solidFill>
                  <a:prstClr val="white"/>
                </a:solidFill>
              </a:rPr>
              <a:t>2009.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 3. </a:t>
            </a:r>
            <a:r>
              <a:rPr lang="tk-TM" dirty="0">
                <a:solidFill>
                  <a:prstClr val="white"/>
                </a:solidFill>
              </a:rPr>
              <a:t>Gurbanguly BERDIMUHAMEDOW. Ösüşiň belentliklerine tarap. Saýlanan eserler. </a:t>
            </a:r>
            <a:r>
              <a:rPr lang="tk-TM" dirty="0" smtClean="0">
                <a:solidFill>
                  <a:prstClr val="white"/>
                </a:solidFill>
              </a:rPr>
              <a:t>3-nji </a:t>
            </a:r>
            <a:r>
              <a:rPr lang="tk-TM" dirty="0">
                <a:solidFill>
                  <a:prstClr val="white"/>
                </a:solidFill>
              </a:rPr>
              <a:t>tom – Aşgabat. TDNG, </a:t>
            </a:r>
            <a:r>
              <a:rPr lang="tk-TM" dirty="0" smtClean="0">
                <a:solidFill>
                  <a:prstClr val="white"/>
                </a:solidFill>
              </a:rPr>
              <a:t>2010.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4. </a:t>
            </a:r>
            <a:r>
              <a:rPr lang="tk-TM" dirty="0">
                <a:solidFill>
                  <a:prstClr val="white"/>
                </a:solidFill>
              </a:rPr>
              <a:t>Gurbanguly BERDIMUHAMEDOW. Ösüşiň belentliklerine tarap. Saýlanan eserler. </a:t>
            </a:r>
            <a:r>
              <a:rPr lang="tk-TM" dirty="0" smtClean="0">
                <a:solidFill>
                  <a:prstClr val="white"/>
                </a:solidFill>
              </a:rPr>
              <a:t>4-nji </a:t>
            </a:r>
            <a:r>
              <a:rPr lang="tk-TM" dirty="0">
                <a:solidFill>
                  <a:prstClr val="white"/>
                </a:solidFill>
              </a:rPr>
              <a:t>tom – Aşgabat. TDNG, </a:t>
            </a:r>
            <a:r>
              <a:rPr lang="tk-TM" dirty="0" smtClean="0">
                <a:solidFill>
                  <a:prstClr val="white"/>
                </a:solidFill>
              </a:rPr>
              <a:t>2011.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5. </a:t>
            </a:r>
            <a:r>
              <a:rPr lang="tk-TM" dirty="0">
                <a:solidFill>
                  <a:prstClr val="white"/>
                </a:solidFill>
              </a:rPr>
              <a:t>Gurbanguly BERDIMUHAMEDOW. Ösüşiň belentliklerine tarap. Saýlanan eserler. </a:t>
            </a:r>
            <a:r>
              <a:rPr lang="tk-TM" dirty="0" smtClean="0">
                <a:solidFill>
                  <a:prstClr val="white"/>
                </a:solidFill>
              </a:rPr>
              <a:t>5-nji </a:t>
            </a:r>
            <a:r>
              <a:rPr lang="tk-TM" dirty="0">
                <a:solidFill>
                  <a:prstClr val="white"/>
                </a:solidFill>
              </a:rPr>
              <a:t>tom – Aşgabat. TDNG, </a:t>
            </a:r>
            <a:r>
              <a:rPr lang="tk-TM" dirty="0" smtClean="0">
                <a:solidFill>
                  <a:prstClr val="white"/>
                </a:solidFill>
              </a:rPr>
              <a:t>2012.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6. </a:t>
            </a:r>
            <a:r>
              <a:rPr lang="tk-TM" dirty="0">
                <a:solidFill>
                  <a:prstClr val="white"/>
                </a:solidFill>
              </a:rPr>
              <a:t>Gurbanguly BERDIMUHAMEDOW. Ösüşiň belentliklerine tarap. Saýlanan eserler. </a:t>
            </a:r>
            <a:r>
              <a:rPr lang="tk-TM" dirty="0" smtClean="0">
                <a:solidFill>
                  <a:prstClr val="white"/>
                </a:solidFill>
              </a:rPr>
              <a:t>6-nji </a:t>
            </a:r>
            <a:r>
              <a:rPr lang="tk-TM" dirty="0">
                <a:solidFill>
                  <a:prstClr val="white"/>
                </a:solidFill>
              </a:rPr>
              <a:t>tom – Aşgabat. TDNG, </a:t>
            </a:r>
            <a:r>
              <a:rPr lang="tk-TM" dirty="0" smtClean="0">
                <a:solidFill>
                  <a:prstClr val="white"/>
                </a:solidFill>
              </a:rPr>
              <a:t>2013.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7.</a:t>
            </a:r>
            <a:r>
              <a:rPr lang="tk-TM" dirty="0">
                <a:solidFill>
                  <a:prstClr val="white"/>
                </a:solidFill>
              </a:rPr>
              <a:t> Gurbanguly BERDIMUHAMEDOW. Ösüşiň belentliklerine tarap. Saýlanan eserler. </a:t>
            </a:r>
            <a:r>
              <a:rPr lang="tk-TM" dirty="0" smtClean="0">
                <a:solidFill>
                  <a:prstClr val="white"/>
                </a:solidFill>
              </a:rPr>
              <a:t>7-nji </a:t>
            </a:r>
            <a:r>
              <a:rPr lang="tk-TM" dirty="0">
                <a:solidFill>
                  <a:prstClr val="white"/>
                </a:solidFill>
              </a:rPr>
              <a:t>tom – Aşgabat. TDNG, </a:t>
            </a:r>
            <a:r>
              <a:rPr lang="tk-TM" dirty="0" smtClean="0">
                <a:solidFill>
                  <a:prstClr val="white"/>
                </a:solidFill>
              </a:rPr>
              <a:t>2014. </a:t>
            </a:r>
            <a:endParaRPr lang="tk-TM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k-TM" dirty="0" smtClean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k-TM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k-TM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k-TM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k-TM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k-TM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7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50126"/>
            <a:ext cx="9404723" cy="832514"/>
          </a:xfrm>
        </p:spPr>
        <p:txBody>
          <a:bodyPr/>
          <a:lstStyle/>
          <a:p>
            <a:pPr algn="ctr"/>
            <a:r>
              <a:rPr lang="tk-TM" dirty="0" smtClean="0"/>
              <a:t>Taryhyň esasy döwürleri: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" y="1119116"/>
            <a:ext cx="11750723" cy="5595583"/>
          </a:xfrm>
        </p:spPr>
        <p:txBody>
          <a:bodyPr>
            <a:normAutofit fontScale="77500" lnSpcReduction="20000"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3300" dirty="0">
                <a:latin typeface="+mn-lt"/>
                <a:ea typeface="Calibri" panose="020F0502020204030204" pitchFamily="34" charset="0"/>
              </a:rPr>
              <a:t>1. </a:t>
            </a:r>
            <a:r>
              <a:rPr lang="en-US" sz="3300" b="1" dirty="0" err="1">
                <a:latin typeface="+mn-lt"/>
                <a:ea typeface="Calibri" panose="020F0502020204030204" pitchFamily="34" charset="0"/>
              </a:rPr>
              <a:t>Daş</a:t>
            </a:r>
            <a:r>
              <a:rPr lang="en-US" sz="33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b="1" dirty="0" err="1">
                <a:latin typeface="+mn-lt"/>
                <a:ea typeface="Calibri" panose="020F0502020204030204" pitchFamily="34" charset="0"/>
              </a:rPr>
              <a:t>asyry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adamzadyň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kemala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gelen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dowry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bolup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ilkidurmuş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jemgyýeti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gurluşyny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doly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öz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içine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alýar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Daş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asyry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hem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öz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gezeginde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üç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döwre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+mn-lt"/>
                <a:ea typeface="Calibri" panose="020F0502020204030204" pitchFamily="34" charset="0"/>
              </a:rPr>
              <a:t>bölünýär</a:t>
            </a:r>
            <a:r>
              <a:rPr lang="en-US" sz="3300" dirty="0">
                <a:latin typeface="+mn-lt"/>
                <a:ea typeface="Calibri" panose="020F0502020204030204" pitchFamily="34" charset="0"/>
              </a:rPr>
              <a:t>:</a:t>
            </a:r>
            <a:endParaRPr lang="ru-RU" sz="33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+mn-lt"/>
                <a:ea typeface="Calibri" panose="020F0502020204030204" pitchFamily="34" charset="0"/>
              </a:rPr>
              <a:t>a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)</a:t>
            </a:r>
            <a:r>
              <a:rPr lang="en-US" sz="32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n-lt"/>
                <a:ea typeface="Calibri" panose="020F0502020204030204" pitchFamily="34" charset="0"/>
              </a:rPr>
              <a:t>Paleolit</a:t>
            </a:r>
            <a:r>
              <a:rPr lang="en-US" sz="32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–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daş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asyry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çäginde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paleolit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iň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döwürlerden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başlanyp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, b. e.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öňki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 XI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müňýyllyga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çenli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dowam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+mn-lt"/>
                <a:ea typeface="Calibri" panose="020F0502020204030204" pitchFamily="34" charset="0"/>
              </a:rPr>
              <a:t>edipdir</a:t>
            </a:r>
            <a:r>
              <a:rPr lang="en-US" sz="3200" i="1" dirty="0">
                <a:latin typeface="+mn-lt"/>
                <a:ea typeface="Calibri" panose="020F0502020204030204" pitchFamily="34" charset="0"/>
              </a:rPr>
              <a:t>.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Bu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döwrüň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adamlary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tebigat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hadysalarynyň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öňünde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ejiz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bolupdyrlar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Paleolit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adamlarynyň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esasy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endikleri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miweleri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kökleri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ýygnamak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haýwanlary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awlamak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balyk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tutmak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bolupdyr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Alymlar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daş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asyrynyň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adamlaryna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neandertal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–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wagşy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adamlar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diýip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at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berilýär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</a:t>
            </a:r>
            <a:endParaRPr lang="ru-RU" sz="32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3001"/>
          </a:xfrm>
        </p:spPr>
        <p:txBody>
          <a:bodyPr/>
          <a:lstStyle/>
          <a:p>
            <a:r>
              <a:rPr lang="tk-TM" dirty="0">
                <a:solidFill>
                  <a:srgbClr val="EBEBEB"/>
                </a:solidFill>
              </a:rPr>
              <a:t>Taryhyň esasy döwürleri: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1255594"/>
            <a:ext cx="11232107" cy="4992805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32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b)</a:t>
            </a:r>
            <a:r>
              <a:rPr lang="tk-TM" sz="32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Mezolit</a:t>
            </a:r>
            <a:r>
              <a:rPr lang="en-US" sz="32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-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orta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asyry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bolup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, b. e.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öňki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XII-VII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müňýyllygyň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I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ýarymyny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öz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içine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alýar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Adamlar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tebigatdan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ody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almagy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we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saklamagy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başarypdyrlar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aragatnaşyk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serişdesi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bolan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gepleşigi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ýola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goýupdyrlar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, ok-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ýaý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ýasanyp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awçylyga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başlapdyrlar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.</a:t>
            </a:r>
            <a:endParaRPr lang="ru-RU" sz="3200" dirty="0">
              <a:solidFill>
                <a:prstClr val="white"/>
              </a:solidFill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</a:rPr>
              <a:t>ç</a:t>
            </a:r>
            <a:r>
              <a:rPr lang="en-US" sz="32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)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</a:rPr>
              <a:t>Neolit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</a:rPr>
              <a:t>-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täze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daş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asyry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,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takmynan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, b. e.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öňki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VII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müňýyllygyň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ikinji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ýarymyndan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b. e.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öňki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V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müňýyllygyň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birinji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ýarymyna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çenli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dowam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ea typeface="Calibri" panose="020F0502020204030204" pitchFamily="34" charset="0"/>
              </a:rPr>
              <a:t>edipdir</a:t>
            </a:r>
            <a:r>
              <a:rPr lang="en-US" sz="3200" i="1" dirty="0">
                <a:solidFill>
                  <a:prstClr val="white"/>
                </a:solidFill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Ilkinji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ekerançylyk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obajyklary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peýda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bolupdyr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Maldarçylyk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we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senetçilik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ýüze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ea typeface="Calibri" panose="020F0502020204030204" pitchFamily="34" charset="0"/>
              </a:rPr>
              <a:t>çykypdyr</a:t>
            </a:r>
            <a:r>
              <a:rPr lang="en-US" sz="3200" dirty="0">
                <a:solidFill>
                  <a:prstClr val="white"/>
                </a:solidFill>
                <a:ea typeface="Calibri" panose="020F0502020204030204" pitchFamily="34" charset="0"/>
              </a:rPr>
              <a:t>. </a:t>
            </a:r>
            <a:endParaRPr lang="ru-RU" sz="3200" dirty="0">
              <a:solidFill>
                <a:prstClr val="white"/>
              </a:solidFill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747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702" y="138819"/>
            <a:ext cx="9404723" cy="802876"/>
          </a:xfrm>
        </p:spPr>
        <p:txBody>
          <a:bodyPr/>
          <a:lstStyle/>
          <a:p>
            <a:r>
              <a:rPr lang="tk-TM" dirty="0">
                <a:solidFill>
                  <a:srgbClr val="EBEBEB"/>
                </a:solidFill>
              </a:rPr>
              <a:t>Taryhyň esasy döwürleri: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8" y="791570"/>
            <a:ext cx="11614244" cy="58685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+mn-lt"/>
                <a:ea typeface="Calibri" panose="020F0502020204030204" pitchFamily="34" charset="0"/>
              </a:rPr>
              <a:t>2.Mis </a:t>
            </a:r>
            <a:r>
              <a:rPr lang="en-US" sz="2800" b="1" dirty="0" err="1">
                <a:latin typeface="+mn-lt"/>
                <a:ea typeface="Calibri" panose="020F0502020204030204" pitchFamily="34" charset="0"/>
              </a:rPr>
              <a:t>asyry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b.e.öňki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V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müňýyllygyň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ikinji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ýarymy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eneolit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(gr.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Enus-mis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)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asyry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hasaplanýar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.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Bu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döwürde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adamlar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misden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zähmet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gurallaryny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ýasap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başlapdyrlar.Eneolit-daş-mis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asyry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b.e.öňki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4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müňýyllygyň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ahyryna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çenli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dowam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smtClean="0">
                <a:latin typeface="+mn-lt"/>
                <a:ea typeface="Calibri" panose="020F0502020204030204" pitchFamily="34" charset="0"/>
              </a:rPr>
              <a:t>edipdir.Türkm</a:t>
            </a:r>
            <a:r>
              <a:rPr lang="en-US" sz="2800">
                <a:latin typeface="+mn-lt"/>
                <a:ea typeface="Calibri" panose="020F0502020204030204" pitchFamily="34" charset="0"/>
              </a:rPr>
              <a:t>e</a:t>
            </a:r>
            <a:r>
              <a:rPr lang="en-US" sz="2800" smtClean="0">
                <a:latin typeface="+mn-lt"/>
                <a:ea typeface="Calibri" panose="020F0502020204030204" pitchFamily="34" charset="0"/>
              </a:rPr>
              <a:t>nistanda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ilkinji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suwaryş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desgalary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sürümli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ekerançylyk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eneolit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döwründe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ýüze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çykypdyr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.</a:t>
            </a:r>
            <a:endParaRPr lang="ru-RU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+mn-lt"/>
                <a:ea typeface="Calibri" panose="020F0502020204030204" pitchFamily="34" charset="0"/>
              </a:rPr>
              <a:t>3.Bürünç </a:t>
            </a:r>
            <a:r>
              <a:rPr lang="en-US" sz="2800" b="1" dirty="0" err="1">
                <a:latin typeface="+mn-lt"/>
                <a:ea typeface="Calibri" panose="020F0502020204030204" pitchFamily="34" charset="0"/>
              </a:rPr>
              <a:t>asyry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–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b.e.öňki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III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müňýyllygyň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başlaryndan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II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müňýyllygyň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ahyryna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çenli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bolan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döwri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öz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içine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+mn-lt"/>
                <a:ea typeface="Calibri" panose="020F0502020204030204" pitchFamily="34" charset="0"/>
              </a:rPr>
              <a:t>alypdyr</a:t>
            </a:r>
            <a:r>
              <a:rPr lang="en-US" sz="2800" i="1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Adamlar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galaýy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bilen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mis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garyp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bürünç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almagy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başarypdyrlar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Bürünçden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ýasalan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zähmet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gurallary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has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berk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bolupdyr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Altyndepe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bürünç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asyrynyň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ajaýyp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ýadygärligidir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.</a:t>
            </a:r>
            <a:endParaRPr lang="ru-RU" sz="28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6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7" y="341194"/>
            <a:ext cx="10708826" cy="6045958"/>
          </a:xfrm>
        </p:spPr>
      </p:pic>
    </p:spTree>
    <p:extLst>
      <p:ext uri="{BB962C8B-B14F-4D97-AF65-F5344CB8AC3E}">
        <p14:creationId xmlns:p14="http://schemas.microsoft.com/office/powerpoint/2010/main" val="135366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10" y="668740"/>
            <a:ext cx="11000096" cy="55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47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7467"/>
          </a:xfrm>
        </p:spPr>
        <p:txBody>
          <a:bodyPr/>
          <a:lstStyle/>
          <a:p>
            <a:r>
              <a:rPr lang="tk-TM" dirty="0">
                <a:solidFill>
                  <a:srgbClr val="EBEBEB"/>
                </a:solidFill>
              </a:rPr>
              <a:t>Taryhyň esasy döwürleri: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8" y="2052918"/>
            <a:ext cx="11341290" cy="419548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+mn-lt"/>
                <a:ea typeface="Calibri" panose="020F0502020204030204" pitchFamily="34" charset="0"/>
              </a:rPr>
              <a:t>4. </a:t>
            </a:r>
            <a:r>
              <a:rPr lang="en-US" sz="3600" b="1" dirty="0" err="1">
                <a:latin typeface="+mn-lt"/>
                <a:ea typeface="Calibri" panose="020F0502020204030204" pitchFamily="34" charset="0"/>
              </a:rPr>
              <a:t>Demir</a:t>
            </a:r>
            <a:r>
              <a:rPr lang="en-US" sz="36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</a:rPr>
              <a:t>asyry</a:t>
            </a:r>
            <a:r>
              <a:rPr lang="en-US" sz="3600" b="1" dirty="0">
                <a:latin typeface="+mn-lt"/>
                <a:ea typeface="Calibri" panose="020F0502020204030204" pitchFamily="34" charset="0"/>
              </a:rPr>
              <a:t> -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b.e.öň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II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müňýyllygyň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ahyrynda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başlanýar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Demiriň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tapylmagy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ulanylyp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başlanmagy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adamzat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jemgyýetinde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uly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öwrülişik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bolupdyr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Demir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gurallar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ekerançylygyň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ösmegine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uly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itergi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+mn-lt"/>
                <a:ea typeface="Calibri" panose="020F0502020204030204" pitchFamily="34" charset="0"/>
              </a:rPr>
              <a:t>beripdir</a:t>
            </a:r>
            <a:r>
              <a:rPr lang="en-US" sz="3600" dirty="0">
                <a:latin typeface="+mn-lt"/>
                <a:ea typeface="Calibri" panose="020F0502020204030204" pitchFamily="34" charset="0"/>
              </a:rPr>
              <a:t>. </a:t>
            </a:r>
            <a:endParaRPr lang="ru-RU" sz="36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770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452718"/>
            <a:ext cx="11409527" cy="1400530"/>
          </a:xfrm>
        </p:spPr>
        <p:txBody>
          <a:bodyPr/>
          <a:lstStyle/>
          <a:p>
            <a:pPr algn="ctr"/>
            <a:r>
              <a:rPr lang="tk-TM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Türkmenistanyň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Prezidenti</a:t>
            </a:r>
            <a:r>
              <a:rPr lang="tk-TM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niň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türkmen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taryhy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düýpli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öwrenmekde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edýän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tagallalary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8" y="2052918"/>
            <a:ext cx="10904560" cy="4195481"/>
          </a:xfrm>
        </p:spPr>
        <p:txBody>
          <a:bodyPr>
            <a:normAutofit/>
          </a:bodyPr>
          <a:lstStyle/>
          <a:p>
            <a:r>
              <a:rPr lang="tk-TM" sz="2800" dirty="0" smtClean="0">
                <a:latin typeface="+mn-lt"/>
              </a:rPr>
              <a:t>Türkmenistanyň Prezidenti Gurbanguly BERDIMUHAMEDOW:</a:t>
            </a:r>
          </a:p>
          <a:p>
            <a:pPr marL="0" indent="0" algn="just">
              <a:buNone/>
            </a:pPr>
            <a:endParaRPr lang="ru-RU" sz="2800" dirty="0" smtClean="0">
              <a:latin typeface="+mn-lt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+mn-lt"/>
                <a:ea typeface="Calibri" panose="020F0502020204030204" pitchFamily="34" charset="0"/>
              </a:rPr>
              <a:t>«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Türkmenistan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Änew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Altyndepe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Margiýana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Ürgenç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Maşat-Misirýan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Sarahs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Şährystan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Şähribossan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Amul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Namazdepe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Abywerd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Nusaý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köp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sanly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beýleki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ýadygärlikler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ýaly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dünýä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ylmynyň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üns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merkezinde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duran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özüne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müňýyllyklaryň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taryhyny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siňdiren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ýüzlerçe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arhitektura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arheologiýa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ýadygärliklerine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medeni-ruhy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gymmatlyklaryna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baý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ülke</a:t>
            </a:r>
            <a:r>
              <a:rPr lang="ru-RU" sz="2800" dirty="0" smtClean="0">
                <a:latin typeface="+mn-lt"/>
                <a:ea typeface="Calibri" panose="020F0502020204030204" pitchFamily="34" charset="0"/>
              </a:rPr>
              <a:t>»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2438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00146" cy="1400530"/>
          </a:xfrm>
        </p:spPr>
        <p:txBody>
          <a:bodyPr/>
          <a:lstStyle/>
          <a:p>
            <a:pPr algn="ctr"/>
            <a:r>
              <a:rPr lang="tk-TM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Türkmen taryhynyň dürli döwürlerini düýpli öwrenmek maksady bilen geçirilen halkara maslahatlar: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5" y="1719618"/>
            <a:ext cx="11218460" cy="4872251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— «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Hoja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Ahmet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Ýasawy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Gündogaryň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sopuçylyk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edebiýaty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atly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halkara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ylmy-amaly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maslahat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(2010-njy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ýylyň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22-23-nji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sentýabry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— «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Köneürgenç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döwleti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Merkezi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Aziýa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XIII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asyryň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birinji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ýarymynda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atly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halkara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ylmy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maslahat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(2010-njy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ýylyň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1-3-nji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dekabry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— «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Bahaweddin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Nagyşbendi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we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sopuçylyk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edebiýaty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atly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halkara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ylmy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maslahat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(2011-nji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ýylyň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1-2-nji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dekabry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Türkmenistanyň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orta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asyr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şäherleri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Ýewraziýa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siwilizasiýasynyň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ulgamynda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atly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halkara</a:t>
            </a:r>
            <a:r>
              <a:rPr lang="ru-RU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ylmy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maslahat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(2012-nji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ýylyň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28-30-njy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marty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tk-TM" sz="2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— «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Türkmenistanyň</a:t>
            </a:r>
            <a:r>
              <a:rPr lang="en-US" sz="2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Konstitusiýasyna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ýyl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özygtyýarly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döwleti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gurmagyň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taryhy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tejribesi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atly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halkara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maslahat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(2012-nji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ýylyň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18-19-njy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maýy</a:t>
            </a:r>
            <a:r>
              <a:rPr lang="en-US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672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26438" cy="707342"/>
          </a:xfrm>
        </p:spPr>
        <p:txBody>
          <a:bodyPr/>
          <a:lstStyle/>
          <a:p>
            <a:pPr algn="ctr"/>
            <a:r>
              <a:rPr lang="tk-TM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Taryhymyzy öwrenen alymlar: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10185"/>
            <a:ext cx="8946541" cy="518614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  <a:ea typeface="Calibri" panose="020F0502020204030204" pitchFamily="34" charset="0"/>
              </a:rPr>
              <a:t>H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emra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Ýusubow</a:t>
            </a:r>
            <a:endParaRPr lang="tk-TM" sz="3200" dirty="0" smtClean="0">
              <a:latin typeface="+mn-lt"/>
              <a:ea typeface="Calibri" panose="020F0502020204030204" pitchFamily="34" charset="0"/>
            </a:endParaRPr>
          </a:p>
          <a:p>
            <a:r>
              <a:rPr lang="en-US" sz="3200" dirty="0" smtClean="0">
                <a:latin typeface="+mn-lt"/>
                <a:ea typeface="Calibri" panose="020F0502020204030204" pitchFamily="34" charset="0"/>
              </a:rPr>
              <a:t>T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irkiş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Hojanyýazow</a:t>
            </a:r>
            <a:endParaRPr lang="tk-TM" sz="3200" dirty="0" smtClean="0">
              <a:latin typeface="+mn-lt"/>
              <a:ea typeface="Calibri" panose="020F0502020204030204" pitchFamily="34" charset="0"/>
            </a:endParaRPr>
          </a:p>
          <a:p>
            <a:r>
              <a:rPr lang="en-US" sz="3200" dirty="0" smtClean="0">
                <a:latin typeface="+mn-lt"/>
                <a:ea typeface="Calibri" panose="020F0502020204030204" pitchFamily="34" charset="0"/>
              </a:rPr>
              <a:t>A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nnageldi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Gubaýew</a:t>
            </a:r>
            <a:endParaRPr lang="tk-TM" sz="3200" dirty="0" smtClean="0">
              <a:latin typeface="+mn-lt"/>
              <a:ea typeface="Calibri" panose="020F0502020204030204" pitchFamily="34" charset="0"/>
            </a:endParaRPr>
          </a:p>
          <a:p>
            <a:r>
              <a:rPr lang="en-US" sz="3200" dirty="0" smtClean="0">
                <a:latin typeface="+mn-lt"/>
                <a:ea typeface="Calibri" panose="020F0502020204030204" pitchFamily="34" charset="0"/>
              </a:rPr>
              <a:t>Ý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egen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Atagarryýew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endParaRPr lang="tk-TM" sz="3200" dirty="0" smtClean="0">
              <a:latin typeface="+mn-lt"/>
              <a:ea typeface="Calibri" panose="020F0502020204030204" pitchFamily="34" charset="0"/>
            </a:endParaRPr>
          </a:p>
          <a:p>
            <a:r>
              <a:rPr lang="tk-TM" sz="3200" dirty="0" smtClean="0">
                <a:latin typeface="+mn-lt"/>
                <a:ea typeface="Calibri" panose="020F0502020204030204" pitchFamily="34" charset="0"/>
              </a:rPr>
              <a:t>Myrat Annanepesow </a:t>
            </a:r>
          </a:p>
          <a:p>
            <a:r>
              <a:rPr lang="tk-TM" sz="3200" dirty="0" smtClean="0">
                <a:latin typeface="+mn-lt"/>
                <a:ea typeface="Calibri" panose="020F0502020204030204" pitchFamily="34" charset="0"/>
              </a:rPr>
              <a:t>M.Ý. Masson </a:t>
            </a:r>
          </a:p>
          <a:p>
            <a:r>
              <a:rPr lang="tk-TM" sz="3200" dirty="0" smtClean="0">
                <a:latin typeface="+mn-lt"/>
                <a:ea typeface="Calibri" panose="020F0502020204030204" pitchFamily="34" charset="0"/>
              </a:rPr>
              <a:t>W.M. Masson </a:t>
            </a:r>
          </a:p>
          <a:p>
            <a:r>
              <a:rPr lang="tk-TM" sz="3200" dirty="0" smtClean="0">
                <a:latin typeface="+mn-lt"/>
                <a:ea typeface="Calibri" panose="020F0502020204030204" pitchFamily="34" charset="0"/>
              </a:rPr>
              <a:t>W. Sarianidi 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670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4" y="1078174"/>
            <a:ext cx="11586948" cy="5404514"/>
          </a:xfrm>
        </p:spPr>
        <p:txBody>
          <a:bodyPr>
            <a:normAutofit/>
          </a:bodyPr>
          <a:lstStyle/>
          <a:p>
            <a:pPr lvl="0" algn="just" defTabSz="914400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tk-TM" sz="2800" dirty="0">
                <a:solidFill>
                  <a:prstClr val="whit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2018-nji ýyly </a:t>
            </a:r>
            <a:r>
              <a:rPr lang="ru-RU" sz="2800" b="1" dirty="0">
                <a:solidFill>
                  <a:prstClr val="whit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tk-TM" sz="2800" b="1" dirty="0">
                <a:solidFill>
                  <a:prstClr val="whit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Türkmenistan – Beýik Ýüpek ýolunyň ýüregi</a:t>
            </a:r>
            <a:r>
              <a:rPr lang="ru-RU" sz="2800" b="1" dirty="0">
                <a:solidFill>
                  <a:prstClr val="whit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tk-TM" sz="2800" dirty="0">
                <a:solidFill>
                  <a:prstClr val="whit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ýyly diýip, yglan etmek hakynda  Türkmenistanyň Prezidentiniň Karary, 2017-nji ýylyň 9-njy oktýabry   </a:t>
            </a:r>
          </a:p>
          <a:p>
            <a:pPr lvl="0" algn="just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prstClr val="whit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tk-TM" sz="2800" b="1" dirty="0">
                <a:solidFill>
                  <a:prstClr val="whit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Beýik Ýüpek ýolunyň ugrunda ýerleşen Türkmenistanyň çägindäki taryhy-medeni ýadygärliklerde 2018-2021-nji ýyllarda gazuw-agtaryş işlerini geçirmegiň we medeni mirasy ylmy esasda öwrenmegiň hem-de wagyz etmegiň Döwlet maksatnamasy</a:t>
            </a:r>
            <a:r>
              <a:rPr lang="ru-RU" sz="2800" b="1" dirty="0">
                <a:solidFill>
                  <a:prstClr val="whit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tk-TM" sz="2800" dirty="0">
                <a:solidFill>
                  <a:prstClr val="whit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hem-de ady agzalan Döwlet maksatnamasyny amala aşyrmak boýunça ýerine ýetirilmeli çäreleriň Meýilnamasyny tassyklamak hakynda Türkmenistanyň Prezidentiniň Karary; 2017-nji ýylyň 15-nji dekabry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99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EDEBIÝATLAR (dowamy):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438768"/>
            <a:ext cx="10044752" cy="5166747"/>
          </a:xfrm>
        </p:spPr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8. </a:t>
            </a:r>
            <a:r>
              <a:rPr lang="tk-TM" dirty="0">
                <a:solidFill>
                  <a:prstClr val="white"/>
                </a:solidFill>
              </a:rPr>
              <a:t>Gurbanguly BERDIMUHAMEDOW. Ösüşiň </a:t>
            </a:r>
            <a:r>
              <a:rPr lang="tk-TM" dirty="0" smtClean="0">
                <a:solidFill>
                  <a:prstClr val="white"/>
                </a:solidFill>
              </a:rPr>
              <a:t>belentliklerine </a:t>
            </a:r>
            <a:r>
              <a:rPr lang="tk-TM" dirty="0">
                <a:solidFill>
                  <a:prstClr val="white"/>
                </a:solidFill>
              </a:rPr>
              <a:t>tarap. Saýlanan eserler. 8</a:t>
            </a:r>
            <a:r>
              <a:rPr lang="tk-TM" dirty="0" smtClean="0">
                <a:solidFill>
                  <a:prstClr val="white"/>
                </a:solidFill>
              </a:rPr>
              <a:t>-nji </a:t>
            </a:r>
            <a:r>
              <a:rPr lang="tk-TM" dirty="0">
                <a:solidFill>
                  <a:prstClr val="white"/>
                </a:solidFill>
              </a:rPr>
              <a:t>tom – Aşgabat. TDNG, </a:t>
            </a:r>
            <a:r>
              <a:rPr lang="tk-TM" dirty="0" smtClean="0">
                <a:solidFill>
                  <a:prstClr val="white"/>
                </a:solidFill>
              </a:rPr>
              <a:t>2015.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9. </a:t>
            </a:r>
            <a:r>
              <a:rPr lang="tk-TM" dirty="0">
                <a:solidFill>
                  <a:prstClr val="white"/>
                </a:solidFill>
              </a:rPr>
              <a:t>Gurbanguly BERDIMUHAMEDOW. Ösüşiň belentliklerine tarap. Saýlanan eserler. </a:t>
            </a:r>
            <a:r>
              <a:rPr lang="tk-TM" dirty="0" smtClean="0">
                <a:solidFill>
                  <a:prstClr val="white"/>
                </a:solidFill>
              </a:rPr>
              <a:t>9-nji </a:t>
            </a:r>
            <a:r>
              <a:rPr lang="tk-TM" dirty="0">
                <a:solidFill>
                  <a:prstClr val="white"/>
                </a:solidFill>
              </a:rPr>
              <a:t>tom – Aşgabat. TDNG, </a:t>
            </a:r>
            <a:r>
              <a:rPr lang="tk-TM" dirty="0" smtClean="0">
                <a:solidFill>
                  <a:prstClr val="white"/>
                </a:solidFill>
              </a:rPr>
              <a:t>2016. </a:t>
            </a:r>
          </a:p>
          <a:p>
            <a:pPr lvl="0" algn="just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10.Türkmenistanyň Prezidenti Gurbanguly Berdimuhamedowyň Türkmenistanyň Mejlisiniň deputatlary bilen duşuşygynda eden çykyşy. (Aşgabat ş., 12.01.2016) Türkmenistan gazeti, 2016-njy ýylyň 13-nji ýanwary. </a:t>
            </a:r>
          </a:p>
          <a:p>
            <a:pPr lvl="0" algn="just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 11.Türkmenistanyň </a:t>
            </a:r>
            <a:r>
              <a:rPr lang="tk-TM" dirty="0">
                <a:solidFill>
                  <a:prstClr val="white"/>
                </a:solidFill>
              </a:rPr>
              <a:t>Prezidenti Gurbanguly </a:t>
            </a:r>
            <a:r>
              <a:rPr lang="tk-TM" dirty="0" smtClean="0">
                <a:solidFill>
                  <a:prstClr val="white"/>
                </a:solidFill>
              </a:rPr>
              <a:t>Berdimuhamedowyň Türkmenistanyň Konstitusiýasyny kämilleşdirmek boýunça Konstitusion toparyň mejlisinde eden çykyşy (Aşgabat ş., 02.02.2016) . Türkmenistan gazeti, 2016-njy ýylyň 3-nji fewraly. </a:t>
            </a:r>
          </a:p>
          <a:p>
            <a:pPr lvl="0" algn="just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12. Türkmenistanyň Konstitusiýasy – Aşgabat, 2016. </a:t>
            </a:r>
          </a:p>
          <a:p>
            <a:pPr lvl="0" algn="just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13. Dünýä türkmenleri – Aşgabat, 1994. </a:t>
            </a:r>
          </a:p>
          <a:p>
            <a:pPr lvl="0" algn="just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14. Gorkut Ata. Gadymy türkmen eposy – Aşgabat, 1990. </a:t>
            </a:r>
          </a:p>
          <a:p>
            <a:pPr lvl="0" algn="just">
              <a:buClr>
                <a:srgbClr val="1E5155">
                  <a:lumMod val="40000"/>
                  <a:lumOff val="60000"/>
                </a:srgbClr>
              </a:buClr>
            </a:pPr>
            <a:endParaRPr lang="tk-TM" dirty="0" smtClean="0">
              <a:solidFill>
                <a:prstClr val="white"/>
              </a:solidFill>
            </a:endParaRPr>
          </a:p>
          <a:p>
            <a:pPr lvl="0" algn="just">
              <a:buClr>
                <a:srgbClr val="1E5155">
                  <a:lumMod val="40000"/>
                  <a:lumOff val="60000"/>
                </a:srgbClr>
              </a:buClr>
            </a:pPr>
            <a:endParaRPr lang="tk-TM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k-TM" dirty="0" smtClean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k-TM" dirty="0" smtClean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k-TM" dirty="0" smtClean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tk-TM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4070"/>
          </a:xfrm>
        </p:spPr>
        <p:txBody>
          <a:bodyPr/>
          <a:lstStyle/>
          <a:p>
            <a:r>
              <a:rPr lang="tk-TM" dirty="0">
                <a:solidFill>
                  <a:srgbClr val="EBEBEB"/>
                </a:solidFill>
              </a:rPr>
              <a:t>EDEBIÝATLAR (dowamy):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69242"/>
            <a:ext cx="9678419" cy="5336274"/>
          </a:xfrm>
        </p:spPr>
        <p:txBody>
          <a:bodyPr>
            <a:normAutofit lnSpcReduction="10000"/>
          </a:bodyPr>
          <a:lstStyle/>
          <a:p>
            <a:r>
              <a:rPr lang="tk-TM" dirty="0" smtClean="0"/>
              <a:t>15. Görogly. Türkmen halk dessany. – Aşgabat, 1990. </a:t>
            </a:r>
          </a:p>
          <a:p>
            <a:r>
              <a:rPr lang="tk-TM" dirty="0" smtClean="0"/>
              <a:t>16. Mahmyt Zamahşary we Gündogaryň ylmy-edebi Galkynyşy. – Aşgabat, 2007. </a:t>
            </a:r>
          </a:p>
          <a:p>
            <a:r>
              <a:rPr lang="tk-TM" dirty="0" smtClean="0"/>
              <a:t>17. Magtymguly döwrüniň taryhy. – Aşgabat, 2014. </a:t>
            </a:r>
          </a:p>
          <a:p>
            <a:r>
              <a:rPr lang="tk-TM" dirty="0" smtClean="0"/>
              <a:t>18. Parfiýa şalarynyň genji hazynalary. – Aşgabat, 1991. </a:t>
            </a:r>
            <a:endParaRPr lang="tk-TM" dirty="0"/>
          </a:p>
          <a:p>
            <a:r>
              <a:rPr lang="tk-TM" dirty="0" smtClean="0"/>
              <a:t>19. TSSR-iň taryhy. 1-2-nji tomlar – Aşgabat, 1959-1960. </a:t>
            </a:r>
          </a:p>
          <a:p>
            <a:r>
              <a:rPr lang="tk-TM" dirty="0" smtClean="0"/>
              <a:t>20. Türkmenistanyň arhitektura ýadygärlikleri. L., 1974. </a:t>
            </a:r>
          </a:p>
          <a:p>
            <a:r>
              <a:rPr lang="tk-TM" dirty="0" smtClean="0"/>
              <a:t>21. Türkmen hanlary we serdarlary. – Aşgabat, 1992. </a:t>
            </a:r>
          </a:p>
          <a:p>
            <a:r>
              <a:rPr lang="tk-TM" dirty="0" smtClean="0"/>
              <a:t>22. Abul-Gazy Bahadur han. Türkmenleriň nesil daragty. – Aşgabat, 1992. </a:t>
            </a:r>
          </a:p>
          <a:p>
            <a:r>
              <a:rPr lang="tk-TM" dirty="0" smtClean="0"/>
              <a:t>23. Abdy-Setdar Kazy. Jeňnama. Tekeleriň uruş kitaby. – Aşgabat, 1992. </a:t>
            </a:r>
          </a:p>
          <a:p>
            <a:r>
              <a:rPr lang="tk-TM" dirty="0" smtClean="0"/>
              <a:t>24. Annanepesow M., Atagarryýew Ý., Türkmenistanyň taryhyndan materiallar (gadymy döwürden </a:t>
            </a:r>
            <a:r>
              <a:rPr lang="en-US" dirty="0" smtClean="0"/>
              <a:t>IX </a:t>
            </a:r>
            <a:r>
              <a:rPr lang="tk-TM" dirty="0" smtClean="0"/>
              <a:t>asyra çenli). – Aşgabat, 1995. 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/>
              <a:t>25. </a:t>
            </a:r>
            <a:r>
              <a:rPr lang="tk-TM" dirty="0">
                <a:solidFill>
                  <a:prstClr val="white"/>
                </a:solidFill>
              </a:rPr>
              <a:t>Annanepesow M., Atagarryýew Ý., Türkmenistanyň taryhyndan materiallar </a:t>
            </a:r>
            <a:r>
              <a:rPr lang="tk-TM" dirty="0" smtClean="0">
                <a:solidFill>
                  <a:prstClr val="white"/>
                </a:solidFill>
              </a:rPr>
              <a:t>(</a:t>
            </a:r>
            <a:r>
              <a:rPr lang="en-US" dirty="0" smtClean="0">
                <a:solidFill>
                  <a:prstClr val="white"/>
                </a:solidFill>
              </a:rPr>
              <a:t>X-XVII asyrlar</a:t>
            </a:r>
            <a:r>
              <a:rPr lang="tk-TM" dirty="0" smtClean="0">
                <a:solidFill>
                  <a:prstClr val="white"/>
                </a:solidFill>
              </a:rPr>
              <a:t>). </a:t>
            </a:r>
            <a:r>
              <a:rPr lang="tk-TM" dirty="0">
                <a:solidFill>
                  <a:prstClr val="white"/>
                </a:solidFill>
              </a:rPr>
              <a:t>– Aşgabat, 1995.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9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>
                <a:solidFill>
                  <a:srgbClr val="EBEBEB"/>
                </a:solidFill>
              </a:rPr>
              <a:t>EDEBIÝATLAR (dowamy):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929" y="1629838"/>
            <a:ext cx="9964041" cy="4195481"/>
          </a:xfrm>
        </p:spPr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 smtClean="0"/>
              <a:t>26. </a:t>
            </a:r>
            <a:r>
              <a:rPr lang="tk-TM" dirty="0" smtClean="0">
                <a:solidFill>
                  <a:prstClr val="white"/>
                </a:solidFill>
              </a:rPr>
              <a:t>Annanepesow </a:t>
            </a:r>
            <a:r>
              <a:rPr lang="tk-TM" dirty="0">
                <a:solidFill>
                  <a:prstClr val="white"/>
                </a:solidFill>
              </a:rPr>
              <a:t>M., Atagarryýew Ý., Türkmenistanyň taryhyndan materiallar </a:t>
            </a:r>
            <a:r>
              <a:rPr lang="tk-TM" dirty="0" smtClean="0">
                <a:solidFill>
                  <a:prstClr val="white"/>
                </a:solidFill>
              </a:rPr>
              <a:t>(</a:t>
            </a:r>
            <a:r>
              <a:rPr lang="en-US" dirty="0" smtClean="0">
                <a:solidFill>
                  <a:prstClr val="white"/>
                </a:solidFill>
              </a:rPr>
              <a:t>XVIII </a:t>
            </a:r>
            <a:r>
              <a:rPr lang="en-US" dirty="0" err="1" smtClean="0">
                <a:solidFill>
                  <a:prstClr val="white"/>
                </a:solidFill>
              </a:rPr>
              <a:t>asyr</a:t>
            </a:r>
            <a:r>
              <a:rPr lang="en-US" dirty="0" smtClean="0">
                <a:solidFill>
                  <a:prstClr val="white"/>
                </a:solidFill>
              </a:rPr>
              <a:t>- XX </a:t>
            </a:r>
            <a:r>
              <a:rPr lang="en-US" dirty="0" err="1" smtClean="0">
                <a:solidFill>
                  <a:prstClr val="white"/>
                </a:solidFill>
              </a:rPr>
              <a:t>asyry</a:t>
            </a:r>
            <a:r>
              <a:rPr lang="tk-TM" dirty="0" smtClean="0">
                <a:solidFill>
                  <a:prstClr val="white"/>
                </a:solidFill>
              </a:rPr>
              <a:t>ň başlary). </a:t>
            </a:r>
            <a:r>
              <a:rPr lang="tk-TM" dirty="0">
                <a:solidFill>
                  <a:prstClr val="white"/>
                </a:solidFill>
              </a:rPr>
              <a:t>– Aşgabat, 1995.  </a:t>
            </a:r>
            <a:endParaRPr lang="tk-TM" dirty="0" smtClean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27. Atajan Tagan. Saragt galasy. – Aşgabat, 1988.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28. Atagarryýew Ý., Taryhda galan yzlar. – Aşgabat, 1989.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29. S. Jumaýew tarapyndan çapa taýýarlanan. Türkmeistanyň taryhy. Okuw kitaby. – Aşgabat, 2011.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tk-TM" dirty="0" smtClean="0">
                <a:solidFill>
                  <a:prstClr val="white"/>
                </a:solidFill>
              </a:rPr>
              <a:t>30 Karaýew B., Gurbanow N., Joraýew G., Türkmenistanyň daşary syýasaty. Okuw kitaby.  - TDNG, Aşgabat, 2017. </a:t>
            </a:r>
            <a:endParaRPr lang="tk-TM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0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452718"/>
            <a:ext cx="11586949" cy="1403378"/>
          </a:xfrm>
        </p:spPr>
        <p:txBody>
          <a:bodyPr/>
          <a:lstStyle/>
          <a:p>
            <a:pPr marL="342900" lvl="0" indent="-342900" algn="ctr">
              <a:spcAft>
                <a:spcPts val="1000"/>
              </a:spcAft>
            </a:pP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Türkmenistanyň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taryhy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dersi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ni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öwrenmegiň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maksady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we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wezipeleri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733266"/>
            <a:ext cx="11723427" cy="4885898"/>
          </a:xfrm>
        </p:spPr>
        <p:txBody>
          <a:bodyPr>
            <a:normAutofit lnSpcReduction="10000"/>
          </a:bodyPr>
          <a:lstStyle/>
          <a:p>
            <a:pPr algn="just"/>
            <a:r>
              <a:rPr lang="tk-TM" sz="3200" dirty="0" smtClean="0">
                <a:latin typeface="+mn-lt"/>
                <a:ea typeface="Calibri" panose="020F0502020204030204" pitchFamily="34" charset="0"/>
              </a:rPr>
              <a:t>Ýurdumyzyň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taryhy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ny öwrenmegiň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ýaşlara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n-lt"/>
                <a:ea typeface="Calibri" panose="020F0502020204030204" pitchFamily="34" charset="0"/>
              </a:rPr>
              <a:t>döwrebap</a:t>
            </a:r>
            <a:r>
              <a:rPr lang="en-US" sz="32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n-lt"/>
                <a:ea typeface="Calibri" panose="020F0502020204030204" pitchFamily="34" charset="0"/>
              </a:rPr>
              <a:t>bilim</a:t>
            </a:r>
            <a:r>
              <a:rPr lang="en-US" sz="32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n-lt"/>
                <a:ea typeface="Calibri" panose="020F0502020204030204" pitchFamily="34" charset="0"/>
              </a:rPr>
              <a:t>bermekde</a:t>
            </a:r>
            <a:r>
              <a:rPr lang="en-US" sz="32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+mn-lt"/>
                <a:ea typeface="Calibri" panose="020F0502020204030204" pitchFamily="34" charset="0"/>
              </a:rPr>
              <a:t>olaryň</a:t>
            </a:r>
            <a:r>
              <a:rPr lang="en-US" sz="32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n-lt"/>
                <a:ea typeface="Calibri" panose="020F0502020204030204" pitchFamily="34" charset="0"/>
              </a:rPr>
              <a:t>watansöýüjilik</a:t>
            </a:r>
            <a:r>
              <a:rPr lang="en-US" sz="32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n-lt"/>
                <a:ea typeface="Calibri" panose="020F0502020204030204" pitchFamily="34" charset="0"/>
              </a:rPr>
              <a:t>duýgularyny</a:t>
            </a:r>
            <a:r>
              <a:rPr lang="en-US" sz="32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+mn-lt"/>
                <a:ea typeface="Calibri" panose="020F0502020204030204" pitchFamily="34" charset="0"/>
              </a:rPr>
              <a:t>ösdürmekde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ýaş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nesli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Garaşsyz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hemişelik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Bitarap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mynasyp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raýatlary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edip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ýetişdirmekde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möhüm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serişde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bolup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hyzmat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e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tmekdäki ähmiýeti; </a:t>
            </a:r>
          </a:p>
          <a:p>
            <a:pPr algn="just"/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taryhy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boýunça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okuw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kitaby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: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Girişden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döwürde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orta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asyrlar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döwürde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täze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döwürde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Garaşsyzlyk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döwür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ün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de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 ýaly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bölümlerden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ybarat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dyr.</a:t>
            </a:r>
            <a:endParaRPr lang="ru-RU" sz="3200" dirty="0">
              <a:latin typeface="+mn-lt"/>
              <a:ea typeface="Calibri" panose="020F0502020204030204" pitchFamily="34" charset="0"/>
            </a:endParaRPr>
          </a:p>
          <a:p>
            <a:pPr algn="just"/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1" y="3797632"/>
            <a:ext cx="4913193" cy="3060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 smtClean="0"/>
              <a:t>Türkmenistan iň gadymy döwürde: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1152983"/>
            <a:ext cx="11655188" cy="555463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iň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döwründen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b. e.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öňki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III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müňýyllyga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çenli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d</a:t>
            </a:r>
            <a:r>
              <a:rPr lang="tk-TM" sz="2800" dirty="0" smtClean="0">
                <a:latin typeface="+mn-lt"/>
                <a:ea typeface="Calibri" panose="020F0502020204030204" pitchFamily="34" charset="0"/>
              </a:rPr>
              <a:t>ö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wr</a:t>
            </a:r>
            <a:r>
              <a:rPr lang="tk-TM" sz="2800" dirty="0" smtClean="0">
                <a:latin typeface="+mn-lt"/>
                <a:ea typeface="Calibri" panose="020F0502020204030204" pitchFamily="34" charset="0"/>
              </a:rPr>
              <a:t>i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öz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içine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alýar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.</a:t>
            </a:r>
            <a:r>
              <a:rPr lang="tk-TM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Ýurdumyzyň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çäginde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iň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adamlaryň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ýaşan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mekanlary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olaryň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meşgullanan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kärleri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zähmet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gurallarynyň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görnüşleri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barada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beýan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edilýär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. </a:t>
            </a:r>
            <a:endParaRPr lang="tk-TM" sz="2800" dirty="0" smtClean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tk-TM" sz="2800" dirty="0" smtClean="0">
                <a:latin typeface="+mn-lt"/>
                <a:ea typeface="Calibri" panose="020F0502020204030204" pitchFamily="34" charset="0"/>
              </a:rPr>
              <a:t>Şeýle hem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ekerançylygyň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maldarçylgyň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hünärmentçiligiň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ýüze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çykyşy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şeýle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-de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ekerançylyk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obalary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bolan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Jeýtun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medeniýeti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Änew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medeniýeti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Kelteminar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medeniýeti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Olaryň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guran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suwaryş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desgalary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barada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tk-TM" sz="2800" dirty="0" smtClean="0">
                <a:latin typeface="+mn-lt"/>
                <a:ea typeface="Calibri" panose="020F0502020204030204" pitchFamily="34" charset="0"/>
              </a:rPr>
              <a:t>taryhy maglumatlar getirilýär. </a:t>
            </a:r>
            <a:endParaRPr lang="ru-RU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800" dirty="0" err="1">
                <a:latin typeface="+mn-lt"/>
                <a:ea typeface="Calibri" panose="020F0502020204030204" pitchFamily="34" charset="0"/>
              </a:rPr>
              <a:t>Ilkidurmuş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jemgyýetiniň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döremegi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onuň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ösüşi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dini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ynançlar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däp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dessurlar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, hat-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ýazuwyň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alamatlarynyň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ýüze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çykmagy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barada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tk-TM" sz="2800" dirty="0" smtClean="0">
                <a:latin typeface="+mn-lt"/>
                <a:ea typeface="Calibri" panose="020F0502020204030204" pitchFamily="34" charset="0"/>
              </a:rPr>
              <a:t>bellenilýär. </a:t>
            </a:r>
            <a:endParaRPr lang="ru-RU" sz="28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3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96" y="4817660"/>
            <a:ext cx="4963804" cy="2040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>
                <a:solidFill>
                  <a:srgbClr val="EBEBEB"/>
                </a:solidFill>
              </a:rPr>
              <a:t>Türkmenistan iň gadymy döwürde: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323834"/>
            <a:ext cx="11586950" cy="492456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+mn-lt"/>
                <a:ea typeface="Calibri" panose="020F0502020204030204" pitchFamily="34" charset="0"/>
              </a:rPr>
              <a:t>b. e.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öňki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III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müňýyllykdan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biziň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eýýamymyzyň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VI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asyryna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çenli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dowry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öz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içine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alýar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Bu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döwürde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adamzat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siwilizasiýasynyň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esasy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ojaklary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Altyndepe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Marguş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döwletiniň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ýüze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çykmagywe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onuň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ähmiýeti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barada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hemme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oturymly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ýerlerinde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demriň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ýüze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çykmagy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bilen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bolup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geçen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özgerişler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barada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beýan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edilýär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</a:t>
            </a:r>
            <a:endParaRPr lang="ru-RU" sz="32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4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967">
            <a:off x="9959579" y="2172633"/>
            <a:ext cx="4464844" cy="55614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k-TM" dirty="0">
                <a:solidFill>
                  <a:srgbClr val="EBEBEB"/>
                </a:solidFill>
              </a:rPr>
              <a:t>Türkmenistan iň gadymy döwürde: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433016"/>
            <a:ext cx="10818008" cy="481538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+mn-lt"/>
                <a:ea typeface="Calibri" panose="020F0502020204030204" pitchFamily="34" charset="0"/>
              </a:rPr>
              <a:t>B. e.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öňki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VI-IV asyrlar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Türkmenistanyň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gadymy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ilatynyň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ahemeni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we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grek-makedon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basy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b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alyjylaryna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garşy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göreşen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ýurdumyzyň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çäginde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ellinistik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medeniýetiň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dörän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d</a:t>
            </a:r>
            <a:r>
              <a:rPr lang="tk-TM" sz="3200" dirty="0">
                <a:latin typeface="+mn-lt"/>
                <a:ea typeface="Calibri" panose="020F0502020204030204" pitchFamily="34" charset="0"/>
              </a:rPr>
              <a:t>ö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wr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i</a:t>
            </a:r>
            <a:r>
              <a:rPr lang="en-US" sz="32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bolupdyr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. Beýik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Parfiýa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şalygynyň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Kuşanlar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Horezm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döwletiniň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gülläp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ösüşi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häzirki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döwre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çenli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saklanyp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galan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ýadygärlikler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, Beýik ýüpek ýolunyň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halklary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n-lt"/>
                <a:ea typeface="Calibri" panose="020F0502020204030204" pitchFamily="34" charset="0"/>
              </a:rPr>
              <a:t>ýakynlaşdyrmakdaky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+mn-lt"/>
                <a:ea typeface="Calibri" panose="020F0502020204030204" pitchFamily="34" charset="0"/>
              </a:rPr>
              <a:t>ähmi</a:t>
            </a:r>
            <a:r>
              <a:rPr lang="tk-TM" sz="3200" dirty="0" smtClean="0">
                <a:latin typeface="+mn-lt"/>
                <a:ea typeface="Calibri" panose="020F0502020204030204" pitchFamily="34" charset="0"/>
              </a:rPr>
              <a:t>ýeti. </a:t>
            </a:r>
            <a:endParaRPr lang="ru-RU" sz="3200" dirty="0">
              <a:latin typeface="+mn-lt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725</TotalTime>
  <Words>2107</Words>
  <Application>Microsoft Office PowerPoint</Application>
  <PresentationFormat>Широкоэкранный</PresentationFormat>
  <Paragraphs>117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Ион</vt:lpstr>
      <vt:lpstr>Türkmenistanyň taryhy  dersiniň maksady, wezipeleri we ony okatmagyň häzirki zaman ähmiýeti</vt:lpstr>
      <vt:lpstr>EDEBIÝATLAR: </vt:lpstr>
      <vt:lpstr>EDEBIÝATLAR (dowamy): </vt:lpstr>
      <vt:lpstr>EDEBIÝATLAR (dowamy): </vt:lpstr>
      <vt:lpstr>EDEBIÝATLAR (dowamy): </vt:lpstr>
      <vt:lpstr>Türkmenistanyň taryhy dersini öwrenmegiň maksady we wezipeleri </vt:lpstr>
      <vt:lpstr>Türkmenistan iň gadymy döwürde:</vt:lpstr>
      <vt:lpstr>Türkmenistan iň gadymy döwürde:</vt:lpstr>
      <vt:lpstr>Türkmenistan iň gadymy döwürde:</vt:lpstr>
      <vt:lpstr>Türkmenistany orta asyrlar döwründe: </vt:lpstr>
      <vt:lpstr>Türkmenistan täze döwürde: </vt:lpstr>
      <vt:lpstr>Türkmenistan Garaşsyzlyk döwründe:</vt:lpstr>
      <vt:lpstr>Türkmenistanyň taryhy öwrenmekde esasy çeşmeler: </vt:lpstr>
      <vt:lpstr>Arheologiýa: </vt:lpstr>
      <vt:lpstr>Arheologiýa:</vt:lpstr>
      <vt:lpstr>Etnografiýa:</vt:lpstr>
      <vt:lpstr>Hat ýazuwyň ýüze çykmagy</vt:lpstr>
      <vt:lpstr>Hat ýazuwyň ýüze çykmagy</vt:lpstr>
      <vt:lpstr>Antropologiýa:</vt:lpstr>
      <vt:lpstr>Taryhyň esasy döwürleri: </vt:lpstr>
      <vt:lpstr>Taryhyň esasy döwürleri: </vt:lpstr>
      <vt:lpstr>Taryhyň esasy döwürleri: </vt:lpstr>
      <vt:lpstr>Презентация PowerPoint</vt:lpstr>
      <vt:lpstr>Презентация PowerPoint</vt:lpstr>
      <vt:lpstr>Taryhyň esasy döwürleri: </vt:lpstr>
      <vt:lpstr>Türkmenistanyň Prezidentiniň türkmen taryhy düýpli öwrenmekde edýän tagallalary</vt:lpstr>
      <vt:lpstr>Türkmen taryhynyň dürli döwürlerini düýpli öwrenmek maksady bilen geçirilen halkara maslahatlar:</vt:lpstr>
      <vt:lpstr>Taryhymyzy öwrenen alymlar: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Türkmenistanyň taryhy dersine giriş</dc:title>
  <dc:creator>SUMBAR</dc:creator>
  <cp:lastModifiedBy>SUMBAR</cp:lastModifiedBy>
  <cp:revision>56</cp:revision>
  <dcterms:created xsi:type="dcterms:W3CDTF">2018-02-11T09:57:04Z</dcterms:created>
  <dcterms:modified xsi:type="dcterms:W3CDTF">2018-02-22T05:55:03Z</dcterms:modified>
</cp:coreProperties>
</file>