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7" r:id="rId5"/>
    <p:sldId id="266" r:id="rId6"/>
    <p:sldId id="278" r:id="rId7"/>
    <p:sldId id="267" r:id="rId8"/>
    <p:sldId id="279" r:id="rId9"/>
    <p:sldId id="268" r:id="rId10"/>
    <p:sldId id="280" r:id="rId11"/>
    <p:sldId id="269" r:id="rId12"/>
    <p:sldId id="281" r:id="rId13"/>
    <p:sldId id="258" r:id="rId14"/>
    <p:sldId id="259" r:id="rId15"/>
    <p:sldId id="260" r:id="rId16"/>
    <p:sldId id="270" r:id="rId17"/>
    <p:sldId id="261" r:id="rId18"/>
    <p:sldId id="271" r:id="rId19"/>
    <p:sldId id="272" r:id="rId20"/>
    <p:sldId id="273" r:id="rId21"/>
    <p:sldId id="262" r:id="rId22"/>
    <p:sldId id="274" r:id="rId23"/>
    <p:sldId id="275" r:id="rId24"/>
    <p:sldId id="276" r:id="rId25"/>
    <p:sldId id="263" r:id="rId26"/>
    <p:sldId id="26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119" y="764704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TEMA №4 :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deňagramlylyk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jemgyýetiň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maddy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üpjünçiligi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1.Umumy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deňagramlylygyň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modeli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2.Umumy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deňagramlylyk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3.Umumy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netijelilik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373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classical</a:t>
            </a:r>
            <a:r>
              <a:rPr lang="ru-RU" dirty="0"/>
              <a:t> </a:t>
            </a:r>
            <a:r>
              <a:rPr lang="ru-RU" dirty="0" err="1"/>
              <a:t>theory</a:t>
            </a:r>
            <a:r>
              <a:rPr lang="ru-RU" dirty="0"/>
              <a:t>,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imbalances</a:t>
            </a:r>
            <a:r>
              <a:rPr lang="ru-RU" dirty="0"/>
              <a:t> </a:t>
            </a:r>
            <a:r>
              <a:rPr lang="ru-RU" dirty="0" err="1"/>
              <a:t>occur</a:t>
            </a:r>
            <a:r>
              <a:rPr lang="ru-RU" dirty="0"/>
              <a:t> </a:t>
            </a:r>
            <a:r>
              <a:rPr lang="ru-RU" dirty="0" err="1"/>
              <a:t>when</a:t>
            </a:r>
            <a:r>
              <a:rPr lang="ru-RU" dirty="0"/>
              <a:t> </a:t>
            </a:r>
            <a:r>
              <a:rPr lang="ru-RU" dirty="0" err="1"/>
              <a:t>leaks</a:t>
            </a:r>
            <a:r>
              <a:rPr lang="ru-RU" dirty="0"/>
              <a:t> </a:t>
            </a:r>
            <a:r>
              <a:rPr lang="ru-RU" dirty="0" err="1"/>
              <a:t>occur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. </a:t>
            </a:r>
            <a:r>
              <a:rPr lang="ru-RU" dirty="0" err="1"/>
              <a:t>Austerity</a:t>
            </a:r>
            <a:r>
              <a:rPr lang="ru-RU" dirty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returned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chain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restore</a:t>
            </a:r>
            <a:r>
              <a:rPr lang="ru-RU" dirty="0"/>
              <a:t> </a:t>
            </a:r>
            <a:r>
              <a:rPr lang="ru-RU" dirty="0" err="1"/>
              <a:t>balance</a:t>
            </a:r>
            <a:r>
              <a:rPr lang="ru-RU" dirty="0"/>
              <a:t>. 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occurs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credit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, </a:t>
            </a:r>
            <a:r>
              <a:rPr lang="ru-RU" dirty="0" err="1"/>
              <a:t>where</a:t>
            </a:r>
            <a:r>
              <a:rPr lang="ru-RU" dirty="0"/>
              <a:t> </a:t>
            </a:r>
            <a:r>
              <a:rPr lang="ru-RU" dirty="0" err="1"/>
              <a:t>businesses</a:t>
            </a:r>
            <a:r>
              <a:rPr lang="ru-RU" dirty="0"/>
              <a:t> </a:t>
            </a:r>
            <a:r>
              <a:rPr lang="ru-RU" dirty="0" err="1"/>
              <a:t>require</a:t>
            </a:r>
            <a:r>
              <a:rPr lang="ru-RU" dirty="0"/>
              <a:t> </a:t>
            </a:r>
            <a:r>
              <a:rPr lang="ru-RU" dirty="0" err="1"/>
              <a:t>home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.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borrowed</a:t>
            </a:r>
            <a:r>
              <a:rPr lang="ru-RU" dirty="0"/>
              <a:t> </a:t>
            </a:r>
            <a:r>
              <a:rPr lang="ru-RU" dirty="0" err="1"/>
              <a:t>funds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led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higher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rates</a:t>
            </a:r>
            <a:r>
              <a:rPr lang="ru-RU" dirty="0"/>
              <a:t>, </a:t>
            </a:r>
            <a:r>
              <a:rPr lang="ru-RU" dirty="0" err="1"/>
              <a:t>resulting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less</a:t>
            </a:r>
            <a:r>
              <a:rPr lang="ru-RU" dirty="0"/>
              <a:t> </a:t>
            </a:r>
            <a:r>
              <a:rPr lang="ru-RU" dirty="0" err="1"/>
              <a:t>household</a:t>
            </a:r>
            <a:r>
              <a:rPr lang="ru-RU" dirty="0"/>
              <a:t> </a:t>
            </a:r>
            <a:r>
              <a:rPr lang="ru-RU" dirty="0" err="1"/>
              <a:t>spending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lead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increase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borrowed</a:t>
            </a:r>
            <a:r>
              <a:rPr lang="ru-RU" dirty="0"/>
              <a:t> </a:t>
            </a:r>
            <a:r>
              <a:rPr lang="ru-RU" dirty="0" err="1"/>
              <a:t>funds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a </a:t>
            </a:r>
            <a:r>
              <a:rPr lang="ru-RU" dirty="0" err="1"/>
              <a:t>decrease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rates</a:t>
            </a:r>
            <a:r>
              <a:rPr lang="ru-RU" dirty="0"/>
              <a:t>, </a:t>
            </a:r>
            <a:r>
              <a:rPr lang="ru-RU" dirty="0" err="1"/>
              <a:t>respectively</a:t>
            </a:r>
            <a:r>
              <a:rPr lang="ru-RU" dirty="0"/>
              <a:t>. </a:t>
            </a:r>
            <a:r>
              <a:rPr lang="ru-RU" dirty="0" err="1"/>
              <a:t>Thus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balance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investments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maintained</a:t>
            </a:r>
            <a:r>
              <a:rPr lang="ru-RU" dirty="0"/>
              <a:t> </a:t>
            </a:r>
            <a:r>
              <a:rPr lang="ru-RU" dirty="0" err="1"/>
              <a:t>automatically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most</a:t>
            </a:r>
            <a:r>
              <a:rPr lang="ru-RU" dirty="0"/>
              <a:t> </a:t>
            </a:r>
            <a:r>
              <a:rPr lang="ru-RU" dirty="0" err="1"/>
              <a:t>important</a:t>
            </a:r>
            <a:r>
              <a:rPr lang="ru-RU" dirty="0"/>
              <a:t> </a:t>
            </a:r>
            <a:r>
              <a:rPr lang="ru-RU" dirty="0" err="1"/>
              <a:t>factor</a:t>
            </a:r>
            <a:r>
              <a:rPr lang="ru-RU" dirty="0"/>
              <a:t> </a:t>
            </a:r>
            <a:r>
              <a:rPr lang="ru-RU" dirty="0" err="1"/>
              <a:t>determining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dynamics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saving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accordingly</a:t>
            </a:r>
            <a:r>
              <a:rPr lang="ru-RU" dirty="0"/>
              <a:t>. </a:t>
            </a:r>
            <a:r>
              <a:rPr lang="ru-RU" dirty="0" err="1"/>
              <a:t>As</a:t>
            </a:r>
            <a:r>
              <a:rPr lang="ru-RU" dirty="0"/>
              <a:t> a </a:t>
            </a:r>
            <a:r>
              <a:rPr lang="ru-RU" dirty="0" err="1"/>
              <a:t>result</a:t>
            </a:r>
            <a:r>
              <a:rPr lang="ru-RU" dirty="0"/>
              <a:t>,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classical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, </a:t>
            </a:r>
            <a:r>
              <a:rPr lang="ru-RU" dirty="0" err="1"/>
              <a:t>savings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a </a:t>
            </a:r>
            <a:r>
              <a:rPr lang="ru-RU" dirty="0" err="1"/>
              <a:t>function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Keynesian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total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also</a:t>
            </a:r>
            <a:r>
              <a:rPr lang="ru-RU" dirty="0"/>
              <a:t> </a:t>
            </a:r>
            <a:r>
              <a:rPr lang="ru-RU" dirty="0" err="1"/>
              <a:t>depends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categories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, </a:t>
            </a:r>
            <a:r>
              <a:rPr lang="ru-RU" dirty="0" err="1"/>
              <a:t>but</a:t>
            </a:r>
            <a:r>
              <a:rPr lang="ru-RU" dirty="0"/>
              <a:t> </a:t>
            </a:r>
            <a:r>
              <a:rPr lang="ru-RU" dirty="0" err="1"/>
              <a:t>these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a </a:t>
            </a:r>
            <a:r>
              <a:rPr lang="ru-RU" dirty="0" err="1"/>
              <a:t>function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</a:t>
            </a:r>
            <a:r>
              <a:rPr lang="ru-RU" dirty="0"/>
              <a:t>, </a:t>
            </a:r>
            <a:r>
              <a:rPr lang="ru-RU" dirty="0" err="1"/>
              <a:t>but</a:t>
            </a:r>
            <a:r>
              <a:rPr lang="ru-RU" dirty="0"/>
              <a:t> a </a:t>
            </a:r>
            <a:r>
              <a:rPr lang="ru-RU" dirty="0" err="1"/>
              <a:t>real</a:t>
            </a:r>
            <a:r>
              <a:rPr lang="ru-RU" dirty="0"/>
              <a:t> </a:t>
            </a:r>
            <a:r>
              <a:rPr lang="ru-RU" dirty="0" err="1"/>
              <a:t>disposable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.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increases</a:t>
            </a:r>
            <a:r>
              <a:rPr lang="ru-RU" dirty="0"/>
              <a:t>, </a:t>
            </a:r>
            <a:r>
              <a:rPr lang="ru-RU" dirty="0" err="1"/>
              <a:t>household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grows</a:t>
            </a:r>
            <a:r>
              <a:rPr lang="ru-RU" dirty="0"/>
              <a:t>, </a:t>
            </a:r>
            <a:r>
              <a:rPr lang="ru-RU" dirty="0" err="1"/>
              <a:t>but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spend</a:t>
            </a:r>
            <a:r>
              <a:rPr lang="ru-RU" dirty="0"/>
              <a:t>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extra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spend</a:t>
            </a:r>
            <a:r>
              <a:rPr lang="ru-RU" dirty="0"/>
              <a:t>; </a:t>
            </a:r>
            <a:r>
              <a:rPr lang="ru-RU" dirty="0" err="1"/>
              <a:t>additional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expended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such</a:t>
            </a:r>
            <a:r>
              <a:rPr lang="ru-RU" dirty="0"/>
              <a:t> a </a:t>
            </a:r>
            <a:r>
              <a:rPr lang="ru-RU" dirty="0" err="1"/>
              <a:t>section</a:t>
            </a:r>
            <a:r>
              <a:rPr lang="ru-RU" dirty="0"/>
              <a:t> </a:t>
            </a:r>
            <a:r>
              <a:rPr lang="ru-RU" dirty="0" err="1"/>
              <a:t>plays</a:t>
            </a:r>
            <a:r>
              <a:rPr lang="ru-RU" dirty="0"/>
              <a:t> a </a:t>
            </a:r>
            <a:r>
              <a:rPr lang="ru-RU" dirty="0" err="1"/>
              <a:t>minor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, </a:t>
            </a:r>
            <a:r>
              <a:rPr lang="ru-RU" dirty="0" err="1"/>
              <a:t>but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dynamics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investment</a:t>
            </a:r>
            <a:r>
              <a:rPr lang="ru-RU" dirty="0"/>
              <a:t> </a:t>
            </a:r>
            <a:r>
              <a:rPr lang="ru-RU" dirty="0" err="1"/>
              <a:t>depend</a:t>
            </a:r>
            <a:r>
              <a:rPr lang="ru-RU" dirty="0"/>
              <a:t> </a:t>
            </a:r>
            <a:r>
              <a:rPr lang="ru-RU" dirty="0" err="1"/>
              <a:t>primarily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change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rates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Keynesian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equilibrium</a:t>
            </a:r>
            <a:r>
              <a:rPr lang="ru-RU" dirty="0"/>
              <a:t>, </a:t>
            </a:r>
            <a:r>
              <a:rPr lang="ru-RU" dirty="0" err="1"/>
              <a:t>consumption</a:t>
            </a:r>
            <a:r>
              <a:rPr lang="ru-RU" dirty="0"/>
              <a:t>, </a:t>
            </a:r>
            <a:r>
              <a:rPr lang="ru-RU" dirty="0" err="1"/>
              <a:t>savings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investment</a:t>
            </a:r>
            <a:r>
              <a:rPr lang="ru-RU" dirty="0"/>
              <a:t> </a:t>
            </a:r>
            <a:r>
              <a:rPr lang="ru-RU" dirty="0" err="1"/>
              <a:t>play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important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function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Keynes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follows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8093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48680"/>
            <a:ext cx="5748265" cy="11330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5432" y="1845888"/>
            <a:ext cx="6984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C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edijiniň</a:t>
            </a:r>
            <a:r>
              <a:rPr lang="ru-RU" dirty="0"/>
              <a:t> </a:t>
            </a:r>
            <a:r>
              <a:rPr lang="ru-RU" dirty="0" err="1"/>
              <a:t>çykdajylary</a:t>
            </a:r>
            <a:r>
              <a:rPr lang="ru-RU" dirty="0"/>
              <a:t>; a -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(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mukdaryna</a:t>
            </a:r>
            <a:r>
              <a:rPr lang="ru-RU" dirty="0"/>
              <a:t> </a:t>
            </a:r>
            <a:r>
              <a:rPr lang="ru-RU" dirty="0" err="1"/>
              <a:t>bagly</a:t>
            </a:r>
            <a:r>
              <a:rPr lang="ru-RU" dirty="0"/>
              <a:t> </a:t>
            </a:r>
            <a:r>
              <a:rPr lang="ru-RU" dirty="0" err="1"/>
              <a:t>däl</a:t>
            </a:r>
            <a:r>
              <a:rPr lang="ru-RU" dirty="0"/>
              <a:t>); Y - G -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 (</a:t>
            </a:r>
            <a:r>
              <a:rPr lang="ru-RU" dirty="0" err="1"/>
              <a:t>salgyt</a:t>
            </a:r>
            <a:r>
              <a:rPr lang="ru-RU" dirty="0"/>
              <a:t> </a:t>
            </a:r>
            <a:r>
              <a:rPr lang="ru-RU" dirty="0" err="1"/>
              <a:t>aýyrmalaryndan</a:t>
            </a:r>
            <a:r>
              <a:rPr lang="ru-RU" dirty="0"/>
              <a:t> </a:t>
            </a:r>
            <a:r>
              <a:rPr lang="ru-RU" dirty="0" err="1"/>
              <a:t>soň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); MRS -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etmegiň</a:t>
            </a:r>
            <a:r>
              <a:rPr lang="ru-RU" dirty="0"/>
              <a:t> </a:t>
            </a:r>
            <a:r>
              <a:rPr lang="ru-RU" dirty="0" err="1"/>
              <a:t>marginal</a:t>
            </a:r>
            <a:r>
              <a:rPr lang="ru-RU" dirty="0"/>
              <a:t> </a:t>
            </a:r>
            <a:r>
              <a:rPr lang="ru-RU" dirty="0" err="1"/>
              <a:t>meýli</a:t>
            </a:r>
            <a:r>
              <a:rPr lang="ru-RU" dirty="0"/>
              <a:t>,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birlik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ýokarlanmagy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edijiniň</a:t>
            </a:r>
            <a:r>
              <a:rPr lang="ru-RU" dirty="0"/>
              <a:t> </a:t>
            </a:r>
            <a:r>
              <a:rPr lang="ru-RU" dirty="0" err="1"/>
              <a:t>isleginiň</a:t>
            </a:r>
            <a:r>
              <a:rPr lang="ru-RU" dirty="0"/>
              <a:t> </a:t>
            </a:r>
            <a:r>
              <a:rPr lang="ru-RU" dirty="0" err="1"/>
              <a:t>mukdarynyň</a:t>
            </a:r>
            <a:r>
              <a:rPr lang="ru-RU" dirty="0"/>
              <a:t> </a:t>
            </a:r>
            <a:r>
              <a:rPr lang="ru-RU" dirty="0" err="1"/>
              <a:t>nä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üýtgejekdigini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814528"/>
            <a:ext cx="1916950" cy="106145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49388" y="4797152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DS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etmegiň</a:t>
            </a:r>
            <a:r>
              <a:rPr lang="ru-RU" dirty="0"/>
              <a:t> </a:t>
            </a:r>
            <a:r>
              <a:rPr lang="ru-RU" dirty="0" err="1"/>
              <a:t>ýokarlanmagydyr</a:t>
            </a:r>
            <a:r>
              <a:rPr lang="ru-RU" dirty="0"/>
              <a:t>; ДY -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ýokarlanmagy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</a:t>
            </a:r>
            <a:r>
              <a:rPr lang="ru-RU" dirty="0"/>
              <a:t> </a:t>
            </a:r>
            <a:r>
              <a:rPr lang="ru-RU" dirty="0" err="1"/>
              <a:t>häsiýetlendirýän</a:t>
            </a:r>
            <a:r>
              <a:rPr lang="ru-RU" dirty="0"/>
              <a:t> </a:t>
            </a:r>
            <a:r>
              <a:rPr lang="ru-RU" dirty="0" err="1"/>
              <a:t>başga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görkeziji</a:t>
            </a:r>
            <a:r>
              <a:rPr lang="ru-RU" dirty="0"/>
              <a:t>,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etmegiň</a:t>
            </a:r>
            <a:r>
              <a:rPr lang="ru-RU" dirty="0"/>
              <a:t> </a:t>
            </a:r>
            <a:r>
              <a:rPr lang="ru-RU" dirty="0" err="1"/>
              <a:t>ortaça</a:t>
            </a:r>
            <a:r>
              <a:rPr lang="ru-RU" dirty="0"/>
              <a:t> </a:t>
            </a:r>
            <a:r>
              <a:rPr lang="ru-RU" dirty="0" err="1"/>
              <a:t>ähtimallygy</a:t>
            </a:r>
            <a:r>
              <a:rPr lang="ru-RU" dirty="0"/>
              <a:t> -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gezeklik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paýy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1755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00808"/>
            <a:ext cx="72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where</a:t>
            </a:r>
            <a:r>
              <a:rPr lang="ru-RU" dirty="0"/>
              <a:t> C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cost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consumer</a:t>
            </a:r>
            <a:r>
              <a:rPr lang="ru-RU" dirty="0"/>
              <a:t>; a - </a:t>
            </a:r>
            <a:r>
              <a:rPr lang="ru-RU" dirty="0" err="1"/>
              <a:t>self-consumption</a:t>
            </a:r>
            <a:r>
              <a:rPr lang="ru-RU" dirty="0"/>
              <a:t> (</a:t>
            </a:r>
            <a:r>
              <a:rPr lang="ru-RU" dirty="0" err="1"/>
              <a:t>does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depend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amount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); Y - G - </a:t>
            </a:r>
            <a:r>
              <a:rPr lang="ru-RU" dirty="0" err="1"/>
              <a:t>disposable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(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after</a:t>
            </a:r>
            <a:r>
              <a:rPr lang="ru-RU" dirty="0"/>
              <a:t> </a:t>
            </a:r>
            <a:r>
              <a:rPr lang="ru-RU" dirty="0" err="1"/>
              <a:t>tax</a:t>
            </a:r>
            <a:r>
              <a:rPr lang="ru-RU" dirty="0"/>
              <a:t> </a:t>
            </a:r>
            <a:r>
              <a:rPr lang="ru-RU" dirty="0" err="1"/>
              <a:t>deductions</a:t>
            </a:r>
            <a:r>
              <a:rPr lang="ru-RU" dirty="0"/>
              <a:t>); MRS -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marginal</a:t>
            </a:r>
            <a:r>
              <a:rPr lang="ru-RU" dirty="0"/>
              <a:t> </a:t>
            </a:r>
            <a:r>
              <a:rPr lang="ru-RU" dirty="0" err="1"/>
              <a:t>inclination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, </a:t>
            </a:r>
            <a:r>
              <a:rPr lang="ru-RU" dirty="0" err="1"/>
              <a:t>shows</a:t>
            </a:r>
            <a:r>
              <a:rPr lang="ru-RU" dirty="0"/>
              <a:t> </a:t>
            </a:r>
            <a:r>
              <a:rPr lang="ru-RU" dirty="0" err="1"/>
              <a:t>how</a:t>
            </a:r>
            <a:r>
              <a:rPr lang="ru-RU" dirty="0"/>
              <a:t> </a:t>
            </a:r>
            <a:r>
              <a:rPr lang="ru-RU" dirty="0" err="1"/>
              <a:t>much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amount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consumer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change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disposable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per</a:t>
            </a:r>
            <a:r>
              <a:rPr lang="ru-RU" dirty="0"/>
              <a:t> </a:t>
            </a:r>
            <a:r>
              <a:rPr lang="ru-RU" dirty="0" err="1"/>
              <a:t>unit</a:t>
            </a:r>
            <a:r>
              <a:rPr lang="ru-RU" dirty="0"/>
              <a:t> </a:t>
            </a:r>
            <a:r>
              <a:rPr lang="ru-RU" dirty="0" err="1"/>
              <a:t>increases</a:t>
            </a:r>
            <a:r>
              <a:rPr lang="ru-RU" dirty="0"/>
              <a:t>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48680"/>
            <a:ext cx="5748265" cy="11330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178136"/>
            <a:ext cx="1916950" cy="10614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65048" y="4239587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where</a:t>
            </a:r>
            <a:r>
              <a:rPr lang="ru-RU" dirty="0"/>
              <a:t> DS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increase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; DY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increase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disposable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Another</a:t>
            </a:r>
            <a:r>
              <a:rPr lang="ru-RU" dirty="0"/>
              <a:t> </a:t>
            </a:r>
            <a:r>
              <a:rPr lang="ru-RU" dirty="0" err="1"/>
              <a:t>indicator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characterizes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average</a:t>
            </a:r>
            <a:r>
              <a:rPr lang="ru-RU" dirty="0"/>
              <a:t> </a:t>
            </a:r>
            <a:r>
              <a:rPr lang="ru-RU" dirty="0" err="1"/>
              <a:t>likelihood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-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share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disposable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used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40806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0"/>
            <a:ext cx="2231669" cy="13978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91580" y="1342370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C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edijiniň</a:t>
            </a:r>
            <a:r>
              <a:rPr lang="ru-RU" dirty="0"/>
              <a:t> </a:t>
            </a:r>
            <a:r>
              <a:rPr lang="ru-RU" dirty="0" err="1"/>
              <a:t>çykdajylary</a:t>
            </a:r>
            <a:r>
              <a:rPr lang="ru-RU" dirty="0"/>
              <a:t>; </a:t>
            </a:r>
            <a:r>
              <a:rPr lang="ru-RU" dirty="0" err="1"/>
              <a:t>Yt</a:t>
            </a:r>
            <a:r>
              <a:rPr lang="ru-RU" dirty="0"/>
              <a:t> = (Y - G) -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Goşmaça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bölegi</a:t>
            </a:r>
            <a:r>
              <a:rPr lang="ru-RU" dirty="0"/>
              <a:t> </a:t>
            </a:r>
            <a:r>
              <a:rPr lang="ru-RU" dirty="0" err="1"/>
              <a:t>goşmaça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edilişe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edilýändigi</a:t>
            </a:r>
            <a:r>
              <a:rPr lang="ru-RU" dirty="0"/>
              <a:t> </a:t>
            </a:r>
            <a:r>
              <a:rPr lang="ru-RU" dirty="0" err="1"/>
              <a:t>sebäpli</a:t>
            </a:r>
            <a:r>
              <a:rPr lang="ru-RU" dirty="0"/>
              <a:t>, 0 &lt;MPC &lt;1.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261268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68" y="3097024"/>
            <a:ext cx="7007043" cy="82667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75956" y="3923698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MPS = 1 - MRS </a:t>
            </a:r>
            <a:r>
              <a:rPr lang="ru-RU" dirty="0" err="1"/>
              <a:t>tygşytlamagyň</a:t>
            </a:r>
            <a:r>
              <a:rPr lang="ru-RU" dirty="0"/>
              <a:t> </a:t>
            </a:r>
            <a:r>
              <a:rPr lang="ru-RU" dirty="0" err="1"/>
              <a:t>marginal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. MPS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köpelmegi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tygşytlamagyň</a:t>
            </a:r>
            <a:r>
              <a:rPr lang="ru-RU" dirty="0"/>
              <a:t> </a:t>
            </a:r>
            <a:r>
              <a:rPr lang="ru-RU" dirty="0" err="1"/>
              <a:t>mukdarynyň</a:t>
            </a:r>
            <a:r>
              <a:rPr lang="ru-RU" dirty="0"/>
              <a:t> </a:t>
            </a:r>
            <a:r>
              <a:rPr lang="ru-RU" dirty="0" err="1"/>
              <a:t>nä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üýtgejekdigini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617" y="4750372"/>
            <a:ext cx="1701443" cy="90250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1560" y="569306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AS </a:t>
            </a:r>
            <a:r>
              <a:rPr lang="ru-RU" dirty="0" err="1"/>
              <a:t>tygşytlamagyň</a:t>
            </a:r>
            <a:r>
              <a:rPr lang="ru-RU" dirty="0"/>
              <a:t> </a:t>
            </a:r>
            <a:r>
              <a:rPr lang="ru-RU" dirty="0" err="1"/>
              <a:t>köpelmegi</a:t>
            </a:r>
            <a:r>
              <a:rPr lang="ru-RU" dirty="0"/>
              <a:t>; ДУ ^ -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artmagy</a:t>
            </a:r>
            <a:r>
              <a:rPr lang="ru-RU" dirty="0"/>
              <a:t>. &lt;MPS &lt;1 </a:t>
            </a:r>
            <a:r>
              <a:rPr lang="ru-RU" dirty="0" err="1"/>
              <a:t>hakda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47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04664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Makroykdysady</a:t>
            </a:r>
            <a:r>
              <a:rPr lang="en-US" dirty="0"/>
              <a:t> </a:t>
            </a:r>
            <a:r>
              <a:rPr lang="en-US" dirty="0" err="1"/>
              <a:t>deňagramlylyk</a:t>
            </a:r>
            <a:r>
              <a:rPr lang="en-US" dirty="0"/>
              <a:t> </a:t>
            </a:r>
            <a:r>
              <a:rPr lang="en-US" dirty="0" err="1"/>
              <a:t>modelinde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gezek</a:t>
            </a:r>
            <a:r>
              <a:rPr lang="en-US" dirty="0"/>
              <a:t> </a:t>
            </a:r>
            <a:r>
              <a:rPr lang="en-US" dirty="0" err="1"/>
              <a:t>ulanylýan</a:t>
            </a:r>
            <a:r>
              <a:rPr lang="en-US" dirty="0"/>
              <a:t> </a:t>
            </a:r>
            <a:r>
              <a:rPr lang="en-US" dirty="0" err="1"/>
              <a:t>girdejiniň</a:t>
            </a:r>
            <a:r>
              <a:rPr lang="en-US" dirty="0"/>
              <a:t> her </a:t>
            </a:r>
            <a:r>
              <a:rPr lang="en-US" dirty="0" err="1"/>
              <a:t>birligi</a:t>
            </a:r>
            <a:r>
              <a:rPr lang="en-US" dirty="0"/>
              <a:t>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 smtClean="0"/>
              <a:t>paýlanýar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050995"/>
            <a:ext cx="4435688" cy="86409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2099757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Şoňa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-de,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ortaça</a:t>
            </a:r>
            <a:r>
              <a:rPr lang="en-US" dirty="0"/>
              <a:t> </a:t>
            </a:r>
            <a:r>
              <a:rPr lang="en-US" dirty="0" err="1"/>
              <a:t>ähtimallygy</a:t>
            </a:r>
            <a:r>
              <a:rPr lang="en-US" dirty="0"/>
              <a:t>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marginal </a:t>
            </a:r>
            <a:r>
              <a:rPr lang="en-US" dirty="0" err="1"/>
              <a:t>ähtimallykdan</a:t>
            </a:r>
            <a:r>
              <a:rPr lang="en-US" dirty="0"/>
              <a:t> </a:t>
            </a:r>
            <a:r>
              <a:rPr lang="en-US" dirty="0" err="1"/>
              <a:t>tapawutlandyrmaly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gezek</a:t>
            </a:r>
            <a:r>
              <a:rPr lang="en-US" dirty="0"/>
              <a:t> </a:t>
            </a:r>
            <a:r>
              <a:rPr lang="en-US" dirty="0" err="1"/>
              <a:t>ulanylýan</a:t>
            </a:r>
            <a:r>
              <a:rPr lang="en-US" dirty="0"/>
              <a:t> </a:t>
            </a:r>
            <a:r>
              <a:rPr lang="en-US" dirty="0" err="1"/>
              <a:t>girdejide</a:t>
            </a:r>
            <a:r>
              <a:rPr lang="en-US" dirty="0"/>
              <a:t> </a:t>
            </a:r>
            <a:r>
              <a:rPr lang="en-US" dirty="0" err="1"/>
              <a:t>tygşytlamagyň</a:t>
            </a:r>
            <a:r>
              <a:rPr lang="en-US" dirty="0"/>
              <a:t> </a:t>
            </a:r>
            <a:r>
              <a:rPr lang="en-US" dirty="0" err="1"/>
              <a:t>paýy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63853"/>
            <a:ext cx="1549107" cy="8958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43608" y="4077487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 S </a:t>
            </a:r>
            <a:r>
              <a:rPr lang="ru-RU" dirty="0" err="1"/>
              <a:t>öý</a:t>
            </a:r>
            <a:r>
              <a:rPr lang="ru-RU" dirty="0"/>
              <a:t> </a:t>
            </a:r>
            <a:r>
              <a:rPr lang="ru-RU" dirty="0" err="1"/>
              <a:t>hojalygy</a:t>
            </a:r>
            <a:r>
              <a:rPr lang="ru-RU" dirty="0"/>
              <a:t>; </a:t>
            </a:r>
            <a:r>
              <a:rPr lang="ru-RU" dirty="0" err="1"/>
              <a:t>Yd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652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5238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Gysga</a:t>
            </a:r>
            <a:r>
              <a:rPr lang="ru-RU" dirty="0"/>
              <a:t> </a:t>
            </a:r>
            <a:r>
              <a:rPr lang="ru-RU" dirty="0" err="1"/>
              <a:t>möhletde</a:t>
            </a:r>
            <a:r>
              <a:rPr lang="ru-RU" dirty="0"/>
              <a:t> MPC </a:t>
            </a:r>
            <a:r>
              <a:rPr lang="ru-RU" dirty="0" err="1"/>
              <a:t>hemişelik</a:t>
            </a:r>
            <a:r>
              <a:rPr lang="ru-RU" dirty="0"/>
              <a:t>. </a:t>
            </a:r>
            <a:r>
              <a:rPr lang="ru-RU" dirty="0" err="1"/>
              <a:t>Injirde</a:t>
            </a:r>
            <a:r>
              <a:rPr lang="ru-RU" dirty="0"/>
              <a:t>. 12.9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çykdajylaryny</a:t>
            </a:r>
            <a:r>
              <a:rPr lang="ru-RU" dirty="0"/>
              <a:t> </a:t>
            </a:r>
            <a:r>
              <a:rPr lang="ru-RU" dirty="0" err="1"/>
              <a:t>hasaba</a:t>
            </a:r>
            <a:r>
              <a:rPr lang="ru-RU" dirty="0"/>
              <a:t> </a:t>
            </a:r>
            <a:r>
              <a:rPr lang="ru-RU" dirty="0" err="1"/>
              <a:t>almazdan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funksiýasynyň</a:t>
            </a:r>
            <a:r>
              <a:rPr lang="ru-RU" dirty="0"/>
              <a:t> </a:t>
            </a:r>
            <a:r>
              <a:rPr lang="ru-RU" dirty="0" err="1"/>
              <a:t>grafigini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844824"/>
            <a:ext cx="4182392" cy="324764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3568" y="56612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Surat</a:t>
            </a:r>
            <a:r>
              <a:rPr lang="ru-RU" dirty="0"/>
              <a:t>: 12.8.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çykdajylaryny</a:t>
            </a:r>
            <a:r>
              <a:rPr lang="ru-RU" dirty="0"/>
              <a:t> </a:t>
            </a:r>
            <a:r>
              <a:rPr lang="ru-RU" dirty="0" err="1"/>
              <a:t>hasaba</a:t>
            </a:r>
            <a:r>
              <a:rPr lang="ru-RU" dirty="0"/>
              <a:t> </a:t>
            </a:r>
            <a:r>
              <a:rPr lang="ru-RU" dirty="0" err="1"/>
              <a:t>almazdan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funksiýasy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24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05342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OS = Y </a:t>
            </a:r>
            <a:r>
              <a:rPr lang="ru-RU" dirty="0" err="1"/>
              <a:t>setiri</a:t>
            </a:r>
            <a:r>
              <a:rPr lang="ru-RU" dirty="0"/>
              <a:t>, </a:t>
            </a:r>
            <a:r>
              <a:rPr lang="ru-RU" dirty="0" err="1"/>
              <a:t>umumy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edilmegi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ulanylanda</a:t>
            </a:r>
            <a:r>
              <a:rPr lang="ru-RU" dirty="0"/>
              <a:t> (</a:t>
            </a:r>
            <a:r>
              <a:rPr lang="ru-RU" dirty="0" err="1"/>
              <a:t>girdeji</a:t>
            </a:r>
            <a:r>
              <a:rPr lang="ru-RU" dirty="0"/>
              <a:t> </a:t>
            </a:r>
            <a:r>
              <a:rPr lang="ru-RU" dirty="0" err="1"/>
              <a:t>çykdajylara</a:t>
            </a:r>
            <a:r>
              <a:rPr lang="ru-RU" dirty="0"/>
              <a:t> </a:t>
            </a:r>
            <a:r>
              <a:rPr lang="ru-RU" dirty="0" err="1"/>
              <a:t>deňdir</a:t>
            </a:r>
            <a:r>
              <a:rPr lang="ru-RU" dirty="0"/>
              <a:t>) </a:t>
            </a:r>
            <a:r>
              <a:rPr lang="ru-RU" dirty="0" err="1"/>
              <a:t>ýagdaýy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,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45 ° </a:t>
            </a:r>
            <a:r>
              <a:rPr lang="ru-RU" dirty="0" err="1"/>
              <a:t>burçda</a:t>
            </a:r>
            <a:r>
              <a:rPr lang="ru-RU" dirty="0"/>
              <a:t> </a:t>
            </a:r>
            <a:r>
              <a:rPr lang="ru-RU" dirty="0" err="1"/>
              <a:t>ýerleşýär</a:t>
            </a:r>
            <a:r>
              <a:rPr lang="ru-RU" dirty="0"/>
              <a:t>. </a:t>
            </a:r>
            <a:r>
              <a:rPr lang="ru-RU" dirty="0" err="1"/>
              <a:t>Şeýle-de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ýüzünde</a:t>
            </a:r>
            <a:r>
              <a:rPr lang="ru-RU" dirty="0"/>
              <a:t> </a:t>
            </a:r>
            <a:r>
              <a:rPr lang="ru-RU" dirty="0" err="1"/>
              <a:t>beýle</a:t>
            </a:r>
            <a:r>
              <a:rPr lang="ru-RU" dirty="0"/>
              <a:t> </a:t>
            </a:r>
            <a:r>
              <a:rPr lang="ru-RU" dirty="0" err="1"/>
              <a:t>ýagdaý</a:t>
            </a:r>
            <a:r>
              <a:rPr lang="ru-RU" dirty="0"/>
              <a:t> </a:t>
            </a:r>
            <a:r>
              <a:rPr lang="ru-RU" dirty="0" err="1"/>
              <a:t>mümkin</a:t>
            </a:r>
            <a:r>
              <a:rPr lang="ru-RU" dirty="0"/>
              <a:t> </a:t>
            </a:r>
            <a:r>
              <a:rPr lang="ru-RU" dirty="0" err="1"/>
              <a:t>däl</a:t>
            </a:r>
            <a:r>
              <a:rPr lang="ru-RU" dirty="0"/>
              <a:t>, </a:t>
            </a:r>
            <a:r>
              <a:rPr lang="ru-RU" dirty="0" err="1"/>
              <a:t>sebäbi</a:t>
            </a:r>
            <a:r>
              <a:rPr lang="ru-RU" dirty="0"/>
              <a:t> MRS &lt;1, </a:t>
            </a:r>
            <a:r>
              <a:rPr lang="ru-RU" dirty="0" err="1"/>
              <a:t>ýagny</a:t>
            </a:r>
            <a:r>
              <a:rPr lang="ru-RU" dirty="0"/>
              <a:t> </a:t>
            </a:r>
            <a:r>
              <a:rPr lang="ru-RU" dirty="0" err="1"/>
              <a:t>girdejiniň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bölegi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gidýär</a:t>
            </a:r>
            <a:r>
              <a:rPr lang="ru-RU" dirty="0"/>
              <a:t>. </a:t>
            </a:r>
            <a:r>
              <a:rPr lang="ru-RU" dirty="0" err="1"/>
              <a:t>Şoňa</a:t>
            </a:r>
            <a:r>
              <a:rPr lang="ru-RU" dirty="0"/>
              <a:t> </a:t>
            </a:r>
            <a:r>
              <a:rPr lang="ru-RU" dirty="0" err="1"/>
              <a:t>laýyklykda</a:t>
            </a:r>
            <a:r>
              <a:rPr lang="ru-RU" dirty="0"/>
              <a:t> OC </a:t>
            </a:r>
            <a:r>
              <a:rPr lang="ru-RU" dirty="0" err="1"/>
              <a:t>çyzygynyň</a:t>
            </a:r>
            <a:r>
              <a:rPr lang="ru-RU" dirty="0"/>
              <a:t> </a:t>
            </a:r>
            <a:r>
              <a:rPr lang="ru-RU" dirty="0" err="1"/>
              <a:t>eňegi</a:t>
            </a:r>
            <a:r>
              <a:rPr lang="ru-RU" dirty="0"/>
              <a:t> 45 ° -</a:t>
            </a:r>
            <a:r>
              <a:rPr lang="ru-RU" dirty="0" err="1"/>
              <a:t>dan</a:t>
            </a:r>
            <a:r>
              <a:rPr lang="ru-RU" dirty="0"/>
              <a:t> </a:t>
            </a:r>
            <a:r>
              <a:rPr lang="ru-RU" dirty="0" err="1"/>
              <a:t>pes</a:t>
            </a:r>
            <a:r>
              <a:rPr lang="ru-RU" dirty="0"/>
              <a:t>,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funksiýasy</a:t>
            </a:r>
            <a:r>
              <a:rPr lang="ru-RU" dirty="0"/>
              <a:t> С = MPCY </a:t>
            </a:r>
            <a:r>
              <a:rPr lang="ru-RU" dirty="0" err="1"/>
              <a:t>görnüşini</a:t>
            </a:r>
            <a:r>
              <a:rPr lang="ru-RU" dirty="0"/>
              <a:t> </a:t>
            </a:r>
            <a:r>
              <a:rPr lang="ru-RU" dirty="0" err="1"/>
              <a:t>alýar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Emma</a:t>
            </a:r>
            <a:r>
              <a:rPr lang="ru-RU" dirty="0"/>
              <a:t>, ​​</a:t>
            </a:r>
            <a:r>
              <a:rPr lang="ru-RU" dirty="0" err="1"/>
              <a:t>ýokarda</a:t>
            </a:r>
            <a:r>
              <a:rPr lang="ru-RU" dirty="0"/>
              <a:t> </a:t>
            </a:r>
            <a:r>
              <a:rPr lang="ru-RU" dirty="0" err="1"/>
              <a:t>belläp</a:t>
            </a:r>
            <a:r>
              <a:rPr lang="ru-RU" dirty="0"/>
              <a:t> </a:t>
            </a:r>
            <a:r>
              <a:rPr lang="ru-RU" dirty="0" err="1"/>
              <a:t>geçişimiz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,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bar</a:t>
            </a:r>
            <a:r>
              <a:rPr lang="ru-RU" dirty="0"/>
              <a:t> - </a:t>
            </a:r>
            <a:r>
              <a:rPr lang="ru-RU" dirty="0" err="1"/>
              <a:t>nol</a:t>
            </a:r>
            <a:r>
              <a:rPr lang="ru-RU" dirty="0"/>
              <a:t> </a:t>
            </a:r>
            <a:r>
              <a:rPr lang="ru-RU" dirty="0" err="1"/>
              <a:t>girdejide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. </a:t>
            </a:r>
            <a:r>
              <a:rPr lang="ru-RU" dirty="0" err="1"/>
              <a:t>Karzlar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ozal</a:t>
            </a:r>
            <a:r>
              <a:rPr lang="ru-RU" dirty="0"/>
              <a:t> </a:t>
            </a:r>
            <a:r>
              <a:rPr lang="ru-RU" dirty="0" err="1"/>
              <a:t>toplanan</a:t>
            </a:r>
            <a:r>
              <a:rPr lang="ru-RU" dirty="0"/>
              <a:t> </a:t>
            </a:r>
            <a:r>
              <a:rPr lang="ru-RU" dirty="0" err="1"/>
              <a:t>emlägi</a:t>
            </a:r>
            <a:r>
              <a:rPr lang="ru-RU" dirty="0"/>
              <a:t> </a:t>
            </a:r>
            <a:r>
              <a:rPr lang="ru-RU" dirty="0" err="1"/>
              <a:t>satmak</a:t>
            </a:r>
            <a:r>
              <a:rPr lang="ru-RU" dirty="0"/>
              <a:t> </a:t>
            </a:r>
            <a:r>
              <a:rPr lang="ru-RU" dirty="0" err="1"/>
              <a:t>arkaly</a:t>
            </a:r>
            <a:r>
              <a:rPr lang="ru-RU" dirty="0"/>
              <a:t> </a:t>
            </a:r>
            <a:r>
              <a:rPr lang="ru-RU" dirty="0" err="1"/>
              <a:t>amala</a:t>
            </a:r>
            <a:r>
              <a:rPr lang="ru-RU" dirty="0"/>
              <a:t> </a:t>
            </a:r>
            <a:r>
              <a:rPr lang="ru-RU" dirty="0" err="1"/>
              <a:t>aşyrylyp</a:t>
            </a:r>
            <a:r>
              <a:rPr lang="ru-RU" dirty="0"/>
              <a:t> </a:t>
            </a:r>
            <a:r>
              <a:rPr lang="ru-RU" dirty="0" err="1"/>
              <a:t>bilner</a:t>
            </a:r>
            <a:r>
              <a:rPr lang="ru-RU" dirty="0"/>
              <a:t>. </a:t>
            </a:r>
            <a:r>
              <a:rPr lang="ru-RU" dirty="0" err="1"/>
              <a:t>Awtonom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</a:t>
            </a:r>
            <a:r>
              <a:rPr lang="ru-RU" dirty="0"/>
              <a:t> (C)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tutup</a:t>
            </a:r>
            <a:r>
              <a:rPr lang="ru-RU" dirty="0"/>
              <a:t>,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funksiýasynyň</a:t>
            </a:r>
            <a:r>
              <a:rPr lang="ru-RU" dirty="0"/>
              <a:t> </a:t>
            </a:r>
            <a:r>
              <a:rPr lang="ru-RU" dirty="0" err="1"/>
              <a:t>formasy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görnüşde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725144"/>
            <a:ext cx="200920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0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32656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ediş</a:t>
            </a:r>
            <a:r>
              <a:rPr lang="en-US" dirty="0"/>
              <a:t> </a:t>
            </a:r>
            <a:r>
              <a:rPr lang="en-US" dirty="0" err="1"/>
              <a:t>funksiýasynyň</a:t>
            </a:r>
            <a:r>
              <a:rPr lang="en-US" dirty="0"/>
              <a:t> </a:t>
            </a:r>
            <a:r>
              <a:rPr lang="en-US" dirty="0" err="1"/>
              <a:t>grafigi</a:t>
            </a:r>
            <a:r>
              <a:rPr lang="en-US" dirty="0"/>
              <a:t> hem </a:t>
            </a:r>
            <a:r>
              <a:rPr lang="en-US" dirty="0" err="1"/>
              <a:t>üýtgeýär</a:t>
            </a:r>
            <a:r>
              <a:rPr lang="en-US" dirty="0"/>
              <a:t> (12.10-njy </a:t>
            </a:r>
            <a:r>
              <a:rPr lang="en-US" dirty="0" err="1"/>
              <a:t>surat</a:t>
            </a:r>
            <a:r>
              <a:rPr lang="en-US" dirty="0"/>
              <a:t>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84784"/>
            <a:ext cx="4321075" cy="34282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2412" y="53732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Surat: 12.10.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ediş</a:t>
            </a:r>
            <a:r>
              <a:rPr lang="en-US" dirty="0"/>
              <a:t> </a:t>
            </a:r>
            <a:r>
              <a:rPr lang="en-US" dirty="0" err="1"/>
              <a:t>funksiýasynyň</a:t>
            </a:r>
            <a:r>
              <a:rPr lang="en-US" dirty="0"/>
              <a:t> </a:t>
            </a:r>
            <a:r>
              <a:rPr lang="en-US" dirty="0" err="1"/>
              <a:t>grafigi</a:t>
            </a:r>
            <a:r>
              <a:rPr lang="en-US" dirty="0"/>
              <a:t>:</a:t>
            </a:r>
          </a:p>
          <a:p>
            <a:r>
              <a:rPr lang="en-US" dirty="0" smtClean="0"/>
              <a:t>E </a:t>
            </a:r>
            <a:r>
              <a:rPr lang="en-US" dirty="0"/>
              <a:t>-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tygşytlamagyň</a:t>
            </a:r>
            <a:r>
              <a:rPr lang="en-US" dirty="0"/>
              <a:t> </a:t>
            </a:r>
            <a:r>
              <a:rPr lang="en-US" dirty="0" err="1"/>
              <a:t>nokady</a:t>
            </a:r>
            <a:r>
              <a:rPr lang="en-US" dirty="0"/>
              <a:t>, </a:t>
            </a:r>
            <a:r>
              <a:rPr lang="en-US" dirty="0" err="1"/>
              <a:t>girdeji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çykdajylaryň</a:t>
            </a:r>
            <a:r>
              <a:rPr lang="en-US" dirty="0"/>
              <a:t> </a:t>
            </a:r>
            <a:r>
              <a:rPr lang="en-US" dirty="0" err="1"/>
              <a:t>arasyndaky</a:t>
            </a:r>
            <a:r>
              <a:rPr lang="en-US" dirty="0"/>
              <a:t> </a:t>
            </a:r>
            <a:r>
              <a:rPr lang="en-US" dirty="0" err="1"/>
              <a:t>deňlik</a:t>
            </a:r>
            <a:r>
              <a:rPr lang="en-US" dirty="0"/>
              <a:t> </a:t>
            </a:r>
            <a:r>
              <a:rPr lang="en-US" dirty="0" err="1"/>
              <a:t>ýagdaýyny</a:t>
            </a:r>
            <a:r>
              <a:rPr lang="en-US" dirty="0"/>
              <a:t> </a:t>
            </a:r>
            <a:r>
              <a:rPr lang="en-US" dirty="0" err="1"/>
              <a:t>görkezýär</a:t>
            </a:r>
            <a:r>
              <a:rPr lang="en-US" dirty="0"/>
              <a:t>; OU0 -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tygşytlamakda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önüm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99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404664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Injirde</a:t>
            </a:r>
            <a:r>
              <a:rPr lang="en-US" dirty="0"/>
              <a:t>. 12.11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funksiýasyny</a:t>
            </a:r>
            <a:r>
              <a:rPr lang="en-US" dirty="0"/>
              <a:t> </a:t>
            </a:r>
            <a:r>
              <a:rPr lang="en-US" dirty="0" err="1"/>
              <a:t>hödürleýär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556792"/>
            <a:ext cx="3884281" cy="272748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56692" y="4725144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Surat: 12.11.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funksiýasy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Çyzygyň</a:t>
            </a:r>
            <a:r>
              <a:rPr lang="en-US" dirty="0"/>
              <a:t> </a:t>
            </a:r>
            <a:r>
              <a:rPr lang="en-US" dirty="0" err="1"/>
              <a:t>ýapgytlygy</a:t>
            </a:r>
            <a:r>
              <a:rPr lang="en-US" dirty="0"/>
              <a:t> - CS </a:t>
            </a:r>
            <a:r>
              <a:rPr lang="en-US" dirty="0" err="1"/>
              <a:t>tygşytlamagyň</a:t>
            </a:r>
            <a:r>
              <a:rPr lang="en-US" dirty="0"/>
              <a:t> marginal </a:t>
            </a:r>
            <a:r>
              <a:rPr lang="en-US" dirty="0" err="1"/>
              <a:t>tizligi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kesgitlenýär</a:t>
            </a:r>
            <a:r>
              <a:rPr lang="en-US" dirty="0"/>
              <a:t>. Bu </a:t>
            </a:r>
            <a:r>
              <a:rPr lang="en-US" dirty="0" err="1"/>
              <a:t>grafik</a:t>
            </a:r>
            <a:r>
              <a:rPr lang="en-US" dirty="0"/>
              <a:t>,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girdejide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edilmegi</a:t>
            </a:r>
            <a:r>
              <a:rPr lang="en-US" dirty="0"/>
              <a:t> </a:t>
            </a:r>
            <a:r>
              <a:rPr lang="en-US" dirty="0" err="1"/>
              <a:t>sebäpli</a:t>
            </a:r>
            <a:r>
              <a:rPr lang="en-US" dirty="0"/>
              <a:t> </a:t>
            </a:r>
            <a:r>
              <a:rPr lang="en-US" dirty="0" err="1"/>
              <a:t>otrisatel</a:t>
            </a:r>
            <a:r>
              <a:rPr lang="en-US" dirty="0"/>
              <a:t> </a:t>
            </a:r>
            <a:r>
              <a:rPr lang="en-US" dirty="0" err="1"/>
              <a:t>tygşytlylygy</a:t>
            </a:r>
            <a:r>
              <a:rPr lang="en-US" dirty="0"/>
              <a:t> </a:t>
            </a:r>
            <a:r>
              <a:rPr lang="en-US" dirty="0" err="1"/>
              <a:t>görkezýär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049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05342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islegiň</a:t>
            </a:r>
            <a:r>
              <a:rPr lang="en-US" dirty="0"/>
              <a:t> </a:t>
            </a:r>
            <a:r>
              <a:rPr lang="en-US" dirty="0" err="1"/>
              <a:t>ýene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möhüm</a:t>
            </a:r>
            <a:r>
              <a:rPr lang="en-US" dirty="0"/>
              <a:t> </a:t>
            </a:r>
            <a:r>
              <a:rPr lang="en-US" dirty="0" err="1"/>
              <a:t>bölegi</a:t>
            </a:r>
            <a:r>
              <a:rPr lang="en-US" dirty="0"/>
              <a:t>, </a:t>
            </a:r>
            <a:r>
              <a:rPr lang="en-US" dirty="0" err="1"/>
              <a:t>çeşmesi</a:t>
            </a:r>
            <a:r>
              <a:rPr lang="en-US" dirty="0"/>
              <a:t> </a:t>
            </a:r>
            <a:r>
              <a:rPr lang="en-US" dirty="0" err="1"/>
              <a:t>tygşytlamak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hususy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goýumlarydyr</a:t>
            </a:r>
            <a:r>
              <a:rPr lang="en-US" dirty="0"/>
              <a:t> (1).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ykdysadyýeti</a:t>
            </a:r>
            <a:r>
              <a:rPr lang="en-US" dirty="0"/>
              <a:t> </a:t>
            </a:r>
            <a:r>
              <a:rPr lang="en-US" dirty="0" err="1"/>
              <a:t>deňagramlylykdan</a:t>
            </a:r>
            <a:r>
              <a:rPr lang="en-US" dirty="0"/>
              <a:t> </a:t>
            </a:r>
            <a:r>
              <a:rPr lang="en-US" dirty="0" err="1"/>
              <a:t>çykaryp</a:t>
            </a:r>
            <a:r>
              <a:rPr lang="en-US" dirty="0"/>
              <a:t> </a:t>
            </a:r>
            <a:r>
              <a:rPr lang="en-US" dirty="0" err="1"/>
              <a:t>biljek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goýumlaryna</a:t>
            </a:r>
            <a:r>
              <a:rPr lang="en-US" dirty="0"/>
              <a:t> </a:t>
            </a:r>
            <a:r>
              <a:rPr lang="en-US" dirty="0" err="1"/>
              <a:t>gabat</a:t>
            </a:r>
            <a:r>
              <a:rPr lang="en-US" dirty="0"/>
              <a:t> </a:t>
            </a:r>
            <a:r>
              <a:rPr lang="en-US" dirty="0" err="1"/>
              <a:t>gelmeýän</a:t>
            </a:r>
            <a:r>
              <a:rPr lang="en-US" dirty="0"/>
              <a:t> </a:t>
            </a:r>
            <a:r>
              <a:rPr lang="en-US" dirty="0" err="1"/>
              <a:t>öý</a:t>
            </a:r>
            <a:r>
              <a:rPr lang="en-US" dirty="0"/>
              <a:t> </a:t>
            </a:r>
            <a:r>
              <a:rPr lang="en-US" dirty="0" err="1"/>
              <a:t>tygşytlamalary</a:t>
            </a:r>
            <a:r>
              <a:rPr lang="en-US" dirty="0"/>
              <a:t>, </a:t>
            </a:r>
            <a:r>
              <a:rPr lang="en-US" dirty="0" err="1"/>
              <a:t>amallar</a:t>
            </a:r>
            <a:r>
              <a:rPr lang="en-US" dirty="0"/>
              <a:t>.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 </a:t>
            </a:r>
            <a:r>
              <a:rPr lang="en-US" dirty="0" err="1"/>
              <a:t>üýtgewsiz</a:t>
            </a:r>
            <a:r>
              <a:rPr lang="en-US" dirty="0"/>
              <a:t> we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faktorlara</a:t>
            </a:r>
            <a:r>
              <a:rPr lang="en-US" dirty="0"/>
              <a:t> </a:t>
            </a:r>
            <a:r>
              <a:rPr lang="en-US" dirty="0" err="1"/>
              <a:t>täsir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goýumlarynyň</a:t>
            </a:r>
            <a:r>
              <a:rPr lang="en-US" dirty="0"/>
              <a:t> </a:t>
            </a:r>
            <a:r>
              <a:rPr lang="en-US" dirty="0" err="1"/>
              <a:t>garaşylýan</a:t>
            </a:r>
            <a:r>
              <a:rPr lang="en-US" dirty="0"/>
              <a:t> </a:t>
            </a:r>
            <a:r>
              <a:rPr lang="en-US" dirty="0" err="1"/>
              <a:t>girdejisi</a:t>
            </a:r>
            <a:r>
              <a:rPr lang="en-US" dirty="0"/>
              <a:t>. </a:t>
            </a:r>
            <a:r>
              <a:rPr lang="en-US" dirty="0" err="1"/>
              <a:t>Telekeçiniň</a:t>
            </a:r>
            <a:r>
              <a:rPr lang="en-US" dirty="0"/>
              <a:t> </a:t>
            </a:r>
            <a:r>
              <a:rPr lang="en-US" dirty="0" err="1"/>
              <a:t>pikirine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ýeterlik</a:t>
            </a:r>
            <a:r>
              <a:rPr lang="en-US" dirty="0"/>
              <a:t> </a:t>
            </a:r>
            <a:r>
              <a:rPr lang="en-US" dirty="0" err="1"/>
              <a:t>derejede</a:t>
            </a:r>
            <a:r>
              <a:rPr lang="en-US" dirty="0"/>
              <a:t> </a:t>
            </a:r>
            <a:r>
              <a:rPr lang="en-US" dirty="0" err="1"/>
              <a:t>ýokary</a:t>
            </a:r>
            <a:r>
              <a:rPr lang="en-US" dirty="0"/>
              <a:t> </a:t>
            </a:r>
            <a:r>
              <a:rPr lang="en-US" dirty="0" err="1"/>
              <a:t>bolmasa</a:t>
            </a:r>
            <a:r>
              <a:rPr lang="en-US" dirty="0"/>
              <a:t>, </a:t>
            </a:r>
            <a:r>
              <a:rPr lang="en-US" dirty="0" err="1"/>
              <a:t>kompaniýanyň</a:t>
            </a:r>
            <a:r>
              <a:rPr lang="en-US" dirty="0"/>
              <a:t> </a:t>
            </a:r>
            <a:r>
              <a:rPr lang="en-US" dirty="0" err="1"/>
              <a:t>ösüşine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 </a:t>
            </a:r>
            <a:r>
              <a:rPr lang="en-US" dirty="0" err="1"/>
              <a:t>goýulmaz</a:t>
            </a:r>
            <a:r>
              <a:rPr lang="en-US" dirty="0"/>
              <a:t>. </a:t>
            </a:r>
            <a:r>
              <a:rPr lang="en-US" dirty="0" err="1"/>
              <a:t>Mundan</a:t>
            </a:r>
            <a:r>
              <a:rPr lang="en-US" dirty="0"/>
              <a:t> </a:t>
            </a:r>
            <a:r>
              <a:rPr lang="en-US" dirty="0" err="1"/>
              <a:t>başga</a:t>
            </a:r>
            <a:r>
              <a:rPr lang="en-US" dirty="0"/>
              <a:t>-da,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goýumlarynyň</a:t>
            </a:r>
            <a:r>
              <a:rPr lang="en-US" dirty="0"/>
              <a:t> </a:t>
            </a:r>
            <a:r>
              <a:rPr lang="en-US" dirty="0" err="1"/>
              <a:t>dinamikasy</a:t>
            </a:r>
            <a:r>
              <a:rPr lang="en-US" dirty="0"/>
              <a:t> </a:t>
            </a:r>
            <a:r>
              <a:rPr lang="en-US" dirty="0" err="1"/>
              <a:t>hakyky</a:t>
            </a:r>
            <a:r>
              <a:rPr lang="en-US" dirty="0"/>
              <a:t> </a:t>
            </a:r>
            <a:r>
              <a:rPr lang="en-US" dirty="0" err="1"/>
              <a:t>göterim</a:t>
            </a:r>
            <a:r>
              <a:rPr lang="en-US" dirty="0"/>
              <a:t> </a:t>
            </a:r>
            <a:r>
              <a:rPr lang="en-US" dirty="0" err="1"/>
              <a:t>derejesi</a:t>
            </a:r>
            <a:r>
              <a:rPr lang="en-US" dirty="0"/>
              <a:t>, </a:t>
            </a:r>
            <a:r>
              <a:rPr lang="en-US" dirty="0" err="1"/>
              <a:t>işewürlige</a:t>
            </a:r>
            <a:r>
              <a:rPr lang="en-US" dirty="0"/>
              <a:t> </a:t>
            </a:r>
            <a:r>
              <a:rPr lang="en-US" dirty="0" err="1"/>
              <a:t>salgyt</a:t>
            </a:r>
            <a:r>
              <a:rPr lang="en-US" dirty="0"/>
              <a:t> </a:t>
            </a:r>
            <a:r>
              <a:rPr lang="en-US" dirty="0" err="1"/>
              <a:t>ýükleri</a:t>
            </a:r>
            <a:r>
              <a:rPr lang="en-US" dirty="0"/>
              <a:t>, </a:t>
            </a:r>
            <a:r>
              <a:rPr lang="en-US" dirty="0" err="1"/>
              <a:t>tehnologiýadaky</a:t>
            </a:r>
            <a:r>
              <a:rPr lang="en-US" dirty="0"/>
              <a:t> </a:t>
            </a:r>
            <a:r>
              <a:rPr lang="en-US" dirty="0" err="1"/>
              <a:t>üýtgeşmeler</a:t>
            </a:r>
            <a:r>
              <a:rPr lang="en-US" dirty="0"/>
              <a:t>, </a:t>
            </a:r>
            <a:r>
              <a:rPr lang="en-US" dirty="0" err="1"/>
              <a:t>inflýasiýa</a:t>
            </a:r>
            <a:r>
              <a:rPr lang="en-US" dirty="0"/>
              <a:t> </a:t>
            </a:r>
            <a:r>
              <a:rPr lang="en-US" dirty="0" err="1"/>
              <a:t>derejesi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kesgitlenýär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7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9033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# 4: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equilibrium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0530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836712"/>
            <a:ext cx="299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</a:t>
            </a:r>
            <a:r>
              <a:rPr lang="en-US" dirty="0"/>
              <a:t> </a:t>
            </a:r>
            <a:r>
              <a:rPr lang="en-US" dirty="0" err="1"/>
              <a:t>funksiýasy</a:t>
            </a:r>
            <a:r>
              <a:rPr lang="en-US" dirty="0"/>
              <a:t> </a:t>
            </a:r>
            <a:r>
              <a:rPr lang="en-US" dirty="0" err="1"/>
              <a:t>şeýle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80" y="1340768"/>
            <a:ext cx="1701259" cy="5478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2004699"/>
            <a:ext cx="7758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ýerde</a:t>
            </a:r>
            <a:r>
              <a:rPr lang="en-US" dirty="0"/>
              <a:t> I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</a:t>
            </a:r>
            <a:r>
              <a:rPr lang="en-US" dirty="0"/>
              <a:t> </a:t>
            </a:r>
            <a:r>
              <a:rPr lang="en-US" dirty="0" err="1"/>
              <a:t>çykdajylary</a:t>
            </a:r>
            <a:r>
              <a:rPr lang="en-US" dirty="0"/>
              <a:t>; f - </a:t>
            </a:r>
            <a:r>
              <a:rPr lang="en-US" dirty="0" err="1"/>
              <a:t>daşary</a:t>
            </a:r>
            <a:r>
              <a:rPr lang="en-US" dirty="0"/>
              <a:t> </a:t>
            </a:r>
            <a:r>
              <a:rPr lang="en-US" dirty="0" err="1"/>
              <a:t>ýurt</a:t>
            </a:r>
            <a:r>
              <a:rPr lang="en-US" dirty="0"/>
              <a:t> </a:t>
            </a:r>
            <a:r>
              <a:rPr lang="en-US" dirty="0" err="1"/>
              <a:t>ykdysady</a:t>
            </a:r>
            <a:r>
              <a:rPr lang="en-US" dirty="0"/>
              <a:t> </a:t>
            </a:r>
            <a:r>
              <a:rPr lang="en-US" dirty="0" err="1"/>
              <a:t>faktorlary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kesgitlenýän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; r - </a:t>
            </a:r>
            <a:r>
              <a:rPr lang="en-US" dirty="0" err="1"/>
              <a:t>hakyky</a:t>
            </a:r>
            <a:r>
              <a:rPr lang="en-US" dirty="0"/>
              <a:t> </a:t>
            </a:r>
            <a:r>
              <a:rPr lang="en-US" dirty="0" err="1"/>
              <a:t>göterim</a:t>
            </a:r>
            <a:r>
              <a:rPr lang="en-US" dirty="0"/>
              <a:t> </a:t>
            </a:r>
            <a:r>
              <a:rPr lang="en-US" dirty="0" err="1"/>
              <a:t>derejesi</a:t>
            </a:r>
            <a:r>
              <a:rPr lang="en-US" dirty="0"/>
              <a:t>; d -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</a:t>
            </a:r>
            <a:r>
              <a:rPr lang="en-US" dirty="0"/>
              <a:t> </a:t>
            </a:r>
            <a:r>
              <a:rPr lang="en-US" dirty="0" err="1"/>
              <a:t>isleginiň</a:t>
            </a:r>
            <a:r>
              <a:rPr lang="en-US" dirty="0"/>
              <a:t> </a:t>
            </a:r>
            <a:r>
              <a:rPr lang="en-US" dirty="0" err="1"/>
              <a:t>göterim</a:t>
            </a:r>
            <a:r>
              <a:rPr lang="en-US" dirty="0"/>
              <a:t> </a:t>
            </a:r>
            <a:r>
              <a:rPr lang="en-US" dirty="0" err="1"/>
              <a:t>derejeleriniň</a:t>
            </a:r>
            <a:r>
              <a:rPr lang="en-US" dirty="0"/>
              <a:t> </a:t>
            </a:r>
            <a:r>
              <a:rPr lang="en-US" dirty="0" err="1"/>
              <a:t>üýtgemegine</a:t>
            </a:r>
            <a:r>
              <a:rPr lang="en-US" dirty="0"/>
              <a:t> </a:t>
            </a:r>
            <a:r>
              <a:rPr lang="en-US" dirty="0" err="1"/>
              <a:t>duýgurlygynyň</a:t>
            </a:r>
            <a:r>
              <a:rPr lang="en-US" dirty="0"/>
              <a:t> </a:t>
            </a:r>
            <a:r>
              <a:rPr lang="en-US" dirty="0" err="1"/>
              <a:t>empirik</a:t>
            </a:r>
            <a:r>
              <a:rPr lang="en-US" dirty="0"/>
              <a:t> </a:t>
            </a:r>
            <a:r>
              <a:rPr lang="en-US" dirty="0" err="1"/>
              <a:t>koeffisiýenti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603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Awtonom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, </a:t>
            </a:r>
            <a:r>
              <a:rPr lang="en-US" dirty="0" err="1"/>
              <a:t>girdejiniň</a:t>
            </a:r>
            <a:r>
              <a:rPr lang="en-US" dirty="0"/>
              <a:t> </a:t>
            </a:r>
            <a:r>
              <a:rPr lang="en-US" dirty="0" err="1"/>
              <a:t>derejesine</a:t>
            </a:r>
            <a:r>
              <a:rPr lang="en-US" dirty="0"/>
              <a:t> </a:t>
            </a:r>
            <a:r>
              <a:rPr lang="en-US" dirty="0" err="1"/>
              <a:t>bagly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we </a:t>
            </a:r>
            <a:r>
              <a:rPr lang="en-US" dirty="0" err="1"/>
              <a:t>islendik</a:t>
            </a:r>
            <a:r>
              <a:rPr lang="en-US" dirty="0"/>
              <a:t> </a:t>
            </a:r>
            <a:r>
              <a:rPr lang="en-US" dirty="0" err="1"/>
              <a:t>derejede</a:t>
            </a:r>
            <a:r>
              <a:rPr lang="en-US" dirty="0"/>
              <a:t> </a:t>
            </a:r>
            <a:r>
              <a:rPr lang="en-US" dirty="0" err="1"/>
              <a:t>hemişelik</a:t>
            </a:r>
            <a:r>
              <a:rPr lang="en-US" dirty="0"/>
              <a:t> </a:t>
            </a:r>
            <a:r>
              <a:rPr lang="en-US" dirty="0" err="1"/>
              <a:t>bahany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getirýän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goýumlarydyr</a:t>
            </a:r>
            <a:r>
              <a:rPr lang="en-US" dirty="0"/>
              <a:t>.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ediş</a:t>
            </a:r>
            <a:r>
              <a:rPr lang="en-US" dirty="0"/>
              <a:t> </a:t>
            </a:r>
            <a:r>
              <a:rPr lang="en-US" dirty="0" err="1"/>
              <a:t>çykdajylarynyň</a:t>
            </a:r>
            <a:r>
              <a:rPr lang="en-US" dirty="0"/>
              <a:t> (C) we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goýumlaryň</a:t>
            </a:r>
            <a:r>
              <a:rPr lang="en-US" dirty="0"/>
              <a:t> (/)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çykdajylary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 - A. 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isleg</a:t>
            </a:r>
            <a:r>
              <a:rPr lang="en-US" dirty="0"/>
              <a:t> (AD) </a:t>
            </a:r>
            <a:r>
              <a:rPr lang="en-US" dirty="0" err="1"/>
              <a:t>aşakdaky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kesgitlenýär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819" y="1200329"/>
            <a:ext cx="3478402" cy="6594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15616" y="175432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meýilleşdirilen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çykdajylaryň</a:t>
            </a:r>
            <a:r>
              <a:rPr lang="en-US" dirty="0"/>
              <a:t> </a:t>
            </a:r>
            <a:r>
              <a:rPr lang="en-US" dirty="0" err="1"/>
              <a:t>setiri</a:t>
            </a:r>
            <a:r>
              <a:rPr lang="en-US" dirty="0"/>
              <a:t> I </a:t>
            </a:r>
            <a:r>
              <a:rPr lang="en-US" dirty="0" err="1"/>
              <a:t>bahasy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ýokarlanýar</a:t>
            </a:r>
            <a:r>
              <a:rPr lang="en-US" dirty="0"/>
              <a:t> (12.12-nji </a:t>
            </a:r>
            <a:r>
              <a:rPr lang="en-US" dirty="0" err="1"/>
              <a:t>surat</a:t>
            </a:r>
            <a:r>
              <a:rPr lang="en-US" dirty="0"/>
              <a:t>).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564904"/>
            <a:ext cx="4154772" cy="303156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5657671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12.12-nji </a:t>
            </a:r>
            <a:r>
              <a:rPr lang="en-US" dirty="0" err="1"/>
              <a:t>surat</a:t>
            </a:r>
            <a:r>
              <a:rPr lang="en-US" dirty="0"/>
              <a:t>. </a:t>
            </a:r>
            <a:r>
              <a:rPr lang="en-US" dirty="0" err="1"/>
              <a:t>Awtonom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goýumlaryny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tutup</a:t>
            </a:r>
            <a:r>
              <a:rPr lang="en-US" dirty="0"/>
              <a:t>, </a:t>
            </a:r>
            <a:r>
              <a:rPr lang="en-US" dirty="0" err="1"/>
              <a:t>girdejiniň</a:t>
            </a:r>
            <a:r>
              <a:rPr lang="en-US" dirty="0"/>
              <a:t> </a:t>
            </a:r>
            <a:r>
              <a:rPr lang="en-US" dirty="0" err="1"/>
              <a:t>deňagramlylyk</a:t>
            </a:r>
            <a:r>
              <a:rPr lang="en-US" dirty="0"/>
              <a:t> </a:t>
            </a:r>
            <a:r>
              <a:rPr lang="en-US" dirty="0" err="1"/>
              <a:t>derejesi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Awtonom</a:t>
            </a:r>
            <a:r>
              <a:rPr lang="en-US" dirty="0"/>
              <a:t> </a:t>
            </a:r>
            <a:r>
              <a:rPr lang="en-US" dirty="0" err="1"/>
              <a:t>çykdajylar</a:t>
            </a:r>
            <a:r>
              <a:rPr lang="en-US" dirty="0"/>
              <a:t> (A) </a:t>
            </a:r>
            <a:r>
              <a:rPr lang="en-US" dirty="0" err="1"/>
              <a:t>awtonom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edişiň</a:t>
            </a:r>
            <a:r>
              <a:rPr lang="en-US" dirty="0"/>
              <a:t> (C) we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goýumlarynyň</a:t>
            </a:r>
            <a:r>
              <a:rPr lang="en-US" dirty="0"/>
              <a:t> (/) </a:t>
            </a:r>
            <a:r>
              <a:rPr lang="en-US" dirty="0" err="1"/>
              <a:t>jemi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18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040" y="476672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Şoňa</a:t>
            </a:r>
            <a:r>
              <a:rPr lang="en-US" dirty="0"/>
              <a:t> </a:t>
            </a:r>
            <a:r>
              <a:rPr lang="en-US" dirty="0" err="1"/>
              <a:t>laýyklykda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önüm</a:t>
            </a:r>
            <a:r>
              <a:rPr lang="en-US" dirty="0"/>
              <a:t> </a:t>
            </a:r>
            <a:r>
              <a:rPr lang="en-US" dirty="0" err="1"/>
              <a:t>OYj</a:t>
            </a:r>
            <a:r>
              <a:rPr lang="en-US" dirty="0"/>
              <a:t>-a </a:t>
            </a:r>
            <a:r>
              <a:rPr lang="en-US" dirty="0" err="1"/>
              <a:t>çenli</a:t>
            </a:r>
            <a:r>
              <a:rPr lang="en-US" dirty="0"/>
              <a:t> </a:t>
            </a:r>
            <a:r>
              <a:rPr lang="en-US" dirty="0" err="1"/>
              <a:t>ýokarlanýar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,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edişden</a:t>
            </a:r>
            <a:r>
              <a:rPr lang="en-US" dirty="0"/>
              <a:t> we </a:t>
            </a:r>
            <a:r>
              <a:rPr lang="en-US" dirty="0" err="1"/>
              <a:t>tygşytlamakdan</a:t>
            </a:r>
            <a:r>
              <a:rPr lang="en-US" dirty="0"/>
              <a:t> </a:t>
            </a:r>
            <a:r>
              <a:rPr lang="en-US" dirty="0" err="1"/>
              <a:t>tapawutlylykda</a:t>
            </a:r>
            <a:r>
              <a:rPr lang="en-US" dirty="0"/>
              <a:t> </a:t>
            </a:r>
            <a:r>
              <a:rPr lang="en-US" dirty="0" err="1"/>
              <a:t>gaty</a:t>
            </a:r>
            <a:r>
              <a:rPr lang="en-US" dirty="0"/>
              <a:t> </a:t>
            </a:r>
            <a:r>
              <a:rPr lang="en-US" dirty="0" err="1"/>
              <a:t>üýtgewsiz</a:t>
            </a:r>
            <a:r>
              <a:rPr lang="en-US" dirty="0"/>
              <a:t> we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</a:t>
            </a:r>
            <a:r>
              <a:rPr lang="en-US" dirty="0"/>
              <a:t>, </a:t>
            </a:r>
            <a:r>
              <a:rPr lang="en-US" dirty="0" err="1"/>
              <a:t>adatça</a:t>
            </a:r>
            <a:r>
              <a:rPr lang="en-US" dirty="0"/>
              <a:t>,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içerki</a:t>
            </a:r>
            <a:r>
              <a:rPr lang="en-US" dirty="0"/>
              <a:t> </a:t>
            </a:r>
            <a:r>
              <a:rPr lang="en-US" dirty="0" err="1"/>
              <a:t>önümiň</a:t>
            </a:r>
            <a:r>
              <a:rPr lang="en-US" dirty="0"/>
              <a:t> </a:t>
            </a:r>
            <a:r>
              <a:rPr lang="en-US" dirty="0" err="1"/>
              <a:t>dinamikasy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kesgitlenýän</a:t>
            </a:r>
            <a:r>
              <a:rPr lang="en-US" dirty="0"/>
              <a:t> </a:t>
            </a:r>
            <a:r>
              <a:rPr lang="en-US" dirty="0" err="1"/>
              <a:t>önümler</a:t>
            </a:r>
            <a:r>
              <a:rPr lang="en-US" dirty="0"/>
              <a:t> (</a:t>
            </a:r>
            <a:r>
              <a:rPr lang="en-US" dirty="0" err="1"/>
              <a:t>höweslendirilen</a:t>
            </a:r>
            <a:r>
              <a:rPr lang="en-US" dirty="0"/>
              <a:t>)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doldurylýar</a:t>
            </a:r>
            <a:r>
              <a:rPr lang="en-US" dirty="0"/>
              <a:t>.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girdejiniň</a:t>
            </a:r>
            <a:r>
              <a:rPr lang="en-US" dirty="0"/>
              <a:t> </a:t>
            </a:r>
            <a:r>
              <a:rPr lang="en-US" dirty="0" err="1"/>
              <a:t>ýokarlanmagy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</a:t>
            </a:r>
            <a:r>
              <a:rPr lang="en-US" dirty="0"/>
              <a:t> </a:t>
            </a:r>
            <a:r>
              <a:rPr lang="en-US" dirty="0" err="1"/>
              <a:t>isleginiň</a:t>
            </a:r>
            <a:r>
              <a:rPr lang="en-US" dirty="0"/>
              <a:t> </a:t>
            </a:r>
            <a:r>
              <a:rPr lang="en-US" dirty="0" err="1"/>
              <a:t>ýokarlanmagyna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 we </a:t>
            </a:r>
            <a:r>
              <a:rPr lang="en-US" dirty="0" err="1"/>
              <a:t>tersine</a:t>
            </a:r>
            <a:r>
              <a:rPr lang="en-US" dirty="0"/>
              <a:t>. 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inwentarlaryň</a:t>
            </a:r>
            <a:r>
              <a:rPr lang="en-US" dirty="0"/>
              <a:t> </a:t>
            </a:r>
            <a:r>
              <a:rPr lang="en-US" dirty="0" err="1"/>
              <a:t>mukdaryna</a:t>
            </a:r>
            <a:r>
              <a:rPr lang="en-US" dirty="0"/>
              <a:t> </a:t>
            </a:r>
            <a:r>
              <a:rPr lang="en-US" dirty="0" err="1"/>
              <a:t>deň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</a:t>
            </a:r>
            <a:r>
              <a:rPr lang="en-US" dirty="0" err="1"/>
              <a:t>meýilleşdirilmedik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 </a:t>
            </a:r>
            <a:r>
              <a:rPr lang="en-US" dirty="0" err="1"/>
              <a:t>biler</a:t>
            </a:r>
            <a:r>
              <a:rPr lang="en-US" dirty="0"/>
              <a:t>. </a:t>
            </a:r>
            <a:r>
              <a:rPr lang="en-US" dirty="0" err="1"/>
              <a:t>Öwseleriň</a:t>
            </a:r>
            <a:r>
              <a:rPr lang="en-US" dirty="0"/>
              <a:t> </a:t>
            </a:r>
            <a:r>
              <a:rPr lang="en-US" dirty="0" err="1"/>
              <a:t>üýtgemegi</a:t>
            </a:r>
            <a:r>
              <a:rPr lang="en-US" dirty="0"/>
              <a:t>, </a:t>
            </a:r>
            <a:r>
              <a:rPr lang="en-US" dirty="0" err="1"/>
              <a:t>tygşytlylyk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goýumlaryna</a:t>
            </a:r>
            <a:r>
              <a:rPr lang="en-US" dirty="0"/>
              <a:t> (S = I) </a:t>
            </a:r>
            <a:r>
              <a:rPr lang="en-US" dirty="0" err="1"/>
              <a:t>deňdir</a:t>
            </a:r>
            <a:r>
              <a:rPr lang="en-US" dirty="0"/>
              <a:t> we </a:t>
            </a:r>
            <a:r>
              <a:rPr lang="en-US" dirty="0" err="1"/>
              <a:t>makroykdysady</a:t>
            </a:r>
            <a:r>
              <a:rPr lang="en-US" dirty="0"/>
              <a:t> </a:t>
            </a:r>
            <a:r>
              <a:rPr lang="en-US" dirty="0" err="1"/>
              <a:t>deňagramlylyga</a:t>
            </a:r>
            <a:r>
              <a:rPr lang="en-US" dirty="0"/>
              <a:t> </a:t>
            </a:r>
            <a:r>
              <a:rPr lang="en-US" dirty="0" err="1"/>
              <a:t>ýetýän</a:t>
            </a:r>
            <a:r>
              <a:rPr lang="en-US" dirty="0"/>
              <a:t> </a:t>
            </a:r>
            <a:r>
              <a:rPr lang="en-US" dirty="0" err="1"/>
              <a:t>girdejiniň</a:t>
            </a:r>
            <a:r>
              <a:rPr lang="en-US" dirty="0"/>
              <a:t> </a:t>
            </a:r>
            <a:r>
              <a:rPr lang="en-US" dirty="0" err="1"/>
              <a:t>deňagramlylyk</a:t>
            </a:r>
            <a:r>
              <a:rPr lang="en-US" dirty="0"/>
              <a:t> </a:t>
            </a:r>
            <a:r>
              <a:rPr lang="en-US" dirty="0" err="1"/>
              <a:t>derejesine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Öý</a:t>
            </a:r>
            <a:r>
              <a:rPr lang="en-US" dirty="0"/>
              <a:t> </a:t>
            </a:r>
            <a:r>
              <a:rPr lang="en-US" dirty="0" err="1"/>
              <a:t>hojalygynyň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edijileri</a:t>
            </a:r>
            <a:r>
              <a:rPr lang="en-US" dirty="0"/>
              <a:t> we </a:t>
            </a:r>
            <a:r>
              <a:rPr lang="en-US" dirty="0" err="1"/>
              <a:t>firmalar</a:t>
            </a:r>
            <a:r>
              <a:rPr lang="en-US" dirty="0"/>
              <a:t> </a:t>
            </a:r>
            <a:r>
              <a:rPr lang="en-US" dirty="0" err="1"/>
              <a:t>tarapyndan</a:t>
            </a:r>
            <a:r>
              <a:rPr lang="en-US" dirty="0"/>
              <a:t> </a:t>
            </a:r>
            <a:r>
              <a:rPr lang="en-US" dirty="0" err="1"/>
              <a:t>maýa</a:t>
            </a:r>
            <a:r>
              <a:rPr lang="en-US" dirty="0"/>
              <a:t> </a:t>
            </a:r>
            <a:r>
              <a:rPr lang="en-US" dirty="0" err="1"/>
              <a:t>goýum</a:t>
            </a:r>
            <a:r>
              <a:rPr lang="en-US" dirty="0"/>
              <a:t> </a:t>
            </a:r>
            <a:r>
              <a:rPr lang="en-US" dirty="0" err="1"/>
              <a:t>çykdajylary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birlikde</a:t>
            </a:r>
            <a:r>
              <a:rPr lang="en-US" dirty="0"/>
              <a:t>, </a:t>
            </a:r>
            <a:r>
              <a:rPr lang="en-US" dirty="0" err="1"/>
              <a:t>umumy</a:t>
            </a:r>
            <a:r>
              <a:rPr lang="en-US" dirty="0"/>
              <a:t> </a:t>
            </a:r>
            <a:r>
              <a:rPr lang="en-US" dirty="0" err="1"/>
              <a:t>isleg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hökümet</a:t>
            </a:r>
            <a:r>
              <a:rPr lang="en-US" dirty="0"/>
              <a:t> </a:t>
            </a:r>
            <a:r>
              <a:rPr lang="en-US" dirty="0" err="1"/>
              <a:t>çykdajylaryny</a:t>
            </a:r>
            <a:r>
              <a:rPr lang="en-US" dirty="0"/>
              <a:t> (G) we sap </a:t>
            </a:r>
            <a:r>
              <a:rPr lang="en-US" dirty="0" err="1"/>
              <a:t>eksport</a:t>
            </a:r>
            <a:r>
              <a:rPr lang="en-US" dirty="0"/>
              <a:t> </a:t>
            </a:r>
            <a:r>
              <a:rPr lang="en-US" dirty="0" err="1"/>
              <a:t>çykdajylaryny</a:t>
            </a:r>
            <a:r>
              <a:rPr lang="en-US" dirty="0"/>
              <a:t> (NX)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alýar</a:t>
            </a:r>
            <a:r>
              <a:rPr lang="en-US" dirty="0"/>
              <a:t>. </a:t>
            </a:r>
            <a:r>
              <a:rPr lang="en-US" dirty="0" err="1"/>
              <a:t>Awtonom</a:t>
            </a:r>
            <a:r>
              <a:rPr lang="en-US" dirty="0"/>
              <a:t> </a:t>
            </a:r>
            <a:r>
              <a:rPr lang="en-US" dirty="0" err="1"/>
              <a:t>çykdajylaryň</a:t>
            </a:r>
            <a:r>
              <a:rPr lang="en-US" dirty="0"/>
              <a:t> her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elementiniň</a:t>
            </a:r>
            <a:r>
              <a:rPr lang="en-US" dirty="0"/>
              <a:t> </a:t>
            </a:r>
            <a:r>
              <a:rPr lang="en-US" dirty="0" err="1"/>
              <a:t>goşulmagy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umumy</a:t>
            </a:r>
            <a:r>
              <a:rPr lang="en-US" dirty="0"/>
              <a:t> </a:t>
            </a:r>
            <a:r>
              <a:rPr lang="en-US" dirty="0" err="1"/>
              <a:t>çykdajylaryň</a:t>
            </a:r>
            <a:r>
              <a:rPr lang="en-US" dirty="0"/>
              <a:t> </a:t>
            </a:r>
            <a:r>
              <a:rPr lang="en-US" dirty="0" err="1"/>
              <a:t>hatary</a:t>
            </a:r>
            <a:r>
              <a:rPr lang="en-US" dirty="0"/>
              <a:t> </a:t>
            </a:r>
            <a:r>
              <a:rPr lang="en-US" dirty="0" err="1"/>
              <a:t>degişli</a:t>
            </a:r>
            <a:r>
              <a:rPr lang="en-US" dirty="0"/>
              <a:t> </a:t>
            </a:r>
            <a:r>
              <a:rPr lang="en-US" dirty="0" err="1"/>
              <a:t>mukdarda</a:t>
            </a:r>
            <a:r>
              <a:rPr lang="en-US" dirty="0"/>
              <a:t> </a:t>
            </a:r>
            <a:r>
              <a:rPr lang="en-US" dirty="0" err="1"/>
              <a:t>ýokarlanar</a:t>
            </a:r>
            <a:r>
              <a:rPr lang="en-US" dirty="0"/>
              <a:t> we </a:t>
            </a:r>
            <a:r>
              <a:rPr lang="en-US" dirty="0" err="1"/>
              <a:t>ykdysadyýet</a:t>
            </a:r>
            <a:r>
              <a:rPr lang="en-US" dirty="0"/>
              <a:t> </a:t>
            </a:r>
            <a:r>
              <a:rPr lang="en-US" dirty="0" err="1"/>
              <a:t>çeşmeleriň</a:t>
            </a:r>
            <a:r>
              <a:rPr lang="en-US" dirty="0"/>
              <a:t> </a:t>
            </a:r>
            <a:r>
              <a:rPr lang="en-US" dirty="0" err="1"/>
              <a:t>doly</a:t>
            </a:r>
            <a:r>
              <a:rPr lang="en-US" dirty="0"/>
              <a:t> </a:t>
            </a:r>
            <a:r>
              <a:rPr lang="en-US" dirty="0" err="1"/>
              <a:t>işleýän</a:t>
            </a:r>
            <a:r>
              <a:rPr lang="en-US" dirty="0"/>
              <a:t> </a:t>
            </a:r>
            <a:r>
              <a:rPr lang="en-US" dirty="0" err="1"/>
              <a:t>ýagdaýyna</a:t>
            </a:r>
            <a:r>
              <a:rPr lang="en-US" dirty="0"/>
              <a:t> </a:t>
            </a:r>
            <a:r>
              <a:rPr lang="en-US" dirty="0" err="1"/>
              <a:t>ýakynlaşar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açyk</a:t>
            </a:r>
            <a:r>
              <a:rPr lang="en-US" dirty="0"/>
              <a:t> </a:t>
            </a:r>
            <a:r>
              <a:rPr lang="en-US" dirty="0" err="1"/>
              <a:t>ykdysadyýetdäki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isleg</a:t>
            </a:r>
            <a:r>
              <a:rPr lang="en-US" dirty="0"/>
              <a:t> </a:t>
            </a:r>
            <a:r>
              <a:rPr lang="en-US" dirty="0" err="1"/>
              <a:t>aşakdaky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görkezilip</a:t>
            </a:r>
            <a:r>
              <a:rPr lang="en-US" dirty="0"/>
              <a:t> </a:t>
            </a:r>
            <a:r>
              <a:rPr lang="en-US" dirty="0" err="1"/>
              <a:t>bilner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5661248"/>
            <a:ext cx="328479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45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6632"/>
            <a:ext cx="588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Injirde</a:t>
            </a:r>
            <a:r>
              <a:rPr lang="en-US" dirty="0"/>
              <a:t>. 12.13 </a:t>
            </a:r>
            <a:r>
              <a:rPr lang="en-US" dirty="0" err="1"/>
              <a:t>hakyky</a:t>
            </a:r>
            <a:r>
              <a:rPr lang="en-US" dirty="0"/>
              <a:t> </a:t>
            </a:r>
            <a:r>
              <a:rPr lang="en-US" dirty="0" err="1"/>
              <a:t>jemi</a:t>
            </a:r>
            <a:r>
              <a:rPr lang="en-US" dirty="0"/>
              <a:t> </a:t>
            </a:r>
            <a:r>
              <a:rPr lang="en-US" dirty="0" err="1"/>
              <a:t>içerki</a:t>
            </a:r>
            <a:r>
              <a:rPr lang="en-US" dirty="0"/>
              <a:t> </a:t>
            </a:r>
            <a:r>
              <a:rPr lang="en-US" dirty="0" err="1"/>
              <a:t>önümiň</a:t>
            </a:r>
            <a:r>
              <a:rPr lang="en-US" dirty="0"/>
              <a:t> "Keynes </a:t>
            </a:r>
            <a:r>
              <a:rPr lang="en-US" dirty="0" err="1"/>
              <a:t>haçy</a:t>
            </a:r>
            <a:r>
              <a:rPr lang="en-US" dirty="0"/>
              <a:t>" </a:t>
            </a:r>
            <a:r>
              <a:rPr lang="en-US" dirty="0" err="1"/>
              <a:t>diýlip</a:t>
            </a:r>
            <a:r>
              <a:rPr lang="en-US" dirty="0"/>
              <a:t> </a:t>
            </a:r>
            <a:r>
              <a:rPr lang="en-US" dirty="0" err="1"/>
              <a:t>atlandyrylýan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çykdajylaryň</a:t>
            </a:r>
            <a:r>
              <a:rPr lang="en-US" dirty="0"/>
              <a:t> </a:t>
            </a:r>
            <a:r>
              <a:rPr lang="en-US" dirty="0" err="1"/>
              <a:t>bahasyna</a:t>
            </a:r>
            <a:r>
              <a:rPr lang="en-US" dirty="0"/>
              <a:t> </a:t>
            </a:r>
            <a:r>
              <a:rPr lang="en-US" dirty="0" err="1"/>
              <a:t>baglylygyny</a:t>
            </a:r>
            <a:r>
              <a:rPr lang="en-US" dirty="0"/>
              <a:t> </a:t>
            </a:r>
            <a:r>
              <a:rPr lang="en-US" dirty="0" err="1"/>
              <a:t>grafiki</a:t>
            </a:r>
            <a:r>
              <a:rPr lang="en-US" dirty="0"/>
              <a:t> </a:t>
            </a:r>
            <a:r>
              <a:rPr lang="en-US" dirty="0" err="1"/>
              <a:t>görnüşde</a:t>
            </a:r>
            <a:r>
              <a:rPr lang="en-US" dirty="0"/>
              <a:t> </a:t>
            </a:r>
            <a:r>
              <a:rPr lang="en-US" dirty="0" err="1"/>
              <a:t>görkezýär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504" y="1196752"/>
            <a:ext cx="6612735" cy="41044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411760" y="5805264"/>
            <a:ext cx="424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Surat</a:t>
            </a:r>
            <a:r>
              <a:rPr lang="ru-RU" dirty="0"/>
              <a:t>: 12.13. </a:t>
            </a:r>
            <a:r>
              <a:rPr lang="ru-RU" dirty="0" err="1"/>
              <a:t>Keynesian</a:t>
            </a:r>
            <a:r>
              <a:rPr lang="ru-RU" dirty="0"/>
              <a:t> </a:t>
            </a:r>
            <a:r>
              <a:rPr lang="ru-RU" dirty="0" err="1"/>
              <a:t>haçy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56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9563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Awtonom</a:t>
            </a:r>
            <a:r>
              <a:rPr lang="ru-RU" dirty="0"/>
              <a:t> </a:t>
            </a:r>
            <a:r>
              <a:rPr lang="ru-RU" dirty="0" err="1"/>
              <a:t>çykdajylaryň</a:t>
            </a:r>
            <a:r>
              <a:rPr lang="ru-RU" dirty="0"/>
              <a:t> </a:t>
            </a:r>
            <a:r>
              <a:rPr lang="ru-RU" dirty="0" err="1"/>
              <a:t>düzüm</a:t>
            </a:r>
            <a:r>
              <a:rPr lang="ru-RU" dirty="0"/>
              <a:t> </a:t>
            </a:r>
            <a:r>
              <a:rPr lang="ru-RU" dirty="0" err="1"/>
              <a:t>bölekleriniň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biriniň</a:t>
            </a:r>
            <a:r>
              <a:rPr lang="ru-RU" dirty="0"/>
              <a:t> </a:t>
            </a:r>
            <a:r>
              <a:rPr lang="ru-RU" dirty="0" err="1"/>
              <a:t>köpelmeginiň</a:t>
            </a:r>
            <a:r>
              <a:rPr lang="ru-RU" dirty="0"/>
              <a:t> </a:t>
            </a:r>
            <a:r>
              <a:rPr lang="ru-RU" dirty="0" err="1"/>
              <a:t>hakyky</a:t>
            </a:r>
            <a:r>
              <a:rPr lang="ru-RU" dirty="0"/>
              <a:t> </a:t>
            </a:r>
            <a:r>
              <a:rPr lang="ru-RU" dirty="0" err="1"/>
              <a:t>jemi</a:t>
            </a:r>
            <a:r>
              <a:rPr lang="ru-RU" dirty="0"/>
              <a:t> </a:t>
            </a:r>
            <a:r>
              <a:rPr lang="ru-RU" dirty="0" err="1"/>
              <a:t>içerki</a:t>
            </a:r>
            <a:r>
              <a:rPr lang="ru-RU" dirty="0"/>
              <a:t> </a:t>
            </a:r>
            <a:r>
              <a:rPr lang="ru-RU" dirty="0" err="1"/>
              <a:t>önümiň</a:t>
            </a:r>
            <a:r>
              <a:rPr lang="ru-RU" dirty="0"/>
              <a:t> </a:t>
            </a:r>
            <a:r>
              <a:rPr lang="ru-RU" dirty="0" err="1"/>
              <a:t>ýokarlanmagyna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çeşmeleriň</a:t>
            </a:r>
            <a:r>
              <a:rPr lang="ru-RU" dirty="0"/>
              <a:t> </a:t>
            </a:r>
            <a:r>
              <a:rPr lang="ru-RU" dirty="0" err="1"/>
              <a:t>doly</a:t>
            </a:r>
            <a:r>
              <a:rPr lang="ru-RU" dirty="0"/>
              <a:t>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alynmagyna</a:t>
            </a:r>
            <a:r>
              <a:rPr lang="ru-RU" dirty="0"/>
              <a:t> </a:t>
            </a:r>
            <a:r>
              <a:rPr lang="ru-RU" dirty="0" err="1"/>
              <a:t>goşant</a:t>
            </a:r>
            <a:r>
              <a:rPr lang="ru-RU" dirty="0"/>
              <a:t> </a:t>
            </a:r>
            <a:r>
              <a:rPr lang="ru-RU" dirty="0" err="1"/>
              <a:t>goşýandygyny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, </a:t>
            </a:r>
            <a:r>
              <a:rPr lang="ru-RU" dirty="0" err="1"/>
              <a:t>umumy</a:t>
            </a:r>
            <a:r>
              <a:rPr lang="ru-RU" dirty="0"/>
              <a:t> </a:t>
            </a:r>
            <a:r>
              <a:rPr lang="ru-RU" dirty="0" err="1"/>
              <a:t>çykdajylaryň</a:t>
            </a:r>
            <a:r>
              <a:rPr lang="ru-RU" dirty="0"/>
              <a:t> </a:t>
            </a:r>
            <a:r>
              <a:rPr lang="ru-RU" dirty="0" err="1"/>
              <a:t>görkezilen</a:t>
            </a:r>
            <a:r>
              <a:rPr lang="ru-RU" dirty="0"/>
              <a:t> </a:t>
            </a:r>
            <a:r>
              <a:rPr lang="ru-RU" dirty="0" err="1"/>
              <a:t>dört</a:t>
            </a:r>
            <a:r>
              <a:rPr lang="ru-RU" dirty="0"/>
              <a:t> </a:t>
            </a:r>
            <a:r>
              <a:rPr lang="ru-RU" dirty="0" err="1"/>
              <a:t>düzüm</a:t>
            </a:r>
            <a:r>
              <a:rPr lang="ru-RU" dirty="0"/>
              <a:t> </a:t>
            </a:r>
            <a:r>
              <a:rPr lang="ru-RU" dirty="0" err="1"/>
              <a:t>böleginiň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birine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, </a:t>
            </a:r>
            <a:r>
              <a:rPr lang="ru-RU" dirty="0" err="1"/>
              <a:t>ykdysadyýeti</a:t>
            </a:r>
            <a:r>
              <a:rPr lang="ru-RU" dirty="0"/>
              <a:t> </a:t>
            </a:r>
            <a:r>
              <a:rPr lang="ru-RU" dirty="0" err="1"/>
              <a:t>höweslendirmekde</a:t>
            </a:r>
            <a:r>
              <a:rPr lang="ru-RU" dirty="0"/>
              <a:t> </a:t>
            </a:r>
            <a:r>
              <a:rPr lang="ru-RU" dirty="0" err="1"/>
              <a:t>döwletiň</a:t>
            </a:r>
            <a:r>
              <a:rPr lang="ru-RU" dirty="0"/>
              <a:t> </a:t>
            </a:r>
            <a:r>
              <a:rPr lang="ru-RU" dirty="0" err="1"/>
              <a:t>roluna</a:t>
            </a:r>
            <a:r>
              <a:rPr lang="ru-RU" dirty="0"/>
              <a:t> </a:t>
            </a:r>
            <a:r>
              <a:rPr lang="ru-RU" dirty="0" err="1"/>
              <a:t>aşa</a:t>
            </a:r>
            <a:r>
              <a:rPr lang="ru-RU" dirty="0"/>
              <a:t> </a:t>
            </a:r>
            <a:r>
              <a:rPr lang="ru-RU" dirty="0" err="1"/>
              <a:t>baha</a:t>
            </a:r>
            <a:r>
              <a:rPr lang="ru-RU" dirty="0"/>
              <a:t> </a:t>
            </a:r>
            <a:r>
              <a:rPr lang="ru-RU" dirty="0" err="1"/>
              <a:t>berip</a:t>
            </a:r>
            <a:r>
              <a:rPr lang="ru-RU" dirty="0"/>
              <a:t> </a:t>
            </a:r>
            <a:r>
              <a:rPr lang="ru-RU" dirty="0" err="1"/>
              <a:t>bolmajakdygyny</a:t>
            </a:r>
            <a:r>
              <a:rPr lang="ru-RU" dirty="0"/>
              <a:t> </a:t>
            </a:r>
            <a:r>
              <a:rPr lang="ru-RU" dirty="0" err="1"/>
              <a:t>aňladýar</a:t>
            </a:r>
            <a:r>
              <a:rPr lang="ru-RU" dirty="0"/>
              <a:t>. </a:t>
            </a:r>
            <a:r>
              <a:rPr lang="ru-RU" dirty="0" err="1"/>
              <a:t>Keynes</a:t>
            </a:r>
            <a:r>
              <a:rPr lang="ru-RU" dirty="0"/>
              <a:t> </a:t>
            </a:r>
            <a:r>
              <a:rPr lang="ru-RU" dirty="0" err="1"/>
              <a:t>teoriýasynyň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netijesi</a:t>
            </a:r>
            <a:r>
              <a:rPr lang="ru-RU" dirty="0"/>
              <a:t>, </a:t>
            </a:r>
            <a:r>
              <a:rPr lang="ru-RU" dirty="0" err="1"/>
              <a:t>klassikleriň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neoklassikleriň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postulatlaryndan</a:t>
            </a:r>
            <a:r>
              <a:rPr lang="ru-RU" dirty="0"/>
              <a:t> </a:t>
            </a:r>
            <a:r>
              <a:rPr lang="ru-RU" dirty="0" err="1"/>
              <a:t>düýpgöter</a:t>
            </a:r>
            <a:r>
              <a:rPr lang="ru-RU" dirty="0"/>
              <a:t> </a:t>
            </a:r>
            <a:r>
              <a:rPr lang="ru-RU" dirty="0" err="1"/>
              <a:t>tapawutlanýar</a:t>
            </a:r>
            <a:r>
              <a:rPr lang="ru-RU" dirty="0"/>
              <a:t>, </a:t>
            </a:r>
            <a:r>
              <a:rPr lang="ru-RU" dirty="0" err="1"/>
              <a:t>şoňa</a:t>
            </a:r>
            <a:r>
              <a:rPr lang="ru-RU" dirty="0"/>
              <a:t> </a:t>
            </a:r>
            <a:r>
              <a:rPr lang="ru-RU" dirty="0" err="1"/>
              <a:t>görä</a:t>
            </a:r>
            <a:r>
              <a:rPr lang="ru-RU" dirty="0"/>
              <a:t> </a:t>
            </a:r>
            <a:r>
              <a:rPr lang="ru-RU" dirty="0" err="1"/>
              <a:t>bazar</a:t>
            </a:r>
            <a:r>
              <a:rPr lang="ru-RU" dirty="0"/>
              <a:t> </a:t>
            </a:r>
            <a:r>
              <a:rPr lang="ru-RU" dirty="0" err="1"/>
              <a:t>şertleriniň</a:t>
            </a:r>
            <a:r>
              <a:rPr lang="ru-RU" dirty="0"/>
              <a:t> </a:t>
            </a:r>
            <a:r>
              <a:rPr lang="ru-RU" dirty="0" err="1"/>
              <a:t>üýtgemegine</a:t>
            </a:r>
            <a:r>
              <a:rPr lang="ru-RU" dirty="0"/>
              <a:t> </a:t>
            </a:r>
            <a:r>
              <a:rPr lang="ru-RU" dirty="0" err="1"/>
              <a:t>bahalaryň</a:t>
            </a:r>
            <a:r>
              <a:rPr lang="ru-RU" dirty="0"/>
              <a:t>, </a:t>
            </a:r>
            <a:r>
              <a:rPr lang="ru-RU" dirty="0" err="1"/>
              <a:t>aýlyk</a:t>
            </a:r>
            <a:r>
              <a:rPr lang="ru-RU" dirty="0"/>
              <a:t> </a:t>
            </a:r>
            <a:r>
              <a:rPr lang="ru-RU" dirty="0" err="1"/>
              <a:t>haklarynyň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derejeleriniň</a:t>
            </a:r>
            <a:r>
              <a:rPr lang="ru-RU" dirty="0"/>
              <a:t> </a:t>
            </a:r>
            <a:r>
              <a:rPr lang="ru-RU" dirty="0" err="1"/>
              <a:t>çeýe</a:t>
            </a:r>
            <a:r>
              <a:rPr lang="ru-RU" dirty="0"/>
              <a:t> </a:t>
            </a:r>
            <a:r>
              <a:rPr lang="ru-RU" dirty="0" err="1"/>
              <a:t>jogap</a:t>
            </a:r>
            <a:r>
              <a:rPr lang="ru-RU" dirty="0"/>
              <a:t> </a:t>
            </a:r>
            <a:r>
              <a:rPr lang="ru-RU" dirty="0" err="1"/>
              <a:t>bermegi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tutuş</a:t>
            </a:r>
            <a:r>
              <a:rPr lang="ru-RU" dirty="0"/>
              <a:t> </a:t>
            </a:r>
            <a:r>
              <a:rPr lang="ru-RU" dirty="0" err="1"/>
              <a:t>jemgyýetiň</a:t>
            </a:r>
            <a:r>
              <a:rPr lang="ru-RU" dirty="0"/>
              <a:t> </a:t>
            </a:r>
            <a:r>
              <a:rPr lang="ru-RU" dirty="0" err="1"/>
              <a:t>derejesinde</a:t>
            </a:r>
            <a:r>
              <a:rPr lang="ru-RU" dirty="0"/>
              <a:t> </a:t>
            </a:r>
            <a:r>
              <a:rPr lang="ru-RU" dirty="0" err="1"/>
              <a:t>ykdysadyýetiň</a:t>
            </a:r>
            <a:r>
              <a:rPr lang="ru-RU" dirty="0"/>
              <a:t> </a:t>
            </a:r>
            <a:r>
              <a:rPr lang="ru-RU" dirty="0" err="1"/>
              <a:t>deňagramlylygy</a:t>
            </a:r>
            <a:r>
              <a:rPr lang="ru-RU" dirty="0"/>
              <a:t> </a:t>
            </a:r>
            <a:r>
              <a:rPr lang="ru-RU" dirty="0" err="1"/>
              <a:t>awtomatiki</a:t>
            </a:r>
            <a:r>
              <a:rPr lang="ru-RU" dirty="0"/>
              <a:t> </a:t>
            </a:r>
            <a:r>
              <a:rPr lang="ru-RU" dirty="0" err="1"/>
              <a:t>usulda</a:t>
            </a:r>
            <a:r>
              <a:rPr lang="ru-RU" dirty="0"/>
              <a:t> </a:t>
            </a:r>
            <a:r>
              <a:rPr lang="ru-RU" dirty="0" err="1"/>
              <a:t>gazanylýar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522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756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31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deňagramlylygyň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nusgawy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nazaryýetine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nyrhlarynyň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çeýeligi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çeşmeleriň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girdejileriň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deňligini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gazanylýar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Göterim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göterimleriniň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haklarynyň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edijileriň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bahalarynyň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çeýeligi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kapital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bazarlarynda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zähmetde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harytlarynda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hyzmatlarynda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deňleşdirýär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möhletli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işsizlik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goýumlarynyň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harytlarynyň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möhletleýin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krizisler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nusgawy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teoriýa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öz-özüňi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kadalaşdyrmaga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deňsizlikleri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prosesleri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kadalaşdyrmakda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gatyşmagy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esassyz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görünýär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ykdysadyýetdäki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gatyşmazlygy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ýörelgesi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1920-nji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ahyryna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- 1930-njy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başyna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görlüp-eşidilmedik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çuňňur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krizis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ýüzbe-ýüz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bolýança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syýasatyň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düzdi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öz-özüňi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düzgünleşdirmegiň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güýçsizdi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5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classical</a:t>
            </a:r>
            <a:r>
              <a:rPr lang="ru-RU" dirty="0"/>
              <a:t> </a:t>
            </a:r>
            <a:r>
              <a:rPr lang="ru-RU" dirty="0" err="1"/>
              <a:t>theory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equilibrium</a:t>
            </a:r>
            <a:r>
              <a:rPr lang="ru-RU" dirty="0"/>
              <a:t>, </a:t>
            </a:r>
            <a:r>
              <a:rPr lang="ru-RU" dirty="0" err="1"/>
              <a:t>due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flexibility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achievement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equality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expenditure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achieved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full</a:t>
            </a:r>
            <a:r>
              <a:rPr lang="ru-RU" dirty="0"/>
              <a:t> </a:t>
            </a:r>
            <a:r>
              <a:rPr lang="ru-RU" dirty="0" err="1"/>
              <a:t>functioning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resources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flexibility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rates</a:t>
            </a:r>
            <a:r>
              <a:rPr lang="ru-RU" dirty="0"/>
              <a:t>, </a:t>
            </a:r>
            <a:r>
              <a:rPr lang="ru-RU" dirty="0" err="1"/>
              <a:t>wages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consumer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balances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capital</a:t>
            </a:r>
            <a:r>
              <a:rPr lang="ru-RU" dirty="0"/>
              <a:t> </a:t>
            </a:r>
            <a:r>
              <a:rPr lang="ru-RU" dirty="0" err="1"/>
              <a:t>markets</a:t>
            </a:r>
            <a:r>
              <a:rPr lang="ru-RU" dirty="0"/>
              <a:t>, </a:t>
            </a:r>
            <a:r>
              <a:rPr lang="ru-RU" dirty="0" err="1"/>
              <a:t>labor</a:t>
            </a:r>
            <a:r>
              <a:rPr lang="ru-RU" dirty="0"/>
              <a:t>, </a:t>
            </a:r>
            <a:r>
              <a:rPr lang="ru-RU" dirty="0" err="1"/>
              <a:t>consumer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services</a:t>
            </a:r>
            <a:r>
              <a:rPr lang="ru-RU" dirty="0"/>
              <a:t>.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face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 </a:t>
            </a:r>
            <a:r>
              <a:rPr lang="ru-RU" dirty="0" err="1"/>
              <a:t>competition</a:t>
            </a:r>
            <a:r>
              <a:rPr lang="ru-RU" dirty="0"/>
              <a:t>, </a:t>
            </a:r>
            <a:r>
              <a:rPr lang="ru-RU" dirty="0" err="1"/>
              <a:t>long-term</a:t>
            </a:r>
            <a:r>
              <a:rPr lang="ru-RU" dirty="0"/>
              <a:t> </a:t>
            </a:r>
            <a:r>
              <a:rPr lang="ru-RU" dirty="0" err="1"/>
              <a:t>unemployment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possible</a:t>
            </a:r>
            <a:r>
              <a:rPr lang="ru-RU" dirty="0"/>
              <a:t>; </a:t>
            </a:r>
            <a:r>
              <a:rPr lang="ru-RU" dirty="0" err="1"/>
              <a:t>Long-term</a:t>
            </a:r>
            <a:r>
              <a:rPr lang="ru-RU" dirty="0"/>
              <a:t> </a:t>
            </a:r>
            <a:r>
              <a:rPr lang="ru-RU" dirty="0" err="1"/>
              <a:t>crises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also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possible</a:t>
            </a:r>
            <a:r>
              <a:rPr lang="ru-RU" dirty="0"/>
              <a:t> </a:t>
            </a:r>
            <a:r>
              <a:rPr lang="ru-RU" dirty="0" err="1"/>
              <a:t>with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overproduction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investment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consumer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As</a:t>
            </a:r>
            <a:r>
              <a:rPr lang="ru-RU" dirty="0"/>
              <a:t> a </a:t>
            </a:r>
            <a:r>
              <a:rPr lang="ru-RU" dirty="0" err="1"/>
              <a:t>result</a:t>
            </a:r>
            <a:r>
              <a:rPr lang="ru-RU" dirty="0"/>
              <a:t>, </a:t>
            </a:r>
            <a:r>
              <a:rPr lang="ru-RU" dirty="0" err="1"/>
              <a:t>according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classical</a:t>
            </a:r>
            <a:r>
              <a:rPr lang="ru-RU" dirty="0"/>
              <a:t> </a:t>
            </a:r>
            <a:r>
              <a:rPr lang="ru-RU" dirty="0" err="1"/>
              <a:t>theory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able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self-regulate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eliminate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inequalities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arise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national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.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intervention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regulation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processes</a:t>
            </a:r>
            <a:r>
              <a:rPr lang="ru-RU" dirty="0"/>
              <a:t> </a:t>
            </a:r>
            <a:r>
              <a:rPr lang="ru-RU" dirty="0" err="1"/>
              <a:t>appears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unfounded</a:t>
            </a:r>
            <a:r>
              <a:rPr lang="ru-RU" dirty="0"/>
              <a:t>, </a:t>
            </a:r>
            <a:r>
              <a:rPr lang="ru-RU" dirty="0" err="1"/>
              <a:t>so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should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minimal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principle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non-interference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life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formed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basis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policy</a:t>
            </a:r>
            <a:r>
              <a:rPr lang="ru-RU" dirty="0"/>
              <a:t> </a:t>
            </a:r>
            <a:r>
              <a:rPr lang="ru-RU" dirty="0" err="1"/>
              <a:t>until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late</a:t>
            </a:r>
            <a:r>
              <a:rPr lang="ru-RU" dirty="0"/>
              <a:t> 1920s - </a:t>
            </a:r>
            <a:r>
              <a:rPr lang="ru-RU" dirty="0" err="1"/>
              <a:t>early</a:t>
            </a:r>
            <a:r>
              <a:rPr lang="ru-RU" dirty="0"/>
              <a:t> 1930s, </a:t>
            </a:r>
            <a:r>
              <a:rPr lang="ru-RU" dirty="0" err="1"/>
              <a:t>when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faced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unprecedented</a:t>
            </a:r>
            <a:r>
              <a:rPr lang="ru-RU" dirty="0"/>
              <a:t> </a:t>
            </a:r>
            <a:r>
              <a:rPr lang="ru-RU" dirty="0" err="1"/>
              <a:t>long</a:t>
            </a:r>
            <a:r>
              <a:rPr lang="ru-RU" dirty="0"/>
              <a:t> </a:t>
            </a:r>
            <a:r>
              <a:rPr lang="ru-RU" dirty="0" err="1"/>
              <a:t>deep</a:t>
            </a:r>
            <a:r>
              <a:rPr lang="ru-RU" dirty="0"/>
              <a:t> </a:t>
            </a:r>
            <a:r>
              <a:rPr lang="ru-RU" dirty="0" err="1"/>
              <a:t>crisis</a:t>
            </a:r>
            <a:r>
              <a:rPr lang="ru-RU" dirty="0"/>
              <a:t>.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current</a:t>
            </a:r>
            <a:r>
              <a:rPr lang="ru-RU" dirty="0"/>
              <a:t> </a:t>
            </a:r>
            <a:r>
              <a:rPr lang="ru-RU" dirty="0" err="1"/>
              <a:t>situation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mechanisms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 </a:t>
            </a:r>
            <a:r>
              <a:rPr lang="ru-RU" dirty="0" err="1"/>
              <a:t>self-regulation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weak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3962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deňsizlik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işjeň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Iňlis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alymy-ykdysatçysy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M.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Keynes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teoriýasy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eserinde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krizis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geçmekdäki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deňagramlylygyň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Keynes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barşy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derňelýän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işlemezligi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üýtgeşmelere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uýgunlaşdyrmak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ajaýyp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çeýeligi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gazanylmaýar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agdyklyk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şertnamalarynyň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tebigaty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hökümet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düzgünleşdirilmegi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kärdeşler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arkalaşyklarynyň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kärendeler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dildüwşükleriň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aýlyklarda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49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08" y="980728"/>
            <a:ext cx="91450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Long-term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inequality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overcome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active</a:t>
            </a:r>
            <a:r>
              <a:rPr lang="ru-RU" dirty="0"/>
              <a:t> </a:t>
            </a:r>
            <a:r>
              <a:rPr lang="ru-RU" dirty="0" err="1"/>
              <a:t>use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regulation</a:t>
            </a:r>
            <a:r>
              <a:rPr lang="ru-RU" dirty="0"/>
              <a:t> </a:t>
            </a:r>
            <a:r>
              <a:rPr lang="ru-RU" dirty="0" err="1"/>
              <a:t>mechanisms</a:t>
            </a:r>
            <a:r>
              <a:rPr lang="ru-RU" dirty="0"/>
              <a:t>.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his</a:t>
            </a:r>
            <a:r>
              <a:rPr lang="ru-RU" dirty="0"/>
              <a:t> </a:t>
            </a:r>
            <a:r>
              <a:rPr lang="ru-RU" dirty="0" err="1"/>
              <a:t>work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Common</a:t>
            </a:r>
            <a:r>
              <a:rPr lang="ru-RU" dirty="0"/>
              <a:t> </a:t>
            </a:r>
            <a:r>
              <a:rPr lang="ru-RU" dirty="0" err="1"/>
              <a:t>Theory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Work</a:t>
            </a:r>
            <a:r>
              <a:rPr lang="ru-RU" dirty="0"/>
              <a:t>, </a:t>
            </a:r>
            <a:r>
              <a:rPr lang="ru-RU" dirty="0" err="1"/>
              <a:t>Interest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Money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British</a:t>
            </a:r>
            <a:r>
              <a:rPr lang="ru-RU" dirty="0"/>
              <a:t> </a:t>
            </a:r>
            <a:r>
              <a:rPr lang="ru-RU" dirty="0" err="1"/>
              <a:t>economist</a:t>
            </a:r>
            <a:r>
              <a:rPr lang="ru-RU" dirty="0"/>
              <a:t> J. M. </a:t>
            </a:r>
            <a:r>
              <a:rPr lang="ru-RU" dirty="0" err="1"/>
              <a:t>Keynes</a:t>
            </a:r>
            <a:r>
              <a:rPr lang="ru-RU" dirty="0"/>
              <a:t> </a:t>
            </a:r>
            <a:r>
              <a:rPr lang="ru-RU" dirty="0" err="1"/>
              <a:t>provides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overview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ongoing</a:t>
            </a:r>
            <a:r>
              <a:rPr lang="ru-RU" dirty="0"/>
              <a:t> </a:t>
            </a:r>
            <a:r>
              <a:rPr lang="ru-RU" dirty="0" err="1"/>
              <a:t>crisis</a:t>
            </a:r>
            <a:r>
              <a:rPr lang="ru-RU" dirty="0"/>
              <a:t> </a:t>
            </a:r>
            <a:r>
              <a:rPr lang="ru-RU" dirty="0" err="1"/>
              <a:t>processes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overcoming</a:t>
            </a:r>
            <a:r>
              <a:rPr lang="ru-RU" dirty="0"/>
              <a:t> </a:t>
            </a:r>
            <a:r>
              <a:rPr lang="ru-RU" dirty="0" err="1"/>
              <a:t>them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Keynesian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equilibrium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based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event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shortage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resources</a:t>
            </a:r>
            <a:r>
              <a:rPr lang="ru-RU" dirty="0"/>
              <a:t>, </a:t>
            </a:r>
            <a:r>
              <a:rPr lang="ru-RU" dirty="0" err="1"/>
              <a:t>while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“</a:t>
            </a:r>
            <a:r>
              <a:rPr lang="ru-RU" dirty="0" err="1"/>
              <a:t>behavior</a:t>
            </a:r>
            <a:r>
              <a:rPr lang="ru-RU" dirty="0"/>
              <a:t>”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analyzed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short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.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services</a:t>
            </a:r>
            <a:r>
              <a:rPr lang="ru-RU" dirty="0"/>
              <a:t>,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well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resources</a:t>
            </a:r>
            <a:r>
              <a:rPr lang="ru-RU" dirty="0"/>
              <a:t> (</a:t>
            </a:r>
            <a:r>
              <a:rPr lang="ru-RU" dirty="0" err="1"/>
              <a:t>wages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interest</a:t>
            </a:r>
            <a:r>
              <a:rPr lang="ru-RU" dirty="0"/>
              <a:t> </a:t>
            </a:r>
            <a:r>
              <a:rPr lang="ru-RU" dirty="0" err="1"/>
              <a:t>rates</a:t>
            </a:r>
            <a:r>
              <a:rPr lang="ru-RU" dirty="0"/>
              <a:t>),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flexibility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adapt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change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short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, </a:t>
            </a:r>
            <a:r>
              <a:rPr lang="ru-RU" dirty="0" err="1"/>
              <a:t>so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full</a:t>
            </a:r>
            <a:r>
              <a:rPr lang="ru-RU" dirty="0"/>
              <a:t> </a:t>
            </a:r>
            <a:r>
              <a:rPr lang="ru-RU" dirty="0" err="1"/>
              <a:t>working</a:t>
            </a:r>
            <a:r>
              <a:rPr lang="ru-RU" dirty="0"/>
              <a:t> </a:t>
            </a:r>
            <a:r>
              <a:rPr lang="ru-RU" dirty="0" err="1"/>
              <a:t>conditions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sources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achieved</a:t>
            </a:r>
            <a:r>
              <a:rPr lang="ru-RU" dirty="0"/>
              <a:t> </a:t>
            </a:r>
            <a:r>
              <a:rPr lang="ru-RU" dirty="0" err="1"/>
              <a:t>automatically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Reasons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relative</a:t>
            </a:r>
            <a:r>
              <a:rPr lang="ru-RU" dirty="0"/>
              <a:t> </a:t>
            </a:r>
            <a:r>
              <a:rPr lang="ru-RU" dirty="0" err="1"/>
              <a:t>strength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short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prevailing</a:t>
            </a:r>
            <a:r>
              <a:rPr lang="ru-RU" dirty="0"/>
              <a:t> </a:t>
            </a:r>
            <a:r>
              <a:rPr lang="ru-RU" dirty="0" err="1"/>
              <a:t>realities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: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long-term</a:t>
            </a:r>
            <a:r>
              <a:rPr lang="ru-RU" dirty="0"/>
              <a:t> </a:t>
            </a:r>
            <a:r>
              <a:rPr lang="ru-RU" dirty="0" err="1"/>
              <a:t>nature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employment</a:t>
            </a:r>
            <a:r>
              <a:rPr lang="ru-RU" dirty="0"/>
              <a:t> </a:t>
            </a:r>
            <a:r>
              <a:rPr lang="ru-RU" dirty="0" err="1"/>
              <a:t>contracts</a:t>
            </a:r>
            <a:r>
              <a:rPr lang="ru-RU" dirty="0"/>
              <a:t>, </a:t>
            </a:r>
            <a:r>
              <a:rPr lang="ru-RU" dirty="0" err="1"/>
              <a:t>government</a:t>
            </a:r>
            <a:r>
              <a:rPr lang="ru-RU" dirty="0"/>
              <a:t> </a:t>
            </a:r>
            <a:r>
              <a:rPr lang="ru-RU" dirty="0" err="1"/>
              <a:t>regulation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wages</a:t>
            </a:r>
            <a:r>
              <a:rPr lang="ru-RU" dirty="0"/>
              <a:t>, </a:t>
            </a:r>
            <a:r>
              <a:rPr lang="ru-RU" dirty="0" err="1"/>
              <a:t>trade</a:t>
            </a:r>
            <a:r>
              <a:rPr lang="ru-RU" dirty="0"/>
              <a:t> </a:t>
            </a:r>
            <a:r>
              <a:rPr lang="ru-RU" dirty="0" err="1"/>
              <a:t>union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, </a:t>
            </a:r>
            <a:r>
              <a:rPr lang="ru-RU" dirty="0" err="1"/>
              <a:t>raw</a:t>
            </a:r>
            <a:r>
              <a:rPr lang="ru-RU" dirty="0"/>
              <a:t> </a:t>
            </a:r>
            <a:r>
              <a:rPr lang="ru-RU" dirty="0" err="1"/>
              <a:t>materials</a:t>
            </a:r>
            <a:r>
              <a:rPr lang="ru-RU" dirty="0"/>
              <a:t>, </a:t>
            </a:r>
            <a:r>
              <a:rPr lang="ru-RU" dirty="0" err="1"/>
              <a:t>components</a:t>
            </a:r>
            <a:r>
              <a:rPr lang="ru-RU" dirty="0"/>
              <a:t>, </a:t>
            </a:r>
            <a:r>
              <a:rPr lang="ru-RU" dirty="0" err="1"/>
              <a:t>end</a:t>
            </a:r>
            <a:r>
              <a:rPr lang="ru-RU" dirty="0"/>
              <a:t> </a:t>
            </a:r>
            <a:r>
              <a:rPr lang="ru-RU" dirty="0" err="1"/>
              <a:t>products</a:t>
            </a:r>
            <a:r>
              <a:rPr lang="ru-RU" dirty="0"/>
              <a:t>, </a:t>
            </a:r>
            <a:r>
              <a:rPr lang="ru-RU" dirty="0" err="1"/>
              <a:t>leases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so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effect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conspiracies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provide</a:t>
            </a:r>
            <a:r>
              <a:rPr lang="ru-RU" dirty="0"/>
              <a:t>.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keeps</a:t>
            </a:r>
            <a:r>
              <a:rPr lang="ru-RU" dirty="0"/>
              <a:t> </a:t>
            </a:r>
            <a:r>
              <a:rPr lang="ru-RU" dirty="0" err="1"/>
              <a:t>firms</a:t>
            </a:r>
            <a:r>
              <a:rPr lang="ru-RU" dirty="0"/>
              <a:t>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moving</a:t>
            </a:r>
            <a:r>
              <a:rPr lang="ru-RU" dirty="0"/>
              <a:t> </a:t>
            </a:r>
            <a:r>
              <a:rPr lang="ru-RU" dirty="0" err="1"/>
              <a:t>sharply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salaries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732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Klassiklerden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J.M.Keynes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işjeňligi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kesgitlenmeginde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eýeledi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tygşytlamagyň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telekeçiler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oýnaýar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Aboveokardaky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deňagramlylyk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bilmezligi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hökümetiň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gatyşmagynyň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delillendirip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bilmezligi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349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89844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Unlike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classics</a:t>
            </a:r>
            <a:r>
              <a:rPr lang="ru-RU" dirty="0"/>
              <a:t>, J.M. </a:t>
            </a:r>
            <a:r>
              <a:rPr lang="ru-RU" dirty="0" err="1"/>
              <a:t>Keynes's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activity</a:t>
            </a:r>
            <a:r>
              <a:rPr lang="ru-RU" dirty="0"/>
              <a:t> </a:t>
            </a:r>
            <a:r>
              <a:rPr lang="ru-RU" dirty="0" err="1"/>
              <a:t>played</a:t>
            </a:r>
            <a:r>
              <a:rPr lang="ru-RU" dirty="0"/>
              <a:t> a </a:t>
            </a:r>
            <a:r>
              <a:rPr lang="ru-RU" dirty="0" err="1"/>
              <a:t>key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determining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,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change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total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determines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maximum</a:t>
            </a:r>
            <a:r>
              <a:rPr lang="ru-RU" dirty="0"/>
              <a:t> </a:t>
            </a:r>
            <a:r>
              <a:rPr lang="ru-RU" dirty="0" err="1"/>
              <a:t>possible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level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operation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sources</a:t>
            </a:r>
            <a:r>
              <a:rPr lang="ru-RU" dirty="0"/>
              <a:t>.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same</a:t>
            </a:r>
            <a:r>
              <a:rPr lang="ru-RU" dirty="0"/>
              <a:t> </a:t>
            </a:r>
            <a:r>
              <a:rPr lang="ru-RU" dirty="0" err="1"/>
              <a:t>time</a:t>
            </a:r>
            <a:r>
              <a:rPr lang="ru-RU" dirty="0"/>
              <a:t>, </a:t>
            </a:r>
            <a:r>
              <a:rPr lang="ru-RU" dirty="0" err="1"/>
              <a:t>psychological</a:t>
            </a:r>
            <a:r>
              <a:rPr lang="ru-RU" dirty="0"/>
              <a:t> </a:t>
            </a:r>
            <a:r>
              <a:rPr lang="ru-RU" dirty="0" err="1"/>
              <a:t>factors</a:t>
            </a:r>
            <a:r>
              <a:rPr lang="ru-RU" dirty="0"/>
              <a:t> </a:t>
            </a:r>
            <a:r>
              <a:rPr lang="ru-RU" dirty="0" err="1"/>
              <a:t>play</a:t>
            </a:r>
            <a:r>
              <a:rPr lang="ru-RU" dirty="0"/>
              <a:t>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important</a:t>
            </a:r>
            <a:r>
              <a:rPr lang="ru-RU" dirty="0"/>
              <a:t> </a:t>
            </a:r>
            <a:r>
              <a:rPr lang="ru-RU" dirty="0" err="1"/>
              <a:t>role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decision-making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households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entrepreneurs</a:t>
            </a:r>
            <a:r>
              <a:rPr lang="ru-RU" dirty="0"/>
              <a:t>,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determines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relationship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consumption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savings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above</a:t>
            </a:r>
            <a:r>
              <a:rPr lang="ru-RU" dirty="0"/>
              <a:t> </a:t>
            </a:r>
            <a:r>
              <a:rPr lang="ru-RU" dirty="0" err="1"/>
              <a:t>arguments</a:t>
            </a:r>
            <a:r>
              <a:rPr lang="ru-RU" dirty="0"/>
              <a:t> </a:t>
            </a:r>
            <a:r>
              <a:rPr lang="ru-RU" dirty="0" err="1"/>
              <a:t>allow</a:t>
            </a:r>
            <a:r>
              <a:rPr lang="ru-RU" dirty="0"/>
              <a:t> </a:t>
            </a:r>
            <a:r>
              <a:rPr lang="ru-RU" dirty="0" err="1"/>
              <a:t>us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conclude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market</a:t>
            </a:r>
            <a:r>
              <a:rPr lang="ru-RU" dirty="0"/>
              <a:t> </a:t>
            </a:r>
            <a:r>
              <a:rPr lang="ru-RU" dirty="0" err="1"/>
              <a:t>mechanisms</a:t>
            </a:r>
            <a:r>
              <a:rPr lang="ru-RU" dirty="0"/>
              <a:t> </a:t>
            </a:r>
            <a:r>
              <a:rPr lang="ru-RU" dirty="0" err="1"/>
              <a:t>cannot</a:t>
            </a:r>
            <a:r>
              <a:rPr lang="ru-RU" dirty="0"/>
              <a:t> </a:t>
            </a:r>
            <a:r>
              <a:rPr lang="ru-RU" dirty="0" err="1"/>
              <a:t>keep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a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macroeconomic</a:t>
            </a:r>
            <a:r>
              <a:rPr lang="ru-RU" dirty="0"/>
              <a:t> </a:t>
            </a:r>
            <a:r>
              <a:rPr lang="ru-RU" dirty="0" err="1"/>
              <a:t>equilibrium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government</a:t>
            </a:r>
            <a:r>
              <a:rPr lang="ru-RU" dirty="0"/>
              <a:t> </a:t>
            </a:r>
            <a:r>
              <a:rPr lang="ru-RU" dirty="0" err="1"/>
              <a:t>cannot</a:t>
            </a:r>
            <a:r>
              <a:rPr lang="ru-RU" dirty="0"/>
              <a:t> </a:t>
            </a:r>
            <a:r>
              <a:rPr lang="ru-RU" dirty="0" err="1"/>
              <a:t>justify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need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interference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processes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551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Nusgawy</a:t>
            </a:r>
            <a:r>
              <a:rPr lang="ru-RU" dirty="0"/>
              <a:t> </a:t>
            </a:r>
            <a:r>
              <a:rPr lang="ru-RU" dirty="0" err="1"/>
              <a:t>teoriýa</a:t>
            </a:r>
            <a:r>
              <a:rPr lang="ru-RU" dirty="0"/>
              <a:t> </a:t>
            </a:r>
            <a:r>
              <a:rPr lang="ru-RU" dirty="0" err="1"/>
              <a:t>görä</a:t>
            </a:r>
            <a:r>
              <a:rPr lang="ru-RU" dirty="0"/>
              <a:t>,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görnüşinde</a:t>
            </a:r>
            <a:r>
              <a:rPr lang="ru-RU" dirty="0"/>
              <a:t> </a:t>
            </a:r>
            <a:r>
              <a:rPr lang="ru-RU" dirty="0" err="1"/>
              <a:t>syzmalar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çykanda</a:t>
            </a:r>
            <a:r>
              <a:rPr lang="ru-RU" dirty="0"/>
              <a:t> </a:t>
            </a:r>
            <a:r>
              <a:rPr lang="ru-RU" dirty="0" err="1"/>
              <a:t>makroykdysady</a:t>
            </a:r>
            <a:r>
              <a:rPr lang="ru-RU" dirty="0"/>
              <a:t> </a:t>
            </a:r>
            <a:r>
              <a:rPr lang="ru-RU" dirty="0" err="1"/>
              <a:t>deňagramsyzlyk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Deňagramlylygy</a:t>
            </a:r>
            <a:r>
              <a:rPr lang="ru-RU" dirty="0"/>
              <a:t> </a:t>
            </a:r>
            <a:r>
              <a:rPr lang="ru-RU" dirty="0" err="1"/>
              <a:t>dikeltmek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tygşytlylyk</a:t>
            </a:r>
            <a:r>
              <a:rPr lang="ru-RU" dirty="0"/>
              <a:t> </a:t>
            </a:r>
            <a:r>
              <a:rPr lang="ru-RU" dirty="0" err="1"/>
              <a:t>ykdysady</a:t>
            </a:r>
            <a:r>
              <a:rPr lang="ru-RU" dirty="0"/>
              <a:t> </a:t>
            </a:r>
            <a:r>
              <a:rPr lang="ru-RU" dirty="0" err="1"/>
              <a:t>zynjyra</a:t>
            </a:r>
            <a:r>
              <a:rPr lang="ru-RU" dirty="0"/>
              <a:t> </a:t>
            </a:r>
            <a:r>
              <a:rPr lang="ru-RU" dirty="0" err="1"/>
              <a:t>gaýtarylmaly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, </a:t>
            </a:r>
            <a:r>
              <a:rPr lang="ru-RU" dirty="0" err="1"/>
              <a:t>karz</a:t>
            </a:r>
            <a:r>
              <a:rPr lang="ru-RU" dirty="0"/>
              <a:t> </a:t>
            </a:r>
            <a:r>
              <a:rPr lang="ru-RU" dirty="0" err="1"/>
              <a:t>kapitalynyň</a:t>
            </a:r>
            <a:r>
              <a:rPr lang="ru-RU" dirty="0"/>
              <a:t> </a:t>
            </a:r>
            <a:r>
              <a:rPr lang="ru-RU" dirty="0" err="1"/>
              <a:t>bazarynda</a:t>
            </a:r>
            <a:r>
              <a:rPr lang="ru-RU" dirty="0"/>
              <a:t>, </a:t>
            </a:r>
            <a:r>
              <a:rPr lang="ru-RU" dirty="0" err="1"/>
              <a:t>kärhanalaryň</a:t>
            </a:r>
            <a:r>
              <a:rPr lang="ru-RU" dirty="0"/>
              <a:t> </a:t>
            </a:r>
            <a:r>
              <a:rPr lang="ru-RU" dirty="0" err="1"/>
              <a:t>öý</a:t>
            </a:r>
            <a:r>
              <a:rPr lang="ru-RU" dirty="0"/>
              <a:t> </a:t>
            </a:r>
            <a:r>
              <a:rPr lang="ru-RU" dirty="0" err="1"/>
              <a:t>tygşytlylygyny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ýerinde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Karz</a:t>
            </a:r>
            <a:r>
              <a:rPr lang="ru-RU" dirty="0"/>
              <a:t> </a:t>
            </a:r>
            <a:r>
              <a:rPr lang="ru-RU" dirty="0" err="1"/>
              <a:t>alnan</a:t>
            </a:r>
            <a:r>
              <a:rPr lang="ru-RU" dirty="0"/>
              <a:t> </a:t>
            </a:r>
            <a:r>
              <a:rPr lang="ru-RU" dirty="0" err="1"/>
              <a:t>serişdelere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isleg</a:t>
            </a:r>
            <a:r>
              <a:rPr lang="ru-RU" dirty="0"/>
              <a:t>,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derejeleriniň</a:t>
            </a:r>
            <a:r>
              <a:rPr lang="ru-RU" dirty="0"/>
              <a:t> </a:t>
            </a:r>
            <a:r>
              <a:rPr lang="ru-RU" dirty="0" err="1"/>
              <a:t>ýokarlanmagyna</a:t>
            </a:r>
            <a:r>
              <a:rPr lang="ru-RU" dirty="0"/>
              <a:t> </a:t>
            </a:r>
            <a:r>
              <a:rPr lang="ru-RU" dirty="0" err="1"/>
              <a:t>getirýär</a:t>
            </a:r>
            <a:r>
              <a:rPr lang="ru-RU" dirty="0"/>
              <a:t>, </a:t>
            </a:r>
            <a:r>
              <a:rPr lang="ru-RU" dirty="0" err="1"/>
              <a:t>netijede</a:t>
            </a:r>
            <a:r>
              <a:rPr lang="ru-RU" dirty="0"/>
              <a:t> </a:t>
            </a:r>
            <a:r>
              <a:rPr lang="ru-RU" dirty="0" err="1"/>
              <a:t>öý</a:t>
            </a:r>
            <a:r>
              <a:rPr lang="ru-RU" dirty="0"/>
              <a:t> </a:t>
            </a:r>
            <a:r>
              <a:rPr lang="ru-RU" dirty="0" err="1"/>
              <a:t>hojalygy</a:t>
            </a:r>
            <a:r>
              <a:rPr lang="ru-RU" dirty="0"/>
              <a:t> </a:t>
            </a:r>
            <a:r>
              <a:rPr lang="ru-RU" dirty="0" err="1"/>
              <a:t>az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,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pul</a:t>
            </a:r>
            <a:r>
              <a:rPr lang="ru-RU" dirty="0"/>
              <a:t> </a:t>
            </a:r>
            <a:r>
              <a:rPr lang="ru-RU" dirty="0" err="1"/>
              <a:t>tygşytlap</a:t>
            </a:r>
            <a:r>
              <a:rPr lang="ru-RU" dirty="0"/>
              <a:t> </a:t>
            </a:r>
            <a:r>
              <a:rPr lang="ru-RU" dirty="0" err="1"/>
              <a:t>başlaýar</a:t>
            </a:r>
            <a:r>
              <a:rPr lang="ru-RU" dirty="0"/>
              <a:t>. </a:t>
            </a:r>
            <a:r>
              <a:rPr lang="ru-RU" dirty="0" err="1"/>
              <a:t>Tygşytlamalaryň</a:t>
            </a:r>
            <a:r>
              <a:rPr lang="ru-RU" dirty="0"/>
              <a:t> </a:t>
            </a:r>
            <a:r>
              <a:rPr lang="ru-RU" dirty="0" err="1"/>
              <a:t>köpelmegi</a:t>
            </a:r>
            <a:r>
              <a:rPr lang="ru-RU" dirty="0"/>
              <a:t> </a:t>
            </a:r>
            <a:r>
              <a:rPr lang="ru-RU" dirty="0" err="1"/>
              <a:t>karz</a:t>
            </a:r>
            <a:r>
              <a:rPr lang="ru-RU" dirty="0"/>
              <a:t> </a:t>
            </a:r>
            <a:r>
              <a:rPr lang="ru-RU" dirty="0" err="1"/>
              <a:t>alnan</a:t>
            </a:r>
            <a:r>
              <a:rPr lang="ru-RU" dirty="0"/>
              <a:t> </a:t>
            </a:r>
            <a:r>
              <a:rPr lang="ru-RU" dirty="0" err="1"/>
              <a:t>serişdeleriň</a:t>
            </a:r>
            <a:r>
              <a:rPr lang="ru-RU" dirty="0"/>
              <a:t> </a:t>
            </a:r>
            <a:r>
              <a:rPr lang="ru-RU" dirty="0" err="1"/>
              <a:t>üpjünçiliginiň</a:t>
            </a:r>
            <a:r>
              <a:rPr lang="ru-RU" dirty="0"/>
              <a:t> </a:t>
            </a:r>
            <a:r>
              <a:rPr lang="ru-RU" dirty="0" err="1"/>
              <a:t>artmagyna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degişlilikde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derejesiniň</a:t>
            </a:r>
            <a:r>
              <a:rPr lang="ru-RU" dirty="0"/>
              <a:t> </a:t>
            </a:r>
            <a:r>
              <a:rPr lang="ru-RU" dirty="0" err="1"/>
              <a:t>peselmegine</a:t>
            </a:r>
            <a:r>
              <a:rPr lang="ru-RU" dirty="0"/>
              <a:t> </a:t>
            </a:r>
            <a:r>
              <a:rPr lang="ru-RU" dirty="0" err="1"/>
              <a:t>getirýär</a:t>
            </a:r>
            <a:r>
              <a:rPr lang="ru-RU" dirty="0"/>
              <a:t>. </a:t>
            </a:r>
            <a:r>
              <a:rPr lang="ru-RU" dirty="0" err="1"/>
              <a:t>Şeýlelik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,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maýa</a:t>
            </a:r>
            <a:r>
              <a:rPr lang="ru-RU" dirty="0"/>
              <a:t> </a:t>
            </a:r>
            <a:r>
              <a:rPr lang="ru-RU" dirty="0" err="1"/>
              <a:t>goýumlarynyň</a:t>
            </a:r>
            <a:r>
              <a:rPr lang="ru-RU" dirty="0"/>
              <a:t> </a:t>
            </a:r>
            <a:r>
              <a:rPr lang="ru-RU" dirty="0" err="1"/>
              <a:t>arasyndaky</a:t>
            </a:r>
            <a:r>
              <a:rPr lang="ru-RU" dirty="0"/>
              <a:t> </a:t>
            </a:r>
            <a:r>
              <a:rPr lang="ru-RU" dirty="0" err="1"/>
              <a:t>deňagramlylyk</a:t>
            </a:r>
            <a:r>
              <a:rPr lang="ru-RU" dirty="0"/>
              <a:t> </a:t>
            </a:r>
            <a:r>
              <a:rPr lang="ru-RU" dirty="0" err="1"/>
              <a:t>awtomatiki</a:t>
            </a:r>
            <a:r>
              <a:rPr lang="ru-RU" dirty="0"/>
              <a:t> </a:t>
            </a:r>
            <a:r>
              <a:rPr lang="ru-RU" dirty="0" err="1"/>
              <a:t>usulda</a:t>
            </a:r>
            <a:r>
              <a:rPr lang="ru-RU" dirty="0"/>
              <a:t> </a:t>
            </a:r>
            <a:r>
              <a:rPr lang="ru-RU" dirty="0" err="1"/>
              <a:t>saklanýar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tygşytlamagyň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şoňa</a:t>
            </a:r>
            <a:r>
              <a:rPr lang="ru-RU" dirty="0"/>
              <a:t> </a:t>
            </a:r>
            <a:r>
              <a:rPr lang="ru-RU" dirty="0" err="1"/>
              <a:t>görä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etmegiň</a:t>
            </a:r>
            <a:r>
              <a:rPr lang="ru-RU" dirty="0"/>
              <a:t> </a:t>
            </a:r>
            <a:r>
              <a:rPr lang="ru-RU" dirty="0" err="1"/>
              <a:t>dinamikasyny</a:t>
            </a:r>
            <a:r>
              <a:rPr lang="ru-RU" dirty="0"/>
              <a:t> </a:t>
            </a:r>
            <a:r>
              <a:rPr lang="ru-RU" dirty="0" err="1"/>
              <a:t>kesgitleýän</a:t>
            </a:r>
            <a:r>
              <a:rPr lang="ru-RU" dirty="0"/>
              <a:t> </a:t>
            </a:r>
            <a:r>
              <a:rPr lang="ru-RU" dirty="0" err="1"/>
              <a:t>iň</a:t>
            </a:r>
            <a:r>
              <a:rPr lang="ru-RU" dirty="0"/>
              <a:t> </a:t>
            </a:r>
            <a:r>
              <a:rPr lang="ru-RU" dirty="0" err="1"/>
              <a:t>möhüm</a:t>
            </a:r>
            <a:r>
              <a:rPr lang="ru-RU" dirty="0"/>
              <a:t> </a:t>
            </a:r>
            <a:r>
              <a:rPr lang="ru-RU" dirty="0" err="1"/>
              <a:t>faktor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 </a:t>
            </a:r>
            <a:r>
              <a:rPr lang="ru-RU" dirty="0" err="1"/>
              <a:t>Netijede</a:t>
            </a:r>
            <a:r>
              <a:rPr lang="ru-RU" dirty="0"/>
              <a:t>, </a:t>
            </a:r>
            <a:r>
              <a:rPr lang="ru-RU" dirty="0" err="1"/>
              <a:t>nusgawy</a:t>
            </a:r>
            <a:r>
              <a:rPr lang="ru-RU" dirty="0"/>
              <a:t> </a:t>
            </a:r>
            <a:r>
              <a:rPr lang="ru-RU" dirty="0" err="1"/>
              <a:t>modelde</a:t>
            </a:r>
            <a:r>
              <a:rPr lang="ru-RU" dirty="0"/>
              <a:t>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derejesiniň</a:t>
            </a:r>
            <a:r>
              <a:rPr lang="ru-RU" dirty="0"/>
              <a:t> </a:t>
            </a:r>
            <a:r>
              <a:rPr lang="ru-RU" dirty="0" err="1"/>
              <a:t>funksiýasydyr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Keynes</a:t>
            </a:r>
            <a:r>
              <a:rPr lang="ru-RU" dirty="0"/>
              <a:t> </a:t>
            </a:r>
            <a:r>
              <a:rPr lang="ru-RU" dirty="0" err="1"/>
              <a:t>modelinde</a:t>
            </a:r>
            <a:r>
              <a:rPr lang="ru-RU" dirty="0"/>
              <a:t> </a:t>
            </a:r>
            <a:r>
              <a:rPr lang="ru-RU" dirty="0" err="1"/>
              <a:t>jemi</a:t>
            </a:r>
            <a:r>
              <a:rPr lang="ru-RU" dirty="0"/>
              <a:t> </a:t>
            </a:r>
            <a:r>
              <a:rPr lang="ru-RU" dirty="0" err="1"/>
              <a:t>isleg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kategoriýalaryna-da</a:t>
            </a:r>
            <a:r>
              <a:rPr lang="ru-RU" dirty="0"/>
              <a:t> </a:t>
            </a:r>
            <a:r>
              <a:rPr lang="ru-RU" dirty="0" err="1"/>
              <a:t>baglydyr</a:t>
            </a:r>
            <a:r>
              <a:rPr lang="ru-RU" dirty="0"/>
              <a:t>, </a:t>
            </a:r>
            <a:r>
              <a:rPr lang="ru-RU" dirty="0" err="1"/>
              <a:t>ýöne</a:t>
            </a:r>
            <a:r>
              <a:rPr lang="ru-RU" dirty="0"/>
              <a:t> </a:t>
            </a:r>
            <a:r>
              <a:rPr lang="ru-RU" dirty="0" err="1"/>
              <a:t>bular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derejesiniň</a:t>
            </a:r>
            <a:r>
              <a:rPr lang="ru-RU" dirty="0"/>
              <a:t> </a:t>
            </a:r>
            <a:r>
              <a:rPr lang="ru-RU" dirty="0" err="1"/>
              <a:t>funksiýasy</a:t>
            </a:r>
            <a:r>
              <a:rPr lang="ru-RU" dirty="0"/>
              <a:t> </a:t>
            </a:r>
            <a:r>
              <a:rPr lang="ru-RU" dirty="0" err="1"/>
              <a:t>däl-de</a:t>
            </a:r>
            <a:r>
              <a:rPr lang="ru-RU" dirty="0"/>
              <a:t>, </a:t>
            </a:r>
            <a:r>
              <a:rPr lang="ru-RU" dirty="0" err="1"/>
              <a:t>hakyky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. </a:t>
            </a:r>
            <a:r>
              <a:rPr lang="ru-RU" dirty="0" err="1"/>
              <a:t>Girdejiler</a:t>
            </a:r>
            <a:r>
              <a:rPr lang="ru-RU" dirty="0"/>
              <a:t> </a:t>
            </a:r>
            <a:r>
              <a:rPr lang="ru-RU" dirty="0" err="1"/>
              <a:t>artdygyça</a:t>
            </a:r>
            <a:r>
              <a:rPr lang="ru-RU" dirty="0"/>
              <a:t>, </a:t>
            </a:r>
            <a:r>
              <a:rPr lang="ru-RU" dirty="0" err="1"/>
              <a:t>öý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edişi</a:t>
            </a:r>
            <a:r>
              <a:rPr lang="ru-RU" dirty="0"/>
              <a:t> </a:t>
            </a:r>
            <a:r>
              <a:rPr lang="ru-RU" dirty="0" err="1"/>
              <a:t>ösýär</a:t>
            </a:r>
            <a:r>
              <a:rPr lang="ru-RU" dirty="0"/>
              <a:t>, </a:t>
            </a:r>
            <a:r>
              <a:rPr lang="ru-RU" dirty="0" err="1"/>
              <a:t>ýöne</a:t>
            </a:r>
            <a:r>
              <a:rPr lang="ru-RU" dirty="0"/>
              <a:t> </a:t>
            </a:r>
            <a:r>
              <a:rPr lang="ru-RU" dirty="0" err="1"/>
              <a:t>goşmaça</a:t>
            </a:r>
            <a:r>
              <a:rPr lang="ru-RU" dirty="0"/>
              <a:t> </a:t>
            </a:r>
            <a:r>
              <a:rPr lang="ru-RU" dirty="0" err="1"/>
              <a:t>girdejileriň</a:t>
            </a:r>
            <a:r>
              <a:rPr lang="ru-RU" dirty="0"/>
              <a:t> </a:t>
            </a:r>
            <a:r>
              <a:rPr lang="ru-RU" dirty="0" err="1"/>
              <a:t>hemmesini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etmeýärler</a:t>
            </a:r>
            <a:r>
              <a:rPr lang="ru-RU" dirty="0"/>
              <a:t>; </a:t>
            </a:r>
            <a:r>
              <a:rPr lang="ru-RU" dirty="0" err="1"/>
              <a:t>goşmaça</a:t>
            </a:r>
            <a:r>
              <a:rPr lang="ru-RU" dirty="0"/>
              <a:t> </a:t>
            </a:r>
            <a:r>
              <a:rPr lang="ru-RU" dirty="0" err="1"/>
              <a:t>girdeji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edilýär</a:t>
            </a:r>
            <a:r>
              <a:rPr lang="ru-RU" dirty="0"/>
              <a:t>.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bölümdäki</a:t>
            </a:r>
            <a:r>
              <a:rPr lang="ru-RU" dirty="0"/>
              <a:t>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derejesi</a:t>
            </a:r>
            <a:r>
              <a:rPr lang="ru-RU" dirty="0"/>
              <a:t> </a:t>
            </a:r>
            <a:r>
              <a:rPr lang="ru-RU" dirty="0" err="1"/>
              <a:t>ujypsyz</a:t>
            </a:r>
            <a:r>
              <a:rPr lang="ru-RU" dirty="0"/>
              <a:t> </a:t>
            </a:r>
            <a:r>
              <a:rPr lang="ru-RU" dirty="0" err="1"/>
              <a:t>rol</a:t>
            </a:r>
            <a:r>
              <a:rPr lang="ru-RU" dirty="0"/>
              <a:t> </a:t>
            </a:r>
            <a:r>
              <a:rPr lang="ru-RU" dirty="0" err="1"/>
              <a:t>oýnaýar</a:t>
            </a:r>
            <a:r>
              <a:rPr lang="ru-RU" dirty="0"/>
              <a:t>, </a:t>
            </a:r>
            <a:r>
              <a:rPr lang="ru-RU" dirty="0" err="1"/>
              <a:t>ýöne</a:t>
            </a:r>
            <a:r>
              <a:rPr lang="ru-RU" dirty="0"/>
              <a:t> </a:t>
            </a:r>
            <a:r>
              <a:rPr lang="ru-RU" dirty="0" err="1"/>
              <a:t>maýa</a:t>
            </a:r>
            <a:r>
              <a:rPr lang="ru-RU" dirty="0"/>
              <a:t> </a:t>
            </a:r>
            <a:r>
              <a:rPr lang="ru-RU" dirty="0" err="1"/>
              <a:t>goýumlarynyň</a:t>
            </a:r>
            <a:r>
              <a:rPr lang="ru-RU" dirty="0"/>
              <a:t> </a:t>
            </a:r>
            <a:r>
              <a:rPr lang="ru-RU" dirty="0" err="1"/>
              <a:t>dinamikasy</a:t>
            </a:r>
            <a:r>
              <a:rPr lang="ru-RU" dirty="0"/>
              <a:t>, </a:t>
            </a:r>
            <a:r>
              <a:rPr lang="ru-RU" dirty="0" err="1"/>
              <a:t>ilkinji</a:t>
            </a:r>
            <a:r>
              <a:rPr lang="ru-RU" dirty="0"/>
              <a:t> </a:t>
            </a:r>
            <a:r>
              <a:rPr lang="ru-RU" dirty="0" err="1"/>
              <a:t>nobatda</a:t>
            </a:r>
            <a:r>
              <a:rPr lang="ru-RU" dirty="0"/>
              <a:t>, </a:t>
            </a:r>
            <a:r>
              <a:rPr lang="ru-RU" dirty="0" err="1"/>
              <a:t>göterim</a:t>
            </a:r>
            <a:r>
              <a:rPr lang="ru-RU" dirty="0"/>
              <a:t> </a:t>
            </a:r>
            <a:r>
              <a:rPr lang="ru-RU" dirty="0" err="1"/>
              <a:t>derejeleriniň</a:t>
            </a:r>
            <a:r>
              <a:rPr lang="ru-RU" dirty="0"/>
              <a:t> </a:t>
            </a:r>
            <a:r>
              <a:rPr lang="ru-RU" dirty="0" err="1"/>
              <a:t>üýtgemegine</a:t>
            </a:r>
            <a:r>
              <a:rPr lang="ru-RU" dirty="0"/>
              <a:t> </a:t>
            </a:r>
            <a:r>
              <a:rPr lang="ru-RU" dirty="0" err="1"/>
              <a:t>baglydyr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Deňagramlylygyň</a:t>
            </a:r>
            <a:r>
              <a:rPr lang="ru-RU" dirty="0"/>
              <a:t> </a:t>
            </a:r>
            <a:r>
              <a:rPr lang="ru-RU" dirty="0" err="1"/>
              <a:t>Keynes</a:t>
            </a:r>
            <a:r>
              <a:rPr lang="ru-RU" dirty="0"/>
              <a:t> </a:t>
            </a:r>
            <a:r>
              <a:rPr lang="ru-RU" dirty="0" err="1"/>
              <a:t>modelinde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, </a:t>
            </a:r>
            <a:r>
              <a:rPr lang="ru-RU" dirty="0" err="1"/>
              <a:t>tygşytlamak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maýa</a:t>
            </a:r>
            <a:r>
              <a:rPr lang="ru-RU" dirty="0"/>
              <a:t> </a:t>
            </a:r>
            <a:r>
              <a:rPr lang="ru-RU" dirty="0" err="1"/>
              <a:t>goýum</a:t>
            </a:r>
            <a:r>
              <a:rPr lang="ru-RU" dirty="0"/>
              <a:t> </a:t>
            </a:r>
            <a:r>
              <a:rPr lang="ru-RU" dirty="0" err="1"/>
              <a:t>wezipeleri</a:t>
            </a:r>
            <a:r>
              <a:rPr lang="ru-RU" dirty="0"/>
              <a:t> </a:t>
            </a:r>
            <a:r>
              <a:rPr lang="ru-RU" dirty="0" err="1"/>
              <a:t>möhüm</a:t>
            </a:r>
            <a:r>
              <a:rPr lang="ru-RU" dirty="0"/>
              <a:t> </a:t>
            </a:r>
            <a:r>
              <a:rPr lang="ru-RU" dirty="0" err="1"/>
              <a:t>rol</a:t>
            </a:r>
            <a:r>
              <a:rPr lang="ru-RU" dirty="0"/>
              <a:t> </a:t>
            </a:r>
            <a:r>
              <a:rPr lang="ru-RU" dirty="0" err="1"/>
              <a:t>oýnaýar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Keynesiň</a:t>
            </a:r>
            <a:r>
              <a:rPr lang="ru-RU" dirty="0"/>
              <a:t> </a:t>
            </a:r>
            <a:r>
              <a:rPr lang="ru-RU" dirty="0" err="1"/>
              <a:t>modelindäki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ediş</a:t>
            </a:r>
            <a:r>
              <a:rPr lang="ru-RU" dirty="0"/>
              <a:t> </a:t>
            </a:r>
            <a:r>
              <a:rPr lang="ru-RU" dirty="0" err="1"/>
              <a:t>funksiýasy</a:t>
            </a:r>
            <a:r>
              <a:rPr lang="ru-RU" dirty="0"/>
              <a:t> </a:t>
            </a:r>
            <a:r>
              <a:rPr lang="ru-RU" dirty="0" err="1"/>
              <a:t>aşakdakylar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74126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2455</Words>
  <Application>Microsoft Office PowerPoint</Application>
  <PresentationFormat>Экран (4:3)</PresentationFormat>
  <Paragraphs>95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Didar</dc:creator>
  <cp:lastModifiedBy>DIDAR</cp:lastModifiedBy>
  <cp:revision>9</cp:revision>
  <dcterms:created xsi:type="dcterms:W3CDTF">2020-07-27T13:47:16Z</dcterms:created>
  <dcterms:modified xsi:type="dcterms:W3CDTF">2021-08-27T13:39:12Z</dcterms:modified>
</cp:coreProperties>
</file>