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67" r:id="rId4"/>
    <p:sldId id="268" r:id="rId5"/>
    <p:sldId id="269" r:id="rId6"/>
    <p:sldId id="279" r:id="rId7"/>
    <p:sldId id="280" r:id="rId8"/>
    <p:sldId id="281" r:id="rId9"/>
    <p:sldId id="282" r:id="rId10"/>
    <p:sldId id="292" r:id="rId11"/>
    <p:sldId id="293" r:id="rId12"/>
    <p:sldId id="294" r:id="rId13"/>
    <p:sldId id="28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  <a:srgbClr val="99FF33"/>
    <a:srgbClr val="FF9933"/>
    <a:srgbClr val="BEA6F2"/>
    <a:srgbClr val="3BB432"/>
    <a:srgbClr val="3FC135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28" autoAdjust="0"/>
    <p:restoredTop sz="94434" autoAdjust="0"/>
  </p:normalViewPr>
  <p:slideViewPr>
    <p:cSldViewPr snapToGrid="0">
      <p:cViewPr varScale="1">
        <p:scale>
          <a:sx n="52" d="100"/>
          <a:sy n="52" d="100"/>
        </p:scale>
        <p:origin x="533" y="29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9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CA53C3-BE69-4407-A46F-BE78F7156F79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58DEC2-4B4A-4A6E-BC0B-0B4314FF2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639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043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736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6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008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403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146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44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60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763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67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126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889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715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83495-5D7D-429B-A9A4-3BD7122F02BD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53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0337" y="232758"/>
            <a:ext cx="1727961" cy="1695796"/>
          </a:xfrm>
          <a:prstGeom prst="rect">
            <a:avLst/>
          </a:prstGeom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95" y="371020"/>
            <a:ext cx="1963927" cy="1313411"/>
          </a:xfrm>
          <a:prstGeom prst="rect">
            <a:avLst/>
          </a:prstGeom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2205755" y="374703"/>
            <a:ext cx="795156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 </a:t>
            </a:r>
            <a:r>
              <a:rPr lang="en-US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ILIM MINISTRLIGI</a:t>
            </a:r>
            <a:b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</a:t>
            </a:r>
            <a:r>
              <a:rPr lang="en-US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ISTANY</a:t>
            </a:r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Ň INŽENER-TEHNIKI </a:t>
            </a:r>
          </a:p>
          <a:p>
            <a:pPr algn="ctr"/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ULAG KOMMUNIKASIÝALARY INSTITUTY </a:t>
            </a:r>
            <a:endParaRPr lang="ru-RU" sz="3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54364" y="2828891"/>
            <a:ext cx="804742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k-TM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ÇYZUWLY GEOMETRIÝASY WE INŽENER GRAFIKASY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</a:p>
          <a:p>
            <a:pPr lvl="0" algn="ctr"/>
            <a:r>
              <a:rPr lang="tk-TM" sz="3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DERSI BOÝUNÇA ELEKTRON </a:t>
            </a:r>
          </a:p>
          <a:p>
            <a:pPr algn="ctr"/>
            <a:r>
              <a:rPr lang="tk-TM" sz="3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UMUMY OKUW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827223" y="5283287"/>
            <a:ext cx="61710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8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Taýýarlan: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Çyzuwly geometriýasy we </a:t>
            </a:r>
          </a:p>
          <a:p>
            <a:pPr algn="just"/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inženerçilik 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grafikasy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afedrasynyň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öwreniji-mugallymy </a:t>
            </a:r>
            <a:r>
              <a:rPr lang="tk-TM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Öremedow Akmyrat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240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95588"/>
            <a:ext cx="1198181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nokatlary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6''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12''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bellenilýär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Baglanyşyk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çyzyklaryny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geçirip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tekizlikde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nokatlar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tapylýar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1, 7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6, 12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häsiýetli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tapylandan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soň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(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egri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takyk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bolmagy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üçin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nokatdan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aşakda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7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nokatdan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ýokarda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birnäçe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gorizontal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tekizlikler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geçirilýär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Olaryň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proýeksiýalary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f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f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4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yzlardyr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(</a:t>
            </a:r>
            <a:r>
              <a:rPr lang="ru-RU" sz="3600" dirty="0" err="1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suratda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diňe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yz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görkezilen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tekizlikleriň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konus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çyzyklarynyň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proýeksiýalary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hem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</a:t>
            </a:r>
            <a:r>
              <a:rPr lang="ru-RU" sz="3600" b="1" baseline="-250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</a:t>
            </a:r>
            <a:r>
              <a:rPr lang="ru-RU" sz="3600" b="1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yzlaryň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üstünde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ýatýar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tekizlikleriň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konus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α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çyzyklary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endParaRPr lang="ru-RU" sz="3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1541200" y="6222737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52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95588"/>
            <a:ext cx="1198181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çyzyklary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3600" b="1" baseline="-250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yza parallel ýagdaýda ýerleşýärler.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bize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mälim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çyzygydyr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Konus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çyzyklary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bolsa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merkezli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r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r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r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r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4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r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radiusly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töwereklerdir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Soňra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degişli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çyzyklarynyň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kesişýän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bellenilýär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Olar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2', 3', 4', 5', 8', 9', 10'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11'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nokatlardyr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Bellenen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nokatlardan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baglanyşyk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çyzyklaryny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geçirip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alt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2'', 3'', 4'', 5'', 8'', 9'', 10''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11''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tapylýar</a:t>
            </a:r>
            <a:r>
              <a:rPr lang="ru-RU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çyzygynyň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tapylan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nokatlary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1-2-3-4-5-6-7-8-9-10-11-12-1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yzygiderlikde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egri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çyzyk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birikdirilýär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1343862" y="6222737"/>
            <a:ext cx="678958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41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95588"/>
            <a:ext cx="1198181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</a:t>
            </a:r>
            <a:r>
              <a:rPr lang="ru-RU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çyzygynyň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ähli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bölegi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görünýär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b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alt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tekilikde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çyzygynyň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6'', 7'', 8'', 9'', 10'', 11''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12''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nokatlarynyň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birikýän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bölegi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görünýär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galan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bölegi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görünmeýär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b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altLang="ru-RU" sz="3600" b="1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Utgaşdyrmak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usulynyň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kömegi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konusyň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umumy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haldaky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kesişmeginde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emele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gelen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kesigiň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hakyky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ululygy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tapylýar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endParaRPr lang="ru-RU" sz="3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1343862" y="6222737"/>
            <a:ext cx="678958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573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 cmpd="sng">
            <a:solidFill>
              <a:srgbClr val="00B05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49179" y="3137690"/>
            <a:ext cx="11534274" cy="110344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>
                <a:gd name="adj" fmla="val 10753427"/>
              </a:avLst>
            </a:prstTxWarp>
            <a:spAutoFit/>
          </a:bodyPr>
          <a:lstStyle/>
          <a:p>
            <a:pPr algn="ctr"/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Diňläniňiz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sag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boluň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159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523031" y="6209656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74181" y="95589"/>
            <a:ext cx="11432312" cy="1408746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k-TM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-nji </a:t>
            </a:r>
            <a:r>
              <a:rPr lang="tk-TM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umumy okuw</a:t>
            </a:r>
          </a:p>
          <a:p>
            <a:pPr algn="ctr">
              <a:spcAft>
                <a:spcPts val="0"/>
              </a:spcAft>
            </a:pPr>
            <a:r>
              <a:rPr lang="tk-TM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Tema: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Perspektiwa</a:t>
            </a:r>
            <a:endParaRPr lang="ru-RU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416850" y="1546036"/>
            <a:ext cx="11389642" cy="4357341"/>
            <a:chOff x="798532" y="2197284"/>
            <a:chExt cx="10582840" cy="4357341"/>
          </a:xfrm>
        </p:grpSpPr>
        <p:grpSp>
          <p:nvGrpSpPr>
            <p:cNvPr id="44" name="Группа 43"/>
            <p:cNvGrpSpPr/>
            <p:nvPr/>
          </p:nvGrpSpPr>
          <p:grpSpPr>
            <a:xfrm>
              <a:off x="798532" y="2197284"/>
              <a:ext cx="10582835" cy="3264771"/>
              <a:chOff x="261551" y="868474"/>
              <a:chExt cx="8573365" cy="3264770"/>
            </a:xfrm>
            <a:solidFill>
              <a:schemeClr val="accent1">
                <a:lumMod val="20000"/>
                <a:lumOff val="80000"/>
              </a:schemeClr>
            </a:solidFill>
            <a:effectLst/>
          </p:grpSpPr>
          <p:grpSp>
            <p:nvGrpSpPr>
              <p:cNvPr id="41" name="Группа 40"/>
              <p:cNvGrpSpPr/>
              <p:nvPr/>
            </p:nvGrpSpPr>
            <p:grpSpPr>
              <a:xfrm>
                <a:off x="261551" y="1585084"/>
                <a:ext cx="8573364" cy="2548160"/>
                <a:chOff x="261548" y="1569283"/>
                <a:chExt cx="8433908" cy="2400841"/>
              </a:xfrm>
              <a:grpFill/>
            </p:grpSpPr>
            <p:sp>
              <p:nvSpPr>
                <p:cNvPr id="30" name="Пятиугольник 29"/>
                <p:cNvSpPr/>
                <p:nvPr/>
              </p:nvSpPr>
              <p:spPr>
                <a:xfrm flipH="1">
                  <a:off x="261548" y="2782532"/>
                  <a:ext cx="8433908" cy="1187592"/>
                </a:xfrm>
                <a:prstGeom prst="homePlate">
                  <a:avLst>
                    <a:gd name="adj" fmla="val 0"/>
                  </a:avLst>
                </a:prstGeom>
                <a:grpFill/>
                <a:ln>
                  <a:noFill/>
                </a:ln>
                <a:effectLst>
                  <a:outerShdw blurRad="107950" dist="12700" dir="5400000" algn="ctr">
                    <a:srgbClr val="000000"/>
                  </a:outerShdw>
                </a:effectLst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eaLnBrk="0" fontAlgn="base" hangingPunct="0">
                    <a:spcAft>
                      <a:spcPts val="0"/>
                    </a:spcAft>
                  </a:pPr>
                  <a:r>
                    <a:rPr lang="en-US" sz="400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2.</a:t>
                  </a:r>
                  <a:r>
                    <a:rPr lang="ru-RU" sz="4000" dirty="0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Nokadyň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we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göni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çyzygyň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,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tekiz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figuralaryň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perspektiwasy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.</a:t>
                  </a:r>
                  <a:endParaRPr lang="ru-RU" sz="4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1" name="Пятиугольник 30"/>
                <p:cNvSpPr/>
                <p:nvPr/>
              </p:nvSpPr>
              <p:spPr>
                <a:xfrm flipH="1">
                  <a:off x="261548" y="1569283"/>
                  <a:ext cx="8433906" cy="1169895"/>
                </a:xfrm>
                <a:prstGeom prst="homePlate">
                  <a:avLst>
                    <a:gd name="adj" fmla="val 0"/>
                  </a:avLst>
                </a:prstGeom>
                <a:grpFill/>
                <a:ln>
                  <a:noFill/>
                </a:ln>
                <a:effectLst>
                  <a:outerShdw blurRad="107950" dist="12700" dir="5400000" algn="ctr">
                    <a:srgbClr val="000000"/>
                  </a:outerShdw>
                </a:effectLst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400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1.</a:t>
                  </a:r>
                  <a:r>
                    <a:rPr lang="tk-TM" sz="400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Umumy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düşünjeler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.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Perspektiw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 smtClean="0"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proýeksiýalarynyň</a:t>
                  </a:r>
                  <a:r>
                    <a:rPr lang="ru-RU" sz="3600" dirty="0" smtClean="0"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 smtClean="0"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görnüşleri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.</a:t>
                  </a:r>
                  <a:endParaRPr lang="ru-RU" sz="28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42" name="Пятиугольник 41"/>
              <p:cNvSpPr/>
              <p:nvPr/>
            </p:nvSpPr>
            <p:spPr>
              <a:xfrm flipH="1">
                <a:off x="261552" y="868474"/>
                <a:ext cx="8573364" cy="670596"/>
              </a:xfrm>
              <a:prstGeom prst="homePlate">
                <a:avLst>
                  <a:gd name="adj" fmla="val 0"/>
                </a:avLst>
              </a:prstGeom>
              <a:grpFill/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eaLnBrk="0" fontAlgn="base" hangingPunct="0"/>
                <a:r>
                  <a:rPr lang="tk-TM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Meýilnama:</a:t>
                </a:r>
                <a:endParaRPr lang="ru-RU" sz="4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0" name="Пятиугольник 9"/>
            <p:cNvSpPr/>
            <p:nvPr/>
          </p:nvSpPr>
          <p:spPr>
            <a:xfrm flipH="1">
              <a:off x="798532" y="5573208"/>
              <a:ext cx="10582840" cy="981417"/>
            </a:xfrm>
            <a:prstGeom prst="homePlate">
              <a:avLst>
                <a:gd name="adj" fmla="val 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tk-TM" sz="400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3</a:t>
              </a:r>
              <a:r>
                <a:rPr lang="en-US" sz="40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.</a:t>
              </a:r>
              <a:r>
                <a:rPr lang="ru-RU" sz="4000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3600" dirty="0" err="1">
                  <a:latin typeface="Times New Roman" panose="02020603050405020304" pitchFamily="18" charset="0"/>
                  <a:ea typeface="Times New Roman" panose="02020603050405020304" pitchFamily="18" charset="0"/>
                </a:rPr>
                <a:t>Köpgranlyklaryň</a:t>
              </a:r>
              <a:r>
                <a:rPr lang="ru-RU" sz="3600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ru-RU" sz="3600" dirty="0" err="1">
                  <a:latin typeface="Times New Roman" panose="02020603050405020304" pitchFamily="18" charset="0"/>
                  <a:ea typeface="Times New Roman" panose="02020603050405020304" pitchFamily="18" charset="0"/>
                </a:rPr>
                <a:t>we</a:t>
              </a:r>
              <a:r>
                <a:rPr lang="ru-RU" sz="3600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ru-RU" sz="3600" dirty="0" err="1">
                  <a:latin typeface="Times New Roman" panose="02020603050405020304" pitchFamily="18" charset="0"/>
                  <a:ea typeface="Times New Roman" panose="02020603050405020304" pitchFamily="18" charset="0"/>
                </a:rPr>
                <a:t>aýlanma</a:t>
              </a:r>
              <a:r>
                <a:rPr lang="ru-RU" sz="3600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ru-RU" sz="3600" dirty="0" err="1">
                  <a:latin typeface="Times New Roman" panose="02020603050405020304" pitchFamily="18" charset="0"/>
                  <a:ea typeface="Times New Roman" panose="02020603050405020304" pitchFamily="18" charset="0"/>
                </a:rPr>
                <a:t>üstleriň</a:t>
              </a:r>
              <a:r>
                <a:rPr lang="ru-RU" sz="3600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ru-RU" sz="3600" dirty="0" err="1">
                  <a:latin typeface="Times New Roman" panose="02020603050405020304" pitchFamily="18" charset="0"/>
                  <a:ea typeface="Times New Roman" panose="02020603050405020304" pitchFamily="18" charset="0"/>
                </a:rPr>
                <a:t>perspektiwasy</a:t>
              </a:r>
              <a:r>
                <a:rPr lang="ru-RU" sz="3600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.</a:t>
              </a:r>
              <a:endParaRPr lang="ru-RU" sz="4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28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1516364" y="621239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2145" y="60836"/>
            <a:ext cx="1190873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1.Topografiki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çyzgylar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barada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umumy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maglumatlar</a:t>
            </a:r>
            <a:endParaRPr lang="tk-TM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Topografiki </a:t>
            </a:r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stler</a:t>
            </a:r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Ýeriň üsti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topografiki ü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stdir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topografiýa-grekçeden-topos-ýeri, grapho-ýazýaryn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Onuň üsti hiç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hili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geometriki kanunlara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boyun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egýän däldir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Şeýle üsti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hem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k-TM" sz="3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tekizlikde şekillendirmeklik ýokardaky aýdylan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umumy usul bilen amala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aşyrylýar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k-TM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Bellik.</a:t>
            </a:r>
            <a:r>
              <a:rPr lang="tk-TM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Kese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çyzyklaryň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belgileri </a:t>
            </a:r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otnositel (</a:t>
            </a:r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haýsy </a:t>
            </a:r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hem bolsa </a:t>
            </a:r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zada görä)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absolýut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belgilere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bolünýärler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Otnositel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belgiler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islendik şertleýin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alnan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k-TM" sz="36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tekizlikden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başlanýar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Absolyut </a:t>
            </a:r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belgiler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bolsa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aýlagynda ýerleşen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belli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nokatdan alynýar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Çyzgylarda köplenç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otnositel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belgiler ulanylýar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050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11514701" y="6214361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61" y="107989"/>
            <a:ext cx="531418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Inžener gurluşyk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meseleleri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işlenende köp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halatlarda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topografiki üstler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bilen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 salyşylýar</a:t>
            </a:r>
            <a:r>
              <a:rPr lang="tk-TM" sz="3600" dirty="0" smtClean="0">
                <a:latin typeface="TimesNewRomanPSMT"/>
              </a:rPr>
              <a:t>.</a:t>
            </a:r>
          </a:p>
          <a:p>
            <a:pPr algn="just"/>
            <a:r>
              <a:rPr lang="tk-TM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1-nji mysal.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Ýapgytlyk masştaby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bilen berlen </a:t>
            </a:r>
            <a:r>
              <a:rPr lang="tk-TM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tekizligiň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</a:p>
          <a:p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topografiki ü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bilen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kesişme çyzygyny tapmaly. (1-nji surat)</a:t>
            </a: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lum bright="-40000" contrast="80000"/>
          </a:blip>
          <a:stretch>
            <a:fillRect/>
          </a:stretch>
        </p:blipFill>
        <p:spPr>
          <a:xfrm>
            <a:off x="5632703" y="164589"/>
            <a:ext cx="6381905" cy="570424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731048" y="5863063"/>
            <a:ext cx="21852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1-nji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surat.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273179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14701" y="6215086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95588"/>
            <a:ext cx="1198181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Çözülişi: </a:t>
            </a:r>
            <a:r>
              <a:rPr lang="el-GR" sz="3600" dirty="0" smtClean="0">
                <a:latin typeface="Times New Roman" panose="02020603050405020304" pitchFamily="18" charset="0"/>
              </a:rPr>
              <a:t>α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tekizligiň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apgytlyk masştabyny graduirläp, onda topografiki üstüň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kese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çyzyklarynyň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belgilerine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deň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bolan belgili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nokatlar tapylýar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Ol nokatlardan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tekizligiň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kese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çyzyklary geçirilýär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Ol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kese çyzyklaryň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topografiki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üstüň degişli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kese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çyzyklary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bilen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kesişýän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nokatlary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tapyl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nokatlar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yzygiderli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birle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dir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tk-TM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yzyk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600" dirty="0">
                <a:latin typeface="Times New Roman" panose="02020603050405020304" pitchFamily="18" charset="0"/>
              </a:rPr>
              <a:t>α</a:t>
            </a:r>
            <a:r>
              <a:rPr lang="en-US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tekizligi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ň topografiki üsti kesýän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yzygydyr.</a:t>
            </a:r>
          </a:p>
          <a:p>
            <a:pPr algn="just"/>
            <a:r>
              <a:rPr lang="tk-TM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Bellik.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Eger tekizlik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ýapgytlygy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bilen berilse, onda edil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şu tertipde meseläni işläp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bolar.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Ýöne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ilki bilen berlen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ýapgytlyk boýunça tekizligiň aralygyny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kesgitlemeli bolar.</a:t>
            </a: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02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53672" y="6218735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99059" y="95588"/>
            <a:ext cx="119362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/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</a:t>
            </a:r>
            <a:r>
              <a:rPr 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San</a:t>
            </a:r>
            <a:r>
              <a:rPr 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belgili</a:t>
            </a:r>
            <a:r>
              <a:rPr 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proýeksiýalary</a:t>
            </a:r>
            <a:r>
              <a:rPr 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gurmagyň</a:t>
            </a:r>
            <a:r>
              <a:rPr 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usullary</a:t>
            </a:r>
            <a:endParaRPr lang="tk-TM" sz="36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tk-TM" sz="3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 </a:t>
            </a:r>
            <a:r>
              <a:rPr lang="tk-TM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belgili proýeksiyalar.</a:t>
            </a:r>
            <a:r>
              <a:rPr lang="tk-TM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Eger-de </a:t>
            </a:r>
            <a:r>
              <a:rPr lang="tk-TM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predmetiň </a:t>
            </a:r>
            <a:r>
              <a:rPr lang="tk-TM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dik </a:t>
            </a:r>
            <a:r>
              <a:rPr lang="tk-TM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ölçegleri </a:t>
            </a:r>
            <a:r>
              <a:rPr lang="tk-TM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kese </a:t>
            </a:r>
            <a:r>
              <a:rPr lang="tk-TM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ölçegleri </a:t>
            </a:r>
            <a:r>
              <a:rPr lang="tk-TM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 </a:t>
            </a:r>
            <a:r>
              <a:rPr lang="tk-TM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deňeşdirilende </a:t>
            </a:r>
            <a:r>
              <a:rPr lang="tk-TM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 ujypsyz bolsalar (has beteri hem ol predmetler </a:t>
            </a:r>
            <a:r>
              <a:rPr lang="tk-TM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kanunalaýyk gelmeýän üstler </a:t>
            </a:r>
            <a:r>
              <a:rPr lang="tk-TM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bolsalar, mysal </a:t>
            </a:r>
            <a:r>
              <a:rPr lang="tk-TM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tk-TM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tk-TM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k-TM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k-TM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baýyrlaryň üstleri</a:t>
            </a:r>
            <a:r>
              <a:rPr lang="tk-TM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onda ol predmeti </a:t>
            </a:r>
            <a:r>
              <a:rPr lang="tk-TM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Monžuň </a:t>
            </a:r>
            <a:r>
              <a:rPr lang="tk-TM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usulynda </a:t>
            </a:r>
            <a:r>
              <a:rPr lang="tk-TM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şekillendirmek örän amatsyz bolýar</a:t>
            </a:r>
            <a:r>
              <a:rPr lang="tk-TM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k-TM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Şeýle ýagdaýlarda </a:t>
            </a:r>
            <a:r>
              <a:rPr lang="tk-TM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 belgili </a:t>
            </a:r>
            <a:r>
              <a:rPr lang="tk-TM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 diýilýän proýeksiýalar ulanylýar.</a:t>
            </a:r>
          </a:p>
        </p:txBody>
      </p:sp>
    </p:spTree>
    <p:extLst>
      <p:ext uri="{BB962C8B-B14F-4D97-AF65-F5344CB8AC3E}">
        <p14:creationId xmlns:p14="http://schemas.microsoft.com/office/powerpoint/2010/main" val="299189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14702" y="6214361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9059" y="95588"/>
            <a:ext cx="1196352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Bellik:</a:t>
            </a:r>
            <a:r>
              <a:rPr lang="tk-TM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Nokatlaryň proýeksiýalaryny harplary ulanman, diňe san belgileri bilen hem görkezmek bolýar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k-TM" sz="36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tekizlik elmydama kese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ýagdaýda ýerleşdirilýär we köplenç halatlarda H</a:t>
            </a:r>
            <a:r>
              <a:rPr lang="tk-TM" sz="3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bilen bellenilyar. HQ tekizlige </a:t>
            </a:r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esasy tekizlik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ya-da </a:t>
            </a:r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nulynjy</a:t>
            </a:r>
          </a:p>
          <a:p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derejeli tekizlik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diyilyar. 01 tekizlik deregine Dekartyn koordinatalar</a:t>
            </a:r>
          </a:p>
          <a:p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sistemasyndaky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ХОУ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tekizligi almak bolar.</a:t>
            </a:r>
          </a:p>
        </p:txBody>
      </p:sp>
    </p:spTree>
    <p:extLst>
      <p:ext uri="{BB962C8B-B14F-4D97-AF65-F5344CB8AC3E}">
        <p14:creationId xmlns:p14="http://schemas.microsoft.com/office/powerpoint/2010/main" val="82712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28951" y="620822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pic>
        <p:nvPicPr>
          <p:cNvPr id="5" name="Рисунок 3" descr="D:\Şahsy dokument\Bawa\Ismailow ÇG\Cyzuw geometriya çyzgylar\soky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99" y="153826"/>
            <a:ext cx="5457678" cy="6176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9399" y="6105067"/>
            <a:ext cx="97622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k-TM" alt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Konusyň </a:t>
            </a:r>
            <a:r>
              <a:rPr kumimoji="0" lang="ru-RU" altLang="ru-RU" sz="3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umumy</a:t>
            </a:r>
            <a:r>
              <a:rPr kumimoji="0" lang="ru-RU" alt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haldaky</a:t>
            </a:r>
            <a:r>
              <a:rPr kumimoji="0" lang="ru-RU" alt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alt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</a:t>
            </a:r>
            <a:r>
              <a:rPr kumimoji="0" lang="ru-RU" alt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</a:t>
            </a:r>
            <a:r>
              <a:rPr kumimoji="0" lang="ru-RU" alt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kumimoji="0" lang="ru-RU" alt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kesişmegi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12084" y="111621"/>
            <a:ext cx="626879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Onuň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konusyň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depesiniň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üstünden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β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gorizontal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proýektirleýji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geçirilýär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600" dirty="0" err="1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Onuň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3600" b="1" baseline="-250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β 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yzy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 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tekizligiň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 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yzyna perpendikulýardyr (</a:t>
            </a:r>
            <a:r>
              <a:rPr lang="ru-RU" sz="3600" b="1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3600" b="1" baseline="-250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ru-RU" sz="3600" b="1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β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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3600" b="1" baseline="-250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ru-RU" sz="3600" dirty="0" err="1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Soňra</a:t>
            </a:r>
            <a:r>
              <a:rPr lang="ru-RU" sz="36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β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proýeksiýasy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h''v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''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kesimdir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00847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24135" y="621462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95588"/>
            <a:ext cx="1198181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β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konus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proýeksiýasy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bolsa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a''b''s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''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üçburçlykdyr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Tapylan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iki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özara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kesişýän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1''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7''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diýip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bellenilýär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Baglanyşyk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çyzyklaryny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geçirip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a's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b's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emele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getirijileriň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üstünde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7'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Bu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z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okdaky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aşaky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(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7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ýokarky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(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nokatlardyr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b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görünýän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görünmeýän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böleklerini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çäklendirýän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tapmak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üçin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ýene-de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konusyň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depesiniň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simmetriýa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okunyň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üstünden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φ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frontal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geçirilýär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Soňra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kömekçi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φ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konus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çyzyklarynyň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proýeksiýalary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n w="3175" cmpd="sng"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389072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1648</TotalTime>
  <Words>770</Words>
  <Application>Microsoft Office PowerPoint</Application>
  <PresentationFormat>Широкоэкранный</PresentationFormat>
  <Paragraphs>49</Paragraphs>
  <Slides>13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Symbol</vt:lpstr>
      <vt:lpstr>Times New Roman</vt:lpstr>
      <vt:lpstr>TimesNewRomanPSMT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MYRAT</dc:creator>
  <cp:lastModifiedBy>MYRAT</cp:lastModifiedBy>
  <cp:revision>178</cp:revision>
  <dcterms:created xsi:type="dcterms:W3CDTF">2020-05-31T16:38:52Z</dcterms:created>
  <dcterms:modified xsi:type="dcterms:W3CDTF">2021-03-15T12:55:42Z</dcterms:modified>
</cp:coreProperties>
</file>