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660" r:id="rId1"/>
  </p:sldMasterIdLst>
  <p:notesMasterIdLst>
    <p:notesMasterId r:id="rId10"/>
  </p:notesMasterIdLst>
  <p:sldIdLst>
    <p:sldId id="593" r:id="rId2"/>
    <p:sldId id="532" r:id="rId3"/>
    <p:sldId id="613" r:id="rId4"/>
    <p:sldId id="626" r:id="rId5"/>
    <p:sldId id="622" r:id="rId6"/>
    <p:sldId id="625" r:id="rId7"/>
    <p:sldId id="623" r:id="rId8"/>
    <p:sldId id="624" r:id="rId9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4E92"/>
    <a:srgbClr val="009900"/>
    <a:srgbClr val="CC0000"/>
    <a:srgbClr val="FFFF00"/>
    <a:srgbClr val="FF5050"/>
    <a:srgbClr val="38D1E6"/>
    <a:srgbClr val="99FF33"/>
    <a:srgbClr val="800000"/>
    <a:srgbClr val="5496F8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1" autoAdjust="0"/>
    <p:restoredTop sz="85279" autoAdjust="0"/>
  </p:normalViewPr>
  <p:slideViewPr>
    <p:cSldViewPr>
      <p:cViewPr>
        <p:scale>
          <a:sx n="118" d="100"/>
          <a:sy n="118" d="100"/>
        </p:scale>
        <p:origin x="456" y="-1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DA2172B-8A44-41AA-A150-A76DC2CF15BD}" type="datetimeFigureOut">
              <a:rPr lang="en-US"/>
              <a:pPr/>
              <a:t>9/9/2020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2513"/>
            <a:ext cx="5680075" cy="4603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451857D7-F51B-4E00-A041-382B5ED2C5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713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DF9898-7473-43AB-A5F8-D7C3278EB54D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364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DF9898-7473-43AB-A5F8-D7C3278EB54D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353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DF9898-7473-43AB-A5F8-D7C3278EB54D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313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DF9898-7473-43AB-A5F8-D7C3278EB54D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851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DF9898-7473-43AB-A5F8-D7C3278EB54D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42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DF9898-7473-43AB-A5F8-D7C3278EB54D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908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gif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 userDrawn="1"/>
        </p:nvGrpSpPr>
        <p:grpSpPr bwMode="auto">
          <a:xfrm>
            <a:off x="4114800" y="152400"/>
            <a:ext cx="677863" cy="868363"/>
            <a:chOff x="4944" y="48"/>
            <a:chExt cx="720" cy="768"/>
          </a:xfrm>
        </p:grpSpPr>
        <p:pic>
          <p:nvPicPr>
            <p:cNvPr id="5" name="Picture 16" descr="fr_anim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44" y="96"/>
              <a:ext cx="706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 useBgFill="1">
          <p:nvSpPr>
            <p:cNvPr id="6" name="AutoShape 17"/>
            <p:cNvSpPr>
              <a:spLocks noChangeArrowheads="1"/>
            </p:cNvSpPr>
            <p:nvPr/>
          </p:nvSpPr>
          <p:spPr bwMode="auto">
            <a:xfrm>
              <a:off x="4944" y="48"/>
              <a:ext cx="720" cy="768"/>
            </a:xfrm>
            <a:custGeom>
              <a:avLst/>
              <a:gdLst>
                <a:gd name="G0" fmla="+- 1890 0 0"/>
                <a:gd name="G1" fmla="+- 21600 0 1890"/>
                <a:gd name="G2" fmla="+- 21600 0 189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890" y="10800"/>
                  </a:moveTo>
                  <a:cubicBezTo>
                    <a:pt x="1890" y="15721"/>
                    <a:pt x="5879" y="19710"/>
                    <a:pt x="10800" y="19710"/>
                  </a:cubicBezTo>
                  <a:cubicBezTo>
                    <a:pt x="15721" y="19710"/>
                    <a:pt x="19710" y="15721"/>
                    <a:pt x="19710" y="10800"/>
                  </a:cubicBezTo>
                  <a:cubicBezTo>
                    <a:pt x="19710" y="5879"/>
                    <a:pt x="15721" y="1890"/>
                    <a:pt x="10800" y="1890"/>
                  </a:cubicBezTo>
                  <a:cubicBezTo>
                    <a:pt x="5879" y="1890"/>
                    <a:pt x="1890" y="5879"/>
                    <a:pt x="1890" y="10800"/>
                  </a:cubicBezTo>
                  <a:close/>
                </a:path>
              </a:pathLst>
            </a:cu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MY">
                <a:latin typeface="Calibri" pitchFamily="34" charset="0"/>
              </a:endParaRPr>
            </a:p>
          </p:txBody>
        </p:sp>
      </p:grp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  <a:prstGeom prst="rect">
            <a:avLst/>
          </a:prstGeom>
        </p:spPr>
        <p:txBody>
          <a:bodyPr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85F1029F-993F-40B4-8C37-B68C6961EB46}" type="datetime1">
              <a:rPr lang="en-US" smtClean="0"/>
              <a:pPr/>
              <a:t>9/9/2020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225CAEF7-A4AD-4479-97BD-1469548693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8D392DE9-64BC-4AC2-A311-F43D92FF7C4E}" type="datetime1">
              <a:rPr lang="en-US" smtClean="0"/>
              <a:pPr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49633D0C-939B-4A66-8083-3824D96F12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01C15B60-5DB3-4891-9B7B-6AB4DDA917DA}" type="datetime1">
              <a:rPr lang="en-US" smtClean="0"/>
              <a:pPr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10B929F4-6428-4F23-B63B-7936F6AD95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2"/>
          <p:cNvGraphicFramePr>
            <a:graphicFrameLocks noChangeAspect="1"/>
          </p:cNvGraphicFramePr>
          <p:nvPr/>
        </p:nvGraphicFramePr>
        <p:xfrm>
          <a:off x="0" y="6410325"/>
          <a:ext cx="91440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0" name="Bitmap Image" r:id="rId3" imgW="3885714" imgH="190426" progId="PBrush">
                  <p:embed/>
                </p:oleObj>
              </mc:Choice>
              <mc:Fallback>
                <p:oleObj name="Bitmap Image" r:id="rId3" imgW="3885714" imgH="190426" progId="PBrush">
                  <p:embed/>
                  <p:pic>
                    <p:nvPicPr>
                      <p:cNvPr id="0" name="Picture 5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410325"/>
                        <a:ext cx="9144000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9" descr="banner_main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175"/>
            <a:ext cx="914400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1295400" y="228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defRPr/>
            </a:pPr>
            <a:endParaRPr lang="en-GB" sz="4000" b="1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8" name="Group 15"/>
          <p:cNvGrpSpPr>
            <a:grpSpLocks/>
          </p:cNvGrpSpPr>
          <p:nvPr userDrawn="1"/>
        </p:nvGrpSpPr>
        <p:grpSpPr bwMode="auto">
          <a:xfrm>
            <a:off x="26988" y="26988"/>
            <a:ext cx="896937" cy="1157287"/>
            <a:chOff x="4944" y="48"/>
            <a:chExt cx="720" cy="768"/>
          </a:xfrm>
        </p:grpSpPr>
        <p:pic>
          <p:nvPicPr>
            <p:cNvPr id="9" name="Picture 16" descr="fr_anim"/>
            <p:cNvPicPr>
              <a:picLocks noChangeAspect="1" noChangeArrowheads="1" noCrop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944" y="96"/>
              <a:ext cx="706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 useBgFill="1">
          <p:nvSpPr>
            <p:cNvPr id="10" name="AutoShape 17"/>
            <p:cNvSpPr>
              <a:spLocks noChangeArrowheads="1"/>
            </p:cNvSpPr>
            <p:nvPr/>
          </p:nvSpPr>
          <p:spPr bwMode="auto">
            <a:xfrm>
              <a:off x="4944" y="48"/>
              <a:ext cx="720" cy="768"/>
            </a:xfrm>
            <a:custGeom>
              <a:avLst/>
              <a:gdLst>
                <a:gd name="G0" fmla="+- 1890 0 0"/>
                <a:gd name="G1" fmla="+- 21600 0 1890"/>
                <a:gd name="G2" fmla="+- 21600 0 189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890" y="10800"/>
                  </a:moveTo>
                  <a:cubicBezTo>
                    <a:pt x="1890" y="15721"/>
                    <a:pt x="5879" y="19710"/>
                    <a:pt x="10800" y="19710"/>
                  </a:cubicBezTo>
                  <a:cubicBezTo>
                    <a:pt x="15721" y="19710"/>
                    <a:pt x="19710" y="15721"/>
                    <a:pt x="19710" y="10800"/>
                  </a:cubicBezTo>
                  <a:cubicBezTo>
                    <a:pt x="19710" y="5879"/>
                    <a:pt x="15721" y="1890"/>
                    <a:pt x="10800" y="1890"/>
                  </a:cubicBezTo>
                  <a:cubicBezTo>
                    <a:pt x="5879" y="1890"/>
                    <a:pt x="1890" y="5879"/>
                    <a:pt x="1890" y="10800"/>
                  </a:cubicBezTo>
                  <a:close/>
                </a:path>
              </a:pathLst>
            </a:cu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2460625" y="6535738"/>
            <a:ext cx="41148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200" b="1" dirty="0">
                <a:latin typeface="Times New Roman" pitchFamily="18" charset="0"/>
              </a:rPr>
              <a:t>Copyright </a:t>
            </a: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©</a:t>
            </a:r>
            <a:r>
              <a:rPr lang="en-US" sz="1200" b="1" dirty="0">
                <a:latin typeface="Times New Roman" pitchFamily="18" charset="0"/>
              </a:rPr>
              <a:t> 2008 -2011 Universiti Teknologi PETRONAS</a:t>
            </a:r>
          </a:p>
        </p:txBody>
      </p:sp>
      <p:graphicFrame>
        <p:nvGraphicFramePr>
          <p:cNvPr id="12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1" name="Equation" r:id="rId7" imgW="114151" imgH="215619" progId="Equation.3">
                  <p:embed/>
                </p:oleObj>
              </mc:Choice>
              <mc:Fallback>
                <p:oleObj name="Equation" r:id="rId7" imgW="114151" imgH="215619" progId="Equation.3">
                  <p:embed/>
                  <p:pic>
                    <p:nvPicPr>
                      <p:cNvPr id="0" name="Picture 5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20"/>
          <p:cNvSpPr txBox="1">
            <a:spLocks noChangeArrowheads="1"/>
          </p:cNvSpPr>
          <p:nvPr userDrawn="1"/>
        </p:nvSpPr>
        <p:spPr bwMode="auto">
          <a:xfrm>
            <a:off x="7826375" y="12700"/>
            <a:ext cx="1304925" cy="3079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b="1">
                <a:latin typeface="Arial Narrow" pitchFamily="34" charset="0"/>
              </a:rPr>
              <a:t>CONFIDENTIAL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76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34401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34401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724650" y="634523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E165A-7E8E-4269-9963-9FF7B9704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 userDrawn="1"/>
        </p:nvGrpSpPr>
        <p:grpSpPr bwMode="auto">
          <a:xfrm>
            <a:off x="103188" y="109538"/>
            <a:ext cx="677862" cy="868362"/>
            <a:chOff x="4944" y="48"/>
            <a:chExt cx="720" cy="768"/>
          </a:xfrm>
        </p:grpSpPr>
        <p:pic>
          <p:nvPicPr>
            <p:cNvPr id="5" name="Picture 16" descr="fr_anim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44" y="96"/>
              <a:ext cx="706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 useBgFill="1">
          <p:nvSpPr>
            <p:cNvPr id="6" name="AutoShape 17"/>
            <p:cNvSpPr>
              <a:spLocks noChangeArrowheads="1"/>
            </p:cNvSpPr>
            <p:nvPr/>
          </p:nvSpPr>
          <p:spPr bwMode="auto">
            <a:xfrm>
              <a:off x="4944" y="48"/>
              <a:ext cx="720" cy="768"/>
            </a:xfrm>
            <a:custGeom>
              <a:avLst/>
              <a:gdLst>
                <a:gd name="G0" fmla="+- 1890 0 0"/>
                <a:gd name="G1" fmla="+- 21600 0 1890"/>
                <a:gd name="G2" fmla="+- 21600 0 189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890" y="10800"/>
                  </a:moveTo>
                  <a:cubicBezTo>
                    <a:pt x="1890" y="15721"/>
                    <a:pt x="5879" y="19710"/>
                    <a:pt x="10800" y="19710"/>
                  </a:cubicBezTo>
                  <a:cubicBezTo>
                    <a:pt x="15721" y="19710"/>
                    <a:pt x="19710" y="15721"/>
                    <a:pt x="19710" y="10800"/>
                  </a:cubicBezTo>
                  <a:cubicBezTo>
                    <a:pt x="19710" y="5879"/>
                    <a:pt x="15721" y="1890"/>
                    <a:pt x="10800" y="1890"/>
                  </a:cubicBezTo>
                  <a:cubicBezTo>
                    <a:pt x="5879" y="1890"/>
                    <a:pt x="1890" y="5879"/>
                    <a:pt x="1890" y="10800"/>
                  </a:cubicBezTo>
                  <a:close/>
                </a:path>
              </a:pathLst>
            </a:cu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MY">
                <a:latin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EF6F7853-D19F-4B3C-8150-A7E42E34B1A7}" type="datetime1">
              <a:rPr lang="en-US" smtClean="0"/>
              <a:pPr/>
              <a:t>9/9/2020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081B6D73-EC26-4CFF-8772-619F4DE4C4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  <a:prstGeom prst="rect">
            <a:avLst/>
          </a:prstGeo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  <a:prstGeom prst="rect">
            <a:avLst/>
          </a:prstGeo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8118CBE8-AA96-4076-9195-9B327409DB04}" type="datetime1">
              <a:rPr lang="en-US" smtClean="0"/>
              <a:pPr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2625FEE2-17D8-4964-9B21-76AC384C6C2F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AE2B9B96-4A6C-4F3A-96E1-52F19FD1DD11}" type="datetime1">
              <a:rPr lang="en-US" smtClean="0"/>
              <a:pPr/>
              <a:t>9/9/2020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64C98BF0-7A62-4307-8574-AF64404C9B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F7170EDE-EEBC-4387-A55E-74EC63728DAC}" type="datetime1">
              <a:rPr lang="en-US" smtClean="0"/>
              <a:pPr/>
              <a:t>9/9/2020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4507BE0D-19C6-4E37-BE1F-E0991D268D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37BF2092-4FBD-4579-96B3-63A527633065}" type="datetime1">
              <a:rPr lang="en-US" smtClean="0"/>
              <a:pPr/>
              <a:t>9/9/2020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E802BDA7-C459-4504-912A-D334011700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627A1C35-AA3A-4643-842E-C8611F1AB8F1}" type="datetime1">
              <a:rPr lang="en-US" smtClean="0"/>
              <a:pPr/>
              <a:t>9/9/2020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375B7EBA-C3B7-4301-8970-2C1D171662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957B9687-2CD2-40E1-A517-939D9B834E57}" type="datetime1">
              <a:rPr lang="en-US" smtClean="0"/>
              <a:pPr/>
              <a:t>9/9/2020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458A08C1-21E1-4358-8575-7F377B44B6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  <a:prstGeom prst="rect">
            <a:avLst/>
          </a:prstGeo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prstGeom prst="rect">
            <a:avLst/>
          </a:prstGeo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  <a:prstGeom prst="rect">
            <a:avLst/>
          </a:prstGeo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5397019C-2214-4B98-8CA0-092F54178EFA}" type="datetime1">
              <a:rPr lang="en-US" smtClean="0"/>
              <a:pPr/>
              <a:t>9/9/2020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D0A6567A-CAA8-426F-8D46-3B0D0C42F8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324600"/>
            <a:ext cx="9144000" cy="533400"/>
          </a:xfrm>
          <a:prstGeom prst="rect">
            <a:avLst/>
          </a:prstGeom>
          <a:solidFill>
            <a:srgbClr val="044E9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MY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fld id="{AC3358B3-A960-4025-8F60-4148A2FF42CE}" type="datetime1">
              <a:rPr lang="en-US" smtClean="0"/>
              <a:pPr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fld id="{955FFC6A-1DA9-4DBB-89F4-45CE10D6E5D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044E9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MY">
              <a:solidFill>
                <a:srgbClr val="FFFFFF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Oval 37"/>
          <p:cNvSpPr>
            <a:spLocks noChangeArrowheads="1"/>
          </p:cNvSpPr>
          <p:nvPr/>
        </p:nvSpPr>
        <p:spPr bwMode="auto">
          <a:xfrm>
            <a:off x="56009" y="546994"/>
            <a:ext cx="1440160" cy="547836"/>
          </a:xfrm>
          <a:prstGeom prst="ellipse">
            <a:avLst/>
          </a:prstGeom>
          <a:solidFill>
            <a:srgbClr val="000099"/>
          </a:solidFill>
          <a:ln w="57150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FFFF00"/>
                </a:solidFill>
                <a:latin typeface="Times New Roman"/>
              </a:rPr>
              <a:t>4</a:t>
            </a:r>
            <a:r>
              <a:rPr lang="sq-AL" b="1" dirty="0" smtClean="0">
                <a:solidFill>
                  <a:srgbClr val="FFFF00"/>
                </a:solidFill>
                <a:latin typeface="Times New Roman"/>
              </a:rPr>
              <a:t>-nji sapak</a:t>
            </a:r>
            <a:endParaRPr lang="ru-RU" b="1" dirty="0">
              <a:solidFill>
                <a:srgbClr val="FFFF00"/>
              </a:solidFill>
              <a:latin typeface="Times New Roman"/>
            </a:endParaRPr>
          </a:p>
        </p:txBody>
      </p:sp>
      <p:pic>
        <p:nvPicPr>
          <p:cNvPr id="39942" name="Picture 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-405506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611560" y="2852936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1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dirty="0" smtClean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5895" y="2276872"/>
            <a:ext cx="77298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2800" b="1" dirty="0" smtClean="0">
                <a:latin typeface="Times New Roman"/>
                <a:ea typeface="Times New Roman"/>
              </a:rPr>
              <a:t> </a:t>
            </a:r>
            <a:endParaRPr lang="ru-RU" b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62908" y="125910"/>
            <a:ext cx="688278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cs-CZ" sz="2400" b="1" dirty="0" smtClean="0">
                <a:solidFill>
                  <a:schemeClr val="bg1"/>
                </a:solidFill>
              </a:rPr>
              <a:t>Türkmenistanyň </a:t>
            </a:r>
            <a:r>
              <a:rPr lang="cs-CZ" sz="2400" b="1" dirty="0">
                <a:solidFill>
                  <a:schemeClr val="bg1"/>
                </a:solidFill>
              </a:rPr>
              <a:t>yokary </a:t>
            </a:r>
            <a:r>
              <a:rPr lang="ru-RU" sz="2400" b="1" dirty="0" err="1">
                <a:solidFill>
                  <a:schemeClr val="bg1"/>
                </a:solidFill>
              </a:rPr>
              <a:t>döwlet</a:t>
            </a:r>
            <a:r>
              <a:rPr lang="ru-RU" sz="2400" b="1" dirty="0">
                <a:solidFill>
                  <a:schemeClr val="bg1"/>
                </a:solidFill>
              </a:rPr>
              <a:t>  </a:t>
            </a:r>
            <a:r>
              <a:rPr lang="cs-CZ" sz="2400" b="1" dirty="0">
                <a:solidFill>
                  <a:schemeClr val="bg1"/>
                </a:solidFill>
              </a:rPr>
              <a:t>häkimiýet</a:t>
            </a:r>
            <a:r>
              <a:rPr lang="ru-RU" sz="2400" b="1" dirty="0">
                <a:solidFill>
                  <a:schemeClr val="bg1"/>
                </a:solidFill>
              </a:rPr>
              <a:t>i</a:t>
            </a:r>
            <a:endParaRPr lang="ru-RU" sz="2400" dirty="0">
              <a:solidFill>
                <a:schemeClr val="bg1"/>
              </a:solidFill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       </a:t>
            </a:r>
            <a:r>
              <a:rPr lang="ru-RU" sz="2400" b="1" dirty="0" err="1" smtClean="0">
                <a:solidFill>
                  <a:schemeClr val="bg1"/>
                </a:solidFill>
              </a:rPr>
              <a:t>we</a:t>
            </a:r>
            <a:r>
              <a:rPr lang="ru-RU" sz="2400" b="1" dirty="0" smtClean="0">
                <a:solidFill>
                  <a:schemeClr val="bg1"/>
                </a:solidFill>
              </a:rPr>
              <a:t>  </a:t>
            </a:r>
            <a:r>
              <a:rPr lang="ru-RU" sz="2400" b="1" dirty="0" err="1">
                <a:solidFill>
                  <a:schemeClr val="bg1"/>
                </a:solidFill>
              </a:rPr>
              <a:t>dolandyryş</a:t>
            </a:r>
            <a:r>
              <a:rPr lang="ru-RU" sz="2400" b="1" dirty="0">
                <a:solidFill>
                  <a:schemeClr val="bg1"/>
                </a:solidFill>
              </a:rPr>
              <a:t>  </a:t>
            </a:r>
            <a:r>
              <a:rPr lang="cs-CZ" sz="2400" b="1" dirty="0" smtClean="0">
                <a:solidFill>
                  <a:schemeClr val="bg1"/>
                </a:solidFill>
              </a:rPr>
              <a:t>edaralary</a:t>
            </a:r>
            <a:r>
              <a:rPr lang="cs-CZ" sz="2400" dirty="0" smtClean="0">
                <a:solidFill>
                  <a:schemeClr val="bg1"/>
                </a:solidFill>
              </a:rPr>
              <a:t>  </a:t>
            </a:r>
            <a:endParaRPr lang="ru-RU" sz="2400" dirty="0">
              <a:solidFill>
                <a:schemeClr val="bg1"/>
              </a:solidFill>
            </a:endParaRPr>
          </a:p>
          <a:p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4314" y="1975773"/>
            <a:ext cx="87129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/>
              <a:t>1. Türkmenistanyň</a:t>
            </a:r>
            <a:r>
              <a:rPr lang="ru-RU" sz="3200" b="1" dirty="0"/>
              <a:t> </a:t>
            </a:r>
            <a:r>
              <a:rPr lang="ru-RU" sz="3200" b="1" dirty="0" err="1"/>
              <a:t>Prezidenti</a:t>
            </a:r>
            <a:r>
              <a:rPr lang="ru-RU" sz="3200" b="1" dirty="0" smtClean="0"/>
              <a:t>.</a:t>
            </a:r>
            <a:r>
              <a:rPr lang="cs-CZ" sz="3200" b="1" dirty="0"/>
              <a:t> </a:t>
            </a:r>
            <a:r>
              <a:rPr lang="cs-CZ" sz="3200" b="1" dirty="0" smtClean="0"/>
              <a:t>Ministrler </a:t>
            </a:r>
            <a:r>
              <a:rPr lang="cs-CZ" sz="3200" b="1" dirty="0"/>
              <a:t>Kabineti ýokary ýerine ýetiriji we serenjam beriji edara.</a:t>
            </a:r>
            <a:endParaRPr lang="ru-RU" sz="3200" dirty="0"/>
          </a:p>
          <a:p>
            <a:r>
              <a:rPr lang="cs-CZ" sz="3200" b="1" dirty="0" smtClean="0"/>
              <a:t>2</a:t>
            </a:r>
            <a:r>
              <a:rPr lang="cs-CZ" sz="3200" b="1" dirty="0"/>
              <a:t>. Türkmenistanyň Mejlisi kanun çykaryjy edarasy.</a:t>
            </a:r>
            <a:endParaRPr lang="ru-RU" sz="3200" dirty="0"/>
          </a:p>
          <a:p>
            <a:r>
              <a:rPr lang="en-US" sz="3200" b="1" dirty="0"/>
              <a:t>3</a:t>
            </a:r>
            <a:r>
              <a:rPr lang="cs-CZ" sz="3200" b="1" dirty="0" smtClean="0"/>
              <a:t>. </a:t>
            </a:r>
            <a:r>
              <a:rPr lang="cs-CZ" sz="3200" b="1" dirty="0"/>
              <a:t>Türkmenistanyň Ýokary Kazyýeti.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1577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z="4000" b="1" dirty="0" smtClean="0">
                <a:latin typeface="+mn-lt"/>
              </a:rPr>
              <a:t> </a:t>
            </a:r>
            <a:endParaRPr lang="en-US" sz="4000" b="1" dirty="0">
              <a:latin typeface="+mn-lt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6D73-EC26-4CFF-8772-619F4DE4C4F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2133600"/>
            <a:ext cx="2840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90561" y="-387424"/>
            <a:ext cx="8712968" cy="6107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b="1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 err="1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Edebiýat</a:t>
            </a:r>
            <a:r>
              <a:rPr lang="ru-RU" sz="36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:</a:t>
            </a:r>
            <a:endParaRPr lang="ru-RU" sz="36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 </a:t>
            </a:r>
            <a:endParaRPr lang="en-US" dirty="0" smtClean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endParaRPr lang="en-US" sz="2400" dirty="0" smtClean="0">
              <a:latin typeface="Times New Roman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    </a:t>
            </a:r>
            <a:r>
              <a:rPr lang="cs-CZ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 smtClean="0"/>
              <a:t> </a:t>
            </a:r>
            <a:r>
              <a:rPr lang="cs-CZ" sz="2800" dirty="0">
                <a:latin typeface="Times New Roman" pitchFamily="18" charset="0"/>
                <a:ea typeface="Calibri"/>
                <a:cs typeface="Times New Roman" pitchFamily="18" charset="0"/>
              </a:rPr>
              <a:t>1. Türkmenistanyň Konstitusiýasy.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cs-CZ" sz="2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cs-CZ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˝Türkmenistan˝ gazeti</a:t>
            </a:r>
            <a:r>
              <a:rPr lang="sq-AL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</a:t>
            </a:r>
            <a:r>
              <a:rPr lang="cs-CZ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15.09.16 ý.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q-AL" sz="28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sq-AL" sz="28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6-</a:t>
            </a:r>
            <a:r>
              <a:rPr lang="sq-AL" sz="28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sq-A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o-RO" sz="2800" dirty="0">
                <a:latin typeface="Times New Roman" pitchFamily="18" charset="0"/>
                <a:cs typeface="Times New Roman" pitchFamily="18" charset="0"/>
              </a:rPr>
              <a:t>Türkmenistanyň kanunçylygynyň esaslary.</a:t>
            </a: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Ý</a:t>
            </a:r>
            <a:r>
              <a:rPr lang="ro-RO" sz="2800" dirty="0">
                <a:latin typeface="Times New Roman" pitchFamily="18" charset="0"/>
                <a:cs typeface="Times New Roman" pitchFamily="18" charset="0"/>
              </a:rPr>
              <a:t>okary okuw mekdepleri üçin okuw kitaby</a:t>
            </a:r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q-AL" sz="28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.,</a:t>
            </a:r>
            <a:r>
              <a:rPr lang="sq-AL" sz="2800" dirty="0">
                <a:latin typeface="Times New Roman" pitchFamily="18" charset="0"/>
                <a:cs typeface="Times New Roman" pitchFamily="18" charset="0"/>
              </a:rPr>
              <a:t>2010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ý.</a:t>
            </a:r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s. </a:t>
            </a:r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26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- 57</a:t>
            </a:r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indent="270510">
              <a:spcAft>
                <a:spcPts val="0"/>
              </a:spcAft>
            </a:pPr>
            <a:r>
              <a:rPr lang="cs-CZ" sz="2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.«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Türkmenistanyň Ministrler Kabineti hakynda» Türkmenistanyň kanuny - Türkmenistanyň  Mejlisiniň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Maglumatlary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199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ý.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0"/>
              </a:spcAft>
            </a:pP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2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1223604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lvl="0" algn="l" eaLnBrk="1" hangingPunct="1"/>
            <a:r>
              <a:rPr lang="tk-TM" sz="2800" kern="1200" dirty="0" smtClean="0">
                <a:solidFill>
                  <a:prstClr val="white"/>
                </a:solidFill>
                <a:latin typeface="Times New Roman"/>
                <a:ea typeface="Calibri"/>
                <a:cs typeface="Times New Roman"/>
              </a:rPr>
              <a:t>                   </a:t>
            </a:r>
            <a:r>
              <a:rPr lang="en-US" sz="2800" kern="1200" dirty="0" smtClean="0">
                <a:solidFill>
                  <a:prstClr val="white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2800" kern="1200" dirty="0">
              <a:solidFill>
                <a:prstClr val="white"/>
              </a:solidFill>
              <a:ea typeface="+mn-ea"/>
              <a:cs typeface="Arial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6D73-EC26-4CFF-8772-619F4DE4C4F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2133600"/>
            <a:ext cx="2840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88801" y="1351900"/>
            <a:ext cx="8640960" cy="38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434" y="1196752"/>
            <a:ext cx="8640959" cy="324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/>
                <a:ea typeface="Calibri"/>
                <a:cs typeface="Times New Roman"/>
              </a:rPr>
              <a:t>         </a:t>
            </a:r>
            <a:r>
              <a:rPr lang="en-US" sz="1400" b="1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433" y="1202452"/>
            <a:ext cx="8606327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tk-TM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k-TM" dirty="0" smtClean="0">
              <a:latin typeface="Times New Roman" pitchFamily="18" charset="0"/>
              <a:cs typeface="Times New Roman" pitchFamily="18" charset="0"/>
            </a:endParaRPr>
          </a:p>
          <a:p>
            <a:endParaRPr lang="tk-TM" dirty="0" smtClean="0">
              <a:latin typeface="Times New Roman" pitchFamily="18" charset="0"/>
              <a:cs typeface="Times New Roman" pitchFamily="18" charset="0"/>
            </a:endParaRPr>
          </a:p>
          <a:p>
            <a:endParaRPr lang="tk-TM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305342"/>
            <a:ext cx="892976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 smtClean="0"/>
              <a:t>  </a:t>
            </a:r>
            <a:r>
              <a:rPr lang="en-US" dirty="0" smtClean="0"/>
              <a:t>  </a:t>
            </a:r>
          </a:p>
          <a:p>
            <a:pPr algn="just"/>
            <a:r>
              <a:rPr lang="en-US" dirty="0" smtClean="0"/>
              <a:t>  </a:t>
            </a:r>
            <a:r>
              <a:rPr lang="cs-CZ" sz="2400" dirty="0" smtClean="0"/>
              <a:t>Döwlet </a:t>
            </a:r>
            <a:r>
              <a:rPr lang="cs-CZ" sz="2400" dirty="0"/>
              <a:t>häkimiýeti  kanun çykaryjy häkimiýete, ýerine ýetiriji häkimiýete we kazyýet häkimiýetine bölünýär. </a:t>
            </a:r>
            <a:endParaRPr lang="en-US" sz="2400" dirty="0" smtClean="0"/>
          </a:p>
          <a:p>
            <a:pPr algn="just"/>
            <a:r>
              <a:rPr lang="en-US" sz="2400" dirty="0"/>
              <a:t> </a:t>
            </a:r>
            <a:r>
              <a:rPr lang="en-US" sz="2400" dirty="0" smtClean="0"/>
              <a:t>     </a:t>
            </a:r>
            <a:r>
              <a:rPr lang="cs-CZ" sz="2400" dirty="0" smtClean="0"/>
              <a:t>Bu </a:t>
            </a:r>
            <a:r>
              <a:rPr lang="cs-CZ" sz="2400" dirty="0"/>
              <a:t>häkimiýetler öz işlerini özbaşdak amala aşyrýarlar we biri-biri bilen sabyr-takatly </a:t>
            </a:r>
            <a:r>
              <a:rPr lang="cs-CZ" sz="2400" dirty="0" smtClean="0"/>
              <a:t>işleýärler</a:t>
            </a:r>
            <a:r>
              <a:rPr lang="en-US" sz="2400" dirty="0" smtClean="0"/>
              <a:t> </a:t>
            </a:r>
            <a:endParaRPr lang="ru-RU" sz="2400" dirty="0"/>
          </a:p>
          <a:p>
            <a:pPr algn="just"/>
            <a:r>
              <a:rPr lang="cs-CZ" sz="2400" dirty="0"/>
              <a:t>    </a:t>
            </a:r>
            <a:r>
              <a:rPr lang="en-US" sz="2400" dirty="0" smtClean="0"/>
              <a:t>  </a:t>
            </a:r>
            <a:r>
              <a:rPr lang="cs-CZ" sz="2400" dirty="0" smtClean="0"/>
              <a:t>  </a:t>
            </a:r>
            <a:r>
              <a:rPr lang="cs-CZ" sz="2400" dirty="0"/>
              <a:t>Türkmenistan</a:t>
            </a:r>
            <a:r>
              <a:rPr lang="ru-RU" sz="2400" dirty="0" err="1"/>
              <a:t>da</a:t>
            </a:r>
            <a:r>
              <a:rPr lang="cs-CZ" sz="2400" dirty="0"/>
              <a:t> yokary </a:t>
            </a:r>
            <a:r>
              <a:rPr lang="ru-RU" sz="2400" dirty="0" err="1"/>
              <a:t>döwlet</a:t>
            </a:r>
            <a:r>
              <a:rPr lang="ru-RU" sz="2400" dirty="0"/>
              <a:t>  </a:t>
            </a:r>
            <a:r>
              <a:rPr lang="cs-CZ" sz="2400" dirty="0"/>
              <a:t>häkimiýet</a:t>
            </a:r>
            <a:r>
              <a:rPr lang="ru-RU" sz="2400" dirty="0" err="1"/>
              <a:t>ini</a:t>
            </a:r>
            <a:r>
              <a:rPr lang="ru-RU" sz="2400" dirty="0"/>
              <a:t>    </a:t>
            </a:r>
            <a:r>
              <a:rPr lang="ru-RU" sz="2400" dirty="0" err="1"/>
              <a:t>we</a:t>
            </a:r>
            <a:r>
              <a:rPr lang="ru-RU" sz="2400" dirty="0"/>
              <a:t>  </a:t>
            </a:r>
            <a:r>
              <a:rPr lang="ru-RU" sz="2400" dirty="0" err="1"/>
              <a:t>dolandyryşy</a:t>
            </a:r>
            <a:r>
              <a:rPr lang="ru-RU" sz="2400" dirty="0"/>
              <a:t>  </a:t>
            </a:r>
            <a:r>
              <a:rPr lang="cs-CZ" sz="2400" dirty="0"/>
              <a:t>Türkmenistanyň Prezidenti</a:t>
            </a:r>
            <a:r>
              <a:rPr lang="ru-RU" sz="2400" dirty="0"/>
              <a:t>,</a:t>
            </a:r>
            <a:r>
              <a:rPr lang="cs-CZ" sz="2400" dirty="0"/>
              <a:t>Türkmenistanyň Mejlisi; Türkmenistanyň  Ministrler Kabineti</a:t>
            </a:r>
            <a:r>
              <a:rPr lang="ru-RU" sz="2400" dirty="0"/>
              <a:t>,</a:t>
            </a:r>
            <a:r>
              <a:rPr lang="cs-CZ" sz="2400" dirty="0"/>
              <a:t> Türkmenistan</a:t>
            </a:r>
            <a:r>
              <a:rPr lang="ru-RU" sz="2400" dirty="0" err="1"/>
              <a:t>yñ</a:t>
            </a:r>
            <a:r>
              <a:rPr lang="ru-RU" sz="2400" dirty="0"/>
              <a:t> </a:t>
            </a:r>
            <a:r>
              <a:rPr lang="ru-RU" sz="2400" dirty="0" err="1"/>
              <a:t>Yorary</a:t>
            </a:r>
            <a:r>
              <a:rPr lang="ru-RU" sz="2400" dirty="0"/>
              <a:t> </a:t>
            </a:r>
            <a:r>
              <a:rPr lang="cs-CZ" sz="2400" dirty="0"/>
              <a:t>kazyýet</a:t>
            </a:r>
            <a:r>
              <a:rPr lang="ru-RU" sz="2400" dirty="0"/>
              <a:t>i </a:t>
            </a:r>
            <a:r>
              <a:rPr lang="ru-RU" sz="2400" dirty="0" err="1"/>
              <a:t>amala</a:t>
            </a:r>
            <a:r>
              <a:rPr lang="ru-RU" sz="2400" dirty="0"/>
              <a:t> </a:t>
            </a:r>
            <a:r>
              <a:rPr lang="ru-RU" sz="2400" dirty="0" err="1"/>
              <a:t>aşyrýarlar</a:t>
            </a:r>
            <a:r>
              <a:rPr lang="ru-RU" sz="2400" dirty="0"/>
              <a:t>.</a:t>
            </a:r>
            <a:r>
              <a:rPr lang="cs-CZ" sz="2400" dirty="0"/>
              <a:t> Bu häkimiýetler öz işlerini özbaşdak amala aşyrýarlar we biri-biri bilen sabyr-takatly işleýärler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102020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502763" y="7945447"/>
            <a:ext cx="762000" cy="365125"/>
          </a:xfrm>
        </p:spPr>
        <p:txBody>
          <a:bodyPr/>
          <a:lstStyle/>
          <a:p>
            <a:fld id="{081B6D73-EC26-4CFF-8772-619F4DE4C4F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4343" name="Загнутый угол 1"/>
          <p:cNvSpPr>
            <a:spLocks noChangeArrowheads="1"/>
          </p:cNvSpPr>
          <p:nvPr/>
        </p:nvSpPr>
        <p:spPr bwMode="auto">
          <a:xfrm>
            <a:off x="3730613" y="1528772"/>
            <a:ext cx="1879600" cy="1187450"/>
          </a:xfrm>
          <a:prstGeom prst="foldedCorner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z-Latn-AZ" sz="25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Döwlet</a:t>
            </a:r>
            <a:endParaRPr kumimoji="0" lang="az-Latn-AZ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z-Latn-AZ" sz="25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häkimiýeti</a:t>
            </a:r>
            <a:endParaRPr kumimoji="0" lang="az-Latn-A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2" name="Блок-схема: подготовка 5"/>
          <p:cNvSpPr>
            <a:spLocks noChangeArrowheads="1"/>
          </p:cNvSpPr>
          <p:nvPr/>
        </p:nvSpPr>
        <p:spPr bwMode="auto">
          <a:xfrm>
            <a:off x="1766876" y="3297247"/>
            <a:ext cx="2063750" cy="1309688"/>
          </a:xfrm>
          <a:prstGeom prst="flowChartPreparation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z-Latn-AZ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kanun çykaryjy häkimiýet</a:t>
            </a:r>
            <a:endParaRPr kumimoji="0" lang="az-Latn-A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1" name="Блок-схема: подготовка 6"/>
          <p:cNvSpPr>
            <a:spLocks noChangeArrowheads="1"/>
          </p:cNvSpPr>
          <p:nvPr/>
        </p:nvSpPr>
        <p:spPr bwMode="auto">
          <a:xfrm>
            <a:off x="5330813" y="2741622"/>
            <a:ext cx="2101850" cy="1296988"/>
          </a:xfrm>
          <a:prstGeom prst="flowChartPreparation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z-Latn-AZ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ýerine ýetiriji häkimiýet</a:t>
            </a:r>
            <a:endParaRPr kumimoji="0" lang="az-Latn-A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Блок-схема: подготовка 7"/>
          <p:cNvSpPr>
            <a:spLocks noChangeArrowheads="1"/>
          </p:cNvSpPr>
          <p:nvPr/>
        </p:nvSpPr>
        <p:spPr bwMode="auto">
          <a:xfrm>
            <a:off x="2857488" y="4857760"/>
            <a:ext cx="2271713" cy="838200"/>
          </a:xfrm>
          <a:prstGeom prst="flowChartPreparation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z-Latn-AZ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kazyýet häkimiýet</a:t>
            </a:r>
            <a:endParaRPr kumimoji="0" lang="az-Latn-A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Соединительная линия уступом 9"/>
          <p:cNvSpPr>
            <a:spLocks noChangeShapeType="1"/>
          </p:cNvSpPr>
          <p:nvPr/>
        </p:nvSpPr>
        <p:spPr bwMode="auto">
          <a:xfrm rot="5400000">
            <a:off x="2650319" y="2180441"/>
            <a:ext cx="1439863" cy="720725"/>
          </a:xfrm>
          <a:prstGeom prst="bentConnector3">
            <a:avLst>
              <a:gd name="adj1" fmla="val 49944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38" name="Соединительная линия уступом 19"/>
          <p:cNvSpPr>
            <a:spLocks noChangeShapeType="1"/>
          </p:cNvSpPr>
          <p:nvPr/>
        </p:nvSpPr>
        <p:spPr bwMode="auto">
          <a:xfrm rot="10800000" flipV="1">
            <a:off x="5129201" y="3403610"/>
            <a:ext cx="2305050" cy="183673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37" name="Соединительная линия уступом 21"/>
          <p:cNvSpPr>
            <a:spLocks noChangeShapeType="1"/>
          </p:cNvSpPr>
          <p:nvPr/>
        </p:nvSpPr>
        <p:spPr bwMode="auto">
          <a:xfrm flipV="1">
            <a:off x="3819513" y="3394085"/>
            <a:ext cx="1511300" cy="5476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1577963" y="152877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1577963" y="198597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87298"/>
            <a:ext cx="8795320" cy="639762"/>
          </a:xfrm>
        </p:spPr>
        <p:txBody>
          <a:bodyPr/>
          <a:lstStyle/>
          <a:p>
            <a:pPr lvl="0" algn="l" eaLnBrk="1" hangingPunct="1"/>
            <a:r>
              <a:rPr lang="cs-CZ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tk-TM" sz="2800" dirty="0" smtClean="0">
                <a:latin typeface="Times New Roman"/>
                <a:ea typeface="Times New Roman"/>
                <a:cs typeface="Times New Roman"/>
              </a:rPr>
              <a:t>          </a:t>
            </a:r>
            <a:r>
              <a:rPr lang="en-US" sz="4800" dirty="0" smtClean="0">
                <a:latin typeface="Times New Roman"/>
                <a:ea typeface="Times New Roman"/>
                <a:cs typeface="Times New Roman"/>
              </a:rPr>
              <a:t> </a:t>
            </a:r>
            <a:endParaRPr lang="ru-RU" sz="4800" kern="1200" dirty="0">
              <a:solidFill>
                <a:prstClr val="white"/>
              </a:solidFill>
              <a:ea typeface="+mn-ea"/>
              <a:cs typeface="Arial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6D73-EC26-4CFF-8772-619F4DE4C4F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22400" y="2295357"/>
            <a:ext cx="2840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88801" y="1351900"/>
            <a:ext cx="8640960" cy="38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434" y="1196752"/>
            <a:ext cx="8640959" cy="324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/>
                <a:ea typeface="Calibri"/>
                <a:cs typeface="Times New Roman"/>
              </a:rPr>
              <a:t>         </a:t>
            </a:r>
            <a:r>
              <a:rPr lang="en-US" sz="1400" b="1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0"/>
            <a:ext cx="81368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890270" algn="just">
              <a:spcAft>
                <a:spcPts val="0"/>
              </a:spcAft>
            </a:pPr>
            <a:r>
              <a:rPr lang="tk-TM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7504" y="1196752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6385">
              <a:spcAft>
                <a:spcPts val="0"/>
              </a:spcAft>
            </a:pP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11760" y="354896"/>
            <a:ext cx="57118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q-AL" sz="3600" dirty="0">
                <a:solidFill>
                  <a:schemeClr val="bg1"/>
                </a:solidFill>
              </a:rPr>
              <a:t>Türkmenistanyň Prezidenti</a:t>
            </a:r>
            <a:r>
              <a:rPr lang="sq-AL" dirty="0"/>
              <a:t>: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12837" y="1347081"/>
            <a:ext cx="820900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/>
              <a:t>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Konstitusiýany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kanunlary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durmuşa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geçirýär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daşary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syýasatyň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durmuşa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geçirilmegine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ýolbaşçylyk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edýär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ýurdy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syýasy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ykdysady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taýdan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ösdürmegiň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maksatnamalaryny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esasy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ugurlary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tassyklaýar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-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hukuk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ýagdaýy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kanun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esasynda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Türkmenistanyň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döwlet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howpsuzlyk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geňeşini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döredýär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oña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ýolbaşçylyk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edýär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döwlet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býujetini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hem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onuň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ýerine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ýetirilişi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hakyndaky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hasabaty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Mejlisiň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garamagyna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tassyklamagyna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berýär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kanunlara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gol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çekýär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rehim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etme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hem-de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günä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geçme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çärelerini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amala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aşyrýar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Konstitusiýada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kanunlarda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özüniň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ygtyýarlyklaryna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degişli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edilen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beýleki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mese­leleri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çözýär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b="1" dirty="0"/>
              <a:t> </a:t>
            </a:r>
            <a:endParaRPr lang="en-US" sz="2000" b="1" dirty="0" smtClean="0"/>
          </a:p>
          <a:p>
            <a:pPr algn="just"/>
            <a:r>
              <a:rPr lang="en-US" sz="2000" b="1" dirty="0"/>
              <a:t> </a:t>
            </a:r>
            <a:r>
              <a:rPr lang="en-US" sz="2000" b="1" dirty="0" smtClean="0"/>
              <a:t>   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Türkmenistanyň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Prezidenti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Türkmenistanyň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bütin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çäginde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hökmanylyk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güýji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bolan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permanlary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kararlary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buýruklary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çykarýar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28713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87298"/>
            <a:ext cx="8795320" cy="639762"/>
          </a:xfrm>
        </p:spPr>
        <p:txBody>
          <a:bodyPr/>
          <a:lstStyle/>
          <a:p>
            <a:pPr lvl="0" algn="l" eaLnBrk="1" hangingPunct="1"/>
            <a:r>
              <a:rPr lang="cs-CZ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tk-TM" sz="2800" dirty="0" smtClean="0">
                <a:latin typeface="Times New Roman"/>
                <a:ea typeface="Times New Roman"/>
                <a:cs typeface="Times New Roman"/>
              </a:rPr>
              <a:t>          </a:t>
            </a:r>
            <a:r>
              <a:rPr lang="en-US" sz="4800" dirty="0" smtClean="0">
                <a:latin typeface="Times New Roman"/>
                <a:ea typeface="Times New Roman"/>
                <a:cs typeface="Times New Roman"/>
              </a:rPr>
              <a:t> </a:t>
            </a:r>
            <a:endParaRPr lang="ru-RU" sz="4800" kern="1200" dirty="0">
              <a:solidFill>
                <a:prstClr val="white"/>
              </a:solidFill>
              <a:ea typeface="+mn-ea"/>
              <a:cs typeface="Arial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6D73-EC26-4CFF-8772-619F4DE4C4F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351900"/>
            <a:ext cx="351849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Türkmenistanyň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kanunlaryň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Türkmenistanyň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Prezidentiniň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Türkmenistanyň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Mejlisiniñ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namalarynyň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ýerine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ýetirilmegini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guraýar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raýatlaryň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hukuklaryny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azatlyklaryny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üpjün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etmek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hem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goramak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eýeçiligi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jemgyýetçilik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tertibini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milli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howpsuzlygy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goramak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baradaky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çäreleri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durmuşa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geçirýär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döwletiň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içeri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daşary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syýasy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işiniň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esasy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ugurlary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baradaky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teklipleri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ýurdy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ykdysady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durmuş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taýdan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ösdürmegiň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maksatnamalaryny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işläp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taýýarlaýar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hem-de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olary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Mejlisiniñ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garamagyna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berýär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hökümet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edaralarynyñ,döwlet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kärhanalaryn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guramalaryñ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işine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ýolbaşçylyk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edýär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ministrlikleriñ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pudaklaýyn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dolandyryş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şeýle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hem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ýerine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ýetiriji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häkimiýet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edaralarynyñ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hukuk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namalaryny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ýatyrmaga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haklydyr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Türkmenistanyň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Konstitusiýasyn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kanunlarda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kadalaşdyryjy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hukuk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namalarda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öz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ygtyýarlyklaryna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degişli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edilen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gaýry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meseleleri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çözýär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Ministrler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Kabinetiniň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ygtyýarlary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onuň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iş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tertibi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beýleki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döwlet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edaralary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gatnaşygy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kanun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kesgitlenilýär.Ministrler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Kabineti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öz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ygtyýarlarynyň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çäginde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ýerine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ýetirilmegi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hökmany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bolan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kararlary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kabul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edýär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buýruklary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çykarýar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88801" y="1351900"/>
            <a:ext cx="8640960" cy="38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434" y="1196752"/>
            <a:ext cx="8640959" cy="324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/>
                <a:ea typeface="Calibri"/>
                <a:cs typeface="Times New Roman"/>
              </a:rPr>
              <a:t>         </a:t>
            </a:r>
            <a:r>
              <a:rPr lang="en-US" sz="1400" b="1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0"/>
            <a:ext cx="81368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890270" algn="just">
              <a:spcAft>
                <a:spcPts val="0"/>
              </a:spcAft>
            </a:pPr>
            <a:r>
              <a:rPr lang="tk-TM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7504" y="1196752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6385">
              <a:spcAft>
                <a:spcPts val="0"/>
              </a:spcAft>
            </a:pP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15617" y="-33095"/>
            <a:ext cx="78141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Ministrler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Kabineti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ru-R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Hökümet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ýerine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ýetiriji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serenjam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beriji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edaradyr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Ministrler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Kabineti</a:t>
            </a:r>
            <a:r>
              <a:rPr lang="ru-RU" sz="2800" dirty="0"/>
              <a:t>:</a:t>
            </a:r>
          </a:p>
          <a:p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24902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87298"/>
            <a:ext cx="8795320" cy="639762"/>
          </a:xfrm>
        </p:spPr>
        <p:txBody>
          <a:bodyPr/>
          <a:lstStyle/>
          <a:p>
            <a:pPr lvl="0" algn="l" eaLnBrk="1" hangingPunct="1"/>
            <a:r>
              <a:rPr lang="cs-CZ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tk-TM" sz="2800" dirty="0" smtClean="0">
                <a:latin typeface="Times New Roman"/>
                <a:ea typeface="Times New Roman"/>
                <a:cs typeface="Times New Roman"/>
              </a:rPr>
              <a:t>          </a:t>
            </a:r>
            <a:r>
              <a:rPr lang="en-US" sz="4800" dirty="0" smtClean="0">
                <a:latin typeface="Times New Roman"/>
                <a:ea typeface="Times New Roman"/>
                <a:cs typeface="Times New Roman"/>
              </a:rPr>
              <a:t> </a:t>
            </a:r>
            <a:endParaRPr lang="ru-RU" sz="4800" kern="1200" dirty="0">
              <a:solidFill>
                <a:prstClr val="white"/>
              </a:solidFill>
              <a:ea typeface="+mn-ea"/>
              <a:cs typeface="Arial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6D73-EC26-4CFF-8772-619F4DE4C4F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22400" y="2295357"/>
            <a:ext cx="2840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88801" y="1351900"/>
            <a:ext cx="8640960" cy="38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434" y="1196752"/>
            <a:ext cx="8640959" cy="324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/>
                <a:ea typeface="Calibri"/>
                <a:cs typeface="Times New Roman"/>
              </a:rPr>
              <a:t>         </a:t>
            </a:r>
            <a:r>
              <a:rPr lang="en-US" sz="1400" b="1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3" y="292387"/>
            <a:ext cx="81368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890270" algn="just">
              <a:spcAft>
                <a:spcPts val="0"/>
              </a:spcAft>
            </a:pPr>
            <a:r>
              <a:rPr lang="ru-RU" sz="3200" b="1" dirty="0" err="1">
                <a:solidFill>
                  <a:schemeClr val="bg1"/>
                </a:solidFill>
              </a:rPr>
              <a:t>Türkmenistanyň</a:t>
            </a:r>
            <a:r>
              <a:rPr lang="ru-RU" sz="3200" b="1" dirty="0">
                <a:solidFill>
                  <a:schemeClr val="bg1"/>
                </a:solidFill>
              </a:rPr>
              <a:t> </a:t>
            </a:r>
            <a:r>
              <a:rPr lang="ru-RU" sz="3200" b="1" dirty="0" err="1">
                <a:solidFill>
                  <a:schemeClr val="bg1"/>
                </a:solidFill>
              </a:rPr>
              <a:t>Mejlisi</a:t>
            </a:r>
            <a:r>
              <a:rPr lang="ru-RU" sz="3200" b="1" dirty="0">
                <a:solidFill>
                  <a:schemeClr val="bg1"/>
                </a:solidFill>
              </a:rPr>
              <a:t> (</a:t>
            </a:r>
            <a:r>
              <a:rPr lang="ru-RU" sz="3200" b="1" dirty="0" err="1">
                <a:solidFill>
                  <a:schemeClr val="bg1"/>
                </a:solidFill>
              </a:rPr>
              <a:t>Parlament</a:t>
            </a:r>
            <a:r>
              <a:rPr lang="ru-RU" sz="3200" b="1" dirty="0">
                <a:solidFill>
                  <a:schemeClr val="bg1"/>
                </a:solidFill>
              </a:rPr>
              <a:t>)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endParaRPr lang="ru-RU" sz="3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7504" y="1196752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6385">
              <a:spcAft>
                <a:spcPts val="0"/>
              </a:spcAft>
            </a:pP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1133" y="1351900"/>
            <a:ext cx="792088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Türkmenistanyň Konstitusiýas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ynyñ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81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maddasy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ny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ñ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esasynda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Mejlis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kanunlary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kabul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edýär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Türkmenistanyň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Konstitusiýasyna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kanunlara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üýtgetmeler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goşmaçalar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girizýär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olaryň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ýerine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ýetirilişine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gözegçilik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edýär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hem-de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olara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resmi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düşündirişler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berýär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döwlet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häkimiỳet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dolandyryş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edaralarynyň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kadalaşdyryjy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hukuk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namalarynyň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Konstitusiýa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laýyklygyny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ýa-da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laýyk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däldigini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kesgitleýär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halkara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şertnamalaryny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tassyklaýar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ýatyrýar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Konstitusiýada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kanunlarda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Mejlisiň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ygtyýariyklaryna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degişli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edilen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beýleki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meseleleri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çözýär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Mejlis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öz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işiniň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islendik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ugry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boýunça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toparlary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döredip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biler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Toparlar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deputatlaryň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hataryndan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toparlaryň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başlyklaryndan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agzalaryndan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ybarat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düzümde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açyk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ses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bermek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arkaly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saýlanýar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Toparlaryñ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wezipesi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tk-TM" sz="2000" smtClean="0">
                <a:latin typeface="Times New Roman" pitchFamily="18" charset="0"/>
                <a:cs typeface="Times New Roman" pitchFamily="18" charset="0"/>
              </a:rPr>
              <a:t>iş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tertibi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olar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döredilende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Mejlis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ta­rapyndan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kesgitlenýär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355928713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87298"/>
            <a:ext cx="8795320" cy="639762"/>
          </a:xfrm>
        </p:spPr>
        <p:txBody>
          <a:bodyPr/>
          <a:lstStyle/>
          <a:p>
            <a:pPr lvl="0" algn="l" eaLnBrk="1" hangingPunct="1"/>
            <a:r>
              <a:rPr lang="cs-CZ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tk-TM" sz="2800" dirty="0" smtClean="0">
                <a:latin typeface="Times New Roman"/>
                <a:ea typeface="Times New Roman"/>
                <a:cs typeface="Times New Roman"/>
              </a:rPr>
              <a:t>          </a:t>
            </a:r>
            <a:r>
              <a:rPr lang="en-US" sz="4800" dirty="0" smtClean="0">
                <a:latin typeface="Times New Roman"/>
                <a:ea typeface="Times New Roman"/>
                <a:cs typeface="Times New Roman"/>
              </a:rPr>
              <a:t> </a:t>
            </a:r>
            <a:endParaRPr lang="ru-RU" sz="4800" kern="1200" dirty="0">
              <a:solidFill>
                <a:prstClr val="white"/>
              </a:solidFill>
              <a:ea typeface="+mn-ea"/>
              <a:cs typeface="Arial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6D73-EC26-4CFF-8772-619F4DE4C4F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351900"/>
            <a:ext cx="3518496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Kazyýet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häkimiýetiniň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wezipesi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raýatlaryň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hukuklaryny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azatlyklaryny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kanun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arkaly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goralýan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döwlet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hem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jemgyýetçilik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bähbitlerini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goram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ga niýetlenendir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Ähli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kazyýetlerde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işler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açyk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seljerilýär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Işiň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ýapyk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mejlisde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seljerilmegine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diňe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kanunda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göz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öňünde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tutulan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halatlarda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kazyýet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iş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ýöredilişiniň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ähli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kadalary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berjaý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edilen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ýagdaýynda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ýol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berilýär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/>
              <a:t>   </a:t>
            </a:r>
          </a:p>
          <a:p>
            <a:pPr algn="just"/>
            <a:r>
              <a:rPr lang="sk-SK" dirty="0"/>
              <a:t> 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88801" y="1351900"/>
            <a:ext cx="8640960" cy="38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434" y="1196752"/>
            <a:ext cx="8640959" cy="324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/>
                <a:ea typeface="Calibri"/>
                <a:cs typeface="Times New Roman"/>
              </a:rPr>
              <a:t>         </a:t>
            </a:r>
            <a:r>
              <a:rPr lang="en-US" sz="1400" b="1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0"/>
            <a:ext cx="81368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890270" algn="just">
              <a:spcAft>
                <a:spcPts val="0"/>
              </a:spcAft>
            </a:pPr>
            <a:r>
              <a:rPr lang="tk-TM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2005" y="1219288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6385">
              <a:spcAft>
                <a:spcPts val="0"/>
              </a:spcAft>
            </a:pP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15617" y="-33095"/>
            <a:ext cx="78141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/>
          </a:p>
          <a:p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00305" y="238440"/>
            <a:ext cx="45143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Kazyýet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häkimiýeti</a:t>
            </a:r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344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chnic">
    <a:dk1>
      <a:sysClr val="windowText" lastClr="000000"/>
    </a:dk1>
    <a:lt1>
      <a:sysClr val="window" lastClr="FFFFFF"/>
    </a:lt1>
    <a:dk2>
      <a:srgbClr val="3B3B3B"/>
    </a:dk2>
    <a:lt2>
      <a:srgbClr val="D4D2D0"/>
    </a:lt2>
    <a:accent1>
      <a:srgbClr val="6EA0B0"/>
    </a:accent1>
    <a:accent2>
      <a:srgbClr val="CCAF0A"/>
    </a:accent2>
    <a:accent3>
      <a:srgbClr val="8D89A4"/>
    </a:accent3>
    <a:accent4>
      <a:srgbClr val="748560"/>
    </a:accent4>
    <a:accent5>
      <a:srgbClr val="9E9273"/>
    </a:accent5>
    <a:accent6>
      <a:srgbClr val="7E848D"/>
    </a:accent6>
    <a:hlink>
      <a:srgbClr val="00C8C3"/>
    </a:hlink>
    <a:folHlink>
      <a:srgbClr val="A116E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9557</TotalTime>
  <Words>613</Words>
  <Application>Microsoft Office PowerPoint</Application>
  <PresentationFormat>Экран (4:3)</PresentationFormat>
  <Paragraphs>129</Paragraphs>
  <Slides>8</Slides>
  <Notes>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Arial Narrow</vt:lpstr>
      <vt:lpstr>Calibri</vt:lpstr>
      <vt:lpstr>Times New Roman</vt:lpstr>
      <vt:lpstr>Office Theme</vt:lpstr>
      <vt:lpstr>Bitmap Image</vt:lpstr>
      <vt:lpstr>Equation</vt:lpstr>
      <vt:lpstr>Презентация PowerPoint</vt:lpstr>
      <vt:lpstr> </vt:lpstr>
      <vt:lpstr>                    </vt:lpstr>
      <vt:lpstr>Презентация PowerPoint</vt:lpstr>
      <vt:lpstr>            </vt:lpstr>
      <vt:lpstr>            </vt:lpstr>
      <vt:lpstr>            </vt:lpstr>
      <vt:lpstr>            </vt:lpstr>
    </vt:vector>
  </TitlesOfParts>
  <Company>mine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Assoc Prof Dr Fakhruldin B Mohd Hashim</dc:creator>
  <cp:lastModifiedBy>Admin</cp:lastModifiedBy>
  <cp:revision>689</cp:revision>
  <dcterms:created xsi:type="dcterms:W3CDTF">2009-07-26T01:27:44Z</dcterms:created>
  <dcterms:modified xsi:type="dcterms:W3CDTF">2020-09-09T04:14:17Z</dcterms:modified>
</cp:coreProperties>
</file>