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864" r:id="rId3"/>
    <p:sldMasterId id="2147483912" r:id="rId4"/>
  </p:sldMasterIdLst>
  <p:sldIdLst>
    <p:sldId id="283" r:id="rId5"/>
    <p:sldId id="285" r:id="rId6"/>
    <p:sldId id="288" r:id="rId7"/>
    <p:sldId id="294" r:id="rId8"/>
    <p:sldId id="296" r:id="rId9"/>
    <p:sldId id="284" r:id="rId10"/>
    <p:sldId id="297" r:id="rId11"/>
    <p:sldId id="301" r:id="rId12"/>
    <p:sldId id="306" r:id="rId13"/>
    <p:sldId id="307" r:id="rId14"/>
    <p:sldId id="308" r:id="rId15"/>
    <p:sldId id="30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295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61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44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330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2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369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02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15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749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20.09.2016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7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6"/>
          <p:cNvSpPr>
            <a:spLocks noChangeArrowheads="1"/>
          </p:cNvSpPr>
          <p:nvPr/>
        </p:nvSpPr>
        <p:spPr bwMode="auto">
          <a:xfrm>
            <a:off x="1040855" y="-23777"/>
            <a:ext cx="7848600" cy="1368152"/>
          </a:xfrm>
          <a:prstGeom prst="plaque">
            <a:avLst>
              <a:gd name="adj" fmla="val 16667"/>
            </a:avLst>
          </a:prstGeom>
          <a:solidFill>
            <a:srgbClr val="008000"/>
          </a:solidFill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sz="2800" dirty="0" smtClean="0">
              <a:solidFill>
                <a:prstClr val="black"/>
              </a:solidFill>
              <a:latin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     </a:t>
            </a:r>
            <a:endParaRPr lang="en-US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i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2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endParaRPr lang="en-US" sz="2800" b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             </a:t>
            </a:r>
          </a:p>
          <a:p>
            <a:pPr indent="114300" algn="ctr">
              <a:spcAft>
                <a:spcPts val="0"/>
              </a:spcAft>
            </a:pPr>
            <a:endParaRPr lang="en-US" sz="36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tk-TM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Türkmenistanyň </a:t>
            </a:r>
            <a:r>
              <a:rPr lang="cs-C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zähmet kanunçylygy boýunça iş wagtynyň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we  dynç   alyş   wagtynyň   hukuk  taýdan </a:t>
            </a:r>
            <a:r>
              <a:rPr lang="cs-C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dolandyrylyşy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 </a:t>
            </a:r>
            <a:endParaRPr lang="ru-RU" sz="2000" dirty="0">
              <a:solidFill>
                <a:schemeClr val="bg1"/>
              </a:solidFill>
            </a:endParaRPr>
          </a:p>
          <a:p>
            <a:pPr indent="114300" algn="ctr">
              <a:spcAft>
                <a:spcPts val="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1600" dirty="0"/>
          </a:p>
          <a:p>
            <a:pPr algn="ctr"/>
            <a:r>
              <a:rPr lang="ru-RU" sz="2400" b="1" dirty="0"/>
              <a:t> </a:t>
            </a:r>
            <a:endParaRPr lang="ru-RU" sz="2400" dirty="0"/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270510" algn="just">
              <a:spcAft>
                <a:spcPts val="0"/>
              </a:spcAft>
            </a:pPr>
            <a:endParaRPr lang="en-US" sz="3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270510" algn="just"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200" b="1" i="1" dirty="0" smtClean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sz="3200" dirty="0" smtClean="0">
              <a:latin typeface="Calibri"/>
              <a:ea typeface="Calibri"/>
              <a:cs typeface="Times New Roman"/>
            </a:endParaRPr>
          </a:p>
          <a:p>
            <a:pPr marR="107950" lvl="0" algn="just">
              <a:spcAft>
                <a:spcPts val="0"/>
              </a:spcAft>
              <a:tabLst>
                <a:tab pos="408940" algn="l"/>
              </a:tabLst>
            </a:pPr>
            <a:endParaRPr lang="en-US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107950" lvl="0" algn="just">
              <a:spcAft>
                <a:spcPts val="0"/>
              </a:spcAft>
              <a:tabLst>
                <a:tab pos="408940" algn="l"/>
              </a:tabLst>
            </a:pPr>
            <a:endParaRPr lang="en-US" sz="20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R="107950" lvl="0" algn="just">
              <a:spcAft>
                <a:spcPts val="0"/>
              </a:spcAft>
              <a:tabLst>
                <a:tab pos="408940" algn="l"/>
              </a:tabLst>
            </a:pPr>
            <a:endParaRPr lang="en-US" sz="20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k-TM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Oval 37"/>
          <p:cNvSpPr>
            <a:spLocks noChangeArrowheads="1"/>
          </p:cNvSpPr>
          <p:nvPr/>
        </p:nvSpPr>
        <p:spPr bwMode="auto">
          <a:xfrm>
            <a:off x="1331640" y="0"/>
            <a:ext cx="1440160" cy="475828"/>
          </a:xfrm>
          <a:prstGeom prst="ellipse">
            <a:avLst/>
          </a:prstGeom>
          <a:solidFill>
            <a:srgbClr val="000099"/>
          </a:solidFill>
          <a:ln w="57150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FF00"/>
                </a:solidFill>
                <a:latin typeface="Times New Roman"/>
              </a:rPr>
              <a:t> 8</a:t>
            </a:r>
            <a:r>
              <a:rPr lang="sq-AL" b="1" dirty="0" smtClean="0">
                <a:solidFill>
                  <a:srgbClr val="FFFF00"/>
                </a:solidFill>
                <a:latin typeface="Times New Roman"/>
              </a:rPr>
              <a:t>-nji sapak</a:t>
            </a:r>
            <a:endParaRPr lang="ru-RU" b="1" dirty="0">
              <a:solidFill>
                <a:srgbClr val="FFFF00"/>
              </a:solidFill>
              <a:latin typeface="Times New Roman"/>
            </a:endParaRPr>
          </a:p>
        </p:txBody>
      </p:sp>
      <p:pic>
        <p:nvPicPr>
          <p:cNvPr id="39942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02" y="30709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6506" y="2200780"/>
            <a:ext cx="928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02" y="1363738"/>
            <a:ext cx="8843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sz="2400" dirty="0"/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q-AL" sz="2400" b="1" dirty="0">
                <a:latin typeface="Times New Roman" pitchFamily="18" charset="0"/>
                <a:cs typeface="Times New Roman" pitchFamily="18" charset="0"/>
              </a:rPr>
              <a:t>Iş wagtynyň düşünjesi we </a:t>
            </a:r>
            <a:r>
              <a:rPr lang="sq-AL" sz="2400" b="1" dirty="0" smtClean="0">
                <a:latin typeface="Times New Roman" pitchFamily="18" charset="0"/>
                <a:cs typeface="Times New Roman" pitchFamily="18" charset="0"/>
              </a:rPr>
              <a:t>görnüşleri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. Dynç</a:t>
            </a:r>
            <a:r>
              <a:rPr lang="sq-AL" sz="2400" b="1" dirty="0">
                <a:latin typeface="Times New Roman" pitchFamily="18" charset="0"/>
                <a:cs typeface="Times New Roman" pitchFamily="18" charset="0"/>
              </a:rPr>
              <a:t> alyş wagtynyň düşünjesi we </a:t>
            </a:r>
            <a:r>
              <a:rPr lang="sq-AL" sz="2400" b="1" dirty="0" smtClean="0">
                <a:latin typeface="Times New Roman" pitchFamily="18" charset="0"/>
                <a:cs typeface="Times New Roman" pitchFamily="18" charset="0"/>
              </a:rPr>
              <a:t>görnüşleri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7200" algn="ctr">
              <a:spcAft>
                <a:spcPts val="0"/>
              </a:spcAft>
            </a:pPr>
            <a:r>
              <a:rPr lang="sq-AL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4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lvl="0" indent="342900" algn="ctr">
              <a:spcBef>
                <a:spcPct val="20000"/>
              </a:spcBef>
            </a:pPr>
            <a:r>
              <a:rPr lang="uz-Cyrl-UZ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uz-Cyrl-UZ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uz-Cyrl-UZ" sz="36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Döredijilik </a:t>
            </a:r>
            <a:r>
              <a:rPr lang="uz-Cyrl-UZ" sz="3600" b="1" dirty="0">
                <a:solidFill>
                  <a:prstClr val="black"/>
                </a:solidFill>
                <a:latin typeface="Times New Roman"/>
                <a:ea typeface="Times New Roman"/>
              </a:rPr>
              <a:t>rugsady</a:t>
            </a:r>
            <a: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256584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z-Cyrl-UZ" dirty="0">
                <a:latin typeface="Times New Roman"/>
                <a:ea typeface="Times New Roman"/>
              </a:rPr>
              <a:t>1</a:t>
            </a:r>
            <a:r>
              <a:rPr lang="uz-Cyrl-UZ" sz="2400" dirty="0">
                <a:latin typeface="Times New Roman"/>
                <a:ea typeface="Times New Roman"/>
              </a:rPr>
              <a:t>. </a:t>
            </a: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Önümçilik ýa-da mugallymçylyk işini ylmy iş bilen üstünlikli utgaşdyrýan adama degişli ylmy geňeşiň hödürnamasy boýunça ortaça aýlyk </a:t>
            </a:r>
            <a:r>
              <a:rPr lang="sq-AL" sz="2400" dirty="0">
                <a:solidFill>
                  <a:srgbClr val="FF0000"/>
                </a:solidFill>
                <a:latin typeface="Times New Roman"/>
                <a:ea typeface="Times New Roman"/>
              </a:rPr>
              <a:t>zähmet </a:t>
            </a: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hakyny we esasy iş </a:t>
            </a:r>
            <a:r>
              <a:rPr lang="sq-AL" sz="2400" dirty="0">
                <a:solidFill>
                  <a:srgbClr val="FF0000"/>
                </a:solidFill>
                <a:latin typeface="Times New Roman"/>
                <a:ea typeface="Times New Roman"/>
              </a:rPr>
              <a:t>ý</a:t>
            </a: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erindäki wezipesini saklap galmak bilen döredijilik rugsady berilýär.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2. Kandidatlyk işini tamamlamak, şeýle hem okuw kitaplaryny we okuw-usuly gollanmalaryny ýazmak üçin üç aý möhletde, doktorlyk işini  tamamlamak üçin – alty aý döredijilik rugsady berilýär.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3. Döredijilik rugsatlaryn</a:t>
            </a:r>
            <a:r>
              <a:rPr lang="sq-AL" sz="2400" dirty="0">
                <a:solidFill>
                  <a:srgbClr val="FF0000"/>
                </a:solidFill>
                <a:latin typeface="Times New Roman"/>
                <a:ea typeface="Times New Roman"/>
              </a:rPr>
              <a:t>yň</a:t>
            </a: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 töleg</a:t>
            </a:r>
            <a:r>
              <a:rPr lang="sq-AL" sz="2400" dirty="0">
                <a:solidFill>
                  <a:srgbClr val="FF0000"/>
                </a:solidFill>
                <a:latin typeface="Times New Roman"/>
                <a:ea typeface="Times New Roman"/>
              </a:rPr>
              <a:t>i</a:t>
            </a: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 zähmete hak tölemegiň gaznasynyň çäklerinde, şeýle hem ylmy işgärleri taýýarlamaklyga goýberilýän serişdeleriň hasabyna iş </a:t>
            </a:r>
            <a:r>
              <a:rPr lang="sq-AL" sz="2400" dirty="0">
                <a:solidFill>
                  <a:srgbClr val="FF0000"/>
                </a:solidFill>
                <a:latin typeface="Times New Roman"/>
                <a:ea typeface="Times New Roman"/>
              </a:rPr>
              <a:t>ý</a:t>
            </a:r>
            <a:r>
              <a:rPr lang="uz-Cyrl-UZ" sz="2400" dirty="0">
                <a:solidFill>
                  <a:srgbClr val="FF0000"/>
                </a:solidFill>
                <a:latin typeface="Times New Roman"/>
                <a:ea typeface="Times New Roman"/>
              </a:rPr>
              <a:t>erinde geçirilýär. </a:t>
            </a:r>
            <a:endParaRPr lang="ru-RU" sz="2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indent="342900" algn="l">
              <a:spcAft>
                <a:spcPts val="0"/>
              </a:spcAft>
            </a:pPr>
            <a:r>
              <a:rPr lang="uz-Cyrl-UZ" dirty="0" smtClean="0">
                <a:latin typeface="Times New Roman"/>
                <a:ea typeface="Times New Roman"/>
              </a:rPr>
              <a:t>         </a:t>
            </a:r>
            <a:r>
              <a:rPr lang="uz-Cyrl-UZ" sz="4000" dirty="0" smtClean="0">
                <a:latin typeface="Times New Roman"/>
                <a:ea typeface="Times New Roman"/>
              </a:rPr>
              <a:t>Goşmaça tölegli </a:t>
            </a:r>
            <a:r>
              <a:rPr lang="en-US" sz="4000" dirty="0" err="1" smtClean="0">
                <a:latin typeface="Times New Roman"/>
                <a:ea typeface="Times New Roman"/>
              </a:rPr>
              <a:t>durmu</a:t>
            </a:r>
            <a:r>
              <a:rPr lang="tk-TM" sz="4000" dirty="0" smtClean="0">
                <a:latin typeface="Times New Roman"/>
                <a:ea typeface="Times New Roman"/>
              </a:rPr>
              <a:t>ş</a:t>
            </a:r>
            <a:r>
              <a:rPr lang="uz-Cyrl-UZ" sz="4000" dirty="0" smtClean="0">
                <a:latin typeface="Times New Roman"/>
                <a:ea typeface="Times New Roman"/>
              </a:rPr>
              <a:t> rugsatlar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6136" y="4047018"/>
            <a:ext cx="2668169" cy="147021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ctr">
              <a:spcAft>
                <a:spcPts val="0"/>
              </a:spcAft>
            </a:pPr>
            <a:r>
              <a:rPr lang="uz-Cyrl-UZ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kärhanalarda </a:t>
            </a:r>
            <a:r>
              <a:rPr lang="uz-Cyrl-UZ" b="1" dirty="0">
                <a:solidFill>
                  <a:srgbClr val="FFFF00"/>
                </a:solidFill>
                <a:latin typeface="Times New Roman"/>
                <a:ea typeface="Times New Roman"/>
              </a:rPr>
              <a:t>işleýän Türkmenistanyň raýatlaryna berilýär </a:t>
            </a:r>
            <a:r>
              <a:rPr lang="tk-TM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endParaRPr lang="ru-RU" sz="1600" b="1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43135" y="1981830"/>
            <a:ext cx="2592288" cy="11521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Toý dabaralaryny </a:t>
            </a:r>
            <a:r>
              <a:rPr lang="uz-Cyrl-UZ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geçirmek </a:t>
            </a:r>
          </a:p>
          <a:p>
            <a:pPr algn="ctr"/>
            <a:r>
              <a:rPr lang="uz-Cyrl-UZ" sz="1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2987824" y="2930894"/>
            <a:ext cx="2736304" cy="11161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sz="16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Jaýlama we ýatlama </a:t>
            </a:r>
            <a:r>
              <a:rPr lang="en-US" sz="1600" b="1" dirty="0" err="1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dessuryny</a:t>
            </a:r>
            <a:r>
              <a:rPr lang="uz-Cyrl-UZ" sz="16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amala </a:t>
            </a:r>
            <a:r>
              <a:rPr lang="uz-Cyrl-UZ" sz="16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aşyrmak</a:t>
            </a:r>
          </a:p>
          <a:p>
            <a:pPr algn="ctr"/>
            <a:r>
              <a:rPr lang="uz-Cyrl-UZ" sz="1600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12160" y="1736811"/>
            <a:ext cx="2592288" cy="11080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b="1" dirty="0">
                <a:solidFill>
                  <a:prstClr val="black"/>
                </a:solidFill>
                <a:latin typeface="Times New Roman"/>
                <a:ea typeface="Times New Roman"/>
              </a:rPr>
              <a:t>62 ýaşa </a:t>
            </a:r>
            <a:r>
              <a:rPr lang="sq-AL" b="1" dirty="0">
                <a:solidFill>
                  <a:prstClr val="black"/>
                </a:solidFill>
                <a:latin typeface="Times New Roman"/>
                <a:ea typeface="Times New Roman"/>
              </a:rPr>
              <a:t>ý</a:t>
            </a:r>
            <a:r>
              <a:rPr lang="uz-Cyrl-UZ" b="1" dirty="0">
                <a:solidFill>
                  <a:prstClr val="black"/>
                </a:solidFill>
                <a:latin typeface="Times New Roman"/>
                <a:ea typeface="Times New Roman"/>
              </a:rPr>
              <a:t>eten </a:t>
            </a:r>
            <a:endParaRPr lang="uz-Cyrl-UZ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2195736" y="1158740"/>
            <a:ext cx="503237" cy="474662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4152693" y="1260541"/>
            <a:ext cx="503237" cy="1636086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>
            <a:off x="7038903" y="1158740"/>
            <a:ext cx="503237" cy="474662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7168161" y="2844835"/>
            <a:ext cx="70071" cy="1088221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06772" y="1340768"/>
            <a:ext cx="8916416" cy="5355312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1600" i="0" dirty="0" smtClean="0"/>
              <a:t>        </a:t>
            </a:r>
            <a:r>
              <a:rPr lang="sq-AL" sz="1800" i="0" dirty="0" smtClean="0"/>
              <a:t>E</a:t>
            </a:r>
            <a:r>
              <a:rPr lang="uz-Cyrl-UZ" sz="1800" i="0" dirty="0"/>
              <a:t>sasly sebäpler ýüze çykan mahalynda </a:t>
            </a:r>
            <a:r>
              <a:rPr lang="sq-AL" sz="1800" i="0" dirty="0"/>
              <a:t>i</a:t>
            </a:r>
            <a:r>
              <a:rPr lang="uz-Cyrl-UZ" sz="1800" i="0" dirty="0"/>
              <a:t>şgäriň islegine görä ýylyň dowamynda dowamlylygy on senenama gününe çenli </a:t>
            </a:r>
            <a:r>
              <a:rPr lang="sq-AL" sz="1800" i="0" dirty="0"/>
              <a:t>zähmet</a:t>
            </a:r>
            <a:r>
              <a:rPr lang="uz-Cyrl-UZ" sz="1800" i="0" dirty="0"/>
              <a:t> haky tölen</a:t>
            </a:r>
            <a:r>
              <a:rPr lang="sq-AL" sz="1800" i="0" dirty="0"/>
              <a:t>il</a:t>
            </a:r>
            <a:r>
              <a:rPr lang="uz-Cyrl-UZ" sz="1800" i="0" dirty="0"/>
              <a:t>meýän rugsat berilýär. </a:t>
            </a:r>
            <a:r>
              <a:rPr lang="tk-TM" sz="1800" i="0" dirty="0" smtClean="0"/>
              <a:t> </a:t>
            </a:r>
            <a:r>
              <a:rPr lang="sq-AL" sz="1800" i="0" dirty="0" smtClean="0"/>
              <a:t>. </a:t>
            </a:r>
            <a:endParaRPr lang="ru-RU" sz="1800" i="0" dirty="0"/>
          </a:p>
          <a:p>
            <a:pPr algn="just"/>
            <a:r>
              <a:rPr lang="sq-AL" sz="1800" i="0" dirty="0"/>
              <a:t> </a:t>
            </a:r>
            <a:r>
              <a:rPr lang="en-US" sz="1800" i="0" dirty="0" smtClean="0"/>
              <a:t>     </a:t>
            </a:r>
            <a:endParaRPr lang="tk-TM" sz="1800" i="0" dirty="0" smtClean="0"/>
          </a:p>
          <a:p>
            <a:pPr algn="just"/>
            <a:r>
              <a:rPr lang="uz-Cyrl-UZ" sz="1800" i="0" dirty="0" smtClean="0"/>
              <a:t>Haçanda </a:t>
            </a:r>
            <a:r>
              <a:rPr lang="uz-Cyrl-UZ" sz="1800" i="0" dirty="0"/>
              <a:t>işgäre </a:t>
            </a:r>
            <a:r>
              <a:rPr lang="sq-AL" sz="1800" b="1" i="0" dirty="0"/>
              <a:t>10</a:t>
            </a:r>
            <a:r>
              <a:rPr lang="uz-Cyrl-UZ" sz="1800" i="0" dirty="0"/>
              <a:t> senenama gününden köp dowamlylykda zähmet haky tölenilmeýän rugsat gerek bolan </a:t>
            </a:r>
            <a:r>
              <a:rPr lang="uz-Cyrl-UZ" sz="1800" b="1" i="0" dirty="0"/>
              <a:t>halatlarynda oňa her ýylky esasy rugsadyň ýa-da goşmaça rugsatlaryň hasabyna goşmaça günler berlip </a:t>
            </a:r>
            <a:r>
              <a:rPr lang="uz-Cyrl-UZ" sz="1800" i="0" dirty="0"/>
              <a:t>bilner. </a:t>
            </a:r>
            <a:r>
              <a:rPr lang="tk-TM" sz="1800" i="0" dirty="0" smtClean="0"/>
              <a:t> </a:t>
            </a:r>
            <a:endParaRPr lang="ru-RU" sz="1800" dirty="0"/>
          </a:p>
          <a:p>
            <a:pPr algn="ctr"/>
            <a:endParaRPr lang="en-US" sz="1800" i="0" dirty="0" smtClean="0"/>
          </a:p>
          <a:p>
            <a:pPr algn="ctr"/>
            <a:r>
              <a:rPr lang="uz-Cyrl-UZ" sz="1800" i="0" dirty="0" smtClean="0"/>
              <a:t> </a:t>
            </a:r>
            <a:r>
              <a:rPr lang="uz-Cyrl-UZ" sz="1800" b="1" i="0" dirty="0"/>
              <a:t>Işgäriň islegine görä bellenilen dowamlylykdan artyk </a:t>
            </a:r>
            <a:r>
              <a:rPr lang="sq-AL" sz="1800" b="1" i="0" dirty="0"/>
              <a:t>zähmet</a:t>
            </a:r>
            <a:r>
              <a:rPr lang="uz-Cyrl-UZ" sz="1800" b="1" i="0" dirty="0"/>
              <a:t> haky tölen</a:t>
            </a:r>
            <a:r>
              <a:rPr lang="sq-AL" sz="1800" b="1" i="0" dirty="0"/>
              <a:t>il</a:t>
            </a:r>
            <a:r>
              <a:rPr lang="uz-Cyrl-UZ" sz="1800" b="1" i="0" dirty="0"/>
              <a:t>meýän rugsat şu aşakdakylara berilýär:</a:t>
            </a:r>
            <a:endParaRPr lang="ru-RU" sz="1800" b="1" i="0" dirty="0"/>
          </a:p>
          <a:p>
            <a:pPr algn="just"/>
            <a:r>
              <a:rPr lang="en-US" sz="1800" i="0" dirty="0"/>
              <a:t> </a:t>
            </a:r>
            <a:r>
              <a:rPr lang="en-US" sz="1800" i="0" dirty="0" smtClean="0"/>
              <a:t>- </a:t>
            </a:r>
            <a:r>
              <a:rPr lang="en-US" sz="1800" i="0" dirty="0"/>
              <a:t>14</a:t>
            </a:r>
            <a:r>
              <a:rPr lang="uz-Cyrl-UZ" sz="1800" i="0" dirty="0"/>
              <a:t> ýaşa çenli çagalary</a:t>
            </a:r>
            <a:r>
              <a:rPr lang="sq-AL" sz="1800" i="0" dirty="0"/>
              <a:t>ň sanyna garamazdan olary </a:t>
            </a:r>
            <a:r>
              <a:rPr lang="uz-Cyrl-UZ" sz="1800" i="0" dirty="0"/>
              <a:t>terbiýeleýän ýalňyz ata</a:t>
            </a:r>
            <a:r>
              <a:rPr lang="sq-AL" sz="1800" i="0" dirty="0"/>
              <a:t> ýa </a:t>
            </a:r>
            <a:r>
              <a:rPr lang="uz-Cyrl-UZ" sz="1800" i="0" dirty="0"/>
              <a:t>enä (hossara, howandara) – </a:t>
            </a:r>
            <a:r>
              <a:rPr lang="en-US" sz="1800" b="1" i="0" dirty="0"/>
              <a:t>14</a:t>
            </a:r>
            <a:r>
              <a:rPr lang="uz-Cyrl-UZ" sz="1800" i="0" dirty="0"/>
              <a:t> senenama güni </a:t>
            </a:r>
            <a:r>
              <a:rPr lang="tk-TM" sz="1800" i="0" dirty="0" smtClean="0"/>
              <a:t> </a:t>
            </a:r>
            <a:r>
              <a:rPr lang="uz-Cyrl-UZ" sz="1800" i="0" dirty="0" smtClean="0"/>
              <a:t>;</a:t>
            </a:r>
            <a:endParaRPr lang="ru-RU" sz="1800" i="0" dirty="0"/>
          </a:p>
          <a:p>
            <a:pPr algn="just"/>
            <a:r>
              <a:rPr lang="uz-Cyrl-UZ" sz="1800" i="0" dirty="0"/>
              <a:t>-maýyba – 30 senenama gününe çenli </a:t>
            </a:r>
            <a:r>
              <a:rPr lang="sq-AL" sz="1800" i="0" dirty="0" smtClean="0"/>
              <a:t>; </a:t>
            </a:r>
            <a:endParaRPr lang="ru-RU" sz="1800" i="0" dirty="0"/>
          </a:p>
          <a:p>
            <a:pPr algn="just"/>
            <a:r>
              <a:rPr lang="sq-AL" sz="1800" i="0" dirty="0"/>
              <a:t> </a:t>
            </a:r>
            <a:r>
              <a:rPr lang="sq-AL" sz="1800" i="0" dirty="0" smtClean="0"/>
              <a:t>-</a:t>
            </a:r>
            <a:r>
              <a:rPr lang="uz-Cyrl-UZ" sz="1800" i="0" dirty="0" smtClean="0"/>
              <a:t> </a:t>
            </a:r>
            <a:r>
              <a:rPr lang="uz-Cyrl-UZ" sz="1800" i="0" dirty="0"/>
              <a:t>ýokary ýa-da ýörite </a:t>
            </a:r>
            <a:r>
              <a:rPr lang="sq-AL" sz="1800" i="0" dirty="0"/>
              <a:t>hünärment </a:t>
            </a:r>
            <a:r>
              <a:rPr lang="uz-Cyrl-UZ" sz="1800" i="0" dirty="0"/>
              <a:t>okuw mekdebine giriş synaglaryna goýberlene – </a:t>
            </a:r>
            <a:r>
              <a:rPr lang="sq-AL" sz="1800" i="0" dirty="0"/>
              <a:t>degişlilikde 15 we 10 senenama güni, </a:t>
            </a:r>
            <a:r>
              <a:rPr lang="uz-Cyrl-UZ" sz="1800" i="0" dirty="0"/>
              <a:t>aspirantura</a:t>
            </a:r>
            <a:r>
              <a:rPr lang="sq-AL" sz="1800" i="0" dirty="0"/>
              <a:t> – </a:t>
            </a:r>
            <a:r>
              <a:rPr lang="sq-AL" sz="1800" b="1" i="0" dirty="0"/>
              <a:t>15</a:t>
            </a:r>
            <a:r>
              <a:rPr lang="sq-AL" sz="1800" i="0" dirty="0"/>
              <a:t> senenama güni, şunda görkezilen möhletlere </a:t>
            </a:r>
            <a:r>
              <a:rPr lang="uz-Cyrl-UZ" sz="1800" i="0" dirty="0"/>
              <a:t>okuw mekdebiniň </a:t>
            </a:r>
            <a:r>
              <a:rPr lang="sq-AL" sz="1800" i="0" dirty="0"/>
              <a:t>ý</a:t>
            </a:r>
            <a:r>
              <a:rPr lang="uz-Cyrl-UZ" sz="1800" i="0" dirty="0"/>
              <a:t>erleşýän </a:t>
            </a:r>
            <a:r>
              <a:rPr lang="sq-AL" sz="1800" i="0" dirty="0"/>
              <a:t>ý</a:t>
            </a:r>
            <a:r>
              <a:rPr lang="uz-Cyrl-UZ" sz="1800" i="0" dirty="0"/>
              <a:t>erine we yzyna gidi</a:t>
            </a:r>
            <a:r>
              <a:rPr lang="sq-AL" sz="1800" i="0" dirty="0"/>
              <a:t>len</a:t>
            </a:r>
            <a:r>
              <a:rPr lang="uz-Cyrl-UZ" sz="1800" i="0" dirty="0"/>
              <a:t> wagt</a:t>
            </a:r>
            <a:r>
              <a:rPr lang="sq-AL" sz="1800" i="0" dirty="0"/>
              <a:t> girmeýär </a:t>
            </a:r>
            <a:r>
              <a:rPr lang="tk-TM" sz="1800" i="0" dirty="0" smtClean="0"/>
              <a:t> </a:t>
            </a:r>
            <a:r>
              <a:rPr lang="sq-AL" sz="1800" i="0" dirty="0" smtClean="0"/>
              <a:t>;</a:t>
            </a:r>
            <a:endParaRPr lang="ru-RU" sz="1800" i="0" dirty="0"/>
          </a:p>
          <a:p>
            <a:pPr algn="just"/>
            <a:r>
              <a:rPr lang="sq-AL" sz="1800" i="0" dirty="0"/>
              <a:t>-</a:t>
            </a:r>
            <a:r>
              <a:rPr lang="uz-Cyrl-UZ" sz="1800" i="0" dirty="0"/>
              <a:t> syrkawlan maşgala agzasyna seretmek üçin hossara – saglygy goraýyş edarasy tarapyndan bellenilen </a:t>
            </a:r>
            <a:r>
              <a:rPr lang="uz-Cyrl-UZ" sz="1800" i="0" dirty="0" smtClean="0"/>
              <a:t>möhlete</a:t>
            </a:r>
            <a:r>
              <a:rPr lang="sq-AL" sz="1800" i="0" dirty="0" smtClean="0"/>
              <a:t>; </a:t>
            </a:r>
            <a:endParaRPr lang="ru-RU" sz="1800" i="0" dirty="0"/>
          </a:p>
          <a:p>
            <a:pPr algn="just"/>
            <a:r>
              <a:rPr lang="sq-AL" sz="1800" i="0" dirty="0"/>
              <a:t> </a:t>
            </a:r>
            <a:r>
              <a:rPr lang="en-US" sz="1800" i="0" dirty="0" smtClean="0"/>
              <a:t>-</a:t>
            </a:r>
            <a:r>
              <a:rPr lang="uz-Cyrl-UZ" sz="1800" i="0" dirty="0" smtClean="0"/>
              <a:t> </a:t>
            </a:r>
            <a:r>
              <a:rPr lang="uz-Cyrl-UZ" sz="1800" i="0" dirty="0"/>
              <a:t>ýaşy boýunça </a:t>
            </a:r>
            <a:r>
              <a:rPr lang="sq-AL" sz="1800" i="0" dirty="0"/>
              <a:t>işleýän </a:t>
            </a:r>
            <a:r>
              <a:rPr lang="uz-Cyrl-UZ" sz="1800" i="0" dirty="0"/>
              <a:t>pensi</a:t>
            </a:r>
            <a:r>
              <a:rPr lang="sq-AL" sz="1800" i="0" dirty="0"/>
              <a:t>onere</a:t>
            </a:r>
            <a:r>
              <a:rPr lang="uz-Cyrl-UZ" sz="1800" i="0" dirty="0"/>
              <a:t> – </a:t>
            </a:r>
            <a:r>
              <a:rPr lang="sq-AL" sz="1800" b="1" i="0" dirty="0"/>
              <a:t>30</a:t>
            </a:r>
            <a:r>
              <a:rPr lang="uz-Cyrl-UZ" sz="1800" i="0" dirty="0"/>
              <a:t> senenama </a:t>
            </a:r>
            <a:r>
              <a:rPr lang="sq-AL" sz="1800" i="0" dirty="0"/>
              <a:t>gününe</a:t>
            </a:r>
            <a:r>
              <a:rPr lang="uz-Cyrl-UZ" sz="1800" i="0" dirty="0"/>
              <a:t> çenli </a:t>
            </a:r>
            <a:r>
              <a:rPr lang="tk-TM" sz="1800" i="0" dirty="0" smtClean="0"/>
              <a:t> </a:t>
            </a:r>
            <a:r>
              <a:rPr lang="sq-AL" sz="1800" i="0" dirty="0" smtClean="0"/>
              <a:t>. </a:t>
            </a:r>
            <a:endParaRPr lang="ru-RU" sz="1800" i="0" dirty="0"/>
          </a:p>
          <a:p>
            <a:r>
              <a:rPr lang="sq-AL" sz="1800" dirty="0"/>
              <a:t> </a:t>
            </a:r>
            <a:r>
              <a:rPr lang="en-US" sz="1800" dirty="0" smtClean="0"/>
              <a:t>       </a:t>
            </a:r>
            <a:endParaRPr lang="ru-RU" sz="1800" dirty="0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369955" y="52556"/>
            <a:ext cx="8424936" cy="7920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342900" algn="ctr">
              <a:spcAft>
                <a:spcPts val="0"/>
              </a:spcAft>
            </a:pPr>
            <a:r>
              <a:rPr lang="sq-AL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Zähmet</a:t>
            </a:r>
            <a:r>
              <a:rPr lang="uz-Cyrl-UZ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z-Cyrl-UZ" b="1" dirty="0">
                <a:solidFill>
                  <a:schemeClr val="bg1"/>
                </a:solidFill>
                <a:latin typeface="Times New Roman"/>
                <a:ea typeface="Times New Roman"/>
              </a:rPr>
              <a:t>haky tölen</a:t>
            </a:r>
            <a:r>
              <a:rPr lang="sq-AL" b="1" dirty="0">
                <a:solidFill>
                  <a:schemeClr val="bg1"/>
                </a:solidFill>
                <a:latin typeface="Times New Roman"/>
                <a:ea typeface="Times New Roman"/>
              </a:rPr>
              <a:t>il</a:t>
            </a:r>
            <a:r>
              <a:rPr lang="uz-Cyrl-UZ" b="1" dirty="0">
                <a:solidFill>
                  <a:schemeClr val="bg1"/>
                </a:solidFill>
                <a:latin typeface="Times New Roman"/>
                <a:ea typeface="Times New Roman"/>
              </a:rPr>
              <a:t>meýän rugsady bermegiň tertibi we şertleri</a:t>
            </a:r>
            <a:r>
              <a:rPr lang="sq-AL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tk-TM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tk-TM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-36294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tk-TM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 bwMode="auto">
          <a:xfrm>
            <a:off x="4592001" y="1003007"/>
            <a:ext cx="216024" cy="29084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000" i="1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0"/>
    </mc:Choice>
    <mc:Fallback xmlns="">
      <p:transition spd="slow" advTm="17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506" y="2200780"/>
            <a:ext cx="9284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502" y="1363738"/>
            <a:ext cx="8843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</a:t>
            </a:r>
            <a:endParaRPr lang="ru-RU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en-US" sz="2400" dirty="0" smtClean="0"/>
              <a:t>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6071" y="136373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Times New Roman" pitchFamily="18" charset="0"/>
                <a:cs typeface="Times New Roman" pitchFamily="18" charset="0"/>
              </a:rPr>
              <a:t>EDEBIÝAT: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latin typeface="Times New Roman"/>
                <a:ea typeface="Calibri"/>
                <a:cs typeface="Times New Roman"/>
              </a:rPr>
              <a:t>1</a:t>
            </a:r>
            <a:r>
              <a:rPr lang="cs-CZ" sz="2400" dirty="0">
                <a:latin typeface="Times New Roman"/>
                <a:ea typeface="Calibri"/>
                <a:cs typeface="Times New Roman"/>
              </a:rPr>
              <a:t>. Türkmenistanyň Konstitusiýasy.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˝Türkmenistan˝ gazeti</a:t>
            </a:r>
            <a:r>
              <a:rPr lang="sq-AL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cs-CZ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15.09.16 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.,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Türkmenistanyň zähmet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kodeksi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2009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ý. m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58-103 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Türkmenistanyň kanunçylygynyň esaslary ( ýokary okuw mekdepleriniň hukuk hünärinden beýleki hünärler üçin okuw kitaby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A-2010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q-AL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128-135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9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626770" y="1916832"/>
            <a:ext cx="7885898" cy="4580741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2400" b="1" i="0" dirty="0" smtClean="0">
                <a:latin typeface="Times New Roman"/>
                <a:ea typeface="Times New Roman"/>
                <a:cs typeface="Times New Roman"/>
              </a:rPr>
              <a:t>  </a:t>
            </a:r>
            <a:r>
              <a:rPr lang="cs-CZ" sz="2800" b="1" i="0" dirty="0" smtClean="0">
                <a:latin typeface="Times New Roman"/>
                <a:ea typeface="Times New Roman"/>
                <a:cs typeface="Times New Roman"/>
              </a:rPr>
              <a:t>kesgitli </a:t>
            </a:r>
            <a:r>
              <a:rPr lang="cs-CZ" sz="2800" b="1" i="0" dirty="0">
                <a:latin typeface="Times New Roman"/>
                <a:ea typeface="Times New Roman"/>
                <a:cs typeface="Times New Roman"/>
              </a:rPr>
              <a:t>wagt bolup, onuň dowamynda işgär kärhananyň içerki zähmet düzgün-tertip kadalaryna ýa-da is grafigine ýa-da zähmet şertnamasynyň ýa-da köpçülikleýin şertnamanyň (ylalaşygyň) şertlerine laýyklykda öz zähmet borçlaryny ýerine ýetirmeli, şeýle hem wagtyň beýleki döwürleri bolup, olar </a:t>
            </a:r>
            <a:r>
              <a:rPr lang="cs-CZ" sz="2800" b="1" i="0" dirty="0">
                <a:latin typeface="Times New Roman"/>
                <a:ea typeface="Times New Roman"/>
              </a:rPr>
              <a:t>zähmet</a:t>
            </a:r>
            <a:r>
              <a:rPr lang="cs-CZ" sz="2800" b="1" i="0" dirty="0">
                <a:latin typeface="Times New Roman"/>
                <a:ea typeface="Times New Roman"/>
                <a:cs typeface="Times New Roman"/>
              </a:rPr>
              <a:t> Kodekse ýa-da Türkmenistanyň beýleki kadalaşdyryjy hukuk namalaryna laýyklykda is wagtyna degişlidir. </a:t>
            </a:r>
            <a:endParaRPr lang="en-US" sz="2800" b="1" i="0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en-US" sz="2800" b="1" i="0" dirty="0" smtClean="0"/>
              <a:t>        </a:t>
            </a:r>
            <a:r>
              <a:rPr lang="ru-RU" sz="2800" b="1" i="0" dirty="0" smtClean="0"/>
              <a:t> </a:t>
            </a:r>
            <a:endParaRPr lang="ru-RU" sz="2800" i="0" dirty="0"/>
          </a:p>
          <a:p>
            <a:pPr indent="295910" algn="just">
              <a:lnSpc>
                <a:spcPts val="1440"/>
              </a:lnSpc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899592" y="59452"/>
            <a:ext cx="7792061" cy="9062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  <a:p>
            <a:pPr algn="ctr"/>
            <a:r>
              <a:rPr lang="cs-CZ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Is </a:t>
            </a:r>
            <a:r>
              <a:rPr lang="cs-CZ" sz="28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wagty</a:t>
            </a:r>
            <a:r>
              <a:rPr lang="cs-CZ" sz="2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000" dirty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-362942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tk-TM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 bwMode="auto">
          <a:xfrm>
            <a:off x="4437655" y="1069791"/>
            <a:ext cx="216024" cy="847041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000" i="1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00"/>
    </mc:Choice>
    <mc:Fallback xmlns="">
      <p:transition spd="slow" advTm="17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1403648" y="260648"/>
            <a:ext cx="6120680" cy="72995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indent="342900" algn="just"/>
            <a:r>
              <a:rPr lang="sq-AL" sz="3600" b="1" dirty="0">
                <a:latin typeface="Times New Roman" pitchFamily="18" charset="0"/>
                <a:cs typeface="Times New Roman" pitchFamily="18" charset="0"/>
              </a:rPr>
              <a:t>Iş wagty</a:t>
            </a:r>
            <a:r>
              <a:rPr lang="tk-TM" sz="3600" b="1" dirty="0">
                <a:latin typeface="Times New Roman" pitchFamily="18" charset="0"/>
                <a:cs typeface="Times New Roman" pitchFamily="18" charset="0"/>
              </a:rPr>
              <a:t>nyň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b="1" dirty="0">
                <a:latin typeface="Times New Roman" pitchFamily="18" charset="0"/>
                <a:cs typeface="Times New Roman" pitchFamily="18" charset="0"/>
              </a:rPr>
              <a:t> görnüşleri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ea typeface="Times New Roman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grayWhite">
          <a:xfrm>
            <a:off x="195386" y="1611127"/>
            <a:ext cx="3960440" cy="102578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k-TM" sz="1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tk-TM" sz="14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sq-AL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Is </a:t>
            </a:r>
            <a:r>
              <a:rPr lang="sq-AL" b="1" dirty="0">
                <a:latin typeface="Times New Roman" pitchFamily="18" charset="0"/>
                <a:ea typeface="Times New Roman"/>
                <a:cs typeface="Times New Roman" pitchFamily="18" charset="0"/>
              </a:rPr>
              <a:t>wagtynyň </a:t>
            </a:r>
            <a:r>
              <a:rPr lang="tk-TM" b="1" dirty="0">
                <a:latin typeface="Times New Roman" pitchFamily="18" charset="0"/>
                <a:cs typeface="Times New Roman" pitchFamily="18" charset="0"/>
              </a:rPr>
              <a:t>gysgaldylan </a:t>
            </a:r>
            <a:r>
              <a:rPr lang="tk-TM" b="1" dirty="0" smtClean="0">
                <a:latin typeface="Times New Roman" pitchFamily="18" charset="0"/>
                <a:cs typeface="Times New Roman" pitchFamily="18" charset="0"/>
              </a:rPr>
              <a:t>dowamlylygy 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k-TM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grayWhite">
          <a:xfrm>
            <a:off x="4932040" y="1593454"/>
            <a:ext cx="3960441" cy="104345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k-TM" sz="1600" b="1" dirty="0" smtClean="0">
                <a:latin typeface="Times New Roman"/>
                <a:ea typeface="Times New Roman"/>
              </a:rPr>
              <a:t> </a:t>
            </a:r>
            <a:endParaRPr lang="ru-RU" sz="16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5440944" y="972886"/>
            <a:ext cx="720080" cy="6559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2915816" y="990600"/>
            <a:ext cx="720080" cy="602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grayWhite">
          <a:xfrm>
            <a:off x="5148064" y="3140968"/>
            <a:ext cx="3744417" cy="86409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k-TM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q-AL" b="1" dirty="0" smtClean="0">
                <a:latin typeface="Times New Roman" pitchFamily="18" charset="0"/>
                <a:cs typeface="Times New Roman" pitchFamily="18" charset="0"/>
              </a:rPr>
              <a:t>oly  </a:t>
            </a:r>
            <a:r>
              <a:rPr lang="sq-AL" b="1" dirty="0">
                <a:latin typeface="Times New Roman" pitchFamily="18" charset="0"/>
                <a:cs typeface="Times New Roman" pitchFamily="18" charset="0"/>
              </a:rPr>
              <a:t>däl  iş wagty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grayWhite">
          <a:xfrm>
            <a:off x="195386" y="3140968"/>
            <a:ext cx="3600400" cy="93128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r>
              <a:rPr lang="tk-TM" sz="20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k-TM" sz="2000" b="1" dirty="0" smtClean="0">
                <a:latin typeface="Times New Roman" pitchFamily="18" charset="0"/>
                <a:cs typeface="Times New Roman" pitchFamily="18" charset="0"/>
              </a:rPr>
              <a:t>gijeki iş </a:t>
            </a:r>
            <a:r>
              <a:rPr lang="en-US" sz="1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endParaRPr lang="tk-TM" sz="1400" b="1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ctr"/>
            <a:r>
              <a:rPr lang="tk-TM" sz="1600" b="1" dirty="0" smtClean="0">
                <a:latin typeface="Times New Roman" pitchFamily="18" charset="0"/>
                <a:cs typeface="Times New Roman" pitchFamily="18" charset="0"/>
              </a:rPr>
              <a:t>22-den </a:t>
            </a:r>
            <a:r>
              <a:rPr lang="tk-TM" sz="1600" b="1" dirty="0">
                <a:latin typeface="Times New Roman" pitchFamily="18" charset="0"/>
                <a:cs typeface="Times New Roman" pitchFamily="18" charset="0"/>
              </a:rPr>
              <a:t>ir sagat 6-a </a:t>
            </a:r>
            <a:r>
              <a:rPr lang="tk-TM" sz="1600" b="1" dirty="0" smtClean="0">
                <a:latin typeface="Times New Roman" pitchFamily="18" charset="0"/>
                <a:cs typeface="Times New Roman" pitchFamily="18" charset="0"/>
              </a:rPr>
              <a:t>çenli</a:t>
            </a:r>
          </a:p>
          <a:p>
            <a:pPr lvl="0" algn="ctr"/>
            <a:r>
              <a:rPr lang="en-US" sz="1600" dirty="0" smtClean="0">
                <a:latin typeface="Times New Roman"/>
                <a:ea typeface="Times New Roman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grayWhite">
          <a:xfrm>
            <a:off x="4932039" y="4509120"/>
            <a:ext cx="3960442" cy="86409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lvl="0"/>
            <a:endParaRPr lang="tk-TM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k-TM" b="1" dirty="0" smtClean="0">
                <a:latin typeface="Times New Roman" pitchFamily="18" charset="0"/>
                <a:cs typeface="Times New Roman" pitchFamily="18" charset="0"/>
              </a:rPr>
              <a:t>  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wagtyny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jeml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ä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hasaba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almak</a:t>
            </a:r>
            <a:endParaRPr lang="tk-TM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4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53353" y="972886"/>
            <a:ext cx="30508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dirty="0">
              <a:ea typeface="Times New Roman"/>
            </a:endParaRPr>
          </a:p>
          <a:p>
            <a:endParaRPr lang="en-US" b="1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en-US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  <a:cs typeface="Times New Roman"/>
              </a:rPr>
              <a:t>        </a:t>
            </a:r>
            <a:r>
              <a:rPr lang="tk-TM" b="1" dirty="0" smtClean="0">
                <a:latin typeface="Times New Roman"/>
                <a:ea typeface="Times New Roman"/>
                <a:cs typeface="Times New Roman"/>
              </a:rPr>
              <a:t>iş</a:t>
            </a:r>
            <a:r>
              <a:rPr lang="sq-AL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sq-AL" b="1" dirty="0">
                <a:latin typeface="Times New Roman"/>
                <a:ea typeface="Times New Roman"/>
                <a:cs typeface="Times New Roman"/>
              </a:rPr>
              <a:t>wagtyndan daşary </a:t>
            </a:r>
            <a:r>
              <a:rPr lang="sq-AL" b="1" spc="100" dirty="0">
                <a:latin typeface="Times New Roman"/>
                <a:ea typeface="Times New Roman"/>
                <a:cs typeface="Times New Roman"/>
              </a:rPr>
              <a:t>iş</a:t>
            </a:r>
            <a:r>
              <a:rPr lang="sq-AL" sz="1400" b="1" dirty="0">
                <a:latin typeface="Times New Roman"/>
                <a:ea typeface="Times New Roman"/>
              </a:rPr>
              <a:t> </a:t>
            </a:r>
            <a:r>
              <a:rPr lang="en-US" sz="1200" dirty="0" smtClean="0">
                <a:latin typeface="Times New Roman"/>
                <a:ea typeface="Times New Roman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grayWhite">
          <a:xfrm>
            <a:off x="191394" y="4509120"/>
            <a:ext cx="3960442" cy="86409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k-TM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sq-AL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adalaşd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yrylmadyk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ş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ü</a:t>
            </a:r>
            <a:r>
              <a:rPr lang="en-US" sz="2000" b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ni</a:t>
            </a:r>
            <a:r>
              <a:rPr lang="sq-AL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uz-Cyrl-UZ" sz="2000" dirty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3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8229600" cy="562074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600"/>
              </a:spcBef>
            </a:pPr>
            <a:r>
              <a:rPr lang="tk-TM" sz="3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tk-TM" sz="3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3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k-TM" sz="3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743668"/>
            <a:ext cx="86868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pc="-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endParaRPr lang="en-US" sz="2400" spc="-5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-1009015">
              <a:spcBef>
                <a:spcPts val="0"/>
              </a:spcBef>
              <a:spcAft>
                <a:spcPts val="0"/>
              </a:spcAft>
            </a:pPr>
            <a:endParaRPr lang="en-US" sz="2400" spc="-5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pc="-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400" b="1" spc="-5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9329" y="2132856"/>
            <a:ext cx="8352927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tk-TM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işgäriň </a:t>
            </a:r>
            <a:r>
              <a:rPr lang="sq-A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kanun boýünça önümçilik işinden boş wagtyna diýilýär. 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q-AL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 </a:t>
            </a:r>
            <a:r>
              <a:rPr lang="sq-AL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isgär ukyplygyny saklamak, hususy hojalygyna seretmek, işgäriň maddy hal-ýagdaýyny, medeni, ruhy derejesini gowulandyrmak maksady bilen hakyky, ýagny işden boşatmak arkaly berilýär.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-99392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k-TM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q-AL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ynç 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q-AL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alyş</a:t>
            </a:r>
            <a:r>
              <a:rPr lang="en-US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sq-AL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wagty</a:t>
            </a:r>
            <a:endParaRPr lang="ru-RU" sz="4000" dirty="0"/>
          </a:p>
        </p:txBody>
      </p:sp>
      <p:sp>
        <p:nvSpPr>
          <p:cNvPr id="7" name="Двойная стрелка вверх/вниз 6"/>
          <p:cNvSpPr/>
          <p:nvPr/>
        </p:nvSpPr>
        <p:spPr bwMode="auto">
          <a:xfrm>
            <a:off x="4653679" y="1137073"/>
            <a:ext cx="216024" cy="847041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sz="2000" i="1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8172450" y="6248400"/>
            <a:ext cx="51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80057F-C2F3-4F89-AA46-11526E842C04}" type="slidenum">
              <a:rPr lang="ru-RU" sz="1200">
                <a:solidFill>
                  <a:srgbClr val="333333"/>
                </a:solidFill>
                <a:latin typeface="Times New Roman" pitchFamily="18" charset="0"/>
              </a:rPr>
              <a:pPr algn="r"/>
              <a:t>6</a:t>
            </a:fld>
            <a:endParaRPr lang="ru-RU" sz="12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28983" y="206890"/>
            <a:ext cx="8569325" cy="7191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uz-Cyrl-U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Dynç</a:t>
            </a:r>
            <a:r>
              <a:rPr lang="sq-AL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q-AL" sz="3600" b="1" dirty="0" smtClean="0">
                <a:latin typeface="Times New Roman" pitchFamily="18" charset="0"/>
                <a:cs typeface="Times New Roman" pitchFamily="18" charset="0"/>
              </a:rPr>
              <a:t>alyş </a:t>
            </a:r>
            <a:r>
              <a:rPr lang="tk-TM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q-AL" sz="3600" b="1" dirty="0" smtClean="0">
                <a:latin typeface="Times New Roman" pitchFamily="18" charset="0"/>
                <a:cs typeface="Times New Roman" pitchFamily="18" charset="0"/>
              </a:rPr>
              <a:t>wagtynyň </a:t>
            </a:r>
            <a:r>
              <a:rPr lang="tk-TM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q-AL" sz="3600" b="1" dirty="0" smtClean="0">
                <a:latin typeface="Times New Roman" pitchFamily="18" charset="0"/>
                <a:cs typeface="Times New Roman" pitchFamily="18" charset="0"/>
              </a:rPr>
              <a:t>görnüşleri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382797" y="2254768"/>
            <a:ext cx="1980202" cy="3139321"/>
          </a:xfrm>
          <a:prstGeom prst="rect">
            <a:avLst/>
          </a:prstGeom>
          <a:solidFill>
            <a:srgbClr val="92D050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Bäşgünlük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hepdesi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mahalynda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işgärlere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hepdede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dynç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alyş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güni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al­tygünlük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hepdesi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mahalynda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bolsa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dynç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alyş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güni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berilýär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919188" y="2279903"/>
            <a:ext cx="2016225" cy="1338828"/>
          </a:xfrm>
          <a:prstGeom prst="rect">
            <a:avLst/>
          </a:prstGeom>
          <a:solidFill>
            <a:srgbClr val="92D050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Dynç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almak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naharlanmak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üçin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arakesme</a:t>
            </a:r>
            <a:endParaRPr lang="tk-TM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4152693" y="1633402"/>
            <a:ext cx="503237" cy="474662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AutoShape 17"/>
          <p:cNvSpPr>
            <a:spLocks noChangeArrowheads="1"/>
          </p:cNvSpPr>
          <p:nvPr/>
        </p:nvSpPr>
        <p:spPr bwMode="auto">
          <a:xfrm>
            <a:off x="1494512" y="1559012"/>
            <a:ext cx="503238" cy="504824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19188" y="1484785"/>
            <a:ext cx="7253262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4474510" y="954711"/>
            <a:ext cx="503237" cy="432048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>
            <a:off x="6984702" y="1559272"/>
            <a:ext cx="503237" cy="474662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300192" y="2270157"/>
            <a:ext cx="1872258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Rugsatlar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215" y="5380672"/>
            <a:ext cx="8616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652120" y="3926804"/>
            <a:ext cx="1174351" cy="1308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sq-AL" sz="2000" b="1" dirty="0">
                <a:latin typeface="Times New Roman" pitchFamily="18" charset="0"/>
                <a:cs typeface="Times New Roman" pitchFamily="18" charset="0"/>
              </a:rPr>
              <a:t>her ýylky </a:t>
            </a:r>
            <a:endParaRPr lang="tk-TM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q-AL" sz="2000" b="1" dirty="0" smtClean="0">
                <a:latin typeface="Times New Roman" pitchFamily="18" charset="0"/>
                <a:cs typeface="Times New Roman" pitchFamily="18" charset="0"/>
              </a:rPr>
              <a:t>esasy </a:t>
            </a:r>
            <a:endParaRPr lang="tk-TM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q-AL" sz="2000" b="1" dirty="0" smtClean="0">
                <a:latin typeface="Times New Roman" pitchFamily="18" charset="0"/>
                <a:cs typeface="Times New Roman" pitchFamily="18" charset="0"/>
              </a:rPr>
              <a:t>rugsat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236321" y="3926804"/>
            <a:ext cx="1097363" cy="13474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sq-AL" sz="2000" b="1" dirty="0">
                <a:latin typeface="Times New Roman" pitchFamily="18" charset="0"/>
                <a:cs typeface="Times New Roman" pitchFamily="18" charset="0"/>
              </a:rPr>
              <a:t>goşmaça </a:t>
            </a:r>
            <a:endParaRPr lang="tk-TM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q-AL" sz="2000" b="1" dirty="0" smtClean="0">
                <a:latin typeface="Times New Roman" pitchFamily="18" charset="0"/>
                <a:cs typeface="Times New Roman" pitchFamily="18" charset="0"/>
              </a:rPr>
              <a:t>tölegli </a:t>
            </a:r>
            <a:endParaRPr lang="tk-TM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q-AL" sz="2000" b="1" dirty="0" smtClean="0">
                <a:latin typeface="Times New Roman" pitchFamily="18" charset="0"/>
                <a:cs typeface="Times New Roman" pitchFamily="18" charset="0"/>
              </a:rPr>
              <a:t>rugsat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6802302" y="2924944"/>
            <a:ext cx="503237" cy="1133426"/>
          </a:xfrm>
          <a:prstGeom prst="downArrow">
            <a:avLst>
              <a:gd name="adj1" fmla="val 50000"/>
              <a:gd name="adj2" fmla="val 25079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218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4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79912" y="116632"/>
            <a:ext cx="5112568" cy="15121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3600" dirty="0"/>
              <a:t>Her ýylky esasy </a:t>
            </a:r>
            <a:r>
              <a:rPr lang="tk-TM" sz="3600" dirty="0" smtClean="0"/>
              <a:t>rugsat</a:t>
            </a:r>
            <a:endParaRPr lang="tk-TM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91140" y="1772816"/>
            <a:ext cx="5112568" cy="144016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3600" dirty="0"/>
              <a:t>Goşmaça tölegli </a:t>
            </a:r>
            <a:r>
              <a:rPr lang="tk-TM" sz="3600" dirty="0" smtClean="0"/>
              <a:t>rugsa</a:t>
            </a:r>
            <a:r>
              <a:rPr lang="en-US" sz="3600" dirty="0" smtClean="0"/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k-TM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3356992"/>
            <a:ext cx="5112568" cy="151216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3600" dirty="0"/>
              <a:t>Durmuş </a:t>
            </a:r>
            <a:r>
              <a:rPr lang="tk-TM" sz="3600" dirty="0" smtClean="0"/>
              <a:t>rugsady</a:t>
            </a:r>
            <a:endParaRPr lang="tk-TM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79912" y="4941168"/>
            <a:ext cx="5112568" cy="165618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sz="3200" dirty="0" smtClean="0"/>
              <a:t>Zähmet haky tölenilmeýän</a:t>
            </a:r>
          </a:p>
          <a:p>
            <a:pPr algn="ctr"/>
            <a:r>
              <a:rPr lang="tk-TM" sz="3200" dirty="0" smtClean="0"/>
              <a:t>       rugsat</a:t>
            </a:r>
            <a:r>
              <a:rPr lang="en-US" sz="3200" dirty="0" smtClean="0"/>
              <a:t> </a:t>
            </a:r>
            <a:r>
              <a:rPr lang="en-US" sz="1400" dirty="0" smtClean="0"/>
              <a:t> </a:t>
            </a:r>
            <a:endParaRPr lang="tk-TM" sz="1400" dirty="0"/>
          </a:p>
        </p:txBody>
      </p:sp>
      <p:sp>
        <p:nvSpPr>
          <p:cNvPr id="9" name="Табличка 8"/>
          <p:cNvSpPr/>
          <p:nvPr/>
        </p:nvSpPr>
        <p:spPr>
          <a:xfrm>
            <a:off x="107504" y="1958796"/>
            <a:ext cx="3096344" cy="2910364"/>
          </a:xfrm>
          <a:prstGeom prst="plaqu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1" dirty="0">
                <a:solidFill>
                  <a:srgbClr val="FF0000"/>
                </a:solidFill>
              </a:rPr>
              <a:t>Rugsatlaryň görnűşleri</a:t>
            </a:r>
            <a:br>
              <a:rPr lang="hu-HU" sz="3200" b="1" dirty="0">
                <a:solidFill>
                  <a:srgbClr val="FF0000"/>
                </a:solidFill>
              </a:rPr>
            </a:br>
            <a:endParaRPr lang="tk-TM" sz="32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5138382" flipH="1">
            <a:off x="3555269" y="634201"/>
            <a:ext cx="139732" cy="14401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203848" y="2564904"/>
            <a:ext cx="1008112" cy="18002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03848" y="4113076"/>
            <a:ext cx="1008112" cy="162018"/>
          </a:xfrm>
          <a:prstGeom prst="rightArrow">
            <a:avLst>
              <a:gd name="adj1" fmla="val 564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62953">
            <a:off x="2108355" y="5325091"/>
            <a:ext cx="1656184" cy="1311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6"/>
            <a:ext cx="8784976" cy="5141168"/>
          </a:xfrm>
        </p:spPr>
        <p:txBody>
          <a:bodyPr>
            <a:normAutofit fontScale="25000" lnSpcReduction="20000"/>
          </a:bodyPr>
          <a:lstStyle/>
          <a:p>
            <a:pPr indent="0">
              <a:spcAft>
                <a:spcPts val="0"/>
              </a:spcAft>
              <a:buNone/>
            </a:pPr>
            <a:r>
              <a:rPr lang="tk-TM" sz="11200" b="1" dirty="0" smtClean="0">
                <a:latin typeface="Times New Roman"/>
                <a:ea typeface="Times New Roman"/>
              </a:rPr>
              <a:t> </a:t>
            </a:r>
            <a:endParaRPr lang="ru-RU" sz="36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z-Cyrl-UZ" sz="3600" dirty="0" smtClean="0">
                <a:latin typeface="Times New Roman"/>
                <a:ea typeface="Times New Roman"/>
              </a:rPr>
              <a:t>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z-Cyrl-UZ" sz="9600" dirty="0" smtClean="0">
                <a:latin typeface="Times New Roman"/>
                <a:ea typeface="Times New Roman"/>
              </a:rPr>
              <a:t>         </a:t>
            </a:r>
            <a:r>
              <a:rPr lang="uz-Cyrl-UZ" sz="8000" b="1" dirty="0" smtClean="0">
                <a:latin typeface="Times New Roman"/>
                <a:ea typeface="Times New Roman"/>
              </a:rPr>
              <a:t>Her </a:t>
            </a:r>
            <a:r>
              <a:rPr lang="uz-Cyrl-UZ" sz="8000" b="1" dirty="0">
                <a:latin typeface="Times New Roman"/>
                <a:ea typeface="Times New Roman"/>
              </a:rPr>
              <a:t>ýylky esasy rugsa</a:t>
            </a:r>
            <a:r>
              <a:rPr lang="sq-AL" sz="8000" b="1" dirty="0">
                <a:latin typeface="Times New Roman"/>
                <a:ea typeface="Times New Roman"/>
              </a:rPr>
              <a:t>dyň</a:t>
            </a:r>
            <a:r>
              <a:rPr lang="uz-Cyrl-UZ" sz="8000" b="1" dirty="0">
                <a:latin typeface="Times New Roman"/>
                <a:ea typeface="Times New Roman"/>
              </a:rPr>
              <a:t> dowamlylygy ýylda </a:t>
            </a:r>
            <a:endParaRPr lang="uz-Cyrl-UZ" sz="8000" b="1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b="1" dirty="0">
                <a:latin typeface="Times New Roman"/>
                <a:ea typeface="Times New Roman"/>
              </a:rPr>
              <a:t> </a:t>
            </a:r>
            <a:r>
              <a:rPr lang="uz-Cyrl-UZ" sz="8000" b="1" dirty="0" smtClean="0">
                <a:latin typeface="Times New Roman"/>
                <a:ea typeface="Times New Roman"/>
              </a:rPr>
              <a:t>            </a:t>
            </a:r>
            <a:r>
              <a:rPr lang="en-US" sz="8000" b="1" dirty="0" smtClean="0">
                <a:latin typeface="Times New Roman"/>
                <a:ea typeface="Times New Roman"/>
              </a:rPr>
              <a:t>     </a:t>
            </a:r>
            <a:r>
              <a:rPr lang="uz-Cyrl-UZ" sz="8000" b="1" dirty="0" smtClean="0">
                <a:latin typeface="Times New Roman"/>
                <a:ea typeface="Times New Roman"/>
              </a:rPr>
              <a:t>30- </a:t>
            </a:r>
            <a:r>
              <a:rPr lang="uz-Cyrl-UZ" sz="8000" b="1" dirty="0">
                <a:latin typeface="Times New Roman"/>
                <a:ea typeface="Times New Roman"/>
              </a:rPr>
              <a:t>senenama güni </a:t>
            </a:r>
            <a:r>
              <a:rPr lang="uz-Cyrl-UZ" sz="8000" b="1" dirty="0" smtClean="0">
                <a:latin typeface="Times New Roman"/>
                <a:ea typeface="Times New Roman"/>
              </a:rPr>
              <a:t>  </a:t>
            </a:r>
            <a:r>
              <a:rPr lang="uz-Cyrl-UZ" sz="8000" b="1" dirty="0">
                <a:latin typeface="Times New Roman"/>
                <a:ea typeface="Times New Roman"/>
              </a:rPr>
              <a:t>bellenilýär.</a:t>
            </a:r>
            <a:endParaRPr lang="ru-RU" sz="8000" b="1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dirty="0">
                <a:latin typeface="Times New Roman"/>
                <a:ea typeface="Times New Roman"/>
              </a:rPr>
              <a:t> </a:t>
            </a:r>
            <a:r>
              <a:rPr lang="uz-Cyrl-UZ" sz="8000" dirty="0" smtClean="0">
                <a:latin typeface="Times New Roman"/>
                <a:ea typeface="Times New Roman"/>
              </a:rPr>
              <a:t>      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dirty="0">
                <a:latin typeface="Times New Roman"/>
                <a:ea typeface="Times New Roman"/>
              </a:rPr>
              <a:t> </a:t>
            </a:r>
            <a:r>
              <a:rPr lang="uz-Cyrl-UZ" sz="8000" dirty="0" smtClean="0">
                <a:latin typeface="Times New Roman"/>
                <a:ea typeface="Times New Roman"/>
              </a:rPr>
              <a:t>       </a:t>
            </a:r>
            <a:r>
              <a:rPr lang="sq-AL" sz="8000" dirty="0" smtClean="0">
                <a:latin typeface="Times New Roman"/>
                <a:ea typeface="Times New Roman"/>
              </a:rPr>
              <a:t>Ähli </a:t>
            </a:r>
            <a:r>
              <a:rPr lang="sq-AL" sz="8000" dirty="0">
                <a:latin typeface="Times New Roman"/>
                <a:ea typeface="Times New Roman"/>
              </a:rPr>
              <a:t>görnüşdäki bilim </a:t>
            </a:r>
            <a:r>
              <a:rPr lang="uz-Cyrl-UZ" sz="8000" dirty="0">
                <a:latin typeface="Times New Roman"/>
                <a:ea typeface="Times New Roman"/>
              </a:rPr>
              <a:t>edara</a:t>
            </a:r>
            <a:r>
              <a:rPr lang="sq-AL" sz="8000" dirty="0">
                <a:latin typeface="Times New Roman"/>
                <a:ea typeface="Times New Roman"/>
              </a:rPr>
              <a:t>lar</a:t>
            </a:r>
            <a:r>
              <a:rPr lang="uz-Cyrl-UZ" sz="8000" dirty="0">
                <a:latin typeface="Times New Roman"/>
                <a:ea typeface="Times New Roman"/>
              </a:rPr>
              <a:t>y</a:t>
            </a:r>
            <a:r>
              <a:rPr lang="sq-AL" sz="8000" dirty="0">
                <a:latin typeface="Times New Roman"/>
                <a:ea typeface="Times New Roman"/>
              </a:rPr>
              <a:t>ny</a:t>
            </a:r>
            <a:r>
              <a:rPr lang="uz-Cyrl-UZ" sz="8000" dirty="0">
                <a:latin typeface="Times New Roman"/>
                <a:ea typeface="Times New Roman"/>
              </a:rPr>
              <a:t>ň pedagogik </a:t>
            </a:r>
            <a:endParaRPr lang="uz-Cyrl-UZ" sz="80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dirty="0" smtClean="0">
                <a:latin typeface="Times New Roman"/>
                <a:ea typeface="Times New Roman"/>
              </a:rPr>
              <a:t>işgärlerine </a:t>
            </a:r>
            <a:r>
              <a:rPr lang="uz-Cyrl-UZ" sz="8000" dirty="0">
                <a:latin typeface="Times New Roman"/>
                <a:ea typeface="Times New Roman"/>
              </a:rPr>
              <a:t>we ýolbaşçylaryna, şeýle hem maýyplara her </a:t>
            </a:r>
            <a:r>
              <a:rPr lang="uz-Cyrl-UZ" sz="8000" dirty="0" smtClean="0">
                <a:latin typeface="Times New Roman"/>
                <a:ea typeface="Times New Roman"/>
              </a:rPr>
              <a:t>ýylky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dirty="0" smtClean="0">
                <a:latin typeface="Times New Roman"/>
                <a:ea typeface="Times New Roman"/>
              </a:rPr>
              <a:t> </a:t>
            </a:r>
            <a:r>
              <a:rPr lang="uz-Cyrl-UZ" sz="8000" dirty="0">
                <a:latin typeface="Times New Roman"/>
                <a:ea typeface="Times New Roman"/>
              </a:rPr>
              <a:t>esasy rugsa</a:t>
            </a:r>
            <a:r>
              <a:rPr lang="sq-AL" sz="8000" dirty="0">
                <a:latin typeface="Times New Roman"/>
                <a:ea typeface="Times New Roman"/>
              </a:rPr>
              <a:t>dyň dowamlylygy </a:t>
            </a:r>
            <a:r>
              <a:rPr lang="uz-Cyrl-UZ" sz="8000" b="1" dirty="0" smtClean="0">
                <a:latin typeface="Times New Roman"/>
                <a:ea typeface="Times New Roman"/>
              </a:rPr>
              <a:t>45 </a:t>
            </a:r>
            <a:r>
              <a:rPr lang="uz-Cyrl-UZ" sz="8000" b="1" dirty="0">
                <a:latin typeface="Times New Roman"/>
                <a:ea typeface="Times New Roman"/>
              </a:rPr>
              <a:t>senenama </a:t>
            </a:r>
            <a:r>
              <a:rPr lang="sq-AL" sz="8000" b="1" dirty="0">
                <a:latin typeface="Times New Roman"/>
                <a:ea typeface="Times New Roman"/>
              </a:rPr>
              <a:t>gün</a:t>
            </a:r>
            <a:r>
              <a:rPr lang="uz-Cyrl-UZ" sz="8000" b="1" dirty="0">
                <a:latin typeface="Times New Roman"/>
                <a:ea typeface="Times New Roman"/>
              </a:rPr>
              <a:t>i bilen bellenilýär.</a:t>
            </a:r>
            <a:r>
              <a:rPr lang="uz-Cyrl-UZ" sz="8000" dirty="0">
                <a:latin typeface="Times New Roman"/>
                <a:ea typeface="Times New Roman"/>
              </a:rPr>
              <a:t>  </a:t>
            </a:r>
            <a:endParaRPr lang="ru-RU" sz="80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8000" dirty="0">
                <a:latin typeface="Times New Roman"/>
                <a:ea typeface="Times New Roman"/>
              </a:rPr>
              <a:t> </a:t>
            </a:r>
            <a:r>
              <a:rPr lang="ru-RU" sz="8000" dirty="0" smtClean="0">
                <a:latin typeface="Times New Roman"/>
                <a:ea typeface="Times New Roman"/>
              </a:rPr>
              <a:t>     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8000" dirty="0">
                <a:latin typeface="Times New Roman"/>
                <a:ea typeface="Times New Roman"/>
              </a:rPr>
              <a:t> </a:t>
            </a:r>
            <a:r>
              <a:rPr lang="ru-RU" sz="8000" dirty="0" smtClean="0">
                <a:latin typeface="Times New Roman"/>
                <a:ea typeface="Times New Roman"/>
              </a:rPr>
              <a:t>       </a:t>
            </a:r>
            <a:r>
              <a:rPr lang="sq-AL" sz="8000" dirty="0" smtClean="0">
                <a:latin typeface="Times New Roman"/>
                <a:ea typeface="Times New Roman"/>
              </a:rPr>
              <a:t> </a:t>
            </a:r>
            <a:r>
              <a:rPr lang="uz-Cyrl-UZ" sz="8000" dirty="0">
                <a:latin typeface="Times New Roman"/>
                <a:ea typeface="Times New Roman"/>
              </a:rPr>
              <a:t>Ylmy guramalarda</a:t>
            </a:r>
            <a:r>
              <a:rPr lang="sq-AL" sz="8000" dirty="0">
                <a:latin typeface="Times New Roman"/>
                <a:ea typeface="Times New Roman"/>
              </a:rPr>
              <a:t>, </a:t>
            </a:r>
            <a:r>
              <a:rPr lang="uz-Cyrl-UZ" sz="8000" dirty="0">
                <a:latin typeface="Times New Roman"/>
                <a:ea typeface="Times New Roman"/>
              </a:rPr>
              <a:t>edaralarda we kärhanalarda wezipe</a:t>
            </a:r>
            <a:r>
              <a:rPr lang="sq-AL" sz="8000" dirty="0" smtClean="0">
                <a:latin typeface="Times New Roman"/>
                <a:ea typeface="Times New Roman"/>
              </a:rPr>
              <a:t>leri</a:t>
            </a:r>
            <a:endParaRPr lang="tk-TM" sz="8000" dirty="0" smtClean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sq-AL" sz="8000" dirty="0" smtClean="0">
                <a:latin typeface="Times New Roman"/>
                <a:ea typeface="Times New Roman"/>
              </a:rPr>
              <a:t> </a:t>
            </a:r>
            <a:r>
              <a:rPr lang="sq-AL" sz="8000" dirty="0">
                <a:latin typeface="Times New Roman"/>
                <a:ea typeface="Times New Roman"/>
              </a:rPr>
              <a:t>eýeleýän we </a:t>
            </a:r>
            <a:r>
              <a:rPr lang="uz-Cyrl-UZ" sz="8000" dirty="0">
                <a:latin typeface="Times New Roman"/>
                <a:ea typeface="Times New Roman"/>
              </a:rPr>
              <a:t>ylymlaryň doktory</a:t>
            </a:r>
            <a:r>
              <a:rPr lang="sq-AL" sz="8000" dirty="0">
                <a:latin typeface="Times New Roman"/>
                <a:ea typeface="Times New Roman"/>
              </a:rPr>
              <a:t> diýen alymlyk</a:t>
            </a:r>
            <a:r>
              <a:rPr lang="uz-Cyrl-UZ" sz="8000" dirty="0">
                <a:latin typeface="Times New Roman"/>
                <a:ea typeface="Times New Roman"/>
              </a:rPr>
              <a:t> derejesi bolan </a:t>
            </a:r>
            <a:r>
              <a:rPr lang="uz-Cyrl-UZ" sz="8000" dirty="0" smtClean="0">
                <a:latin typeface="Times New Roman"/>
                <a:ea typeface="Times New Roman"/>
              </a:rPr>
              <a:t>ylmy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dirty="0" smtClean="0">
                <a:latin typeface="Times New Roman"/>
                <a:ea typeface="Times New Roman"/>
              </a:rPr>
              <a:t> </a:t>
            </a:r>
            <a:r>
              <a:rPr lang="uz-Cyrl-UZ" sz="8000" dirty="0">
                <a:latin typeface="Times New Roman"/>
                <a:ea typeface="Times New Roman"/>
              </a:rPr>
              <a:t>işgärlere her ýylky esasy  rugsa</a:t>
            </a:r>
            <a:r>
              <a:rPr lang="sq-AL" sz="8000" dirty="0">
                <a:latin typeface="Times New Roman"/>
                <a:ea typeface="Times New Roman"/>
              </a:rPr>
              <a:t>t </a:t>
            </a:r>
            <a:r>
              <a:rPr lang="uz-Cyrl-UZ" sz="8000" b="1" dirty="0" smtClean="0">
                <a:latin typeface="Times New Roman"/>
                <a:ea typeface="Times New Roman"/>
              </a:rPr>
              <a:t>45senenama </a:t>
            </a:r>
            <a:r>
              <a:rPr lang="uz-Cyrl-UZ" sz="8000" b="1" dirty="0">
                <a:latin typeface="Times New Roman"/>
                <a:ea typeface="Times New Roman"/>
              </a:rPr>
              <a:t>güni</a:t>
            </a:r>
            <a:r>
              <a:rPr lang="uz-Cyrl-UZ" sz="8000" dirty="0">
                <a:latin typeface="Times New Roman"/>
                <a:ea typeface="Times New Roman"/>
              </a:rPr>
              <a:t>, </a:t>
            </a:r>
            <a:r>
              <a:rPr lang="uz-Cyrl-UZ" sz="8000" dirty="0" smtClean="0">
                <a:latin typeface="Times New Roman"/>
                <a:ea typeface="Times New Roman"/>
              </a:rPr>
              <a:t>ylymlaryň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dirty="0" smtClean="0">
                <a:latin typeface="Times New Roman"/>
                <a:ea typeface="Times New Roman"/>
              </a:rPr>
              <a:t> </a:t>
            </a:r>
            <a:r>
              <a:rPr lang="uz-Cyrl-UZ" sz="8000" dirty="0">
                <a:latin typeface="Times New Roman"/>
                <a:ea typeface="Times New Roman"/>
              </a:rPr>
              <a:t>kandidaty</a:t>
            </a:r>
            <a:r>
              <a:rPr lang="sq-AL" sz="8000" dirty="0">
                <a:latin typeface="Times New Roman"/>
                <a:ea typeface="Times New Roman"/>
              </a:rPr>
              <a:t> diýen alymlyk </a:t>
            </a:r>
            <a:r>
              <a:rPr lang="uz-Cyrl-UZ" sz="8000" dirty="0">
                <a:latin typeface="Times New Roman"/>
                <a:ea typeface="Times New Roman"/>
              </a:rPr>
              <a:t>derejesi bolanlara </a:t>
            </a:r>
            <a:r>
              <a:rPr lang="uz-Cyrl-UZ" sz="8000" b="1" dirty="0" smtClean="0">
                <a:latin typeface="Times New Roman"/>
                <a:ea typeface="Times New Roman"/>
              </a:rPr>
              <a:t>36 </a:t>
            </a:r>
            <a:r>
              <a:rPr lang="uz-Cyrl-UZ" sz="8000" b="1" dirty="0">
                <a:latin typeface="Times New Roman"/>
                <a:ea typeface="Times New Roman"/>
              </a:rPr>
              <a:t>senenama </a:t>
            </a:r>
            <a:r>
              <a:rPr lang="uz-Cyrl-UZ" sz="8000" b="1" dirty="0" smtClean="0">
                <a:latin typeface="Times New Roman"/>
                <a:ea typeface="Times New Roman"/>
              </a:rPr>
              <a:t>güni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uz-Cyrl-UZ" sz="8000" dirty="0" smtClean="0">
                <a:latin typeface="Times New Roman"/>
                <a:ea typeface="Times New Roman"/>
              </a:rPr>
              <a:t> </a:t>
            </a:r>
            <a:r>
              <a:rPr lang="sq-AL" sz="8000" dirty="0">
                <a:latin typeface="Times New Roman"/>
                <a:ea typeface="Times New Roman"/>
              </a:rPr>
              <a:t>dowamlylykda</a:t>
            </a:r>
            <a:r>
              <a:rPr lang="uz-Cyrl-UZ" sz="8000" dirty="0">
                <a:latin typeface="Times New Roman"/>
                <a:ea typeface="Times New Roman"/>
              </a:rPr>
              <a:t> bellenilýär. </a:t>
            </a:r>
            <a:endParaRPr lang="ru-RU" sz="8000" dirty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z-Cyrl-UZ" sz="9600" dirty="0">
                <a:latin typeface="Times New Roman"/>
                <a:ea typeface="Times New Roman"/>
              </a:rPr>
              <a:t> </a:t>
            </a:r>
            <a:endParaRPr lang="ru-RU" sz="9600" dirty="0">
              <a:latin typeface="Times New Roman"/>
              <a:ea typeface="Times New Roman"/>
            </a:endParaRPr>
          </a:p>
          <a:p>
            <a:r>
              <a:rPr lang="tk-TM" sz="9600" dirty="0" smtClean="0">
                <a:solidFill>
                  <a:prstClr val="white"/>
                </a:solidFill>
              </a:rPr>
              <a:t> </a:t>
            </a:r>
            <a:endParaRPr lang="ru-RU" sz="9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143000"/>
          </a:xfrm>
        </p:spPr>
        <p:txBody>
          <a:bodyPr>
            <a:normAutofit/>
          </a:bodyPr>
          <a:lstStyle/>
          <a:p>
            <a:pPr algn="l"/>
            <a:r>
              <a:rPr lang="tk-TM" sz="31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8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95736" y="260648"/>
            <a:ext cx="5040560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k-TM" sz="3200" b="1" dirty="0" smtClean="0">
              <a:solidFill>
                <a:prstClr val="black"/>
              </a:solidFill>
              <a:latin typeface="Times New Roman"/>
              <a:ea typeface="Times New Roman"/>
              <a:cs typeface="+mj-cs"/>
            </a:endParaRPr>
          </a:p>
          <a:p>
            <a:pPr algn="ctr"/>
            <a:r>
              <a:rPr lang="sq-AL" sz="4000" b="1" dirty="0" smtClean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Durmuş </a:t>
            </a:r>
            <a:r>
              <a:rPr lang="sq-AL" sz="4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rugsatlary</a:t>
            </a:r>
            <a: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4000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endParaRPr lang="ru-RU" sz="4000" b="1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323528" y="3140968"/>
            <a:ext cx="2376264" cy="2119486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z-Cyrl-UZ" b="1" dirty="0">
                <a:solidFill>
                  <a:prstClr val="black"/>
                </a:solidFill>
                <a:latin typeface="Times New Roman"/>
                <a:ea typeface="Times New Roman"/>
              </a:rPr>
              <a:t>Göwrelilik we çaga dograndygy boýunça rugsat</a:t>
            </a:r>
            <a:endParaRPr lang="ru-RU" b="1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2843808" y="3140968"/>
            <a:ext cx="2495128" cy="2407518"/>
          </a:xfrm>
          <a:prstGeom prst="snip1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algn="just">
              <a:spcBef>
                <a:spcPct val="20000"/>
              </a:spcBef>
            </a:pPr>
            <a:r>
              <a:rPr lang="uz-Cyrl-UZ" b="1" dirty="0">
                <a:solidFill>
                  <a:srgbClr val="FFFF00"/>
                </a:solidFill>
                <a:latin typeface="Times New Roman"/>
                <a:ea typeface="Times New Roman"/>
              </a:rPr>
              <a:t>Çaga seretmek boýunça rugsat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10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</a:p>
          <a:p>
            <a:pPr marL="342900" lvl="0" algn="just">
              <a:spcBef>
                <a:spcPct val="20000"/>
              </a:spcBef>
            </a:pPr>
            <a:r>
              <a:rPr lang="uz-Cyrl-UZ" b="1" dirty="0">
                <a:solidFill>
                  <a:srgbClr val="FFFF00"/>
                </a:solidFill>
                <a:latin typeface="Times New Roman"/>
                <a:ea typeface="Times New Roman"/>
              </a:rPr>
              <a:t>   </a:t>
            </a:r>
            <a:endParaRPr lang="ru-RU" dirty="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583560" y="2060848"/>
            <a:ext cx="3528392" cy="3487638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spcAft>
                <a:spcPts val="0"/>
              </a:spcAft>
            </a:pPr>
            <a:r>
              <a:rPr lang="uz-Cyrl-UZ" b="1" dirty="0">
                <a:solidFill>
                  <a:schemeClr val="bg1"/>
                </a:solidFill>
                <a:latin typeface="Times New Roman"/>
                <a:ea typeface="Times New Roman"/>
              </a:rPr>
              <a:t>Gündizki-gaýybana (agşamky) we gaýybana görnüşler boýunça ýokary we orta hünärment okuw mekdeplerinde önümçilikden aýrylman  okaýan işgärlere </a:t>
            </a:r>
            <a:r>
              <a:rPr lang="uz-Cyrl-UZ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rugsatlar</a:t>
            </a:r>
            <a:r>
              <a:rPr lang="uz-Cyrl-UZ" sz="1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</a:p>
          <a:p>
            <a:pPr indent="342900" algn="just">
              <a:spcAft>
                <a:spcPts val="0"/>
              </a:spcAft>
            </a:pPr>
            <a:r>
              <a:rPr lang="uz-Cyrl-UZ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Diplom taslamasyny (işini) taýýarlamak üçin rugsat </a:t>
            </a:r>
            <a:r>
              <a:rPr lang="uz-Cyrl-UZ" sz="1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uz-Cyrl-UZ" sz="1000" b="1" dirty="0" smtClean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z-Cyrl-UZ" b="1" dirty="0" smtClean="0">
                <a:latin typeface="Times New Roman"/>
                <a:ea typeface="Times New Roman"/>
              </a:rPr>
              <a:t>Döredijilik rugsady </a:t>
            </a:r>
            <a:r>
              <a:rPr lang="uz-Cyrl-UZ" sz="16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uz-Cyrl-UZ" sz="1000" b="1" dirty="0" smtClean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831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549</Words>
  <Application>Microsoft Office PowerPoint</Application>
  <PresentationFormat>Экран (4:3)</PresentationFormat>
  <Paragraphs>159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Трек</vt:lpstr>
      <vt:lpstr>Кнопка</vt:lpstr>
      <vt:lpstr>Воздушный поток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    </vt:lpstr>
      <vt:lpstr>Презентация PowerPoint</vt:lpstr>
      <vt:lpstr>Презентация PowerPoint</vt:lpstr>
      <vt:lpstr> </vt:lpstr>
      <vt:lpstr>Презентация PowerPoint</vt:lpstr>
      <vt:lpstr> Döredijilik rugsady </vt:lpstr>
      <vt:lpstr>         Goşmaça tölegli durmuş rugsatlar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Babaýew Döwlet</dc:creator>
  <cp:lastModifiedBy>RePack by SPecialiST</cp:lastModifiedBy>
  <cp:revision>89</cp:revision>
  <dcterms:created xsi:type="dcterms:W3CDTF">2012-10-09T04:13:48Z</dcterms:created>
  <dcterms:modified xsi:type="dcterms:W3CDTF">2016-09-20T08:36:12Z</dcterms:modified>
</cp:coreProperties>
</file>