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55" autoAdjust="0"/>
  </p:normalViewPr>
  <p:slideViewPr>
    <p:cSldViewPr snapToGrid="0">
      <p:cViewPr varScale="1">
        <p:scale>
          <a:sx n="107" d="100"/>
          <a:sy n="107" d="100"/>
        </p:scale>
        <p:origin x="6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3477888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324193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814984-4F2B-49D2-BD7A-50727072999E}"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2452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368E1B13-EE25-4ADB-8AAF-8EB513BAF31C}"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3634081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368E1B13-EE25-4ADB-8AAF-8EB513BAF31C}"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814984-4F2B-49D2-BD7A-50727072999E}"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4369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368E1B13-EE25-4ADB-8AAF-8EB513BAF31C}"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4280765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3910406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450555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56585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E1B13-EE25-4ADB-8AAF-8EB513BAF31C}"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1809397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68E1B13-EE25-4ADB-8AAF-8EB513BAF31C}"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1087559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68E1B13-EE25-4ADB-8AAF-8EB513BAF31C}" type="datetimeFigureOut">
              <a:rPr lang="ru-RU" smtClean="0"/>
              <a:t>02.08.2020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1033367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68E1B13-EE25-4ADB-8AAF-8EB513BAF31C}" type="datetimeFigureOut">
              <a:rPr lang="ru-RU" smtClean="0"/>
              <a:t>02.08.2020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1378807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8E1B13-EE25-4ADB-8AAF-8EB513BAF31C}" type="datetimeFigureOut">
              <a:rPr lang="ru-RU" smtClean="0"/>
              <a:t>02.08.2020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1623887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68E1B13-EE25-4ADB-8AAF-8EB513BAF31C}"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787905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68E1B13-EE25-4ADB-8AAF-8EB513BAF31C}"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814984-4F2B-49D2-BD7A-50727072999E}" type="slidenum">
              <a:rPr lang="ru-RU" smtClean="0"/>
              <a:t>‹#›</a:t>
            </a:fld>
            <a:endParaRPr lang="ru-RU"/>
          </a:p>
        </p:txBody>
      </p:sp>
    </p:spTree>
    <p:extLst>
      <p:ext uri="{BB962C8B-B14F-4D97-AF65-F5344CB8AC3E}">
        <p14:creationId xmlns:p14="http://schemas.microsoft.com/office/powerpoint/2010/main" val="408183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68E1B13-EE25-4ADB-8AAF-8EB513BAF31C}" type="datetimeFigureOut">
              <a:rPr lang="ru-RU" smtClean="0"/>
              <a:t>02.08.2020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9814984-4F2B-49D2-BD7A-50727072999E}" type="slidenum">
              <a:rPr lang="ru-RU" smtClean="0"/>
              <a:t>‹#›</a:t>
            </a:fld>
            <a:endParaRPr lang="ru-RU"/>
          </a:p>
        </p:txBody>
      </p:sp>
    </p:spTree>
    <p:extLst>
      <p:ext uri="{BB962C8B-B14F-4D97-AF65-F5344CB8AC3E}">
        <p14:creationId xmlns:p14="http://schemas.microsoft.com/office/powerpoint/2010/main" val="23374580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04008" y="1740024"/>
            <a:ext cx="7652551" cy="4484418"/>
          </a:xfrm>
        </p:spPr>
        <p:txBody>
          <a:bodyPr>
            <a:normAutofit/>
          </a:bodyPr>
          <a:lstStyle/>
          <a:p>
            <a:pPr>
              <a:spcBef>
                <a:spcPts val="1200"/>
              </a:spcBef>
              <a:spcAft>
                <a:spcPts val="300"/>
              </a:spcAft>
            </a:pPr>
            <a:r>
              <a:rPr lang="ru-RU" sz="2400" b="1" kern="1600" spc="-15" dirty="0" err="1">
                <a:latin typeface="Times New Roman" panose="02020603050405020304" pitchFamily="18" charset="0"/>
                <a:cs typeface="Arial" panose="020B0604020202020204" pitchFamily="34" charset="0"/>
              </a:rPr>
              <a:t>Tema</a:t>
            </a:r>
            <a:r>
              <a:rPr lang="ru-RU" sz="2400" b="1" kern="1600" spc="-15" dirty="0">
                <a:latin typeface="Times New Roman" panose="02020603050405020304" pitchFamily="18" charset="0"/>
                <a:cs typeface="Arial" panose="020B0604020202020204" pitchFamily="34" charset="0"/>
              </a:rPr>
              <a:t>№</a:t>
            </a:r>
            <a:r>
              <a:rPr lang="nb-NO" sz="2400" b="1" kern="1600" spc="-15" dirty="0">
                <a:latin typeface="Times New Roman" panose="02020603050405020304" pitchFamily="18" charset="0"/>
                <a:cs typeface="Arial" panose="020B0604020202020204" pitchFamily="34" charset="0"/>
              </a:rPr>
              <a:t>8</a:t>
            </a:r>
            <a:r>
              <a:rPr lang="sq-AL" sz="2400" b="1" kern="1600" spc="-15" dirty="0">
                <a:latin typeface="Times New Roman" panose="02020603050405020304" pitchFamily="18" charset="0"/>
                <a:cs typeface="Arial" panose="020B0604020202020204" pitchFamily="34" charset="0"/>
              </a:rPr>
              <a:t>. Daşary ykdysady syýasatyň kämilleşdirilmegi</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r>
              <a:rPr lang="sq-AL" sz="2400" b="1" kern="1600" spc="-15" dirty="0">
                <a:latin typeface="Times New Roman" panose="02020603050405020304" pitchFamily="18" charset="0"/>
                <a:cs typeface="Arial" panose="020B0604020202020204" pitchFamily="34" charset="0"/>
              </a:rPr>
              <a:t>8.1. Daşary ykdysady syýasatyň manysy</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b="1" kern="1600" spc="-15" dirty="0">
                <a:latin typeface="Times New Roman" panose="02020603050405020304" pitchFamily="18" charset="0"/>
                <a:cs typeface="Arial" panose="020B0604020202020204" pitchFamily="34" charset="0"/>
              </a:rPr>
              <a:t>8.2. </a:t>
            </a:r>
            <a:r>
              <a:rPr lang="ru-RU" sz="2400" b="1" kern="1600" spc="-15" dirty="0" err="1">
                <a:latin typeface="Times New Roman" panose="02020603050405020304" pitchFamily="18" charset="0"/>
                <a:cs typeface="Arial" panose="020B0604020202020204" pitchFamily="34" charset="0"/>
              </a:rPr>
              <a:t>Türkmenistanyň</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daşary</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ykdysady</a:t>
            </a:r>
            <a:r>
              <a:rPr lang="ru-RU" sz="2400" b="1" kern="1600" spc="-15" dirty="0">
                <a:latin typeface="Times New Roman" panose="02020603050405020304" pitchFamily="18" charset="0"/>
                <a:cs typeface="Arial" panose="020B0604020202020204" pitchFamily="34" charset="0"/>
              </a:rPr>
              <a:t> </a:t>
            </a:r>
            <a:r>
              <a:rPr lang="ru-RU" sz="2400" b="1" kern="1600" spc="-15" dirty="0" err="1">
                <a:latin typeface="Times New Roman" panose="02020603050405020304" pitchFamily="18" charset="0"/>
                <a:cs typeface="Arial" panose="020B0604020202020204" pitchFamily="34" charset="0"/>
              </a:rPr>
              <a:t>işiniň</a:t>
            </a:r>
            <a:r>
              <a:rPr lang="ru-RU" sz="2400" b="1" kern="1600" spc="-15" dirty="0">
                <a:latin typeface="Times New Roman" panose="02020603050405020304" pitchFamily="18" charset="0"/>
                <a:cs typeface="Arial" panose="020B0604020202020204" pitchFamily="34" charset="0"/>
              </a:rPr>
              <a:t> </a:t>
            </a:r>
            <a:r>
              <a:rPr lang="ru-RU" sz="2400" b="1" kern="1600" spc="-15" dirty="0" err="1" smtClean="0">
                <a:latin typeface="Times New Roman" panose="02020603050405020304" pitchFamily="18" charset="0"/>
                <a:cs typeface="Arial" panose="020B0604020202020204" pitchFamily="34" charset="0"/>
              </a:rPr>
              <a:t>döwlet</a:t>
            </a:r>
            <a:r>
              <a:rPr lang="ru-RU" sz="2400" b="1" kern="1600" spc="-15" dirty="0" smtClean="0">
                <a:latin typeface="Times New Roman" panose="02020603050405020304" pitchFamily="18" charset="0"/>
                <a:cs typeface="Arial" panose="020B0604020202020204" pitchFamily="34" charset="0"/>
              </a:rPr>
              <a:t> </a:t>
            </a:r>
            <a:r>
              <a:rPr lang="ru-RU" sz="2400" b="1" kern="1600" spc="-15" dirty="0" err="1" smtClean="0">
                <a:latin typeface="Times New Roman" panose="02020603050405020304" pitchFamily="18" charset="0"/>
                <a:cs typeface="Arial" panose="020B0604020202020204" pitchFamily="34" charset="0"/>
              </a:rPr>
              <a:t>ka-dalaşdyrylyşy</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nb-NO" sz="2400" b="1" kern="1600" spc="-15" dirty="0">
                <a:latin typeface="Times New Roman" panose="02020603050405020304" pitchFamily="18" charset="0"/>
                <a:cs typeface="Arial" panose="020B0604020202020204" pitchFamily="34" charset="0"/>
              </a:rPr>
              <a:t>8.3. Dünýä hojalygynyň globalizasiýasy şertlerinde </a:t>
            </a:r>
            <a:r>
              <a:rPr lang="nb-NO" sz="2400" b="1" kern="1600" spc="-15" dirty="0" smtClean="0">
                <a:latin typeface="Times New Roman" panose="02020603050405020304" pitchFamily="18" charset="0"/>
                <a:cs typeface="Arial" panose="020B0604020202020204" pitchFamily="34" charset="0"/>
              </a:rPr>
              <a:t>Türkmenistanyň ykdysady </a:t>
            </a:r>
            <a:r>
              <a:rPr lang="nb-NO" sz="2400" b="1" kern="1600" spc="-15" dirty="0">
                <a:latin typeface="Times New Roman" panose="02020603050405020304" pitchFamily="18" charset="0"/>
                <a:cs typeface="Arial" panose="020B0604020202020204" pitchFamily="34" charset="0"/>
              </a:rPr>
              <a:t>howpsuzlygy</a:t>
            </a:r>
            <a:r>
              <a:rPr lang="ru-RU" sz="2400" b="1" kern="1600" spc="-15"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endParaRPr lang="ru-RU" sz="4800" dirty="0"/>
          </a:p>
        </p:txBody>
      </p:sp>
    </p:spTree>
    <p:extLst>
      <p:ext uri="{BB962C8B-B14F-4D97-AF65-F5344CB8AC3E}">
        <p14:creationId xmlns:p14="http://schemas.microsoft.com/office/powerpoint/2010/main" val="1627592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736" y="428800"/>
            <a:ext cx="9986530" cy="5510362"/>
          </a:xfrm>
        </p:spPr>
        <p:txBody>
          <a:bodyPr>
            <a:normAutofit fontScale="90000"/>
          </a:bodyPr>
          <a:lstStyle/>
          <a:p>
            <a:pPr>
              <a:spcBef>
                <a:spcPts val="1200"/>
              </a:spcBef>
              <a:spcAft>
                <a:spcPts val="300"/>
              </a:spcAft>
            </a:pPr>
            <a:r>
              <a:rPr lang="nb-NO" sz="2200" b="1" kern="1600" spc="-15" dirty="0">
                <a:latin typeface="Times New Roman" panose="02020603050405020304" pitchFamily="18" charset="0"/>
                <a:cs typeface="Arial" panose="020B0604020202020204" pitchFamily="34" charset="0"/>
              </a:rPr>
              <a:t>8.3. Dünýä hojalygynyň globalizasiýasy şertlerinde Türkmenistanyň ykdysady </a:t>
            </a:r>
            <a:r>
              <a:rPr lang="nb-NO" sz="2200" b="1" kern="1600" spc="-15" dirty="0" smtClean="0">
                <a:latin typeface="Times New Roman" panose="02020603050405020304" pitchFamily="18" charset="0"/>
                <a:cs typeface="Arial" panose="020B0604020202020204" pitchFamily="34" charset="0"/>
              </a:rPr>
              <a:t>howpsuzlygy</a:t>
            </a:r>
            <a:r>
              <a:rPr lang="ru-RU" sz="2200" b="1" kern="1600" spc="-15" dirty="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nb-NO"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latin typeface="Times New Roman" panose="02020603050405020304" pitchFamily="18" charset="0"/>
                <a:ea typeface="Times New Roman" panose="02020603050405020304" pitchFamily="18" charset="0"/>
              </a:rPr>
              <a:t>    Garaşsyzlyk ýyllaryň içinde Türkmenistanda ýeterlik netijeli daşary </a:t>
            </a:r>
            <a:r>
              <a:rPr lang="nb-NO" sz="2200" dirty="0" smtClean="0">
                <a:latin typeface="Times New Roman" panose="02020603050405020304" pitchFamily="18" charset="0"/>
                <a:ea typeface="Times New Roman" panose="02020603050405020304" pitchFamily="18" charset="0"/>
              </a:rPr>
              <a:t>ykdysady </a:t>
            </a:r>
            <a:r>
              <a:rPr lang="nb-NO" sz="2200" dirty="0">
                <a:latin typeface="Times New Roman" panose="02020603050405020304" pitchFamily="18" charset="0"/>
                <a:ea typeface="Times New Roman" panose="02020603050405020304" pitchFamily="18" charset="0"/>
              </a:rPr>
              <a:t>syýasat </a:t>
            </a:r>
            <a:r>
              <a:rPr lang="nb-NO" sz="2200" dirty="0" smtClean="0">
                <a:latin typeface="Times New Roman" panose="02020603050405020304" pitchFamily="18" charset="0"/>
                <a:ea typeface="Times New Roman" panose="02020603050405020304" pitchFamily="18" charset="0"/>
              </a:rPr>
              <a:t>işle</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nilip </a:t>
            </a:r>
            <a:r>
              <a:rPr lang="nb-NO" sz="2200" dirty="0">
                <a:latin typeface="Times New Roman" panose="02020603050405020304" pitchFamily="18" charset="0"/>
                <a:ea typeface="Times New Roman" panose="02020603050405020304" pitchFamily="18" charset="0"/>
              </a:rPr>
              <a:t>taýýarlanyldy we ösdürildi. Häzirki wagtda ýokary depginli ýöredilýän “Açyk gapylar” </a:t>
            </a:r>
            <a:r>
              <a:rPr lang="nb-NO" sz="2200" dirty="0" smtClean="0">
                <a:latin typeface="Times New Roman" panose="02020603050405020304" pitchFamily="18" charset="0"/>
                <a:ea typeface="Times New Roman" panose="02020603050405020304" pitchFamily="18" charset="0"/>
              </a:rPr>
              <a:t>sy</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ýasaty </a:t>
            </a:r>
            <a:r>
              <a:rPr lang="nb-NO" sz="2200" dirty="0">
                <a:latin typeface="Times New Roman" panose="02020603050405020304" pitchFamily="18" charset="0"/>
                <a:ea typeface="Times New Roman" panose="02020603050405020304" pitchFamily="18" charset="0"/>
              </a:rPr>
              <a:t>ykdysady, syýasy we medeni ugurlardaky taslamalaryň giň toplumy boýunça dünýä </a:t>
            </a:r>
            <a:r>
              <a:rPr lang="nb-NO" sz="2200" dirty="0" smtClean="0">
                <a:latin typeface="Times New Roman" panose="02020603050405020304" pitchFamily="18" charset="0"/>
                <a:ea typeface="Times New Roman" panose="02020603050405020304" pitchFamily="18" charset="0"/>
              </a:rPr>
              <a:t>bile</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leşigi </a:t>
            </a:r>
            <a:r>
              <a:rPr lang="nb-NO" sz="2200" dirty="0">
                <a:latin typeface="Times New Roman" panose="02020603050405020304" pitchFamily="18" charset="0"/>
                <a:ea typeface="Times New Roman" panose="02020603050405020304" pitchFamily="18" charset="0"/>
              </a:rPr>
              <a:t>bilen özara peýdaly gatnaşyklary ösdürmäge ýardam berýär. Halkara gatnaşyklarynyň </a:t>
            </a:r>
            <a:r>
              <a:rPr lang="nb-NO" sz="2200" dirty="0" smtClean="0">
                <a:latin typeface="Times New Roman" panose="02020603050405020304" pitchFamily="18" charset="0"/>
                <a:ea typeface="Times New Roman" panose="02020603050405020304" pitchFamily="18" charset="0"/>
              </a:rPr>
              <a:t>işeňňirleşdirilmegi </a:t>
            </a:r>
            <a:r>
              <a:rPr lang="nb-NO" sz="2200" dirty="0">
                <a:latin typeface="Times New Roman" panose="02020603050405020304" pitchFamily="18" charset="0"/>
                <a:ea typeface="Times New Roman" panose="02020603050405020304" pitchFamily="18" charset="0"/>
              </a:rPr>
              <a:t>Türkmenistana dünýä giňişligi möçberinde täze derejä çykmaga we geljekde dünýä bileleşiginiň ösen ýurtlarynyň arasynda mynasyp orny eýelemäge anyk mümkinçilik berýär.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latin typeface="Times New Roman" panose="02020603050405020304" pitchFamily="18" charset="0"/>
                <a:ea typeface="Times New Roman" panose="02020603050405020304" pitchFamily="18" charset="0"/>
              </a:rPr>
              <a:t>    Türkmenistan daşary ykdysady iş ulgamynda daşary ýurt döwletleri bilen özara peýdaly </a:t>
            </a:r>
            <a:r>
              <a:rPr lang="nb-NO" sz="2200" dirty="0" smtClean="0">
                <a:latin typeface="Times New Roman" panose="02020603050405020304" pitchFamily="18" charset="0"/>
                <a:ea typeface="Times New Roman" panose="02020603050405020304" pitchFamily="18" charset="0"/>
              </a:rPr>
              <a:t>söw</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da </a:t>
            </a:r>
            <a:r>
              <a:rPr lang="nb-NO" sz="2200" dirty="0">
                <a:latin typeface="Times New Roman" panose="02020603050405020304" pitchFamily="18" charset="0"/>
                <a:ea typeface="Times New Roman" panose="02020603050405020304" pitchFamily="18" charset="0"/>
              </a:rPr>
              <a:t>üçin amatly şertleri döredip, söwda-ykdysady gatnaşyklar babatynda dünýäniň ykdysady </a:t>
            </a:r>
            <a:r>
              <a:rPr lang="nb-NO" sz="2200" dirty="0" smtClean="0">
                <a:latin typeface="Times New Roman" panose="02020603050405020304" pitchFamily="18" charset="0"/>
                <a:ea typeface="Times New Roman" panose="02020603050405020304" pitchFamily="18" charset="0"/>
              </a:rPr>
              <a:t>hyzmatdaşlyk </a:t>
            </a:r>
            <a:r>
              <a:rPr lang="nb-NO" sz="2200" dirty="0">
                <a:latin typeface="Times New Roman" panose="02020603050405020304" pitchFamily="18" charset="0"/>
                <a:ea typeface="Times New Roman" panose="02020603050405020304" pitchFamily="18" charset="0"/>
              </a:rPr>
              <a:t>boýunça hökümetara toparlaryny döretmek hakyndaky Ylalaşyklar baglaşyldy. Türkmenistan şu ölçegde halkara bileleşiginiň ägirt uly ynamyna, hemişelik Bitarap derejesine, daşary ykdysady syýasatyň ýokary hilli ölçeglerine, serişdeleriň ägirt uly baýlygyna we amatly ulag-geografiki ýerleşişe eýedir. Soňky ýyllarda işjeň daşary syýasat milli ykdysadyýetiň ileri </a:t>
            </a:r>
            <a:r>
              <a:rPr lang="nb-NO" sz="2200" dirty="0" smtClean="0">
                <a:latin typeface="Times New Roman" panose="02020603050405020304" pitchFamily="18" charset="0"/>
                <a:ea typeface="Times New Roman" panose="02020603050405020304" pitchFamily="18" charset="0"/>
              </a:rPr>
              <a:t>tutulýan </a:t>
            </a:r>
            <a:r>
              <a:rPr lang="nb-NO" sz="2200" dirty="0">
                <a:latin typeface="Times New Roman" panose="02020603050405020304" pitchFamily="18" charset="0"/>
                <a:ea typeface="Times New Roman" panose="02020603050405020304" pitchFamily="18" charset="0"/>
              </a:rPr>
              <a:t>ulgamlaryna daşary ýurt maýalaryny gös-göni çekmäge amatly täsir etdi.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00740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2948" y="212436"/>
            <a:ext cx="10439293" cy="6645564"/>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nb-NO" sz="2600" dirty="0">
                <a:solidFill>
                  <a:srgbClr val="000000"/>
                </a:solidFill>
                <a:latin typeface="Times New Roman" panose="02020603050405020304" pitchFamily="18" charset="0"/>
                <a:ea typeface="Times New Roman" panose="02020603050405020304" pitchFamily="18" charset="0"/>
              </a:rPr>
              <a:t>Türkmenistanyň ägirt uly baýlyklaryny özleşdirmäge gatnaşmaga taýýar bolan </a:t>
            </a:r>
            <a:r>
              <a:rPr lang="nb-NO" sz="2600" dirty="0" smtClean="0">
                <a:solidFill>
                  <a:srgbClr val="000000"/>
                </a:solidFill>
                <a:latin typeface="Times New Roman" panose="02020603050405020304" pitchFamily="18" charset="0"/>
                <a:ea typeface="Times New Roman" panose="02020603050405020304" pitchFamily="18" charset="0"/>
              </a:rPr>
              <a:t>dünýä</a:t>
            </a:r>
            <a:r>
              <a:rPr lang="ru-RU" sz="2600" dirty="0" smtClean="0">
                <a:solidFill>
                  <a:srgbClr val="000000"/>
                </a:solidFill>
                <a:latin typeface="Times New Roman" panose="02020603050405020304" pitchFamily="18" charset="0"/>
                <a:ea typeface="Times New Roman" panose="02020603050405020304" pitchFamily="18" charset="0"/>
              </a:rPr>
              <a:t>-</a:t>
            </a:r>
            <a:r>
              <a:rPr lang="nb-NO" sz="2600" dirty="0" smtClean="0">
                <a:solidFill>
                  <a:srgbClr val="000000"/>
                </a:solidFill>
                <a:latin typeface="Times New Roman" panose="02020603050405020304" pitchFamily="18" charset="0"/>
                <a:ea typeface="Times New Roman" panose="02020603050405020304" pitchFamily="18" charset="0"/>
              </a:rPr>
              <a:t>niň </a:t>
            </a:r>
            <a:r>
              <a:rPr lang="nb-NO" sz="2600" dirty="0">
                <a:solidFill>
                  <a:srgbClr val="000000"/>
                </a:solidFill>
                <a:latin typeface="Times New Roman" panose="02020603050405020304" pitchFamily="18" charset="0"/>
                <a:ea typeface="Times New Roman" panose="02020603050405020304" pitchFamily="18" charset="0"/>
              </a:rPr>
              <a:t>öňdebaryjy kompaniýalarynyň çekilmegini höweslendirýär. Milli ykdysadyýetiň ösüşi köptaraplaýyn özara peýdaly gatnaşyklaryň </a:t>
            </a:r>
            <a:r>
              <a:rPr lang="nb-NO" sz="2600" dirty="0" smtClean="0">
                <a:solidFill>
                  <a:srgbClr val="000000"/>
                </a:solidFill>
                <a:latin typeface="Times New Roman" panose="02020603050405020304" pitchFamily="18" charset="0"/>
                <a:ea typeface="Times New Roman" panose="02020603050405020304" pitchFamily="18" charset="0"/>
              </a:rPr>
              <a:t>işjeňleşdirilmegine </a:t>
            </a:r>
            <a:r>
              <a:rPr lang="nb-NO" sz="2600" dirty="0">
                <a:solidFill>
                  <a:srgbClr val="000000"/>
                </a:solidFill>
                <a:latin typeface="Times New Roman" panose="02020603050405020304" pitchFamily="18" charset="0"/>
                <a:ea typeface="Times New Roman" panose="02020603050405020304" pitchFamily="18" charset="0"/>
              </a:rPr>
              <a:t>gönükdirilen </a:t>
            </a:r>
            <a:r>
              <a:rPr lang="nb-NO" sz="2600" dirty="0" smtClean="0">
                <a:solidFill>
                  <a:srgbClr val="000000"/>
                </a:solidFill>
                <a:latin typeface="Times New Roman" panose="02020603050405020304" pitchFamily="18" charset="0"/>
                <a:ea typeface="Times New Roman" panose="02020603050405020304" pitchFamily="18" charset="0"/>
              </a:rPr>
              <a:t>bile</a:t>
            </a:r>
            <a:r>
              <a:rPr lang="ru-RU" sz="2600" dirty="0" smtClean="0">
                <a:solidFill>
                  <a:srgbClr val="000000"/>
                </a:solidFill>
                <a:latin typeface="Times New Roman" panose="02020603050405020304" pitchFamily="18" charset="0"/>
                <a:ea typeface="Times New Roman" panose="02020603050405020304" pitchFamily="18" charset="0"/>
              </a:rPr>
              <a:t>-</a:t>
            </a:r>
            <a:r>
              <a:rPr lang="nb-NO" sz="2600" dirty="0" smtClean="0">
                <a:solidFill>
                  <a:srgbClr val="000000"/>
                </a:solidFill>
                <a:latin typeface="Times New Roman" panose="02020603050405020304" pitchFamily="18" charset="0"/>
                <a:ea typeface="Times New Roman" panose="02020603050405020304" pitchFamily="18" charset="0"/>
              </a:rPr>
              <a:t>likdäki ykdysady </a:t>
            </a:r>
            <a:r>
              <a:rPr lang="nb-NO" sz="2600" dirty="0">
                <a:solidFill>
                  <a:srgbClr val="000000"/>
                </a:solidFill>
                <a:latin typeface="Times New Roman" panose="02020603050405020304" pitchFamily="18" charset="0"/>
                <a:ea typeface="Times New Roman" panose="02020603050405020304" pitchFamily="18" charset="0"/>
              </a:rPr>
              <a:t>taslamalaryň we </a:t>
            </a:r>
            <a:r>
              <a:rPr lang="nb-NO" sz="2600" dirty="0" smtClean="0">
                <a:solidFill>
                  <a:srgbClr val="000000"/>
                </a:solidFill>
                <a:latin typeface="Times New Roman" panose="02020603050405020304" pitchFamily="18" charset="0"/>
                <a:ea typeface="Times New Roman" panose="02020603050405020304" pitchFamily="18" charset="0"/>
              </a:rPr>
              <a:t>maksatnamalaryň </a:t>
            </a:r>
            <a:r>
              <a:rPr lang="nb-NO" sz="2600" dirty="0">
                <a:solidFill>
                  <a:srgbClr val="000000"/>
                </a:solidFill>
                <a:latin typeface="Times New Roman" panose="02020603050405020304" pitchFamily="18" charset="0"/>
                <a:ea typeface="Times New Roman" panose="02020603050405020304" pitchFamily="18" charset="0"/>
              </a:rPr>
              <a:t>amala aşyrylmagyna </a:t>
            </a:r>
            <a:r>
              <a:rPr lang="nb-NO" sz="2600" dirty="0" smtClean="0">
                <a:solidFill>
                  <a:schemeClr val="tx1"/>
                </a:solidFill>
                <a:latin typeface="Times New Roman" panose="02020603050405020304" pitchFamily="18" charset="0"/>
                <a:ea typeface="Times New Roman" panose="02020603050405020304" pitchFamily="18" charset="0"/>
              </a:rPr>
              <a:t>ý</a:t>
            </a:r>
            <a:r>
              <a:rPr lang="tk-TM" sz="2600" dirty="0" smtClean="0">
                <a:solidFill>
                  <a:schemeClr val="tx1"/>
                </a:solidFill>
                <a:latin typeface="Times New Roman" panose="02020603050405020304" pitchFamily="18" charset="0"/>
                <a:ea typeface="Times New Roman" panose="02020603050405020304" pitchFamily="18" charset="0"/>
              </a:rPr>
              <a:t>a</a:t>
            </a:r>
            <a:r>
              <a:rPr lang="nb-NO" sz="2600" dirty="0" smtClean="0">
                <a:solidFill>
                  <a:schemeClr val="tx1"/>
                </a:solidFill>
                <a:latin typeface="Times New Roman" panose="02020603050405020304" pitchFamily="18" charset="0"/>
                <a:ea typeface="Times New Roman" panose="02020603050405020304" pitchFamily="18" charset="0"/>
              </a:rPr>
              <a:t>rdam </a:t>
            </a:r>
            <a:r>
              <a:rPr lang="nb-NO" sz="2600" dirty="0">
                <a:solidFill>
                  <a:srgbClr val="000000"/>
                </a:solidFill>
                <a:latin typeface="Times New Roman" panose="02020603050405020304" pitchFamily="18" charset="0"/>
                <a:ea typeface="Times New Roman" panose="02020603050405020304" pitchFamily="18" charset="0"/>
              </a:rPr>
              <a:t>berýär.</a:t>
            </a:r>
            <a:r>
              <a:rPr lang="ru-RU" sz="2600" dirty="0">
                <a:latin typeface="Times New Roman" panose="02020603050405020304" pitchFamily="18" charset="0"/>
                <a:ea typeface="Times New Roman" panose="02020603050405020304" pitchFamily="18" charset="0"/>
              </a:rPr>
              <a:t/>
            </a:r>
            <a:br>
              <a:rPr lang="ru-RU" sz="2600" dirty="0">
                <a:latin typeface="Times New Roman" panose="02020603050405020304" pitchFamily="18" charset="0"/>
                <a:ea typeface="Times New Roman" panose="02020603050405020304" pitchFamily="18" charset="0"/>
              </a:rPr>
            </a:br>
            <a:r>
              <a:rPr lang="ru-RU" sz="2600" dirty="0">
                <a:solidFill>
                  <a:srgbClr val="000000"/>
                </a:solidFill>
                <a:latin typeface="Times New Roman" panose="02020603050405020304" pitchFamily="18" charset="0"/>
                <a:ea typeface="Times New Roman" panose="02020603050405020304" pitchFamily="18" charset="0"/>
              </a:rPr>
              <a:t>    </a:t>
            </a:r>
            <a:r>
              <a:rPr lang="nb-NO" sz="2600" dirty="0">
                <a:solidFill>
                  <a:srgbClr val="000000"/>
                </a:solidFill>
                <a:latin typeface="Times New Roman" panose="02020603050405020304" pitchFamily="18" charset="0"/>
                <a:ea typeface="Times New Roman" panose="02020603050405020304" pitchFamily="18" charset="0"/>
              </a:rPr>
              <a:t>Daşary ykdysady ulgamyň milli kadalaşdyryşynyň esasyny “Türkmenistanda daşary ykdysady iş hakyndaky”, “Daşary ýurt maýa goýumlary baradaky”, “Daşary ýurt </a:t>
            </a:r>
            <a:r>
              <a:rPr lang="nb-NO" sz="2600" dirty="0" smtClean="0">
                <a:solidFill>
                  <a:srgbClr val="000000"/>
                </a:solidFill>
                <a:latin typeface="Times New Roman" panose="02020603050405020304" pitchFamily="18" charset="0"/>
                <a:ea typeface="Times New Roman" panose="02020603050405020304" pitchFamily="18" charset="0"/>
              </a:rPr>
              <a:t>kon</a:t>
            </a:r>
            <a:r>
              <a:rPr lang="ru-RU" sz="2600" dirty="0" smtClean="0">
                <a:solidFill>
                  <a:srgbClr val="000000"/>
                </a:solidFill>
                <a:latin typeface="Times New Roman" panose="02020603050405020304" pitchFamily="18" charset="0"/>
                <a:ea typeface="Times New Roman" panose="02020603050405020304" pitchFamily="18" charset="0"/>
              </a:rPr>
              <a:t>-</a:t>
            </a:r>
            <a:r>
              <a:rPr lang="nb-NO" sz="2600" dirty="0" smtClean="0">
                <a:solidFill>
                  <a:srgbClr val="000000"/>
                </a:solidFill>
                <a:latin typeface="Times New Roman" panose="02020603050405020304" pitchFamily="18" charset="0"/>
                <a:ea typeface="Times New Roman" panose="02020603050405020304" pitchFamily="18" charset="0"/>
              </a:rPr>
              <a:t>sepsiýalary </a:t>
            </a:r>
            <a:r>
              <a:rPr lang="nb-NO" sz="2600" dirty="0">
                <a:solidFill>
                  <a:srgbClr val="000000"/>
                </a:solidFill>
                <a:latin typeface="Times New Roman" panose="02020603050405020304" pitchFamily="18" charset="0"/>
                <a:ea typeface="Times New Roman" panose="02020603050405020304" pitchFamily="18" charset="0"/>
              </a:rPr>
              <a:t>baradaky”, “Maýa goýum işi baradaky”, “Daşary ýurt walýutasynyň </a:t>
            </a:r>
            <a:r>
              <a:rPr lang="nb-NO" sz="2600" dirty="0" smtClean="0">
                <a:solidFill>
                  <a:srgbClr val="000000"/>
                </a:solidFill>
                <a:latin typeface="Times New Roman" panose="02020603050405020304" pitchFamily="18" charset="0"/>
                <a:ea typeface="Times New Roman" panose="02020603050405020304" pitchFamily="18" charset="0"/>
              </a:rPr>
              <a:t>kada</a:t>
            </a:r>
            <a:r>
              <a:rPr lang="ru-RU" sz="2600" dirty="0" smtClean="0">
                <a:solidFill>
                  <a:srgbClr val="000000"/>
                </a:solidFill>
                <a:latin typeface="Times New Roman" panose="02020603050405020304" pitchFamily="18" charset="0"/>
                <a:ea typeface="Times New Roman" panose="02020603050405020304" pitchFamily="18" charset="0"/>
              </a:rPr>
              <a:t>-</a:t>
            </a:r>
            <a:r>
              <a:rPr lang="nb-NO" sz="2600" dirty="0" smtClean="0">
                <a:solidFill>
                  <a:srgbClr val="000000"/>
                </a:solidFill>
                <a:latin typeface="Times New Roman" panose="02020603050405020304" pitchFamily="18" charset="0"/>
                <a:ea typeface="Times New Roman" panose="02020603050405020304" pitchFamily="18" charset="0"/>
              </a:rPr>
              <a:t>laşdyrylyşy </a:t>
            </a:r>
            <a:r>
              <a:rPr lang="nb-NO" sz="2600" dirty="0">
                <a:solidFill>
                  <a:srgbClr val="000000"/>
                </a:solidFill>
                <a:latin typeface="Times New Roman" panose="02020603050405020304" pitchFamily="18" charset="0"/>
                <a:ea typeface="Times New Roman" panose="02020603050405020304" pitchFamily="18" charset="0"/>
              </a:rPr>
              <a:t>hakyndaky”, “Daşary söwda işiniň döwlet kadalaşdyrylyşy hakyndaky” Türkmenistanyň Kanunlary, Türkmenistanyň Salgyt kodeksi, Türkmenistanyň Gümrük kodeksi we beýleki kanunçylyk hem kadalaşdyryjy-hukuk resminamalar düzýär. </a:t>
            </a:r>
            <a:r>
              <a:rPr lang="ru-RU" sz="2600" dirty="0">
                <a:latin typeface="Times New Roman" panose="02020603050405020304" pitchFamily="18" charset="0"/>
                <a:ea typeface="Times New Roman" panose="02020603050405020304" pitchFamily="18" charset="0"/>
              </a:rPr>
              <a:t/>
            </a:r>
            <a:br>
              <a:rPr lang="ru-RU" sz="2600" dirty="0">
                <a:latin typeface="Times New Roman" panose="02020603050405020304" pitchFamily="18" charset="0"/>
                <a:ea typeface="Times New Roman" panose="02020603050405020304" pitchFamily="18" charset="0"/>
              </a:rPr>
            </a:br>
            <a:r>
              <a:rPr lang="ru-RU"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Daşary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söwda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ulgamynda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Türkmenistanyň</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esasy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hyzmatdaşlary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bolup</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Hytaý</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Halk</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Respublikasy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Eýran</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Italiýa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Türkiýe</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Birleşen</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Arap</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Emirlikleri</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Russiýa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Federasiýasy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Ukraina</a:t>
            </a:r>
            <a:r>
              <a:rPr lang="en-US" sz="2600" dirty="0">
                <a:solidFill>
                  <a:srgbClr val="000000"/>
                </a:solidFill>
                <a:latin typeface="Times New Roman" panose="02020603050405020304" pitchFamily="18" charset="0"/>
                <a:ea typeface="Times New Roman" panose="02020603050405020304" pitchFamily="18" charset="0"/>
              </a:rPr>
              <a:t> we </a:t>
            </a:r>
            <a:r>
              <a:rPr lang="en-US" sz="2600" dirty="0" err="1">
                <a:solidFill>
                  <a:srgbClr val="000000"/>
                </a:solidFill>
                <a:latin typeface="Times New Roman" panose="02020603050405020304" pitchFamily="18" charset="0"/>
                <a:ea typeface="Times New Roman" panose="02020603050405020304" pitchFamily="18" charset="0"/>
              </a:rPr>
              <a:t>beýlekiler</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durýar</a:t>
            </a:r>
            <a:r>
              <a:rPr lang="en-US" sz="2600" dirty="0">
                <a:solidFill>
                  <a:srgbClr val="000000"/>
                </a:solidFill>
                <a:latin typeface="Times New Roman" panose="02020603050405020304" pitchFamily="18" charset="0"/>
                <a:ea typeface="Times New Roman" panose="02020603050405020304" pitchFamily="18" charset="0"/>
              </a:rPr>
              <a:t>.</a:t>
            </a:r>
            <a:r>
              <a:rPr lang="ru-RU" sz="2600" dirty="0">
                <a:latin typeface="Times New Roman" panose="02020603050405020304" pitchFamily="18" charset="0"/>
                <a:ea typeface="Times New Roman" panose="02020603050405020304" pitchFamily="18" charset="0"/>
              </a:rPr>
              <a:t/>
            </a:r>
            <a:br>
              <a:rPr lang="ru-RU" sz="2600" dirty="0">
                <a:latin typeface="Times New Roman" panose="02020603050405020304" pitchFamily="18" charset="0"/>
                <a:ea typeface="Times New Roman" panose="02020603050405020304" pitchFamily="18" charset="0"/>
              </a:rPr>
            </a:b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Türkmenistanda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eksportyň</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esasy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ugurlary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bolup</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gaz</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nebit</a:t>
            </a:r>
            <a:r>
              <a:rPr lang="en-US" sz="2600" dirty="0">
                <a:solidFill>
                  <a:srgbClr val="000000"/>
                </a:solidFill>
                <a:latin typeface="Times New Roman" panose="02020603050405020304" pitchFamily="18" charset="0"/>
                <a:ea typeface="Times New Roman" panose="02020603050405020304" pitchFamily="18" charset="0"/>
              </a:rPr>
              <a:t> we </a:t>
            </a:r>
            <a:r>
              <a:rPr lang="en-US" sz="2600" dirty="0" err="1">
                <a:solidFill>
                  <a:srgbClr val="000000"/>
                </a:solidFill>
                <a:latin typeface="Times New Roman" panose="02020603050405020304" pitchFamily="18" charset="0"/>
                <a:ea typeface="Times New Roman" panose="02020603050405020304" pitchFamily="18" charset="0"/>
              </a:rPr>
              <a:t>nebit</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önümleri</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smtClean="0">
                <a:solidFill>
                  <a:srgbClr val="000000"/>
                </a:solidFill>
                <a:latin typeface="Times New Roman" panose="02020603050405020304" pitchFamily="18" charset="0"/>
                <a:ea typeface="Times New Roman" panose="02020603050405020304" pitchFamily="18" charset="0"/>
              </a:rPr>
              <a:t>elek</a:t>
            </a:r>
            <a:r>
              <a:rPr lang="ru-RU" sz="2600" dirty="0" smtClean="0">
                <a:solidFill>
                  <a:srgbClr val="000000"/>
                </a:solidFill>
                <a:latin typeface="Times New Roman" panose="02020603050405020304" pitchFamily="18" charset="0"/>
                <a:ea typeface="Times New Roman" panose="02020603050405020304" pitchFamily="18" charset="0"/>
              </a:rPr>
              <a:t>-</a:t>
            </a:r>
            <a:r>
              <a:rPr lang="en-US" sz="2600" dirty="0" err="1" smtClean="0">
                <a:solidFill>
                  <a:srgbClr val="000000"/>
                </a:solidFill>
                <a:latin typeface="Times New Roman" panose="02020603050405020304" pitchFamily="18" charset="0"/>
                <a:ea typeface="Times New Roman" panose="02020603050405020304" pitchFamily="18" charset="0"/>
              </a:rPr>
              <a:t>trik</a:t>
            </a:r>
            <a:r>
              <a:rPr lang="en-US" sz="2600" dirty="0" smtClean="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energiýasy</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pagta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süýümi</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mata</a:t>
            </a:r>
            <a:r>
              <a:rPr lang="en-US" sz="2600" dirty="0">
                <a:solidFill>
                  <a:srgbClr val="000000"/>
                </a:solidFill>
                <a:latin typeface="Times New Roman" panose="02020603050405020304" pitchFamily="18" charset="0"/>
                <a:ea typeface="Times New Roman" panose="02020603050405020304" pitchFamily="18" charset="0"/>
              </a:rPr>
              <a:t> we </a:t>
            </a:r>
            <a:r>
              <a:rPr lang="en-US" sz="2600" dirty="0" err="1">
                <a:solidFill>
                  <a:srgbClr val="000000"/>
                </a:solidFill>
                <a:latin typeface="Times New Roman" panose="02020603050405020304" pitchFamily="18" charset="0"/>
                <a:ea typeface="Times New Roman" panose="02020603050405020304" pitchFamily="18" charset="0"/>
              </a:rPr>
              <a:t>pagta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ýüplükleri</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dokma</a:t>
            </a:r>
            <a:r>
              <a:rPr lang="en-US" sz="2600" dirty="0">
                <a:solidFill>
                  <a:srgbClr val="000000"/>
                </a:solidFill>
                <a:latin typeface="Times New Roman" panose="02020603050405020304" pitchFamily="18" charset="0"/>
                <a:ea typeface="Times New Roman" panose="02020603050405020304" pitchFamily="18" charset="0"/>
              </a:rPr>
              <a:t> we </a:t>
            </a:r>
            <a:r>
              <a:rPr lang="en-US" sz="2600" dirty="0" err="1">
                <a:solidFill>
                  <a:srgbClr val="000000"/>
                </a:solidFill>
                <a:latin typeface="Times New Roman" panose="02020603050405020304" pitchFamily="18" charset="0"/>
                <a:ea typeface="Times New Roman" panose="02020603050405020304" pitchFamily="18" charset="0"/>
              </a:rPr>
              <a:t>nebithimiýa</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smtClean="0">
                <a:solidFill>
                  <a:srgbClr val="000000"/>
                </a:solidFill>
                <a:latin typeface="Times New Roman" panose="02020603050405020304" pitchFamily="18" charset="0"/>
                <a:ea typeface="Times New Roman" panose="02020603050405020304" pitchFamily="18" charset="0"/>
              </a:rPr>
              <a:t>sena</a:t>
            </a:r>
            <a:r>
              <a:rPr lang="ru-RU" sz="2600" dirty="0" smtClean="0">
                <a:solidFill>
                  <a:srgbClr val="000000"/>
                </a:solidFill>
                <a:latin typeface="Times New Roman" panose="02020603050405020304" pitchFamily="18" charset="0"/>
                <a:ea typeface="Times New Roman" panose="02020603050405020304" pitchFamily="18" charset="0"/>
              </a:rPr>
              <a:t>-</a:t>
            </a:r>
            <a:r>
              <a:rPr lang="en-US" sz="2600" dirty="0" err="1" smtClean="0">
                <a:solidFill>
                  <a:srgbClr val="000000"/>
                </a:solidFill>
                <a:latin typeface="Times New Roman" panose="02020603050405020304" pitchFamily="18" charset="0"/>
                <a:ea typeface="Times New Roman" panose="02020603050405020304" pitchFamily="18" charset="0"/>
              </a:rPr>
              <a:t>gatynyň</a:t>
            </a:r>
            <a:r>
              <a:rPr lang="en-US" sz="2600" dirty="0" smtClean="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önümleri</a:t>
            </a:r>
            <a:r>
              <a:rPr lang="en-US" sz="2600" dirty="0">
                <a:solidFill>
                  <a:srgbClr val="000000"/>
                </a:solidFill>
                <a:latin typeface="Times New Roman" panose="02020603050405020304" pitchFamily="18" charset="0"/>
                <a:ea typeface="Times New Roman" panose="02020603050405020304" pitchFamily="18" charset="0"/>
              </a:rPr>
              <a:t> </a:t>
            </a:r>
            <a:r>
              <a:rPr lang="en-US" sz="2600" dirty="0" err="1">
                <a:solidFill>
                  <a:srgbClr val="000000"/>
                </a:solidFill>
                <a:latin typeface="Times New Roman" panose="02020603050405020304" pitchFamily="18" charset="0"/>
                <a:ea typeface="Times New Roman" panose="02020603050405020304" pitchFamily="18" charset="0"/>
              </a:rPr>
              <a:t>durýarlar</a:t>
            </a:r>
            <a:r>
              <a:rPr lang="en-US" sz="2600" dirty="0">
                <a:solidFill>
                  <a:srgbClr val="000000"/>
                </a:solidFill>
                <a:latin typeface="Times New Roman" panose="02020603050405020304" pitchFamily="18" charset="0"/>
                <a:ea typeface="Times New Roman" panose="02020603050405020304" pitchFamily="18" charset="0"/>
              </a:rPr>
              <a:t>.</a:t>
            </a:r>
            <a:endParaRPr lang="ru-RU" sz="2600" dirty="0"/>
          </a:p>
        </p:txBody>
      </p:sp>
    </p:spTree>
    <p:extLst>
      <p:ext uri="{BB962C8B-B14F-4D97-AF65-F5344CB8AC3E}">
        <p14:creationId xmlns:p14="http://schemas.microsoft.com/office/powerpoint/2010/main" val="3944399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061" y="144715"/>
            <a:ext cx="10502284" cy="6642263"/>
          </a:xfrm>
        </p:spPr>
        <p:txBody>
          <a:bodyPr>
            <a:normAutofit fontScale="90000"/>
          </a:bodyPr>
          <a:lstStyle/>
          <a:p>
            <a:pPr>
              <a:spcAft>
                <a:spcPts val="0"/>
              </a:spcAft>
            </a:pP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syýasatda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açyk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ykdysadyýete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geçmäge</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söwda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gatnaşyklary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giňeltmek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ykdy</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sady</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işe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gatnaşýan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pudaklaryň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sanyny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artdyrmak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haryt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öndürijileriň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sanyny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artdyrmak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dünýä</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maliýe</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gurama</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lary</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gatnaşyklary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işjeňleşdirmek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esasy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ileri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tutulýan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ugurlar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bolup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durýar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Dünýä</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ykdysadyýetiniň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mundan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beýläk</a:t>
            </a:r>
            <a:r>
              <a:rPr lang="en-US" sz="2000" dirty="0">
                <a:latin typeface="Times New Roman" panose="02020603050405020304" pitchFamily="18" charset="0"/>
                <a:ea typeface="Times New Roman" panose="02020603050405020304" pitchFamily="18" charset="0"/>
              </a:rPr>
              <a:t>-de </a:t>
            </a:r>
            <a:r>
              <a:rPr lang="en-US" sz="2000" dirty="0" err="1">
                <a:latin typeface="Times New Roman" panose="02020603050405020304" pitchFamily="18" charset="0"/>
                <a:ea typeface="Times New Roman" panose="02020603050405020304" pitchFamily="18" charset="0"/>
              </a:rPr>
              <a:t>globalizasiýalaşýan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şertlerinde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Türkmenistanyň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dünýä</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bazarlary</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na</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çykmagynyň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mümkin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bolan</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mümkinçilikleri</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birnäçe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anyk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wezipeleriň</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çäreleriň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çözülmegi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kesgit</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lenilýär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çig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malyň</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materiallaryň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dünýä</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haryt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bazarlarynda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Türkmenistanyň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bäsleşige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ukyply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eksporta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gönükdirilen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ornuny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giňeltmek</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energogeçirijileriň</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eksportyny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diwersifikasiýalaşdyrmak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taýýar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önümleriň</a:t>
            </a:r>
            <a:r>
              <a:rPr lang="en-US" sz="2000" dirty="0">
                <a:latin typeface="Times New Roman" panose="02020603050405020304" pitchFamily="18" charset="0"/>
                <a:ea typeface="Times New Roman" panose="02020603050405020304" pitchFamily="18" charset="0"/>
              </a:rPr>
              <a:t> we </a:t>
            </a:r>
            <a:r>
              <a:rPr lang="en-US" sz="2000" dirty="0" err="1" smtClean="0">
                <a:latin typeface="Times New Roman" panose="02020603050405020304" pitchFamily="18" charset="0"/>
                <a:ea typeface="Times New Roman" panose="02020603050405020304" pitchFamily="18" charset="0"/>
              </a:rPr>
              <a:t>hyzmatlaryň</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eksportyny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mundan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beýläk</a:t>
            </a:r>
            <a:r>
              <a:rPr lang="en-US" sz="2000" dirty="0">
                <a:latin typeface="Times New Roman" panose="02020603050405020304" pitchFamily="18" charset="0"/>
                <a:ea typeface="Times New Roman" panose="02020603050405020304" pitchFamily="18" charset="0"/>
              </a:rPr>
              <a:t>-de </a:t>
            </a:r>
            <a:r>
              <a:rPr lang="en-US" sz="2000" dirty="0" err="1">
                <a:latin typeface="Times New Roman" panose="02020603050405020304" pitchFamily="18" charset="0"/>
                <a:ea typeface="Times New Roman" panose="02020603050405020304" pitchFamily="18" charset="0"/>
              </a:rPr>
              <a:t>artdyrmak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ýurduň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eksport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mümkinçiligini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artdyrmak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önümçiligiň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zähmeti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köp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talap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edýän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serişdeleri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tygşytlaýan</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eko</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logiki</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görnüşleriniň</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häzirki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zaman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hyzmatlarynyň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görnüşleriniň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ösüşini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çaltlandyrmagyň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hasabyna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olaryň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daşarky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bäsleşige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ukyplygyny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ýokarlandyrmak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kommunikasiýa</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ulag</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halkara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syýahatçylygy</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beýleki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ýokary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hilli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hyzmatlary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goşmak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halkara</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milli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taslamalaryň</a:t>
            </a:r>
            <a:r>
              <a:rPr lang="en-US" sz="2000" dirty="0">
                <a:latin typeface="Times New Roman" panose="02020603050405020304" pitchFamily="18" charset="0"/>
                <a:ea typeface="Times New Roman" panose="02020603050405020304" pitchFamily="18" charset="0"/>
              </a:rPr>
              <a:t> hem </a:t>
            </a:r>
            <a:r>
              <a:rPr lang="en-US" sz="2000" dirty="0" err="1" smtClean="0">
                <a:latin typeface="Times New Roman" panose="02020603050405020304" pitchFamily="18" charset="0"/>
                <a:ea typeface="Times New Roman" panose="02020603050405020304" pitchFamily="18" charset="0"/>
              </a:rPr>
              <a:t>makstanamalaryň</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durmuşa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geçirilişiniň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ulgamynda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Türkmenistanyň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ykdysadyýetinde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ösdürmegiň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ileri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tutulýan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ugurlaryna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ýurt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maýa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goýumlaryny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giňden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çekmek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şu</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esasda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gatnaşygyň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täze</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hyzmatdaşlaryny</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çekmek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üçin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şertleri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döretmek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içerki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ösýän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islegi</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ýurduň</a:t>
            </a:r>
            <a:r>
              <a:rPr lang="en-US" sz="2000" dirty="0">
                <a:latin typeface="Times New Roman" panose="02020603050405020304" pitchFamily="18" charset="0"/>
                <a:ea typeface="Times New Roman" panose="02020603050405020304" pitchFamily="18" charset="0"/>
              </a:rPr>
              <a:t> import </a:t>
            </a:r>
            <a:r>
              <a:rPr lang="en-US" sz="2000" dirty="0" err="1">
                <a:latin typeface="Times New Roman" panose="02020603050405020304" pitchFamily="18" charset="0"/>
                <a:ea typeface="Times New Roman" panose="02020603050405020304" pitchFamily="18" charset="0"/>
              </a:rPr>
              <a:t>mümkinçiligini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üpjün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etmäge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ukyply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önümleriň</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hyzmatlaryň</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bäsle</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şige</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ukyply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görnüşlerini</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giňeltmäge</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gönükdirilen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işiň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täze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görnüşlerine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kiçi</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orta</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telekeçiligi</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çekmek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dünýä</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haryt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bazarlaryna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ýurduň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önüm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öndürijileriniň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gatnaşmagyna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deňhukukly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şertleri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üpjün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etmek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ýurduň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bäsleşige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ukuply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önümçiliginiň</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hyzmatlarynyň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görnüşlerini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ösdürmäge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amatly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şertleriň</a:t>
            </a:r>
            <a:r>
              <a:rPr lang="en-US" sz="2000" dirty="0">
                <a:latin typeface="Times New Roman" panose="02020603050405020304" pitchFamily="18" charset="0"/>
                <a:ea typeface="Times New Roman" panose="02020603050405020304" pitchFamily="18" charset="0"/>
              </a:rPr>
              <a:t> </a:t>
            </a:r>
            <a:r>
              <a:rPr lang="en-US" sz="2000" dirty="0" err="1" smtClean="0">
                <a:latin typeface="Times New Roman" panose="02020603050405020304" pitchFamily="18" charset="0"/>
                <a:ea typeface="Times New Roman" panose="02020603050405020304" pitchFamily="18" charset="0"/>
              </a:rPr>
              <a:t>döredilme</a:t>
            </a:r>
            <a:r>
              <a:rPr lang="ru-RU" sz="2000" dirty="0" smtClean="0">
                <a:latin typeface="Times New Roman" panose="02020603050405020304" pitchFamily="18" charset="0"/>
                <a:ea typeface="Times New Roman" panose="02020603050405020304" pitchFamily="18" charset="0"/>
              </a:rPr>
              <a:t>-</a:t>
            </a:r>
            <a:r>
              <a:rPr lang="en-US" sz="2000" dirty="0" err="1" smtClean="0">
                <a:latin typeface="Times New Roman" panose="02020603050405020304" pitchFamily="18" charset="0"/>
                <a:ea typeface="Times New Roman" panose="02020603050405020304" pitchFamily="18" charset="0"/>
              </a:rPr>
              <a:t>gine</a:t>
            </a:r>
            <a:r>
              <a:rPr lang="en-US" sz="2000" dirty="0" smtClean="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gönükdirilen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gümrük-tarif</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syýasatyny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geçirmek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ýurtly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hymatdaşlar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ylmy-tehniki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hyzmatdaşlygy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ösdürmek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531594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3391" y="313392"/>
            <a:ext cx="9817855" cy="6233890"/>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cs typeface="Arial" panose="020B0604020202020204" pitchFamily="34" charset="0"/>
              </a:rPr>
              <a:t>                              </a:t>
            </a:r>
            <a:r>
              <a:rPr lang="sq-AL" sz="2200" b="1" kern="1600" spc="-15" dirty="0" smtClean="0">
                <a:latin typeface="Times New Roman" panose="02020603050405020304" pitchFamily="18" charset="0"/>
                <a:cs typeface="Arial" panose="020B0604020202020204" pitchFamily="34" charset="0"/>
              </a:rPr>
              <a:t>8.1</a:t>
            </a:r>
            <a:r>
              <a:rPr lang="sq-AL" sz="2200" b="1" kern="1600" spc="-15" dirty="0">
                <a:latin typeface="Times New Roman" panose="02020603050405020304" pitchFamily="18" charset="0"/>
                <a:cs typeface="Arial" panose="020B0604020202020204" pitchFamily="34" charset="0"/>
              </a:rPr>
              <a:t>. Daşary ykdysady syýasatyň manysy</a:t>
            </a:r>
            <a:r>
              <a:rPr lang="ru-RU" sz="2200" b="1" kern="1600" spc="-15" dirty="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sq-AL"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Daşary ykdysady işiň döwlet kadalaşdyrylyşy ýurduň daşary ykdysady </a:t>
            </a:r>
            <a:r>
              <a:rPr lang="sq-AL" sz="2200" dirty="0" smtClean="0">
                <a:latin typeface="Times New Roman" panose="02020603050405020304" pitchFamily="18" charset="0"/>
                <a:ea typeface="Times New Roman" panose="02020603050405020304" pitchFamily="18" charset="0"/>
              </a:rPr>
              <a:t>syýasaty </a:t>
            </a:r>
            <a:r>
              <a:rPr lang="sq-AL" sz="2200" dirty="0">
                <a:latin typeface="Times New Roman" panose="02020603050405020304" pitchFamily="18" charset="0"/>
                <a:ea typeface="Times New Roman" panose="02020603050405020304" pitchFamily="18" charset="0"/>
              </a:rPr>
              <a:t>bolup </a:t>
            </a:r>
            <a:r>
              <a:rPr lang="sq-AL" sz="2200" dirty="0" smtClean="0">
                <a:latin typeface="Times New Roman" panose="02020603050405020304" pitchFamily="18" charset="0"/>
                <a:ea typeface="Times New Roman" panose="02020603050405020304" pitchFamily="18" charset="0"/>
              </a:rPr>
              <a:t>dur</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ýar</a:t>
            </a:r>
            <a:r>
              <a:rPr lang="sq-AL"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sq-AL" sz="2200" b="1" dirty="0">
                <a:latin typeface="Times New Roman" panose="02020603050405020304" pitchFamily="18" charset="0"/>
                <a:ea typeface="Times New Roman" panose="02020603050405020304" pitchFamily="18" charset="0"/>
              </a:rPr>
              <a:t>Daşary ykdysady syýasat diýlip</a:t>
            </a:r>
            <a:r>
              <a:rPr lang="sq-AL" sz="2200" dirty="0">
                <a:latin typeface="Times New Roman" panose="02020603050405020304" pitchFamily="18" charset="0"/>
                <a:ea typeface="Times New Roman" panose="02020603050405020304" pitchFamily="18" charset="0"/>
              </a:rPr>
              <a:t>, beýleki ýurtlar bilen ykdysady </a:t>
            </a:r>
            <a:r>
              <a:rPr lang="sq-AL" sz="2200" dirty="0" smtClean="0">
                <a:latin typeface="Times New Roman" panose="02020603050405020304" pitchFamily="18" charset="0"/>
                <a:ea typeface="Times New Roman" panose="02020603050405020304" pitchFamily="18" charset="0"/>
              </a:rPr>
              <a:t>gatnaşyklaryň kadalaşdy</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rylmagyna </a:t>
            </a:r>
            <a:r>
              <a:rPr lang="sq-AL" sz="2200" dirty="0">
                <a:latin typeface="Times New Roman" panose="02020603050405020304" pitchFamily="18" charset="0"/>
                <a:ea typeface="Times New Roman" panose="02020603050405020304" pitchFamily="18" charset="0"/>
              </a:rPr>
              <a:t>we ösdürilmegine düşünilýär.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Daşary ykdysady syýasat döwletiň içerki ykdysady syýasaty bilen aýrylmaz </a:t>
            </a:r>
            <a:r>
              <a:rPr lang="sq-AL" sz="2200" dirty="0" smtClean="0">
                <a:latin typeface="Times New Roman" panose="02020603050405020304" pitchFamily="18" charset="0"/>
                <a:ea typeface="Times New Roman" panose="02020603050405020304" pitchFamily="18" charset="0"/>
              </a:rPr>
              <a:t>baglanyşykly</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dyr</a:t>
            </a:r>
            <a:r>
              <a:rPr lang="sq-AL" sz="2200" dirty="0">
                <a:latin typeface="Times New Roman" panose="02020603050405020304" pitchFamily="18" charset="0"/>
                <a:ea typeface="Times New Roman" panose="02020603050405020304" pitchFamily="18" charset="0"/>
              </a:rPr>
              <a:t>. Şonuň üçin onuň mazmuny, bir tarapdan, döwletiň geçirýän durmuş-ykdysady syýasatyny, beýleki tarapdan ykdysady ösüşiň wezipelerini aňladýar. Şu ýerden daşary ykdysady </a:t>
            </a:r>
            <a:r>
              <a:rPr lang="sq-AL" sz="2200" dirty="0" smtClean="0">
                <a:latin typeface="Times New Roman" panose="02020603050405020304" pitchFamily="18" charset="0"/>
                <a:ea typeface="Times New Roman" panose="02020603050405020304" pitchFamily="18" charset="0"/>
              </a:rPr>
              <a:t>syýasat</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yň </a:t>
            </a:r>
            <a:r>
              <a:rPr lang="sq-AL" sz="2200" dirty="0">
                <a:latin typeface="Times New Roman" panose="02020603050405020304" pitchFamily="18" charset="0"/>
                <a:ea typeface="Times New Roman" panose="02020603050405020304" pitchFamily="18" charset="0"/>
              </a:rPr>
              <a:t>aşaky maksatlary gelip çykýar: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beýleki ýurtlar bilen özara peýdaly hyzmatdaşlygy üpjün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dünýä bazarynda ýurduň haryt öndürijileriniň bäsleşige ukyplylygyny goldamak;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ýurduň ykdysady howpsuzlygyny üpjün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ýurduň söwda we töleg balansynyň deňagramlylygyny üpjün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Daşary ykdysady syýasatyň işjeňleşdirilmegi hojalyk gatnaşyklarynyň we ylmy-tehniki ösüşiň internasionallaşdyrylmagy bilen şertlendirilýär, bu </a:t>
            </a:r>
            <a:r>
              <a:rPr lang="sq-AL" sz="2200" dirty="0" smtClean="0">
                <a:latin typeface="Times New Roman" panose="02020603050405020304" pitchFamily="18" charset="0"/>
                <a:ea typeface="Times New Roman" panose="02020603050405020304" pitchFamily="18" charset="0"/>
              </a:rPr>
              <a:t>aşakdaky </a:t>
            </a:r>
            <a:r>
              <a:rPr lang="sq-AL" sz="2200" dirty="0">
                <a:latin typeface="Times New Roman" panose="02020603050405020304" pitchFamily="18" charset="0"/>
                <a:ea typeface="Times New Roman" panose="02020603050405020304" pitchFamily="18" charset="0"/>
              </a:rPr>
              <a:t>faktorlary hem </a:t>
            </a:r>
            <a:r>
              <a:rPr lang="sq-AL" sz="2200" dirty="0" smtClean="0">
                <a:latin typeface="Times New Roman" panose="02020603050405020304" pitchFamily="18" charset="0"/>
                <a:ea typeface="Times New Roman" panose="02020603050405020304" pitchFamily="18" charset="0"/>
              </a:rPr>
              <a:t>şertlen</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dirýär</a:t>
            </a:r>
            <a:r>
              <a:rPr lang="sq-AL"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dünýä bazarynda bäsleşmeli göreşiň ýitileşmegini;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töleg balanslarynda artýan deňagramsyzlygynyň walýuta hümmetiniň durnuksyzlaşmagyny;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137399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2371" y="677375"/>
            <a:ext cx="9774312" cy="5696791"/>
          </a:xfrm>
        </p:spPr>
        <p:txBody>
          <a:bodyPr>
            <a:normAutofit fontScale="90000"/>
          </a:bodyPr>
          <a:lstStyle/>
          <a:p>
            <a:pPr>
              <a:spcBef>
                <a:spcPts val="1200"/>
              </a:spcBef>
              <a:spcAft>
                <a:spcPts val="0"/>
              </a:spcAft>
            </a:pPr>
            <a:r>
              <a:rPr lang="sq-AL" sz="2700" dirty="0">
                <a:solidFill>
                  <a:srgbClr val="000000"/>
                </a:solidFill>
                <a:latin typeface="Times New Roman" panose="02020603050405020304" pitchFamily="18" charset="0"/>
                <a:ea typeface="Times New Roman" panose="02020603050405020304" pitchFamily="18" charset="0"/>
              </a:rPr>
              <a:t> Döwlet kadalaşdyrylyşynyň möhüm binýady we daşary ykdysady syýasatyny geçirmegiň möhüm guraly bolup söwda syýasaty durýar.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sq-AL" sz="2700" b="1" dirty="0">
                <a:solidFill>
                  <a:srgbClr val="000000"/>
                </a:solidFill>
                <a:latin typeface="Times New Roman" panose="02020603050405020304" pitchFamily="18" charset="0"/>
                <a:ea typeface="Times New Roman" panose="02020603050405020304" pitchFamily="18" charset="0"/>
              </a:rPr>
              <a:t>Döwletiň söwda syýasaty</a:t>
            </a:r>
            <a:r>
              <a:rPr lang="sq-AL" sz="2700" dirty="0">
                <a:solidFill>
                  <a:srgbClr val="000000"/>
                </a:solidFill>
                <a:latin typeface="Times New Roman" panose="02020603050405020304" pitchFamily="18" charset="0"/>
                <a:ea typeface="Times New Roman" panose="02020603050405020304" pitchFamily="18" charset="0"/>
              </a:rPr>
              <a:t> – daşary ýurt döwletleri bilen söwda gatnaşyk</a:t>
            </a:r>
            <a:r>
              <a:rPr lang="ru-RU" sz="2700" dirty="0">
                <a:solidFill>
                  <a:srgbClr val="000000"/>
                </a:solidFill>
                <a:latin typeface="Times New Roman" panose="02020603050405020304" pitchFamily="18" charset="0"/>
                <a:ea typeface="Times New Roman" panose="02020603050405020304" pitchFamily="18" charset="0"/>
              </a:rPr>
              <a:t>-</a:t>
            </a:r>
            <a:r>
              <a:rPr lang="sq-AL" sz="2700" dirty="0">
                <a:solidFill>
                  <a:srgbClr val="000000"/>
                </a:solidFill>
                <a:latin typeface="Times New Roman" panose="02020603050405020304" pitchFamily="18" charset="0"/>
                <a:ea typeface="Times New Roman" panose="02020603050405020304" pitchFamily="18" charset="0"/>
              </a:rPr>
              <a:t>laryny ösdürmegiň täsir ediş çäreleriniň ulgamydyr. Daşäry söwda milli ykdy</a:t>
            </a:r>
            <a:r>
              <a:rPr lang="ru-RU" sz="2700" dirty="0">
                <a:solidFill>
                  <a:srgbClr val="000000"/>
                </a:solidFill>
                <a:latin typeface="Times New Roman" panose="02020603050405020304" pitchFamily="18" charset="0"/>
                <a:ea typeface="Times New Roman" panose="02020603050405020304" pitchFamily="18" charset="0"/>
              </a:rPr>
              <a:t>-</a:t>
            </a:r>
            <a:r>
              <a:rPr lang="sq-AL" sz="2700" dirty="0">
                <a:solidFill>
                  <a:srgbClr val="000000"/>
                </a:solidFill>
                <a:latin typeface="Times New Roman" panose="02020603050405020304" pitchFamily="18" charset="0"/>
                <a:ea typeface="Times New Roman" panose="02020603050405020304" pitchFamily="18" charset="0"/>
              </a:rPr>
              <a:t>sadyýeti ösdürmek üçin goşmaça serişdeleri almagy üpjün edýär we ýurduň haryt öndürijileriniň bäsleşige ukyplylygyny ösdürmäge ýardam berýär. </a:t>
            </a:r>
            <a:r>
              <a:rPr lang="en-US" sz="2700" dirty="0" smtClean="0">
                <a:solidFill>
                  <a:srgbClr val="000000"/>
                </a:solidFill>
                <a:latin typeface="Times New Roman" panose="02020603050405020304" pitchFamily="18" charset="0"/>
                <a:ea typeface="Times New Roman" panose="02020603050405020304" pitchFamily="18" charset="0"/>
              </a:rPr>
              <a:t>Ha</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rytlaryň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eksporty</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importy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milli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girdejiniň</a:t>
            </a:r>
            <a:r>
              <a:rPr lang="en-US" sz="2700" dirty="0">
                <a:solidFill>
                  <a:srgbClr val="000000"/>
                </a:solidFill>
                <a:latin typeface="Times New Roman" panose="02020603050405020304" pitchFamily="18" charset="0"/>
                <a:ea typeface="Times New Roman" panose="02020603050405020304" pitchFamily="18" charset="0"/>
              </a:rPr>
              <a:t> we JIÖ-</a:t>
            </a:r>
            <a:r>
              <a:rPr lang="en-US" sz="2700" dirty="0" err="1">
                <a:solidFill>
                  <a:srgbClr val="000000"/>
                </a:solidFill>
                <a:latin typeface="Times New Roman" panose="02020603050405020304" pitchFamily="18" charset="0"/>
                <a:ea typeface="Times New Roman" panose="02020603050405020304" pitchFamily="18" charset="0"/>
              </a:rPr>
              <a:t>niň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ösmegine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ýardam</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berýär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Daşary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söwda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gatnaşyklary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administratiw</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ykdysady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usullar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kada</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laşdyrylýar</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Administratiw</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usullar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hukuk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kadalarynyň</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kanunlaryň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esasyn</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smtClean="0">
                <a:solidFill>
                  <a:srgbClr val="000000"/>
                </a:solidFill>
                <a:latin typeface="Times New Roman" panose="02020603050405020304" pitchFamily="18" charset="0"/>
                <a:ea typeface="Times New Roman" panose="02020603050405020304" pitchFamily="18" charset="0"/>
              </a:rPr>
              <a:t>da </a:t>
            </a:r>
            <a:r>
              <a:rPr lang="en-US" sz="2700" dirty="0" err="1">
                <a:solidFill>
                  <a:srgbClr val="000000"/>
                </a:solidFill>
                <a:latin typeface="Times New Roman" panose="02020603050405020304" pitchFamily="18" charset="0"/>
                <a:ea typeface="Times New Roman" panose="02020603050405020304" pitchFamily="18" charset="0"/>
              </a:rPr>
              <a:t>çäklendiriji</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rugsat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beriji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çäreleri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göz</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öňünde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tutýar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oňa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söwda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gatna</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şyklarynyň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hukuk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taýdan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kadalaşdyrylyşynyň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namalary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gümrük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kodeksleri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kararlary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düzgünleri</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beýlekiler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girip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biler</a:t>
            </a:r>
            <a:r>
              <a:rPr lang="en-US" sz="2700"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4073445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9104" y="286758"/>
            <a:ext cx="10217350" cy="6233890"/>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cs typeface="Arial" panose="020B0604020202020204" pitchFamily="34" charset="0"/>
              </a:rPr>
              <a:t>        </a:t>
            </a:r>
            <a:r>
              <a:rPr lang="en-US" sz="2200" b="1" kern="1600" spc="-15" dirty="0" smtClean="0">
                <a:latin typeface="Times New Roman" panose="02020603050405020304" pitchFamily="18" charset="0"/>
                <a:cs typeface="Arial" panose="020B0604020202020204" pitchFamily="34" charset="0"/>
              </a:rPr>
              <a:t>8.2</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Türkmenistanyň</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daşary</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ykdysady</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işiniň</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döwlet</a:t>
            </a:r>
            <a:r>
              <a:rPr lang="en-US" sz="2200" b="1" kern="1600" spc="-15" dirty="0">
                <a:latin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cs typeface="Arial" panose="020B0604020202020204" pitchFamily="34" charset="0"/>
              </a:rPr>
              <a:t>kadalaşdyrylyşy</a:t>
            </a:r>
            <a:r>
              <a:rPr lang="ru-RU" sz="2200" b="1" kern="1600" spc="-15" dirty="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en-US"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kadalaşdyrylyşynyň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degerli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zerurlygy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ähli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ösen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ýurtlaryň</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hoja</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lygy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ýörediş</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tejribesi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tassyklanyldy</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Daşary</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ykdysady</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işiniň</a:t>
            </a:r>
            <a:r>
              <a:rPr lang="en-US" sz="2200" b="1" dirty="0">
                <a:latin typeface="Times New Roman" panose="02020603050405020304" pitchFamily="18" charset="0"/>
                <a:ea typeface="Times New Roman" panose="02020603050405020304" pitchFamily="18" charset="0"/>
              </a:rPr>
              <a:t> (DYI) </a:t>
            </a:r>
            <a:r>
              <a:rPr lang="en-US" sz="2200" b="1" dirty="0" err="1">
                <a:latin typeface="Times New Roman" panose="02020603050405020304" pitchFamily="18" charset="0"/>
                <a:ea typeface="Times New Roman" panose="02020603050405020304" pitchFamily="18" charset="0"/>
              </a:rPr>
              <a:t>döwlet</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kadalaşdyrylyşy</a:t>
            </a:r>
            <a:r>
              <a:rPr lang="en-US" sz="2200" dirty="0">
                <a:latin typeface="Times New Roman" panose="02020603050405020304" pitchFamily="18" charset="0"/>
                <a:ea typeface="Times New Roman" panose="02020603050405020304" pitchFamily="18" charset="0"/>
              </a:rPr>
              <a:t> – </a:t>
            </a:r>
            <a:r>
              <a:rPr lang="en-US" sz="2200" dirty="0" err="1">
                <a:latin typeface="Times New Roman" panose="02020603050405020304" pitchFamily="18" charset="0"/>
                <a:ea typeface="Times New Roman" panose="02020603050405020304" pitchFamily="18" charset="0"/>
              </a:rPr>
              <a:t>bu</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milli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ykdysadyýetiň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bähbitlerine</a:t>
            </a:r>
            <a:r>
              <a:rPr lang="en-US" sz="2200" dirty="0">
                <a:latin typeface="Times New Roman" panose="02020603050405020304" pitchFamily="18" charset="0"/>
                <a:ea typeface="Times New Roman" panose="02020603050405020304" pitchFamily="18" charset="0"/>
              </a:rPr>
              <a:t> DYI </a:t>
            </a:r>
            <a:r>
              <a:rPr lang="en-US" sz="2200" dirty="0" err="1">
                <a:latin typeface="Times New Roman" panose="02020603050405020304" pitchFamily="18" charset="0"/>
                <a:ea typeface="Times New Roman" panose="02020603050405020304" pitchFamily="18" charset="0"/>
              </a:rPr>
              <a:t>kämilleşdirmäge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ýardam</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kanunçylyk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ýerine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ýetirijilik</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gözegçilik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häsiýetli</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çäre</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leriň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ulgamy</a:t>
            </a:r>
            <a:r>
              <a:rPr lang="en-US" sz="2200" dirty="0">
                <a:latin typeface="Times New Roman" panose="02020603050405020304" pitchFamily="18" charset="0"/>
                <a:ea typeface="Times New Roman" panose="02020603050405020304" pitchFamily="18" charset="0"/>
              </a:rPr>
              <a:t>. DYI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kadalaşdyryşynyň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maksady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ähli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derejelerde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işiň</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netije</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liligini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üpjün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hukuk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guramaçylyk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şertlerini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döretmekden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ybaratdyr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Daşary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kadalaşdyrylyşy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milli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ykdysadyýetiň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beýleki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ulgamlarynyň</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kada</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laşdyrylyşy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deňeşdireniňde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özüniň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özboluşlylygyna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eýedir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ol</a:t>
            </a:r>
            <a:r>
              <a:rPr lang="en-US" sz="2200" dirty="0">
                <a:latin typeface="Times New Roman" panose="02020603050405020304" pitchFamily="18" charset="0"/>
                <a:ea typeface="Times New Roman" panose="02020603050405020304" pitchFamily="18" charset="0"/>
              </a:rPr>
              <a:t> her </a:t>
            </a:r>
            <a:r>
              <a:rPr lang="en-US" sz="2200" dirty="0" err="1">
                <a:latin typeface="Times New Roman" panose="02020603050405020304" pitchFamily="18" charset="0"/>
                <a:ea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dünýä</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söw</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dasynyň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halkara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kadalaryny</a:t>
            </a:r>
            <a:r>
              <a:rPr lang="en-US" sz="2200" dirty="0">
                <a:latin typeface="Times New Roman" panose="02020603050405020304" pitchFamily="18" charset="0"/>
                <a:ea typeface="Times New Roman" panose="02020603050405020304" pitchFamily="18" charset="0"/>
              </a:rPr>
              <a:t> we </a:t>
            </a:r>
            <a:r>
              <a:rPr lang="en-US" sz="2200" dirty="0" err="1" smtClean="0">
                <a:latin typeface="Times New Roman" panose="02020603050405020304" pitchFamily="18" charset="0"/>
                <a:ea typeface="Times New Roman" panose="02020603050405020304" pitchFamily="18" charset="0"/>
              </a:rPr>
              <a:t>ýorelgelerini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hasaba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almagynyň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zerurlygy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şertlendirilýär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kadalaşdyrylyşynyň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çäreleri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milli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eksporty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giňeltmegiň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beýleki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halkara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guramalarynyň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düzgünleri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kesgitlenilýär</a:t>
            </a:r>
            <a:r>
              <a:rPr lang="en-US"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Türkmenistanda</a:t>
            </a:r>
            <a:r>
              <a:rPr lang="en-US" sz="2200" dirty="0">
                <a:latin typeface="Times New Roman" panose="02020603050405020304" pitchFamily="18" charset="0"/>
                <a:ea typeface="Times New Roman" panose="02020603050405020304" pitchFamily="18" charset="0"/>
              </a:rPr>
              <a:t> DYI </a:t>
            </a:r>
            <a:r>
              <a:rPr lang="en-US" sz="2200" dirty="0" err="1">
                <a:latin typeface="Times New Roman" panose="02020603050405020304" pitchFamily="18" charset="0"/>
                <a:ea typeface="Times New Roman" panose="02020603050405020304" pitchFamily="18" charset="0"/>
              </a:rPr>
              <a:t>kadalaşdyrmagyň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predmeti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bolup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şu</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aşakdakylar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dürýar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milli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bähbitleriň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goragy</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milli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eksport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edijileri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höweslendirmek</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dünýä </a:t>
            </a:r>
            <a:r>
              <a:rPr lang="nb-NO" sz="2200" dirty="0">
                <a:latin typeface="Times New Roman" panose="02020603050405020304" pitchFamily="18" charset="0"/>
                <a:ea typeface="Times New Roman" panose="02020603050405020304" pitchFamily="18" charset="0"/>
              </a:rPr>
              <a:t>bazarlarynda milli eksport edijileriň ornuny pugtalandyrmak üçin guramaçylyk çärelerini amala aşyrmak;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milli </a:t>
            </a:r>
            <a:r>
              <a:rPr lang="nb-NO" sz="2200" dirty="0">
                <a:latin typeface="Times New Roman" panose="02020603050405020304" pitchFamily="18" charset="0"/>
                <a:ea typeface="Times New Roman" panose="02020603050405020304" pitchFamily="18" charset="0"/>
              </a:rPr>
              <a:t>ykdysadyýete daşary ýurt maýasyny çekmek, milli ykdysadyýete daşary ýurt maýa </a:t>
            </a:r>
            <a:r>
              <a:rPr lang="nb-NO" sz="2200" dirty="0" smtClean="0">
                <a:latin typeface="Times New Roman" panose="02020603050405020304" pitchFamily="18" charset="0"/>
                <a:ea typeface="Times New Roman" panose="02020603050405020304" pitchFamily="18" charset="0"/>
              </a:rPr>
              <a:t>goýum</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larynyň </a:t>
            </a:r>
            <a:r>
              <a:rPr lang="nb-NO" sz="2200" dirty="0">
                <a:latin typeface="Times New Roman" panose="02020603050405020304" pitchFamily="18" charset="0"/>
                <a:ea typeface="Times New Roman" panose="02020603050405020304" pitchFamily="18" charset="0"/>
              </a:rPr>
              <a:t>artyşyna ýardam bermek üçin şertleri döretmek.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332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8522" y="455434"/>
            <a:ext cx="10418577" cy="6233890"/>
          </a:xfrm>
        </p:spPr>
        <p:txBody>
          <a:bodyPr>
            <a:normAutofit fontScale="90000"/>
          </a:bodyPr>
          <a:lstStyle/>
          <a:p>
            <a:pPr>
              <a:spcBef>
                <a:spcPts val="1200"/>
              </a:spcBef>
              <a:spcAft>
                <a:spcPts val="0"/>
              </a:spcAft>
            </a:pPr>
            <a:r>
              <a:rPr lang="nb-NO" sz="2200" dirty="0">
                <a:solidFill>
                  <a:srgbClr val="000000"/>
                </a:solidFill>
                <a:latin typeface="Times New Roman" panose="02020603050405020304" pitchFamily="18" charset="0"/>
                <a:ea typeface="Times New Roman" panose="02020603050405020304" pitchFamily="18" charset="0"/>
              </a:rPr>
              <a:t>Umumy görnüşde DYI – ni kadalaşdyrmagyň usullaryny iki topara bölmek bolar: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amala</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halkara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ýygymlaryny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kesgitlemäge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esaslanýan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tarifler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importa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eksporta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paçlary</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mukdar</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görnüşini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kabul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tarif</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däl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ýa</a:t>
            </a:r>
            <a:r>
              <a:rPr lang="en-US" sz="2200" dirty="0">
                <a:solidFill>
                  <a:srgbClr val="000000"/>
                </a:solidFill>
                <a:latin typeface="Times New Roman" panose="02020603050405020304" pitchFamily="18" charset="0"/>
                <a:ea typeface="Times New Roman" panose="02020603050405020304" pitchFamily="18" charset="0"/>
              </a:rPr>
              <a:t>-da </a:t>
            </a:r>
            <a:r>
              <a:rPr lang="en-US" sz="2200" dirty="0" err="1">
                <a:solidFill>
                  <a:srgbClr val="000000"/>
                </a:solidFill>
                <a:latin typeface="Times New Roman" panose="02020603050405020304" pitchFamily="18" charset="0"/>
                <a:ea typeface="Times New Roman" panose="02020603050405020304" pitchFamily="18" charset="0"/>
              </a:rPr>
              <a:t>gymmatlyklaryň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hereketiniň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baha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çäklendirmesi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ek</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smtClean="0">
                <a:solidFill>
                  <a:srgbClr val="000000"/>
                </a:solidFill>
                <a:latin typeface="Times New Roman" panose="02020603050405020304" pitchFamily="18" charset="0"/>
                <a:ea typeface="Times New Roman" panose="02020603050405020304" pitchFamily="18" charset="0"/>
              </a:rPr>
              <a:t>sport </a:t>
            </a:r>
            <a:r>
              <a:rPr lang="en-US" sz="2200" dirty="0" err="1">
                <a:solidFill>
                  <a:srgbClr val="000000"/>
                </a:solidFill>
                <a:latin typeface="Times New Roman" panose="02020603050405020304" pitchFamily="18" charset="0"/>
                <a:ea typeface="Times New Roman" panose="02020603050405020304" pitchFamily="18" charset="0"/>
              </a:rPr>
              <a:t>çäklendirmeleri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ykdysady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jerime</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Milli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daşary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söwda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syýasaty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daşary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söwda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tarif</a:t>
            </a:r>
            <a:r>
              <a:rPr lang="en-US" sz="2200" dirty="0">
                <a:solidFill>
                  <a:srgbClr val="000000"/>
                </a:solidFill>
                <a:latin typeface="Times New Roman" panose="02020603050405020304" pitchFamily="18" charset="0"/>
                <a:ea typeface="Times New Roman" panose="02020603050405020304" pitchFamily="18" charset="0"/>
              </a:rPr>
              <a:t> (import we </a:t>
            </a:r>
            <a:r>
              <a:rPr lang="en-US" sz="2200" dirty="0" err="1">
                <a:solidFill>
                  <a:srgbClr val="000000"/>
                </a:solidFill>
                <a:latin typeface="Times New Roman" panose="02020603050405020304" pitchFamily="18" charset="0"/>
                <a:ea typeface="Times New Roman" panose="02020603050405020304" pitchFamily="18" charset="0"/>
              </a:rPr>
              <a:t>eksport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güm</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rük</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tarifleriniň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ulanylmagy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arkaly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aşyrylýar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solidFill>
                  <a:srgbClr val="000000"/>
                </a:solidFill>
                <a:latin typeface="Times New Roman" panose="02020603050405020304" pitchFamily="18" charset="0"/>
                <a:ea typeface="Times New Roman" panose="02020603050405020304" pitchFamily="18" charset="0"/>
              </a:rPr>
              <a:t>	</a:t>
            </a:r>
            <a:r>
              <a:rPr lang="en-US" sz="2200" b="1" dirty="0" err="1">
                <a:solidFill>
                  <a:srgbClr val="000000"/>
                </a:solidFill>
                <a:latin typeface="Times New Roman" panose="02020603050405020304" pitchFamily="18" charset="0"/>
                <a:ea typeface="Times New Roman" panose="02020603050405020304" pitchFamily="18" charset="0"/>
              </a:rPr>
              <a:t>Kadalaşdyryşyň</a:t>
            </a:r>
            <a:r>
              <a:rPr lang="en-US" sz="2200" b="1" dirty="0">
                <a:solidFill>
                  <a:srgbClr val="000000"/>
                </a:solidFill>
                <a:latin typeface="Times New Roman" panose="02020603050405020304" pitchFamily="18" charset="0"/>
                <a:ea typeface="Times New Roman" panose="02020603050405020304" pitchFamily="18" charset="0"/>
              </a:rPr>
              <a:t> </a:t>
            </a:r>
            <a:r>
              <a:rPr lang="en-US" sz="2200" b="1" dirty="0" err="1">
                <a:solidFill>
                  <a:srgbClr val="000000"/>
                </a:solidFill>
                <a:latin typeface="Times New Roman" panose="02020603050405020304" pitchFamily="18" charset="0"/>
                <a:ea typeface="Times New Roman" panose="02020603050405020304" pitchFamily="18" charset="0"/>
              </a:rPr>
              <a:t>tarif</a:t>
            </a:r>
            <a:r>
              <a:rPr lang="en-US" sz="2200" b="1" dirty="0">
                <a:solidFill>
                  <a:srgbClr val="000000"/>
                </a:solidFill>
                <a:latin typeface="Times New Roman" panose="02020603050405020304" pitchFamily="18" charset="0"/>
                <a:ea typeface="Times New Roman" panose="02020603050405020304" pitchFamily="18" charset="0"/>
              </a:rPr>
              <a:t> </a:t>
            </a:r>
            <a:r>
              <a:rPr lang="en-US" sz="2200" b="1" dirty="0" err="1">
                <a:solidFill>
                  <a:srgbClr val="000000"/>
                </a:solidFill>
                <a:latin typeface="Times New Roman" panose="02020603050405020304" pitchFamily="18" charset="0"/>
                <a:ea typeface="Times New Roman" panose="02020603050405020304" pitchFamily="18" charset="0"/>
              </a:rPr>
              <a:t>usullary</a:t>
            </a:r>
            <a:r>
              <a:rPr lang="ru-RU" sz="2200" dirty="0">
                <a:solidFill>
                  <a:srgbClr val="000000"/>
                </a:solidFill>
                <a:latin typeface="Times New Roman" panose="02020603050405020304" pitchFamily="18" charset="0"/>
                <a:ea typeface="Times New Roman" panose="02020603050405020304" pitchFamily="18" charset="0"/>
              </a:rPr>
              <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Söwda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syýasatynyň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içerki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bazaryň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harytlarynyň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dünýä</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bazary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özara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gatnaşygy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halatynda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kadalaşdyryşynyň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guraly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tarifi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çykyş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edýär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solidFill>
                  <a:srgbClr val="000000"/>
                </a:solidFill>
                <a:latin typeface="Times New Roman" panose="02020603050405020304" pitchFamily="18" charset="0"/>
                <a:ea typeface="Times New Roman" panose="02020603050405020304" pitchFamily="18" charset="0"/>
              </a:rPr>
              <a:t>	</a:t>
            </a:r>
            <a:r>
              <a:rPr lang="en-US" sz="2200" b="1" dirty="0" err="1">
                <a:solidFill>
                  <a:srgbClr val="000000"/>
                </a:solidFill>
                <a:latin typeface="Times New Roman" panose="02020603050405020304" pitchFamily="18" charset="0"/>
                <a:ea typeface="Times New Roman" panose="02020603050405020304" pitchFamily="18" charset="0"/>
              </a:rPr>
              <a:t>Gümrük</a:t>
            </a:r>
            <a:r>
              <a:rPr lang="en-US" sz="2200" b="1" dirty="0">
                <a:solidFill>
                  <a:srgbClr val="000000"/>
                </a:solidFill>
                <a:latin typeface="Times New Roman" panose="02020603050405020304" pitchFamily="18" charset="0"/>
                <a:ea typeface="Times New Roman" panose="02020603050405020304" pitchFamily="18" charset="0"/>
              </a:rPr>
              <a:t> </a:t>
            </a:r>
            <a:r>
              <a:rPr lang="en-US" sz="2200" b="1" dirty="0" err="1">
                <a:solidFill>
                  <a:srgbClr val="000000"/>
                </a:solidFill>
                <a:latin typeface="Times New Roman" panose="02020603050405020304" pitchFamily="18" charset="0"/>
                <a:ea typeface="Times New Roman" panose="02020603050405020304" pitchFamily="18" charset="0"/>
              </a:rPr>
              <a:t>tarifi</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bu</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serhediniň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üstünde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geçirilýän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harytlara</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dünýä</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tejribesinde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ka</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bul</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harytlaryň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klassifikasiýanyň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ulgamy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esasynda</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a:solidFill>
                  <a:srgbClr val="000000"/>
                </a:solidFill>
                <a:latin typeface="Times New Roman" panose="02020603050405020304" pitchFamily="18" charset="0"/>
                <a:ea typeface="Times New Roman" panose="02020603050405020304" pitchFamily="18" charset="0"/>
              </a:rPr>
              <a:t>DYI – </a:t>
            </a:r>
            <a:r>
              <a:rPr lang="en-US" sz="2200" dirty="0" err="1">
                <a:solidFill>
                  <a:srgbClr val="000000"/>
                </a:solidFill>
                <a:latin typeface="Times New Roman" panose="02020603050405020304" pitchFamily="18" charset="0"/>
                <a:ea typeface="Times New Roman" panose="02020603050405020304" pitchFamily="18" charset="0"/>
              </a:rPr>
              <a:t>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nomenklaturasyna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laýyklykda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ulgamlaşdyrylan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harytlary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ulanylýan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ýygymlarynyň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möçberleriniň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umumy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jemi</a:t>
            </a:r>
            <a:r>
              <a:rPr lang="en-US" sz="2200" dirty="0">
                <a:solidFill>
                  <a:srgbClr val="000000"/>
                </a:solidFill>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b="1"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tarifini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ulanmagyň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maksatlary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şu</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aşakylardan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ýbarat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durýar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eksport </a:t>
            </a:r>
            <a:r>
              <a:rPr lang="nb-NO" sz="2200" dirty="0">
                <a:solidFill>
                  <a:srgbClr val="000000"/>
                </a:solidFill>
                <a:latin typeface="Times New Roman" panose="02020603050405020304" pitchFamily="18" charset="0"/>
                <a:ea typeface="Times New Roman" panose="02020603050405020304" pitchFamily="18" charset="0"/>
              </a:rPr>
              <a:t>bilen importyň, walýuta girdejileri bilen </a:t>
            </a:r>
            <a:r>
              <a:rPr lang="en-US" sz="2200" dirty="0" err="1">
                <a:solidFill>
                  <a:srgbClr val="000000"/>
                </a:solidFill>
                <a:latin typeface="Times New Roman" panose="02020603050405020304" pitchFamily="18" charset="0"/>
                <a:ea typeface="Times New Roman" panose="02020603050405020304" pitchFamily="18" charset="0"/>
              </a:rPr>
              <a:t>çykdajylaryň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saklamak</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strategik </a:t>
            </a:r>
            <a:r>
              <a:rPr lang="nb-NO" sz="2200" dirty="0">
                <a:solidFill>
                  <a:srgbClr val="000000"/>
                </a:solidFill>
                <a:latin typeface="Times New Roman" panose="02020603050405020304" pitchFamily="18" charset="0"/>
                <a:ea typeface="Times New Roman" panose="02020603050405020304" pitchFamily="18" charset="0"/>
              </a:rPr>
              <a:t>ösüşe laýyklykda önümçiligiň we sarp edilýän harytlaryň </a:t>
            </a:r>
            <a:r>
              <a:rPr lang="nb-NO" sz="2200" dirty="0" smtClean="0">
                <a:solidFill>
                  <a:srgbClr val="000000"/>
                </a:solidFill>
                <a:latin typeface="Times New Roman" panose="02020603050405020304" pitchFamily="18" charset="0"/>
                <a:ea typeface="Times New Roman" panose="02020603050405020304" pitchFamily="18" charset="0"/>
              </a:rPr>
              <a:t>gurluşyny </a:t>
            </a:r>
            <a:r>
              <a:rPr lang="nb-NO" sz="2200" dirty="0">
                <a:solidFill>
                  <a:srgbClr val="000000"/>
                </a:solidFill>
                <a:latin typeface="Times New Roman" panose="02020603050405020304" pitchFamily="18" charset="0"/>
                <a:ea typeface="Times New Roman" panose="02020603050405020304" pitchFamily="18" charset="0"/>
              </a:rPr>
              <a:t>üýtgetmek üçin </a:t>
            </a:r>
            <a:r>
              <a:rPr lang="nb-NO" sz="2200" dirty="0" smtClean="0">
                <a:solidFill>
                  <a:srgbClr val="000000"/>
                </a:solidFill>
                <a:latin typeface="Times New Roman" panose="02020603050405020304" pitchFamily="18" charset="0"/>
                <a:ea typeface="Times New Roman" panose="02020603050405020304" pitchFamily="18" charset="0"/>
              </a:rPr>
              <a:t>şert</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leri </a:t>
            </a:r>
            <a:r>
              <a:rPr lang="nb-NO" sz="2200" dirty="0">
                <a:solidFill>
                  <a:srgbClr val="000000"/>
                </a:solidFill>
                <a:latin typeface="Times New Roman" panose="02020603050405020304" pitchFamily="18" charset="0"/>
                <a:ea typeface="Times New Roman" panose="02020603050405020304" pitchFamily="18" charset="0"/>
              </a:rPr>
              <a:t>döretmek;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daşary </a:t>
            </a:r>
            <a:r>
              <a:rPr lang="nb-NO" sz="2200" dirty="0">
                <a:solidFill>
                  <a:srgbClr val="000000"/>
                </a:solidFill>
                <a:latin typeface="Times New Roman" panose="02020603050405020304" pitchFamily="18" charset="0"/>
                <a:ea typeface="Times New Roman" panose="02020603050405020304" pitchFamily="18" charset="0"/>
              </a:rPr>
              <a:t>ýurt bäsleşiginiň ýaramaz täsirinden ykdysadyýeti goramak;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nb-NO" sz="2200" dirty="0" smtClean="0">
                <a:solidFill>
                  <a:srgbClr val="000000"/>
                </a:solidFill>
                <a:latin typeface="Times New Roman" panose="02020603050405020304" pitchFamily="18" charset="0"/>
                <a:ea typeface="Times New Roman" panose="02020603050405020304" pitchFamily="18" charset="0"/>
              </a:rPr>
              <a:t>Türkmenistanyň </a:t>
            </a:r>
            <a:r>
              <a:rPr lang="nb-NO" sz="2200" dirty="0">
                <a:solidFill>
                  <a:srgbClr val="000000"/>
                </a:solidFill>
                <a:latin typeface="Times New Roman" panose="02020603050405020304" pitchFamily="18" charset="0"/>
                <a:ea typeface="Times New Roman" panose="02020603050405020304" pitchFamily="18" charset="0"/>
              </a:rPr>
              <a:t>dünýä ykdysadyýetine netijeli goşulyşmagy üçin şertleri üpjün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53334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8031" y="210042"/>
            <a:ext cx="10158891" cy="6647958"/>
          </a:xfrm>
        </p:spPr>
        <p:txBody>
          <a:bodyPr/>
          <a:lstStyle/>
          <a:p>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endParaRPr lang="ru-RU" sz="2300" dirty="0"/>
          </a:p>
        </p:txBody>
      </p:sp>
      <p:graphicFrame>
        <p:nvGraphicFramePr>
          <p:cNvPr id="4" name="Таблица 3"/>
          <p:cNvGraphicFramePr>
            <a:graphicFrameLocks noGrp="1"/>
          </p:cNvGraphicFramePr>
          <p:nvPr>
            <p:extLst>
              <p:ext uri="{D42A27DB-BD31-4B8C-83A1-F6EECF244321}">
                <p14:modId xmlns:p14="http://schemas.microsoft.com/office/powerpoint/2010/main" val="1260948445"/>
              </p:ext>
            </p:extLst>
          </p:nvPr>
        </p:nvGraphicFramePr>
        <p:xfrm>
          <a:off x="1890943" y="1779702"/>
          <a:ext cx="8202968" cy="4518936"/>
        </p:xfrm>
        <a:graphic>
          <a:graphicData uri="http://schemas.openxmlformats.org/drawingml/2006/table">
            <a:tbl>
              <a:tblPr firstRow="1" bandRow="1">
                <a:tableStyleId>{5940675A-B579-460E-94D1-54222C63F5DA}</a:tableStyleId>
              </a:tblPr>
              <a:tblGrid>
                <a:gridCol w="2050742"/>
                <a:gridCol w="1909379"/>
                <a:gridCol w="2078617"/>
                <a:gridCol w="2164230"/>
              </a:tblGrid>
              <a:tr h="678456">
                <a:tc>
                  <a:txBody>
                    <a:bodyPr/>
                    <a:lstStyle/>
                    <a:p>
                      <a:pPr algn="ctr">
                        <a:spcAft>
                          <a:spcPts val="0"/>
                        </a:spcAft>
                        <a:tabLst>
                          <a:tab pos="2969895" algn="ctr"/>
                          <a:tab pos="5940425" algn="r"/>
                        </a:tabLst>
                      </a:pPr>
                      <a:r>
                        <a:rPr lang="en-US" sz="2000" b="1" dirty="0" err="1">
                          <a:effectLst/>
                          <a:latin typeface="Times New Roman" panose="02020603050405020304" pitchFamily="18" charset="0"/>
                          <a:ea typeface="Times New Roman" panose="02020603050405020304" pitchFamily="18" charset="0"/>
                        </a:rPr>
                        <a:t>Ady</a:t>
                      </a:r>
                      <a:r>
                        <a:rPr lang="en-US" sz="2000" b="1" dirty="0">
                          <a:effectLst/>
                          <a:latin typeface="Times New Roman" panose="02020603050405020304" pitchFamily="18" charset="0"/>
                          <a:ea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endParaRPr>
                    </a:p>
                    <a:p>
                      <a:pPr algn="ctr">
                        <a:spcAft>
                          <a:spcPts val="0"/>
                        </a:spcAft>
                      </a:pPr>
                      <a:r>
                        <a:rPr lang="en-US" sz="2000" dirty="0">
                          <a:effectLst/>
                          <a:latin typeface="Times New Roman" panose="02020603050405020304" pitchFamily="18" charset="0"/>
                          <a:ea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tabLst>
                          <a:tab pos="2969895" algn="ctr"/>
                          <a:tab pos="5940425" algn="r"/>
                        </a:tabLst>
                      </a:pPr>
                      <a:r>
                        <a:rPr lang="en-US" sz="1800" b="1" dirty="0" err="1">
                          <a:effectLst/>
                          <a:latin typeface="Times New Roman" panose="02020603050405020304" pitchFamily="18" charset="0"/>
                          <a:ea typeface="Times New Roman" panose="02020603050405020304" pitchFamily="18" charset="0"/>
                        </a:rPr>
                        <a:t>Manysy</a:t>
                      </a:r>
                      <a:endParaRPr lang="ru-RU"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tabLst>
                          <a:tab pos="2969895" algn="ctr"/>
                          <a:tab pos="5940425" algn="r"/>
                        </a:tabLst>
                      </a:pPr>
                      <a:r>
                        <a:rPr lang="en-US" sz="1800" b="1" dirty="0" err="1">
                          <a:effectLst/>
                          <a:latin typeface="Times New Roman" panose="02020603050405020304" pitchFamily="18" charset="0"/>
                          <a:ea typeface="Times New Roman" panose="02020603050405020304" pitchFamily="18" charset="0"/>
                        </a:rPr>
                        <a:t>Ýöretmegiň</a:t>
                      </a:r>
                      <a:r>
                        <a:rPr lang="en-US" sz="1800" b="1" dirty="0">
                          <a:effectLst/>
                          <a:latin typeface="Times New Roman" panose="02020603050405020304" pitchFamily="18" charset="0"/>
                          <a:ea typeface="Times New Roman" panose="02020603050405020304" pitchFamily="18" charset="0"/>
                        </a:rPr>
                        <a:t> </a:t>
                      </a:r>
                      <a:r>
                        <a:rPr lang="en-US" sz="1800" b="1" dirty="0" err="1">
                          <a:effectLst/>
                          <a:latin typeface="Times New Roman" panose="02020603050405020304" pitchFamily="18" charset="0"/>
                          <a:ea typeface="Times New Roman" panose="02020603050405020304" pitchFamily="18" charset="0"/>
                        </a:rPr>
                        <a:t>maksady</a:t>
                      </a:r>
                      <a:endParaRPr lang="ru-RU"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Aft>
                          <a:spcPts val="0"/>
                        </a:spcAft>
                        <a:tabLst>
                          <a:tab pos="2969895" algn="ctr"/>
                          <a:tab pos="5940425" algn="r"/>
                        </a:tabLst>
                      </a:pPr>
                      <a:r>
                        <a:rPr lang="en-US" sz="1800" b="1" dirty="0" err="1">
                          <a:effectLst/>
                          <a:latin typeface="Times New Roman" panose="02020603050405020304" pitchFamily="18" charset="0"/>
                          <a:ea typeface="Times New Roman" panose="02020603050405020304" pitchFamily="18" charset="0"/>
                        </a:rPr>
                        <a:t>Içerki</a:t>
                      </a:r>
                      <a:r>
                        <a:rPr lang="en-US" sz="1800" b="1" dirty="0">
                          <a:effectLst/>
                          <a:latin typeface="Times New Roman" panose="02020603050405020304" pitchFamily="18" charset="0"/>
                          <a:ea typeface="Times New Roman" panose="02020603050405020304" pitchFamily="18" charset="0"/>
                        </a:rPr>
                        <a:t> </a:t>
                      </a:r>
                      <a:r>
                        <a:rPr lang="en-US" sz="1800" b="1" dirty="0" err="1">
                          <a:effectLst/>
                          <a:latin typeface="Times New Roman" panose="02020603050405020304" pitchFamily="18" charset="0"/>
                          <a:ea typeface="Times New Roman" panose="02020603050405020304" pitchFamily="18" charset="0"/>
                        </a:rPr>
                        <a:t>bazara</a:t>
                      </a:r>
                      <a:r>
                        <a:rPr lang="en-US" sz="1800" b="1" dirty="0">
                          <a:effectLst/>
                          <a:latin typeface="Times New Roman" panose="02020603050405020304" pitchFamily="18" charset="0"/>
                          <a:ea typeface="Times New Roman" panose="02020603050405020304" pitchFamily="18" charset="0"/>
                        </a:rPr>
                        <a:t> </a:t>
                      </a:r>
                      <a:r>
                        <a:rPr lang="en-US" sz="1800" b="1" dirty="0" err="1">
                          <a:effectLst/>
                          <a:latin typeface="Times New Roman" panose="02020603050405020304" pitchFamily="18" charset="0"/>
                          <a:ea typeface="Times New Roman" panose="02020603050405020304" pitchFamily="18" charset="0"/>
                        </a:rPr>
                        <a:t>täsiri</a:t>
                      </a:r>
                      <a:endParaRPr lang="ru-RU" sz="1800" dirty="0">
                        <a:effectLst/>
                        <a:latin typeface="Times New Roman" panose="02020603050405020304" pitchFamily="18" charset="0"/>
                        <a:ea typeface="Times New Roman" panose="02020603050405020304" pitchFamily="18" charset="0"/>
                      </a:endParaRPr>
                    </a:p>
                  </a:txBody>
                  <a:tcPr marL="68580" marR="68580" marT="0" marB="0"/>
                </a:tc>
              </a:tr>
              <a:tr h="1497450">
                <a:tc>
                  <a:txBody>
                    <a:bodyPr/>
                    <a:lstStyle/>
                    <a:p>
                      <a:pPr>
                        <a:spcAft>
                          <a:spcPts val="0"/>
                        </a:spcAft>
                        <a:tabLst>
                          <a:tab pos="2969895" algn="ctr"/>
                          <a:tab pos="5940425" algn="r"/>
                        </a:tabLst>
                      </a:pPr>
                      <a:r>
                        <a:rPr lang="en-US" sz="2000">
                          <a:effectLst/>
                          <a:latin typeface="Times New Roman" panose="02020603050405020304" pitchFamily="18" charset="0"/>
                          <a:ea typeface="Times New Roman" panose="02020603050405020304" pitchFamily="18" charset="0"/>
                        </a:rPr>
                        <a:t>Importa gümrük pajy</a:t>
                      </a:r>
                      <a:endParaRPr lang="ru-RU"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tabLst>
                          <a:tab pos="2969895" algn="ctr"/>
                          <a:tab pos="5940425" algn="r"/>
                        </a:tabLst>
                      </a:pPr>
                      <a:r>
                        <a:rPr lang="en-US" sz="1800" dirty="0" err="1">
                          <a:effectLst/>
                          <a:latin typeface="Times New Roman" panose="02020603050405020304" pitchFamily="18" charset="0"/>
                          <a:ea typeface="Times New Roman" panose="02020603050405020304" pitchFamily="18" charset="0"/>
                        </a:rPr>
                        <a:t>Gümrük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gullugy</a:t>
                      </a:r>
                      <a:r>
                        <a:rPr lang="ru-RU"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nyň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gözegçiligi</a:t>
                      </a:r>
                      <a:r>
                        <a:rPr lang="en-US" sz="1800" dirty="0">
                          <a:effectLst/>
                          <a:latin typeface="Times New Roman" panose="02020603050405020304" pitchFamily="18" charset="0"/>
                          <a:ea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rPr>
                        <a:t>bi</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len</a:t>
                      </a:r>
                      <a:r>
                        <a:rPr lang="en-US" sz="1800" dirty="0" smtClean="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getirilýän</a:t>
                      </a:r>
                      <a:r>
                        <a:rPr lang="en-US" sz="1800" dirty="0">
                          <a:effectLst/>
                          <a:latin typeface="Times New Roman" panose="02020603050405020304" pitchFamily="18" charset="0"/>
                          <a:ea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rPr>
                        <a:t>gym</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matlyklardan</a:t>
                      </a:r>
                      <a:r>
                        <a:rPr lang="en-US" sz="1800" dirty="0" smtClean="0">
                          <a:effectLst/>
                          <a:latin typeface="Times New Roman" panose="02020603050405020304" pitchFamily="18" charset="0"/>
                          <a:ea typeface="Times New Roman" panose="02020603050405020304" pitchFamily="18" charset="0"/>
                        </a:rPr>
                        <a:t> </a:t>
                      </a:r>
                      <a:r>
                        <a:rPr lang="en-US" sz="1800" dirty="0" err="1" smtClean="0">
                          <a:effectLst/>
                          <a:latin typeface="Times New Roman" panose="02020603050405020304" pitchFamily="18" charset="0"/>
                          <a:ea typeface="Times New Roman" panose="02020603050405020304" pitchFamily="18" charset="0"/>
                        </a:rPr>
                        <a:t>alyn</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ýan</a:t>
                      </a:r>
                      <a:r>
                        <a:rPr lang="en-US" sz="1800" dirty="0" smtClean="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döwlet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ýygymy</a:t>
                      </a:r>
                      <a:endParaRPr lang="ru-RU"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tabLst>
                          <a:tab pos="2969895" algn="ctr"/>
                          <a:tab pos="5940425" algn="r"/>
                        </a:tabLst>
                      </a:pPr>
                      <a:r>
                        <a:rPr lang="en-US" sz="1800" dirty="0" err="1">
                          <a:effectLst/>
                          <a:latin typeface="Times New Roman" panose="02020603050405020304" pitchFamily="18" charset="0"/>
                          <a:ea typeface="Times New Roman" panose="02020603050405020304" pitchFamily="18" charset="0"/>
                        </a:rPr>
                        <a:t>Içerki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bazary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daşary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ýurtly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önüm</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iberiji</a:t>
                      </a:r>
                      <a:r>
                        <a:rPr lang="ru-RU"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leriň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bäsleşiginden</a:t>
                      </a:r>
                      <a:r>
                        <a:rPr lang="en-US" sz="1800" dirty="0">
                          <a:effectLst/>
                          <a:latin typeface="Times New Roman" panose="02020603050405020304" pitchFamily="18" charset="0"/>
                          <a:ea typeface="Times New Roman" panose="02020603050405020304" pitchFamily="18" charset="0"/>
                        </a:rPr>
                        <a:t> </a:t>
                      </a:r>
                      <a:r>
                        <a:rPr lang="en-US" sz="1800" dirty="0" err="1" smtClean="0">
                          <a:effectLst/>
                          <a:latin typeface="Times New Roman" panose="02020603050405020304" pitchFamily="18" charset="0"/>
                          <a:ea typeface="Times New Roman" panose="02020603050405020304" pitchFamily="18" charset="0"/>
                        </a:rPr>
                        <a:t>goramak</a:t>
                      </a:r>
                      <a:endParaRPr lang="ru-RU"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tabLst>
                          <a:tab pos="2969895" algn="ctr"/>
                          <a:tab pos="5940425" algn="r"/>
                        </a:tabLst>
                      </a:pPr>
                      <a:r>
                        <a:rPr lang="en-US" sz="1800" dirty="0" err="1">
                          <a:effectLst/>
                          <a:latin typeface="Times New Roman" panose="02020603050405020304" pitchFamily="18" charset="0"/>
                          <a:ea typeface="Times New Roman" panose="02020603050405020304" pitchFamily="18" charset="0"/>
                        </a:rPr>
                        <a:t>Harydyň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içerki</a:t>
                      </a:r>
                      <a:r>
                        <a:rPr lang="en-US" sz="1800" dirty="0">
                          <a:effectLst/>
                          <a:latin typeface="Times New Roman" panose="02020603050405020304" pitchFamily="18" charset="0"/>
                          <a:ea typeface="Times New Roman" panose="02020603050405020304" pitchFamily="18" charset="0"/>
                        </a:rPr>
                        <a:t> </a:t>
                      </a:r>
                      <a:r>
                        <a:rPr lang="en-US" sz="1800" dirty="0" err="1" smtClean="0">
                          <a:effectLst/>
                          <a:latin typeface="Times New Roman" panose="02020603050405020304" pitchFamily="18" charset="0"/>
                          <a:ea typeface="Times New Roman" panose="02020603050405020304" pitchFamily="18" charset="0"/>
                        </a:rPr>
                        <a:t>baha</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sy</a:t>
                      </a:r>
                      <a:r>
                        <a:rPr lang="en-US" sz="1800" dirty="0" smtClean="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galýar</a:t>
                      </a:r>
                      <a:r>
                        <a:rPr lang="en-US" sz="1800" dirty="0">
                          <a:effectLst/>
                          <a:latin typeface="Times New Roman" panose="02020603050405020304" pitchFamily="18" charset="0"/>
                          <a:ea typeface="Times New Roman" panose="02020603050405020304" pitchFamily="18" charset="0"/>
                        </a:rPr>
                        <a:t> we </a:t>
                      </a:r>
                      <a:r>
                        <a:rPr lang="en-US" sz="1800" dirty="0" err="1">
                          <a:effectLst/>
                          <a:latin typeface="Times New Roman" panose="02020603050405020304" pitchFamily="18" charset="0"/>
                          <a:ea typeface="Times New Roman" panose="02020603050405020304" pitchFamily="18" charset="0"/>
                        </a:rPr>
                        <a:t>dünýä</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bahasyndan</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ýokary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bolmagy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mümkin</a:t>
                      </a:r>
                      <a:endParaRPr lang="ru-RU" sz="1800" dirty="0">
                        <a:effectLst/>
                        <a:latin typeface="Times New Roman" panose="02020603050405020304" pitchFamily="18" charset="0"/>
                        <a:ea typeface="Times New Roman" panose="02020603050405020304" pitchFamily="18" charset="0"/>
                      </a:endParaRPr>
                    </a:p>
                  </a:txBody>
                  <a:tcPr marL="68580" marR="68580" marT="0" marB="0"/>
                </a:tc>
              </a:tr>
              <a:tr h="1996599">
                <a:tc>
                  <a:txBody>
                    <a:bodyPr/>
                    <a:lstStyle/>
                    <a:p>
                      <a:pPr>
                        <a:spcAft>
                          <a:spcPts val="0"/>
                        </a:spcAft>
                        <a:tabLst>
                          <a:tab pos="2969895" algn="ctr"/>
                          <a:tab pos="5940425" algn="r"/>
                        </a:tabLst>
                      </a:pPr>
                      <a:r>
                        <a:rPr lang="en-US" sz="2000" dirty="0" err="1">
                          <a:effectLst/>
                          <a:latin typeface="Times New Roman" panose="02020603050405020304" pitchFamily="18" charset="0"/>
                          <a:ea typeface="Times New Roman" panose="02020603050405020304" pitchFamily="18" charset="0"/>
                        </a:rPr>
                        <a:t>Eksporta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gümrük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tarifi</a:t>
                      </a:r>
                      <a:endParaRPr lang="ru-RU"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tabLst>
                          <a:tab pos="2969895" algn="ctr"/>
                          <a:tab pos="5940425" algn="r"/>
                        </a:tabLst>
                      </a:pPr>
                      <a:r>
                        <a:rPr lang="en-US" sz="1800" dirty="0" err="1">
                          <a:effectLst/>
                          <a:latin typeface="Times New Roman" panose="02020603050405020304" pitchFamily="18" charset="0"/>
                          <a:ea typeface="Times New Roman" panose="02020603050405020304" pitchFamily="18" charset="0"/>
                        </a:rPr>
                        <a:t>Gümrük</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gullugy</a:t>
                      </a:r>
                      <a:r>
                        <a:rPr lang="ru-RU"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nyň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gözegçiligi</a:t>
                      </a:r>
                      <a:r>
                        <a:rPr lang="en-US" sz="1800" dirty="0">
                          <a:effectLst/>
                          <a:latin typeface="Times New Roman" panose="02020603050405020304" pitchFamily="18" charset="0"/>
                          <a:ea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rPr>
                        <a:t>bi</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len</a:t>
                      </a:r>
                      <a:r>
                        <a:rPr lang="en-US" sz="1800" dirty="0" smtClean="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äkidilýän</a:t>
                      </a:r>
                      <a:r>
                        <a:rPr lang="en-US" sz="1800" dirty="0">
                          <a:effectLst/>
                          <a:latin typeface="Times New Roman" panose="02020603050405020304" pitchFamily="18" charset="0"/>
                          <a:ea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rPr>
                        <a:t>gym</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matlyklardan</a:t>
                      </a:r>
                      <a:r>
                        <a:rPr lang="en-US" sz="1800" dirty="0" smtClean="0">
                          <a:effectLst/>
                          <a:latin typeface="Times New Roman" panose="02020603050405020304" pitchFamily="18" charset="0"/>
                          <a:ea typeface="Times New Roman" panose="02020603050405020304" pitchFamily="18" charset="0"/>
                        </a:rPr>
                        <a:t> </a:t>
                      </a:r>
                      <a:r>
                        <a:rPr lang="en-US" sz="1800" dirty="0" err="1" smtClean="0">
                          <a:effectLst/>
                          <a:latin typeface="Times New Roman" panose="02020603050405020304" pitchFamily="18" charset="0"/>
                          <a:ea typeface="Times New Roman" panose="02020603050405020304" pitchFamily="18" charset="0"/>
                        </a:rPr>
                        <a:t>alyn</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ýan</a:t>
                      </a:r>
                      <a:r>
                        <a:rPr lang="en-US" sz="1800" dirty="0" smtClean="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döwlet</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pul</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ýygymy</a:t>
                      </a:r>
                      <a:endParaRPr lang="ru-RU"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tabLst>
                          <a:tab pos="2969895" algn="ctr"/>
                          <a:tab pos="5940425" algn="r"/>
                        </a:tabLst>
                      </a:pPr>
                      <a:r>
                        <a:rPr lang="en-US" sz="1800" dirty="0" err="1">
                          <a:effectLst/>
                          <a:latin typeface="Times New Roman" panose="02020603050405020304" pitchFamily="18" charset="0"/>
                          <a:ea typeface="Times New Roman" panose="02020603050405020304" pitchFamily="18" charset="0"/>
                        </a:rPr>
                        <a:t>Eksportyň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köplügi</a:t>
                      </a:r>
                      <a:r>
                        <a:rPr lang="ru-RU"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niň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býujetiň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üstüniň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ýetirilmeginiň</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hasa</a:t>
                      </a:r>
                      <a:r>
                        <a:rPr lang="ru-RU"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byna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içerki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bazarda</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sarp</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edilişi</a:t>
                      </a:r>
                      <a:r>
                        <a:rPr lang="en-US" sz="1800" dirty="0">
                          <a:effectLst/>
                          <a:latin typeface="Times New Roman" panose="02020603050405020304" pitchFamily="18" charset="0"/>
                          <a:ea typeface="Times New Roman" panose="02020603050405020304" pitchFamily="18" charset="0"/>
                        </a:rPr>
                        <a:t> belli </a:t>
                      </a:r>
                      <a:r>
                        <a:rPr lang="en-US" sz="1800" dirty="0" err="1">
                          <a:effectLst/>
                          <a:latin typeface="Times New Roman" panose="02020603050405020304" pitchFamily="18" charset="0"/>
                          <a:ea typeface="Times New Roman" panose="02020603050405020304" pitchFamily="18" charset="0"/>
                        </a:rPr>
                        <a:t>bir</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derejede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saklamak</a:t>
                      </a:r>
                      <a:r>
                        <a:rPr lang="en-US" sz="1800" dirty="0">
                          <a:effectLst/>
                          <a:latin typeface="Times New Roman" panose="02020603050405020304" pitchFamily="18" charset="0"/>
                          <a:ea typeface="Times New Roman" panose="02020603050405020304" pitchFamily="18" charset="0"/>
                        </a:rPr>
                        <a:t>, </a:t>
                      </a:r>
                      <a:r>
                        <a:rPr lang="en-US" sz="1800" dirty="0" err="1" smtClean="0">
                          <a:effectLst/>
                          <a:latin typeface="Times New Roman" panose="02020603050405020304" pitchFamily="18" charset="0"/>
                          <a:ea typeface="Times New Roman" panose="02020603050405020304" pitchFamily="18" charset="0"/>
                        </a:rPr>
                        <a:t>defisitiň</a:t>
                      </a:r>
                      <a:r>
                        <a:rPr lang="en-US" sz="1800" dirty="0" smtClean="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öňüni</a:t>
                      </a:r>
                      <a:r>
                        <a:rPr lang="en-US" sz="1800" dirty="0">
                          <a:effectLst/>
                          <a:latin typeface="Times New Roman" panose="02020603050405020304" pitchFamily="18" charset="0"/>
                          <a:ea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rPr>
                        <a:t>al</a:t>
                      </a:r>
                      <a:r>
                        <a:rPr lang="ru-RU" sz="1800" dirty="0" smtClean="0">
                          <a:effectLst/>
                          <a:latin typeface="Times New Roman" panose="02020603050405020304" pitchFamily="18" charset="0"/>
                          <a:ea typeface="Times New Roman" panose="02020603050405020304" pitchFamily="18" charset="0"/>
                        </a:rPr>
                        <a:t>-</a:t>
                      </a:r>
                      <a:r>
                        <a:rPr lang="en-US" sz="1800" dirty="0" err="1" smtClean="0">
                          <a:effectLst/>
                          <a:latin typeface="Times New Roman" panose="02020603050405020304" pitchFamily="18" charset="0"/>
                          <a:ea typeface="Times New Roman" panose="02020603050405020304" pitchFamily="18" charset="0"/>
                        </a:rPr>
                        <a:t>mak</a:t>
                      </a:r>
                      <a:endParaRPr lang="ru-RU"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tabLst>
                          <a:tab pos="2969895" algn="ctr"/>
                          <a:tab pos="5940425" algn="r"/>
                        </a:tabLst>
                      </a:pPr>
                      <a:r>
                        <a:rPr lang="en-US" sz="1800" dirty="0" err="1">
                          <a:effectLst/>
                          <a:latin typeface="Times New Roman" panose="02020603050405020304" pitchFamily="18" charset="0"/>
                          <a:ea typeface="Times New Roman" panose="02020603050405020304" pitchFamily="18" charset="0"/>
                        </a:rPr>
                        <a:t>Dünýä</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derejesinde</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önümiň</a:t>
                      </a:r>
                      <a:r>
                        <a:rPr lang="en-US" sz="1800" dirty="0">
                          <a:effectLst/>
                          <a:latin typeface="Times New Roman" panose="02020603050405020304" pitchFamily="18" charset="0"/>
                          <a:ea typeface="Times New Roman" panose="02020603050405020304" pitchFamily="18" charset="0"/>
                        </a:rPr>
                        <a:t> </a:t>
                      </a:r>
                      <a:r>
                        <a:rPr lang="ru-RU" sz="1800" dirty="0">
                          <a:effectLst/>
                          <a:latin typeface="Times New Roman" panose="02020603050405020304" pitchFamily="18" charset="0"/>
                          <a:ea typeface="Times New Roman" panose="02020603050405020304" pitchFamily="18" charset="0"/>
                        </a:rPr>
                        <a:t>i</a:t>
                      </a:r>
                      <a:r>
                        <a:rPr lang="en-US" sz="1800" dirty="0" err="1">
                          <a:effectLst/>
                          <a:latin typeface="Times New Roman" panose="02020603050405020304" pitchFamily="18" charset="0"/>
                          <a:ea typeface="Times New Roman" panose="02020603050405020304" pitchFamily="18" charset="0"/>
                        </a:rPr>
                        <a:t>çerki</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baha</a:t>
                      </a:r>
                      <a:r>
                        <a:rPr lang="ru-RU" sz="1800" dirty="0">
                          <a:effectLst/>
                          <a:latin typeface="Times New Roman" panose="02020603050405020304" pitchFamily="18" charset="0"/>
                          <a:ea typeface="Times New Roman" panose="02020603050405020304" pitchFamily="18" charset="0"/>
                        </a:rPr>
                        <a:t>-</a:t>
                      </a:r>
                      <a:r>
                        <a:rPr lang="en-US" sz="1800" dirty="0" err="1">
                          <a:effectLst/>
                          <a:latin typeface="Times New Roman" panose="02020603050405020304" pitchFamily="18" charset="0"/>
                          <a:ea typeface="Times New Roman" panose="02020603050405020304" pitchFamily="18" charset="0"/>
                        </a:rPr>
                        <a:t>syny</a:t>
                      </a:r>
                      <a:r>
                        <a:rPr lang="en-US" sz="1800" dirty="0">
                          <a:effectLst/>
                          <a:latin typeface="Times New Roman" panose="02020603050405020304" pitchFamily="18" charset="0"/>
                          <a:ea typeface="Times New Roman" panose="02020603050405020304" pitchFamily="18" charset="0"/>
                        </a:rPr>
                        <a:t> </a:t>
                      </a:r>
                      <a:r>
                        <a:rPr lang="en-US" sz="1800" dirty="0" err="1">
                          <a:effectLst/>
                          <a:latin typeface="Times New Roman" panose="02020603050405020304" pitchFamily="18" charset="0"/>
                          <a:ea typeface="Times New Roman" panose="02020603050405020304" pitchFamily="18" charset="0"/>
                        </a:rPr>
                        <a:t>saklamak</a:t>
                      </a:r>
                      <a:endParaRPr lang="ru-RU" sz="18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5" name="Прямоугольник 4"/>
          <p:cNvSpPr/>
          <p:nvPr/>
        </p:nvSpPr>
        <p:spPr>
          <a:xfrm>
            <a:off x="1970844" y="210042"/>
            <a:ext cx="8265110" cy="1569660"/>
          </a:xfrm>
          <a:prstGeom prst="rect">
            <a:avLst/>
          </a:prstGeom>
        </p:spPr>
        <p:txBody>
          <a:bodyPr wrap="square">
            <a:spAutoFit/>
          </a:bodyPr>
          <a:lstStyle/>
          <a:p>
            <a:r>
              <a:rPr lang="nb-NO" sz="2400" dirty="0" smtClean="0">
                <a:latin typeface="Times New Roman" panose="02020603050405020304" pitchFamily="18" charset="0"/>
                <a:ea typeface="Times New Roman" panose="02020603050405020304" pitchFamily="18" charset="0"/>
              </a:rPr>
              <a:t>Täsir usullary daşary ykdysady işe täsir etmäge hem, býujeti emele getirmegiň goşmaça çeşmesi bolmaga hem mümkinçilik berýär. </a:t>
            </a:r>
            <a:r>
              <a:rPr lang="en-US" sz="2400" dirty="0" err="1" smtClean="0">
                <a:latin typeface="Times New Roman" panose="02020603050405020304" pitchFamily="18" charset="0"/>
                <a:ea typeface="Times New Roman" panose="02020603050405020304" pitchFamily="18" charset="0"/>
              </a:rPr>
              <a:t>Eksport</a:t>
            </a:r>
            <a:r>
              <a:rPr lang="en-US" sz="2400" dirty="0" smtClean="0">
                <a:latin typeface="Times New Roman" panose="02020603050405020304" pitchFamily="18" charset="0"/>
                <a:ea typeface="Times New Roman" panose="02020603050405020304" pitchFamily="18" charset="0"/>
              </a:rPr>
              <a:t> we import </a:t>
            </a:r>
            <a:r>
              <a:rPr lang="en-US" sz="2400" dirty="0" err="1" smtClean="0">
                <a:latin typeface="Times New Roman" panose="02020603050405020304" pitchFamily="18" charset="0"/>
                <a:ea typeface="Times New Roman" panose="02020603050405020304" pitchFamily="18" charset="0"/>
              </a:rPr>
              <a:t>amallarynyň</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tarif</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kadalaşdyrylyşynyň</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manysy</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tablisada</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görkezilýär</a:t>
            </a:r>
            <a:r>
              <a:rPr lang="en-US" sz="2400" dirty="0" smtClean="0">
                <a:latin typeface="Times New Roman" panose="02020603050405020304" pitchFamily="18" charset="0"/>
                <a:ea typeface="Times New Roman" panose="02020603050405020304" pitchFamily="18" charset="0"/>
              </a:rPr>
              <a:t>.</a:t>
            </a:r>
            <a:endParaRPr lang="ru-RU" sz="2400" dirty="0"/>
          </a:p>
        </p:txBody>
      </p:sp>
    </p:spTree>
    <p:extLst>
      <p:ext uri="{BB962C8B-B14F-4D97-AF65-F5344CB8AC3E}">
        <p14:creationId xmlns:p14="http://schemas.microsoft.com/office/powerpoint/2010/main" val="2771467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2068" y="455434"/>
            <a:ext cx="9729078" cy="5430462"/>
          </a:xfrm>
        </p:spPr>
        <p:txBody>
          <a:bodyPr>
            <a:normAutofit fontScale="90000"/>
          </a:bodyPr>
          <a:lstStyle/>
          <a:p>
            <a:pPr>
              <a:spcAft>
                <a:spcPts val="0"/>
              </a:spcAft>
            </a:pPr>
            <a:r>
              <a:rPr lang="en-US" sz="2200" b="1" dirty="0" err="1">
                <a:solidFill>
                  <a:srgbClr val="000000"/>
                </a:solidFill>
                <a:latin typeface="Times New Roman" panose="02020603050405020304" pitchFamily="18" charset="0"/>
                <a:ea typeface="Times New Roman" panose="02020603050405020304" pitchFamily="18" charset="0"/>
              </a:rPr>
              <a:t>Gümrük</a:t>
            </a:r>
            <a:r>
              <a:rPr lang="en-US" sz="2200" b="1" dirty="0">
                <a:solidFill>
                  <a:srgbClr val="000000"/>
                </a:solidFill>
                <a:latin typeface="Times New Roman" panose="02020603050405020304" pitchFamily="18" charset="0"/>
                <a:ea typeface="Times New Roman" panose="02020603050405020304" pitchFamily="18" charset="0"/>
              </a:rPr>
              <a:t> </a:t>
            </a:r>
            <a:r>
              <a:rPr lang="en-US" sz="2200" b="1" dirty="0" err="1">
                <a:solidFill>
                  <a:srgbClr val="000000"/>
                </a:solidFill>
                <a:latin typeface="Times New Roman" panose="02020603050405020304" pitchFamily="18" charset="0"/>
                <a:ea typeface="Times New Roman" panose="02020603050405020304" pitchFamily="18" charset="0"/>
              </a:rPr>
              <a:t>paçlary</a:t>
            </a:r>
            <a:r>
              <a:rPr lang="en-US" sz="2200" dirty="0">
                <a:solidFill>
                  <a:srgbClr val="000000"/>
                </a:solidFill>
                <a:latin typeface="Times New Roman" panose="02020603050405020304" pitchFamily="18" charset="0"/>
                <a:ea typeface="Times New Roman" panose="02020603050405020304" pitchFamily="18" charset="0"/>
              </a:rPr>
              <a:t> – </a:t>
            </a:r>
            <a:r>
              <a:rPr lang="en-US" sz="2200" dirty="0" err="1">
                <a:solidFill>
                  <a:srgbClr val="000000"/>
                </a:solidFill>
                <a:latin typeface="Times New Roman" panose="02020603050405020304" pitchFamily="18" charset="0"/>
                <a:ea typeface="Times New Roman" panose="02020603050405020304" pitchFamily="18" charset="0"/>
              </a:rPr>
              <a:t>bu</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ýurduň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serhedinden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geçirilýän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harytlardan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gymmatlyklardan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emläk</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smtClean="0">
                <a:solidFill>
                  <a:srgbClr val="000000"/>
                </a:solidFill>
                <a:latin typeface="Times New Roman" panose="02020603050405020304" pitchFamily="18" charset="0"/>
                <a:ea typeface="Times New Roman" panose="02020603050405020304" pitchFamily="18" charset="0"/>
              </a:rPr>
              <a:t>den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edaralary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tarapyndan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alynýän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ýygymlary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a:solidFill>
                  <a:srgbClr val="000000"/>
                </a:solidFill>
                <a:latin typeface="Times New Roman" panose="02020603050405020304" pitchFamily="18" charset="0"/>
                <a:ea typeface="Times New Roman" panose="02020603050405020304" pitchFamily="18" charset="0"/>
              </a:rPr>
              <a:t>(</a:t>
            </a:r>
            <a:r>
              <a:rPr lang="en-US" sz="2200" dirty="0" err="1">
                <a:solidFill>
                  <a:srgbClr val="000000"/>
                </a:solidFill>
                <a:latin typeface="Times New Roman" panose="02020603050405020304" pitchFamily="18" charset="0"/>
                <a:ea typeface="Times New Roman" panose="02020603050405020304" pitchFamily="18" charset="0"/>
              </a:rPr>
              <a:t>salgytlar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Gümrük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paçlary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kadalaşdyryjy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hasaba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alyş</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höweslendiriş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wezipeleri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ýetirýärler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Daşary ykdysady işi kadalaşdyrmagyň administratiw çäreleriniň hatarynda </a:t>
            </a:r>
            <a:r>
              <a:rPr lang="nb-NO" sz="2200" dirty="0" smtClean="0">
                <a:solidFill>
                  <a:srgbClr val="000000"/>
                </a:solidFill>
                <a:latin typeface="Times New Roman" panose="02020603050405020304" pitchFamily="18" charset="0"/>
                <a:ea typeface="Times New Roman" panose="02020603050405020304" pitchFamily="18" charset="0"/>
              </a:rPr>
              <a:t>ygtyýarlandyr</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mak </a:t>
            </a:r>
            <a:r>
              <a:rPr lang="nb-NO" sz="2200" dirty="0">
                <a:solidFill>
                  <a:srgbClr val="000000"/>
                </a:solidFill>
                <a:latin typeface="Times New Roman" panose="02020603050405020304" pitchFamily="18" charset="0"/>
                <a:ea typeface="Times New Roman" panose="02020603050405020304" pitchFamily="18" charset="0"/>
              </a:rPr>
              <a:t>giňden ulanylýar. Bu eksport we import harytlaryna döwlet edaralary tarapyndan </a:t>
            </a:r>
            <a:r>
              <a:rPr lang="nb-NO" sz="2200" dirty="0" smtClean="0">
                <a:solidFill>
                  <a:srgbClr val="000000"/>
                </a:solidFill>
                <a:latin typeface="Times New Roman" panose="02020603050405020304" pitchFamily="18" charset="0"/>
                <a:ea typeface="Times New Roman" panose="02020603050405020304" pitchFamily="18" charset="0"/>
              </a:rPr>
              <a:t>beril</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ýän </a:t>
            </a:r>
            <a:r>
              <a:rPr lang="nb-NO" sz="2200" dirty="0">
                <a:solidFill>
                  <a:srgbClr val="000000"/>
                </a:solidFill>
                <a:latin typeface="Times New Roman" panose="02020603050405020304" pitchFamily="18" charset="0"/>
                <a:ea typeface="Times New Roman" panose="02020603050405020304" pitchFamily="18" charset="0"/>
              </a:rPr>
              <a:t>ýazmaça rugsatlaryň ulgamydyr. </a:t>
            </a:r>
            <a:r>
              <a:rPr lang="nb-NO" sz="2200" dirty="0" smtClean="0">
                <a:solidFill>
                  <a:srgbClr val="000000"/>
                </a:solidFill>
                <a:latin typeface="Times New Roman" panose="02020603050405020304" pitchFamily="18" charset="0"/>
                <a:ea typeface="Times New Roman" panose="02020603050405020304" pitchFamily="18" charset="0"/>
              </a:rPr>
              <a:t>Ygtyýarlandyrmagyň </a:t>
            </a:r>
            <a:r>
              <a:rPr lang="nb-NO" sz="2200" dirty="0">
                <a:solidFill>
                  <a:srgbClr val="000000"/>
                </a:solidFill>
                <a:latin typeface="Times New Roman" panose="02020603050405020304" pitchFamily="18" charset="0"/>
                <a:ea typeface="Times New Roman" panose="02020603050405020304" pitchFamily="18" charset="0"/>
              </a:rPr>
              <a:t>ýoly bilen daşary söwda </a:t>
            </a:r>
            <a:r>
              <a:rPr lang="nb-NO" sz="2200" dirty="0" smtClean="0">
                <a:solidFill>
                  <a:srgbClr val="000000"/>
                </a:solidFill>
                <a:latin typeface="Times New Roman" panose="02020603050405020304" pitchFamily="18" charset="0"/>
                <a:ea typeface="Times New Roman" panose="02020603050405020304" pitchFamily="18" charset="0"/>
              </a:rPr>
              <a:t>dolanyşy</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gynyň </a:t>
            </a:r>
            <a:r>
              <a:rPr lang="nb-NO" sz="2200" dirty="0">
                <a:solidFill>
                  <a:srgbClr val="000000"/>
                </a:solidFill>
                <a:latin typeface="Times New Roman" panose="02020603050405020304" pitchFamily="18" charset="0"/>
                <a:ea typeface="Times New Roman" panose="02020603050405020304" pitchFamily="18" charset="0"/>
              </a:rPr>
              <a:t>mukdar kadalaşdyrylyşy amala aşyrylýar. Ygtyýarlandyrma harytlaryň iberilişiniň we töleg balanslarynyň deňagramlylygy, içerki bazarda islegi we teklibi kadalaşdyrmak, söwda </a:t>
            </a:r>
            <a:r>
              <a:rPr lang="nb-NO" sz="2200" dirty="0" smtClean="0">
                <a:solidFill>
                  <a:srgbClr val="000000"/>
                </a:solidFill>
                <a:latin typeface="Times New Roman" panose="02020603050405020304" pitchFamily="18" charset="0"/>
                <a:ea typeface="Times New Roman" panose="02020603050405020304" pitchFamily="18" charset="0"/>
              </a:rPr>
              <a:t>gepleşiklerinde </a:t>
            </a:r>
            <a:r>
              <a:rPr lang="nb-NO" sz="2200" dirty="0">
                <a:solidFill>
                  <a:srgbClr val="000000"/>
                </a:solidFill>
                <a:latin typeface="Times New Roman" panose="02020603050405020304" pitchFamily="18" charset="0"/>
                <a:ea typeface="Times New Roman" panose="02020603050405020304" pitchFamily="18" charset="0"/>
              </a:rPr>
              <a:t>özara peýdalylygyň şertleşigini gazanmak maksatlarynda ulanylýar.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Daşary ykdysady, hususan-da, söwda gatnaşyklarynyň döwlet </a:t>
            </a:r>
            <a:r>
              <a:rPr lang="nb-NO" sz="2200" dirty="0" smtClean="0">
                <a:solidFill>
                  <a:srgbClr val="000000"/>
                </a:solidFill>
                <a:latin typeface="Times New Roman" panose="02020603050405020304" pitchFamily="18" charset="0"/>
                <a:ea typeface="Times New Roman" panose="02020603050405020304" pitchFamily="18" charset="0"/>
              </a:rPr>
              <a:t>kadalaşdyryşynda </a:t>
            </a:r>
            <a:r>
              <a:rPr lang="nb-NO" sz="2200" dirty="0">
                <a:solidFill>
                  <a:srgbClr val="000000"/>
                </a:solidFill>
                <a:latin typeface="Times New Roman" panose="02020603050405020304" pitchFamily="18" charset="0"/>
                <a:ea typeface="Times New Roman" panose="02020603050405020304" pitchFamily="18" charset="0"/>
              </a:rPr>
              <a:t>ykdysady usullar möhüm ähmiýete eýedir. Daşary söwdany ösdürmegiň we milli häkimiýetiň </a:t>
            </a:r>
            <a:r>
              <a:rPr lang="nb-NO" sz="2200" dirty="0" smtClean="0">
                <a:solidFill>
                  <a:srgbClr val="000000"/>
                </a:solidFill>
                <a:latin typeface="Times New Roman" panose="02020603050405020304" pitchFamily="18" charset="0"/>
                <a:ea typeface="Times New Roman" panose="02020603050405020304" pitchFamily="18" charset="0"/>
              </a:rPr>
              <a:t>durnukly</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lygyny </a:t>
            </a:r>
            <a:r>
              <a:rPr lang="nb-NO" sz="2200" dirty="0">
                <a:solidFill>
                  <a:srgbClr val="000000"/>
                </a:solidFill>
                <a:latin typeface="Times New Roman" panose="02020603050405020304" pitchFamily="18" charset="0"/>
                <a:ea typeface="Times New Roman" panose="02020603050405020304" pitchFamily="18" charset="0"/>
              </a:rPr>
              <a:t>pugtalandyrmagyň esaslary hökmünde eksporta höweslendirmäge esasy üns berilýär.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solidFill>
                  <a:srgbClr val="000000"/>
                </a:solidFill>
                <a:latin typeface="Times New Roman" panose="02020603050405020304" pitchFamily="18" charset="0"/>
                <a:ea typeface="Times New Roman" panose="02020603050405020304" pitchFamily="18" charset="0"/>
              </a:rPr>
              <a:t>    Eksport önümçiligini gytaklaýyn maliýeleşdirmek ýeňillikli salgyt salmagyň we </a:t>
            </a:r>
            <a:r>
              <a:rPr lang="nb-NO" sz="2200" dirty="0" smtClean="0">
                <a:solidFill>
                  <a:srgbClr val="000000"/>
                </a:solidFill>
                <a:latin typeface="Times New Roman" panose="02020603050405020304" pitchFamily="18" charset="0"/>
                <a:ea typeface="Times New Roman" panose="02020603050405020304" pitchFamily="18" charset="0"/>
              </a:rPr>
              <a:t>karzlaş</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dyrmagyň </a:t>
            </a:r>
            <a:r>
              <a:rPr lang="nb-NO" sz="2200" dirty="0">
                <a:solidFill>
                  <a:srgbClr val="000000"/>
                </a:solidFill>
                <a:latin typeface="Times New Roman" panose="02020603050405020304" pitchFamily="18" charset="0"/>
                <a:ea typeface="Times New Roman" panose="02020603050405020304" pitchFamily="18" charset="0"/>
              </a:rPr>
              <a:t>ýoly bilen geçirilýär. Eksport edijilere salgydy peseltmek dürli usullar arkaly amala aşyrylýar. Ýeňillikleriň dürli görnüşliliginiň biri bolup salgyt karzy – eksportdan alynýan </a:t>
            </a:r>
            <a:r>
              <a:rPr lang="nb-NO" sz="2200" dirty="0" smtClean="0">
                <a:solidFill>
                  <a:srgbClr val="000000"/>
                </a:solidFill>
                <a:latin typeface="Times New Roman" panose="02020603050405020304" pitchFamily="18" charset="0"/>
                <a:ea typeface="Times New Roman" panose="02020603050405020304" pitchFamily="18" charset="0"/>
              </a:rPr>
              <a:t>peý</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danyň </a:t>
            </a:r>
            <a:r>
              <a:rPr lang="nb-NO" sz="2200" dirty="0">
                <a:solidFill>
                  <a:srgbClr val="000000"/>
                </a:solidFill>
                <a:latin typeface="Times New Roman" panose="02020603050405020304" pitchFamily="18" charset="0"/>
                <a:ea typeface="Times New Roman" panose="02020603050405020304" pitchFamily="18" charset="0"/>
              </a:rPr>
              <a:t>salgytlarynyň töleginiň möhletini uzaltmak.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70750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1" y="242370"/>
            <a:ext cx="10288371" cy="6158430"/>
          </a:xfrm>
        </p:spPr>
        <p:txBody>
          <a:bodyPr>
            <a:normAutofit fontScale="90000"/>
          </a:bodyPr>
          <a:lstStyle/>
          <a:p>
            <a:pPr>
              <a:spcAft>
                <a:spcPts val="0"/>
              </a:spcAft>
            </a:pPr>
            <a:r>
              <a:rPr lang="nb-NO" sz="2200" dirty="0">
                <a:latin typeface="Times New Roman" panose="02020603050405020304" pitchFamily="18" charset="0"/>
                <a:ea typeface="Times New Roman" panose="02020603050405020304" pitchFamily="18" charset="0"/>
              </a:rPr>
              <a:t>Eksporty karzlaşdyrmak – höweslendirmegiň giňden ýaýran görnüşleriniň biri. Döwlet banklary </a:t>
            </a:r>
            <a:r>
              <a:rPr lang="nb-NO" sz="2200" dirty="0" smtClean="0">
                <a:latin typeface="Times New Roman" panose="02020603050405020304" pitchFamily="18" charset="0"/>
                <a:ea typeface="Times New Roman" panose="02020603050405020304" pitchFamily="18" charset="0"/>
              </a:rPr>
              <a:t>kompaniýalara </a:t>
            </a:r>
            <a:r>
              <a:rPr lang="nb-NO" sz="2200" dirty="0">
                <a:latin typeface="Times New Roman" panose="02020603050405020304" pitchFamily="18" charset="0"/>
                <a:ea typeface="Times New Roman" panose="02020603050405020304" pitchFamily="18" charset="0"/>
              </a:rPr>
              <a:t>eksport önümçiligini ösdürmäge milli we erkin konwertirlenilýän walýutada ortaça möhletli (5 ýyla çenli) we uzak möh</a:t>
            </a:r>
            <a:r>
              <a:rPr lang="ru-RU" sz="2200" dirty="0">
                <a:latin typeface="Times New Roman" panose="02020603050405020304" pitchFamily="18" charset="0"/>
                <a:ea typeface="Times New Roman" panose="02020603050405020304" pitchFamily="18" charset="0"/>
              </a:rPr>
              <a:t>-</a:t>
            </a:r>
            <a:r>
              <a:rPr lang="nb-NO" sz="2200" dirty="0">
                <a:latin typeface="Times New Roman" panose="02020603050405020304" pitchFamily="18" charset="0"/>
                <a:ea typeface="Times New Roman" panose="02020603050405020304" pitchFamily="18" charset="0"/>
              </a:rPr>
              <a:t>letli (25-30 ýyla çenli) karzlary berýär. Karzlar durnukly </a:t>
            </a:r>
            <a:r>
              <a:rPr lang="nb-NO" sz="2200" dirty="0" smtClean="0">
                <a:latin typeface="Times New Roman" panose="02020603050405020304" pitchFamily="18" charset="0"/>
                <a:ea typeface="Times New Roman" panose="02020603050405020304" pitchFamily="18" charset="0"/>
              </a:rPr>
              <a:t>möç</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berler </a:t>
            </a:r>
            <a:r>
              <a:rPr lang="nb-NO" sz="2200" dirty="0">
                <a:latin typeface="Times New Roman" panose="02020603050405020304" pitchFamily="18" charset="0"/>
                <a:ea typeface="Times New Roman" panose="02020603050405020304" pitchFamily="18" charset="0"/>
              </a:rPr>
              <a:t>boýunça amatly şertlerde berilýär.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latin typeface="Times New Roman" panose="02020603050405020304" pitchFamily="18" charset="0"/>
                <a:ea typeface="Times New Roman" panose="02020603050405020304" pitchFamily="18" charset="0"/>
              </a:rPr>
              <a:t>    Eksporty ätiýäçlandyrmak ugry boýunça eksport edijileri goldamak işi alnyp barylýar. Içerki </a:t>
            </a:r>
            <a:r>
              <a:rPr lang="nb-NO" sz="2200" dirty="0" smtClean="0">
                <a:latin typeface="Times New Roman" panose="02020603050405020304" pitchFamily="18" charset="0"/>
                <a:ea typeface="Times New Roman" panose="02020603050405020304" pitchFamily="18" charset="0"/>
              </a:rPr>
              <a:t>äti</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ýaçlandyrma </a:t>
            </a:r>
            <a:r>
              <a:rPr lang="nb-NO" sz="2200" dirty="0">
                <a:latin typeface="Times New Roman" panose="02020603050405020304" pitchFamily="18" charset="0"/>
                <a:ea typeface="Times New Roman" panose="02020603050405020304" pitchFamily="18" charset="0"/>
              </a:rPr>
              <a:t>hökümet tarapyndan amala aşyrylýar. Mysal üçin, geljegi bar bolan eksport işläp </a:t>
            </a:r>
            <a:r>
              <a:rPr lang="nb-NO" sz="2200" dirty="0" smtClean="0">
                <a:latin typeface="Times New Roman" panose="02020603050405020304" pitchFamily="18" charset="0"/>
                <a:ea typeface="Times New Roman" panose="02020603050405020304" pitchFamily="18" charset="0"/>
              </a:rPr>
              <a:t>taý</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ýarlamalary </a:t>
            </a:r>
            <a:r>
              <a:rPr lang="nb-NO" sz="2200" dirty="0">
                <a:latin typeface="Times New Roman" panose="02020603050405020304" pitchFamily="18" charset="0"/>
                <a:ea typeface="Times New Roman" panose="02020603050405020304" pitchFamily="18" charset="0"/>
              </a:rPr>
              <a:t>özleşdirýän “töwekgelçilikli firmalara” düýpli maýa goýumlar ätiýaçlandyrylýar. Daşary ätiýäçlandyryş halatynda döwlet ekport bilen baglanyşykly syýasy we täjirçilik </a:t>
            </a:r>
            <a:r>
              <a:rPr lang="nb-NO" sz="2200" dirty="0" smtClean="0">
                <a:latin typeface="Times New Roman" panose="02020603050405020304" pitchFamily="18" charset="0"/>
                <a:ea typeface="Times New Roman" panose="02020603050405020304" pitchFamily="18" charset="0"/>
              </a:rPr>
              <a:t>töwekgelçi</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likleriň </a:t>
            </a:r>
            <a:r>
              <a:rPr lang="nb-NO" sz="2200" dirty="0">
                <a:latin typeface="Times New Roman" panose="02020603050405020304" pitchFamily="18" charset="0"/>
                <a:ea typeface="Times New Roman" panose="02020603050405020304" pitchFamily="18" charset="0"/>
              </a:rPr>
              <a:t>belli bir bölegini öz üstüne alýar.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latin typeface="Times New Roman" panose="02020603050405020304" pitchFamily="18" charset="0"/>
                <a:ea typeface="Times New Roman" panose="02020603050405020304" pitchFamily="18" charset="0"/>
              </a:rPr>
              <a:t>    Karz töwekgelçiliginiň ätiýaçlandyrmasynyň milli ulgamy häzirki wagtda senagat taýdan ösen </a:t>
            </a:r>
            <a:r>
              <a:rPr lang="nb-NO" sz="2200" dirty="0" smtClean="0">
                <a:latin typeface="Times New Roman" panose="02020603050405020304" pitchFamily="18" charset="0"/>
                <a:ea typeface="Times New Roman" panose="02020603050405020304" pitchFamily="18" charset="0"/>
              </a:rPr>
              <a:t>ýurtlaryň </a:t>
            </a:r>
            <a:r>
              <a:rPr lang="nb-NO" sz="2200" dirty="0">
                <a:latin typeface="Times New Roman" panose="02020603050405020304" pitchFamily="18" charset="0"/>
                <a:ea typeface="Times New Roman" panose="02020603050405020304" pitchFamily="18" charset="0"/>
              </a:rPr>
              <a:t>ählisinde we ösüp barýan ýurtlaryň birnäçesinde döredildi. Olarda esasy roly döwlet </a:t>
            </a:r>
            <a:r>
              <a:rPr lang="nb-NO" sz="2200" dirty="0" smtClean="0">
                <a:latin typeface="Times New Roman" panose="02020603050405020304" pitchFamily="18" charset="0"/>
                <a:ea typeface="Times New Roman" panose="02020603050405020304" pitchFamily="18" charset="0"/>
              </a:rPr>
              <a:t>äti</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ýaçlandyryş edaralary </a:t>
            </a:r>
            <a:r>
              <a:rPr lang="nb-NO" sz="2200" dirty="0">
                <a:latin typeface="Times New Roman" panose="02020603050405020304" pitchFamily="18" charset="0"/>
                <a:ea typeface="Times New Roman" panose="02020603050405020304" pitchFamily="18" charset="0"/>
              </a:rPr>
              <a:t>oýnaýarlar, hususy edaralar kömekçi wezipelerini ýerine ýetirýärler.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nb-NO" sz="2200" dirty="0">
                <a:latin typeface="Times New Roman" panose="02020603050405020304" pitchFamily="18" charset="0"/>
                <a:ea typeface="Times New Roman" panose="02020603050405020304" pitchFamily="18" charset="0"/>
              </a:rPr>
              <a:t>    Gümrük serhediniň üstünden harytlaryň we ulag serişdeleriniň geçmeginiň bellenilen degişli </a:t>
            </a:r>
            <a:r>
              <a:rPr lang="nb-NO" sz="2200" dirty="0" smtClean="0">
                <a:latin typeface="Times New Roman" panose="02020603050405020304" pitchFamily="18" charset="0"/>
                <a:ea typeface="Times New Roman" panose="02020603050405020304" pitchFamily="18" charset="0"/>
              </a:rPr>
              <a:t>gümrük </a:t>
            </a:r>
            <a:r>
              <a:rPr lang="nb-NO" sz="2200" dirty="0">
                <a:latin typeface="Times New Roman" panose="02020603050405020304" pitchFamily="18" charset="0"/>
                <a:ea typeface="Times New Roman" panose="02020603050405020304" pitchFamily="18" charset="0"/>
              </a:rPr>
              <a:t>düzgüni arkaly daşary söwda alyş-çalşyny (eksportyň we importyň möçberi, gurluşy we şertleri) kadalaşdyrmak boýunça maksada gönükdirilen döwlet işini Türkmenistanyň gümrük </a:t>
            </a:r>
            <a:r>
              <a:rPr lang="nb-NO" sz="2200" dirty="0" smtClean="0">
                <a:latin typeface="Times New Roman" panose="02020603050405020304" pitchFamily="18" charset="0"/>
                <a:ea typeface="Times New Roman" panose="02020603050405020304" pitchFamily="18" charset="0"/>
              </a:rPr>
              <a:t>syýa</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saty </a:t>
            </a:r>
            <a:r>
              <a:rPr lang="nb-NO" sz="2200" dirty="0">
                <a:latin typeface="Times New Roman" panose="02020603050405020304" pitchFamily="18" charset="0"/>
                <a:ea typeface="Times New Roman" panose="02020603050405020304" pitchFamily="18" charset="0"/>
              </a:rPr>
              <a:t>özünde jemleýär. Onuň maksady gümrük gözegçiliginiň we gümrük territoriýasynda haryt alyş-çalşy kadalaşdyrmagyň gurallarynyň has netijeli peýdalanylmagyny, milli bazary goramak </a:t>
            </a:r>
            <a:r>
              <a:rPr lang="nb-NO" sz="2200" dirty="0" smtClean="0">
                <a:latin typeface="Times New Roman" panose="02020603050405020304" pitchFamily="18" charset="0"/>
                <a:ea typeface="Times New Roman" panose="02020603050405020304" pitchFamily="18" charset="0"/>
              </a:rPr>
              <a:t>boýunça </a:t>
            </a:r>
            <a:r>
              <a:rPr lang="nb-NO" sz="2200" dirty="0">
                <a:latin typeface="Times New Roman" panose="02020603050405020304" pitchFamily="18" charset="0"/>
                <a:ea typeface="Times New Roman" panose="02020603050405020304" pitchFamily="18" charset="0"/>
              </a:rPr>
              <a:t>söwda-syýasy wezipeleri durmuşa geçirmäge </a:t>
            </a:r>
            <a:r>
              <a:rPr lang="nb-NO" sz="2200" dirty="0" smtClean="0">
                <a:latin typeface="Times New Roman" panose="02020603050405020304" pitchFamily="18" charset="0"/>
                <a:ea typeface="Times New Roman" panose="02020603050405020304" pitchFamily="18" charset="0"/>
              </a:rPr>
              <a:t>gatnaşmagy</a:t>
            </a:r>
            <a:r>
              <a:rPr lang="nb-NO" sz="2200" dirty="0">
                <a:latin typeface="Times New Roman" panose="02020603050405020304" pitchFamily="18" charset="0"/>
                <a:ea typeface="Times New Roman" panose="02020603050405020304" pitchFamily="18" charset="0"/>
              </a:rPr>
              <a:t>, ykdysadyýetiň ösüşi </a:t>
            </a:r>
            <a:r>
              <a:rPr lang="nb-NO" sz="2200" dirty="0" smtClean="0">
                <a:latin typeface="Times New Roman" panose="02020603050405020304" pitchFamily="18" charset="0"/>
                <a:ea typeface="Times New Roman" panose="02020603050405020304" pitchFamily="18" charset="0"/>
              </a:rPr>
              <a:t>höweslen</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dirmegi</a:t>
            </a:r>
            <a:r>
              <a:rPr lang="nb-NO" sz="2200" dirty="0">
                <a:latin typeface="Times New Roman" panose="02020603050405020304" pitchFamily="18" charset="0"/>
                <a:ea typeface="Times New Roman" panose="02020603050405020304" pitchFamily="18" charset="0"/>
              </a:rPr>
              <a:t>, Türkmenistanyň ykdysady </a:t>
            </a:r>
            <a:r>
              <a:rPr lang="nb-NO" sz="2200" dirty="0" smtClean="0">
                <a:latin typeface="Times New Roman" panose="02020603050405020304" pitchFamily="18" charset="0"/>
                <a:ea typeface="Times New Roman" panose="02020603050405020304" pitchFamily="18" charset="0"/>
              </a:rPr>
              <a:t>syýasatynyň </a:t>
            </a:r>
            <a:r>
              <a:rPr lang="nb-NO" sz="2200" dirty="0">
                <a:latin typeface="Times New Roman" panose="02020603050405020304" pitchFamily="18" charset="0"/>
                <a:ea typeface="Times New Roman" panose="02020603050405020304" pitchFamily="18" charset="0"/>
              </a:rPr>
              <a:t>esasy wezipeleriniň durmuşa geçirilmegine </a:t>
            </a:r>
            <a:r>
              <a:rPr lang="nb-NO" sz="2200" dirty="0" smtClean="0">
                <a:latin typeface="Times New Roman" panose="02020603050405020304" pitchFamily="18" charset="0"/>
                <a:ea typeface="Times New Roman" panose="02020603050405020304" pitchFamily="18" charset="0"/>
              </a:rPr>
              <a:t>ýar</a:t>
            </a:r>
            <a:r>
              <a:rPr lang="ru-RU" sz="2200" dirty="0" smtClean="0">
                <a:latin typeface="Times New Roman" panose="02020603050405020304" pitchFamily="18" charset="0"/>
                <a:ea typeface="Times New Roman" panose="02020603050405020304" pitchFamily="18" charset="0"/>
              </a:rPr>
              <a:t>-</a:t>
            </a:r>
            <a:r>
              <a:rPr lang="nb-NO" sz="2200" dirty="0" smtClean="0">
                <a:latin typeface="Times New Roman" panose="02020603050405020304" pitchFamily="18" charset="0"/>
                <a:ea typeface="Times New Roman" panose="02020603050405020304" pitchFamily="18" charset="0"/>
              </a:rPr>
              <a:t>dam bermegi </a:t>
            </a:r>
            <a:r>
              <a:rPr lang="nb-NO" sz="2200" dirty="0">
                <a:latin typeface="Times New Roman" panose="02020603050405020304" pitchFamily="18" charset="0"/>
                <a:ea typeface="Times New Roman" panose="02020603050405020304" pitchFamily="18" charset="0"/>
              </a:rPr>
              <a:t>üpjün etmekde jemlenýär.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584305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4" y="712887"/>
            <a:ext cx="9826732" cy="4640348"/>
          </a:xfrm>
        </p:spPr>
        <p:txBody>
          <a:bodyPr>
            <a:noAutofit/>
          </a:bodyPr>
          <a:lstStyle/>
          <a:p>
            <a:pPr>
              <a:spcAft>
                <a:spcPts val="0"/>
              </a:spcAft>
            </a:pPr>
            <a:r>
              <a:rPr lang="nb-NO" sz="2400" dirty="0">
                <a:solidFill>
                  <a:srgbClr val="000000"/>
                </a:solidFill>
                <a:latin typeface="Times New Roman" panose="02020603050405020304" pitchFamily="18" charset="0"/>
                <a:ea typeface="Times New Roman" panose="02020603050405020304" pitchFamily="18" charset="0"/>
              </a:rPr>
              <a:t>Gümrük syýasatyny durmuşa geçirmegiň esasy serişdeleri (gurallary) bolup gümrük paçlary, ýygymlary, gümrük resmileşdirilmegi we gümrük gözegçiligi, daşary söwdanyň ygtyýarlandyrylmagyny we dürli görnüşli gümrük çäklendir</a:t>
            </a:r>
            <a:r>
              <a:rPr lang="ru-RU" sz="2400" dirty="0">
                <a:solidFill>
                  <a:srgbClr val="000000"/>
                </a:solidFill>
                <a:latin typeface="Times New Roman" panose="02020603050405020304" pitchFamily="18" charset="0"/>
                <a:ea typeface="Times New Roman" panose="02020603050405020304" pitchFamily="18" charset="0"/>
              </a:rPr>
              <a:t>-</a:t>
            </a:r>
            <a:r>
              <a:rPr lang="nb-NO" sz="2400" dirty="0">
                <a:solidFill>
                  <a:srgbClr val="000000"/>
                </a:solidFill>
                <a:latin typeface="Times New Roman" panose="02020603050405020304" pitchFamily="18" charset="0"/>
                <a:ea typeface="Times New Roman" panose="02020603050405020304" pitchFamily="18" charset="0"/>
              </a:rPr>
              <a:t>meleri we ýönekeýleşdirmeleri durýar.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dirty="0">
                <a:solidFill>
                  <a:srgbClr val="000000"/>
                </a:solidFill>
                <a:latin typeface="Times New Roman" panose="02020603050405020304" pitchFamily="18" charset="0"/>
                <a:ea typeface="Times New Roman" panose="02020603050405020304" pitchFamily="18" charset="0"/>
              </a:rPr>
              <a:t>    Häzirki wagtda gümrük işlerini resmileşdirmegiň we gümrük gözegçiliginiň kadalaşdyrylmagynyň tertibi, esasan, Türkmenistanyň Gümrük kodeksi, şeýle hem gümrük paçlaryny tölemek boýunça Düzgünnama bilen kadalaşdyrylýar.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nb-NO" sz="2400" dirty="0">
                <a:solidFill>
                  <a:srgbClr val="000000"/>
                </a:solidFill>
                <a:latin typeface="Times New Roman" panose="02020603050405020304" pitchFamily="18" charset="0"/>
                <a:ea typeface="Times New Roman" panose="02020603050405020304" pitchFamily="18" charset="0"/>
              </a:rPr>
              <a:t>Şeýlelik bilen, Türkmenistanda daşary ykdysady işiň döwlet </a:t>
            </a:r>
            <a:r>
              <a:rPr lang="nb-NO" sz="2400" dirty="0" smtClean="0">
                <a:solidFill>
                  <a:srgbClr val="000000"/>
                </a:solidFill>
                <a:latin typeface="Times New Roman" panose="02020603050405020304" pitchFamily="18" charset="0"/>
                <a:ea typeface="Times New Roman" panose="02020603050405020304" pitchFamily="18" charset="0"/>
              </a:rPr>
              <a:t>kadalaşdyry</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lyşy </a:t>
            </a:r>
            <a:r>
              <a:rPr lang="nb-NO" sz="2400" dirty="0">
                <a:solidFill>
                  <a:srgbClr val="000000"/>
                </a:solidFill>
                <a:latin typeface="Times New Roman" panose="02020603050405020304" pitchFamily="18" charset="0"/>
                <a:ea typeface="Times New Roman" panose="02020603050405020304" pitchFamily="18" charset="0"/>
              </a:rPr>
              <a:t>eksport-import amallarynyň deňagramlylygynyň, şeýle hem eksport edijileri höweslendirmegiň we milli bähbitleri goramagyň amatly şertlerini </a:t>
            </a:r>
            <a:r>
              <a:rPr lang="nb-NO" sz="2400" dirty="0" smtClean="0">
                <a:solidFill>
                  <a:srgbClr val="000000"/>
                </a:solidFill>
                <a:latin typeface="Times New Roman" panose="02020603050405020304" pitchFamily="18" charset="0"/>
                <a:ea typeface="Times New Roman" panose="02020603050405020304" pitchFamily="18" charset="0"/>
              </a:rPr>
              <a:t>dö</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retmäge </a:t>
            </a:r>
            <a:r>
              <a:rPr lang="nb-NO" sz="2400" dirty="0">
                <a:solidFill>
                  <a:srgbClr val="000000"/>
                </a:solidFill>
                <a:latin typeface="Times New Roman" panose="02020603050405020304" pitchFamily="18" charset="0"/>
                <a:ea typeface="Times New Roman" panose="02020603050405020304" pitchFamily="18" charset="0"/>
              </a:rPr>
              <a:t>gönükdirilendir.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4000" dirty="0"/>
          </a:p>
        </p:txBody>
      </p:sp>
    </p:spTree>
    <p:extLst>
      <p:ext uri="{BB962C8B-B14F-4D97-AF65-F5344CB8AC3E}">
        <p14:creationId xmlns:p14="http://schemas.microsoft.com/office/powerpoint/2010/main" val="210449060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TotalTime>
  <Words>392</Words>
  <Application>Microsoft Office PowerPoint</Application>
  <PresentationFormat>Широкоэкранный</PresentationFormat>
  <Paragraphs>26</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Century Gothic</vt:lpstr>
      <vt:lpstr>Times New Roman</vt:lpstr>
      <vt:lpstr>Wingdings 3</vt:lpstr>
      <vt:lpstr>Легкий дым</vt:lpstr>
      <vt:lpstr>Tema№8. Daşary ykdysady syýasatyň kämilleşdirilmegi.   8.1. Daşary ykdysady syýasatyň manysy. 8.2. Türkmenistanyň daşary ykdysady işiniň döwlet ka-dalaşdyrylyşy. 8.3. Dünýä hojalygynyň globalizasiýasy şertlerinde Türkmenistanyň ykdysady howpsuzlygy.   </vt:lpstr>
      <vt:lpstr>                              8.1. Daşary ykdysady syýasatyň manysy.       Daşary ykdysady işiň döwlet kadalaşdyrylyşy ýurduň daşary ykdysady syýasaty bolup dur-ýar.      Daşary ykdysady syýasat diýlip, beýleki ýurtlar bilen ykdysady gatnaşyklaryň kadalaşdy-rylmagyna we ösdürilmegine düşünilýär.     Daşary ykdysady syýasat döwletiň içerki ykdysady syýasaty bilen aýrylmaz baglanyşykly-dyr. Şonuň üçin onuň mazmuny, bir tarapdan, döwletiň geçirýän durmuş-ykdysady syýasatyny, beýleki tarapdan ykdysady ösüşiň wezipelerini aňladýar. Şu ýerden daşary ykdysady syýasat-yň aşaky maksatlary gelip çykýar: - beýleki ýurtlar bilen özara peýdaly hyzmatdaşlygy üpjün etmek; - dünýä bazarynda ýurduň haryt öndürijileriniň bäsleşige ukyplylygyny goldamak; - ýurduň ykdysady howpsuzlygyny üpjün etmek; - ýurduň söwda we töleg balansynyň deňagramlylygyny üpjün etmek.     Daşary ykdysady syýasatyň işjeňleşdirilmegi hojalyk gatnaşyklarynyň we ylmy-tehniki ösüşiň internasionallaşdyrylmagy bilen şertlendirilýär, bu aşakdaky faktorlary hem şertlen-dirýär: - dünýä bazarynda bäsleşmeli göreşiň ýitileşmegini; - töleg balanslarynda artýan deňagramsyzlygynyň walýuta hümmetiniň durnuksyzlaşmagyny; </vt:lpstr>
      <vt:lpstr> Döwlet kadalaşdyrylyşynyň möhüm binýady we daşary ykdysady syýasatyny geçirmegiň möhüm guraly bolup söwda syýasaty durýar.      Döwletiň söwda syýasaty – daşary ýurt döwletleri bilen söwda gatnaşyk-laryny ösdürmegiň täsir ediş çäreleriniň ulgamydyr. Daşäry söwda milli ykdy-sadyýeti ösdürmek üçin goşmaça serişdeleri almagy üpjün edýär we ýurduň haryt öndürijileriniň bäsleşige ukyplylygyny ösdürmäge ýardam berýär. Ha-rytlaryň eksporty we importy milli girdejiniň we JIÖ-niň ösmegine ýardam berýär.     Daşary söwda gatnaşyklary administratiw we ykdysady usullar bilen kada-laşdyrylýar. Administratiw usullar hukuk kadalarynyň we kanunlaryň esasyn-da çäklendiriji we rugsat beriji çäreleri göz öňünde tutýar, oňa söwda gatna-şyklarynyň hukuk taýdan kadalaşdyrylyşynyň namalary, gümrük kodeksleri, kararlary, düzgünleri we beýlekiler girip biler.</vt:lpstr>
      <vt:lpstr>        8.2. Türkmenistanyň daşary ykdysady işiniň döwlet kadalaşdyrylyşy.       Daşary ykdysady işiniň döwlet kadalaşdyrylyşynyň degerli zerurlygy ähli ösen ýurtlaryň hoja-lygy ýörediş tejribesi bilen tassyklanyldy.     Daşary ykdysady işiniň (DYI) döwlet kadalaşdyrylyşy – bu milli ykdysadyýetiň bähbitlerine DYI kämilleşdirmäge ýardam berýän kanunçylyk, ýerine ýetirijilik we gözegçilik häsiýetli çäre-leriň ulgamy. DYI döwlet kadalaşdyryşynyň maksady ähli derejelerde daşary ykdysady işiň netije-liligini üpjün edýän hukuk, ykdysady we guramaçylyk şertlerini döretmekden ybaratdyr.     Daşary ykdysady işiň döwlet kadalaşdyrylyşy milli ykdysadyýetiň beýleki ulgamlarynyň kada-laşdyrylyşy bilen deňeşdireniňde, özüniň özboluşlylygyna eýedir, ol her bir döwletiň dünýä söw-dasynyň halkara kadalaryny we ýorelgelerini hasaba almagynyň zerurlygy bilen şertlendirilýär. Döwlet kadalaşdyrylyşynyň çäreleri, bir tarapdan, milli eksporty giňeltmegiň we beýleki tarapdan, halkara guramalarynyň düzgünleri bilen kesgitlenilýär.      Türkmenistanda DYI kadalaşdyrmagyň predmeti bolup şu aşakdakylar dürýar: -milli bähbitleriň goragy; -milli eksport edijileri höweslendirmek; -dünýä bazarlarynda milli eksport edijileriň ornuny pugtalandyrmak üçin guramaçylyk çärelerini amala aşyrmak; -milli ykdysadyýete daşary ýurt maýasyny çekmek, milli ykdysadyýete daşary ýurt maýa goýum-larynyň artyşyna ýardam bermek üçin şertleri döretmek. </vt:lpstr>
      <vt:lpstr>Umumy görnüşde DYI – ni kadalaşdyrmagyň usullaryny iki topara bölmek bolar: - amala aşyrylýan halkara amallary üçin pul ýygymlaryny kesgitlemäge esaslanýan tarifler; importa we eksporta gümrük paçlary; - mukdar görnüşini kabul edýän tarif däl ýa-da gymmatlyklaryň hereketiniň baha çäklendirmesi, ek-sport çäklendirmeleri, ykdysady jerime.  Milli döwlet daşary söwda syýasaty daşary söwda işiniň gümrük tarif (import we eksport güm-rük tarifleriniň ulanylmagy) arkaly amala aşyrylýar.  Kadalaşdyryşyň tarif usullary. Söwda syýasatynyň we içerki bazaryň harytlarynyň dünýä bazary bilen özara gatnaşygy halatynda döwlet kadalaşdyryşynyň guraly bolup gümrük tarifi çykyş edýär.  Gümrük tarifi – bu gümrük serhediniň üstünde geçirilýän harytlara we dünýä tejribesinde ka-bul edilen harytlaryň klassifikasiýanyň ulgamy esasynda DYI – niň nomenklaturasyna laýyklykda ulgamlaşdyrylan harytlary ulanylýan gümrük ýygymlarynyň möçberleriniň umumy jemi.      Gümrük tarifini ulanmagyň maksatlary şu aşakylardan ýbarat bolup durýar: - eksport bilen importyň, walýuta girdejileri bilen çykdajylaryň saklamak; - strategik ösüşe laýyklykda önümçiligiň we sarp edilýän harytlaryň gurluşyny üýtgetmek üçin şert-leri döretmek; - daşary ýurt bäsleşiginiň ýaramaz täsirinden ykdysadyýeti goramak; - Türkmenistanyň dünýä ykdysadyýetine netijeli goşulyşmagy üçin şertleri üpjün etmek. </vt:lpstr>
      <vt:lpstr> </vt:lpstr>
      <vt:lpstr>Gümrük paçlary – bu ýurduň serhedinden geçirilýän harytlardan, gymmatlyklardan, emläk-den gümrük edaralary tarapyndan alynýän döwlet pul ýygymlary (salgytlar).     Gümrük paçlary kadalaşdyryjy, hasaba alyş we höweslendiriş wezipeleri ýerine ýetirýärler.     Daşary ykdysady işi kadalaşdyrmagyň administratiw çäreleriniň hatarynda ygtyýarlandyr-mak giňden ulanylýar. Bu eksport we import harytlaryna döwlet edaralary tarapyndan beril-ýän ýazmaça rugsatlaryň ulgamydyr. Ygtyýarlandyrmagyň ýoly bilen daşary söwda dolanyşy-gynyň mukdar kadalaşdyrylyşy amala aşyrylýar. Ygtyýarlandyrma harytlaryň iberilişiniň we töleg balanslarynyň deňagramlylygy, içerki bazarda islegi we teklibi kadalaşdyrmak, söwda gepleşiklerinde özara peýdalylygyň şertleşigini gazanmak maksatlarynda ulanylýar.     Daşary ykdysady, hususan-da, söwda gatnaşyklarynyň döwlet kadalaşdyryşynda ykdysady usullar möhüm ähmiýete eýedir. Daşary söwdany ösdürmegiň we milli häkimiýetiň durnukly-lygyny pugtalandyrmagyň esaslary hökmünde eksporta höweslendirmäge esasy üns berilýär.     Eksport önümçiligini gytaklaýyn maliýeleşdirmek ýeňillikli salgyt salmagyň we karzlaş-dyrmagyň ýoly bilen geçirilýär. Eksport edijilere salgydy peseltmek dürli usullar arkaly amala aşyrylýar. Ýeňillikleriň dürli görnüşliliginiň biri bolup salgyt karzy – eksportdan alynýan peý-danyň salgytlarynyň töleginiň möhletini uzaltmak. </vt:lpstr>
      <vt:lpstr>Eksporty karzlaşdyrmak – höweslendirmegiň giňden ýaýran görnüşleriniň biri. Döwlet banklary kompaniýalara eksport önümçiligini ösdürmäge milli we erkin konwertirlenilýän walýutada ortaça möhletli (5 ýyla çenli) we uzak möh-letli (25-30 ýyla çenli) karzlary berýär. Karzlar durnukly möç-berler boýunça amatly şertlerde berilýär.     Eksporty ätiýäçlandyrmak ugry boýunça eksport edijileri goldamak işi alnyp barylýar. Içerki äti-ýaçlandyrma hökümet tarapyndan amala aşyrylýar. Mysal üçin, geljegi bar bolan eksport işläp taý-ýarlamalary özleşdirýän “töwekgelçilikli firmalara” düýpli maýa goýumlar ätiýaçlandyrylýar. Daşary ätiýäçlandyryş halatynda döwlet ekport bilen baglanyşykly syýasy we täjirçilik töwekgelçi-likleriň belli bir bölegini öz üstüne alýar.     Karz töwekgelçiliginiň ätiýaçlandyrmasynyň milli ulgamy häzirki wagtda senagat taýdan ösen ýurtlaryň ählisinde we ösüp barýan ýurtlaryň birnäçesinde döredildi. Olarda esasy roly döwlet äti-ýaçlandyryş edaralary oýnaýarlar, hususy edaralar kömekçi wezipelerini ýerine ýetirýärler.     Gümrük serhediniň üstünden harytlaryň we ulag serişdeleriniň geçmeginiň bellenilen degişli gümrük düzgüni arkaly daşary söwda alyş-çalşyny (eksportyň we importyň möçberi, gurluşy we şertleri) kadalaşdyrmak boýunça maksada gönükdirilen döwlet işini Türkmenistanyň gümrük syýa-saty özünde jemleýär. Onuň maksady gümrük gözegçiliginiň we gümrük territoriýasynda haryt alyş-çalşy kadalaşdyrmagyň gurallarynyň has netijeli peýdalanylmagyny, milli bazary goramak boýunça söwda-syýasy wezipeleri durmuşa geçirmäge gatnaşmagy, ykdysadyýetiň ösüşi höweslen-dirmegi, Türkmenistanyň ykdysady syýasatynyň esasy wezipeleriniň durmuşa geçirilmegine ýar-dam bermegi üpjün etmekde jemlenýär. </vt:lpstr>
      <vt:lpstr>Gümrük syýasatyny durmuşa geçirmegiň esasy serişdeleri (gurallary) bolup gümrük paçlary, ýygymlary, gümrük resmileşdirilmegi we gümrük gözegçiligi, daşary söwdanyň ygtyýarlandyrylmagyny we dürli görnüşli gümrük çäklendir-meleri we ýönekeýleşdirmeleri durýar.     Häzirki wagtda gümrük işlerini resmileşdirmegiň we gümrük gözegçiliginiň kadalaşdyrylmagynyň tertibi, esasan, Türkmenistanyň Gümrük kodeksi, şeýle hem gümrük paçlaryny tölemek boýunça Düzgünnama bilen kadalaşdyrylýar.      Şeýlelik bilen, Türkmenistanda daşary ykdysady işiň döwlet kadalaşdyry-lyşy eksport-import amallarynyň deňagramlylygynyň, şeýle hem eksport edijileri höweslendirmegiň we milli bähbitleri goramagyň amatly şertlerini dö-retmäge gönükdirilendir. </vt:lpstr>
      <vt:lpstr>8.3. Dünýä hojalygynyň globalizasiýasy şertlerinde Türkmenistanyň ykdysady howpsuzlygy.       Garaşsyzlyk ýyllaryň içinde Türkmenistanda ýeterlik netijeli daşary ykdysady syýasat işle-nilip taýýarlanyldy we ösdürildi. Häzirki wagtda ýokary depginli ýöredilýän “Açyk gapylar” sy-ýasaty ykdysady, syýasy we medeni ugurlardaky taslamalaryň giň toplumy boýunça dünýä bile-leşigi bilen özara peýdaly gatnaşyklary ösdürmäge ýardam berýär. Halkara gatnaşyklarynyň işeňňirleşdirilmegi Türkmenistana dünýä giňişligi möçberinde täze derejä çykmaga we geljekde dünýä bileleşiginiň ösen ýurtlarynyň arasynda mynasyp orny eýelemäge anyk mümkinçilik berýär.     Türkmenistan daşary ykdysady iş ulgamynda daşary ýurt döwletleri bilen özara peýdaly söw-da üçin amatly şertleri döredip, söwda-ykdysady gatnaşyklar babatynda dünýäniň ykdysady hyzmatdaşlyk boýunça hökümetara toparlaryny döretmek hakyndaky Ylalaşyklar baglaşyldy. Türkmenistan şu ölçegde halkara bileleşiginiň ägirt uly ynamyna, hemişelik Bitarap derejesine, daşary ykdysady syýasatyň ýokary hilli ölçeglerine, serişdeleriň ägirt uly baýlygyna we amatly ulag-geografiki ýerleşişe eýedir. Soňky ýyllarda işjeň daşary syýasat milli ykdysadyýetiň ileri tutulýan ulgamlaryna daşary ýurt maýalaryny gös-göni çekmäge amatly täsir etdi. </vt:lpstr>
      <vt:lpstr> Türkmenistanyň ägirt uly baýlyklaryny özleşdirmäge gatnaşmaga taýýar bolan dünýä-niň öňdebaryjy kompaniýalarynyň çekilmegini höweslendirýär. Milli ykdysadyýetiň ösüşi köptaraplaýyn özara peýdaly gatnaşyklaryň işjeňleşdirilmegine gönükdirilen bile-likdäki ykdysady taslamalaryň we maksatnamalaryň amala aşyrylmagyna ýardam berýär.     Daşary ykdysady ulgamyň milli kadalaşdyryşynyň esasyny “Türkmenistanda daşary ykdysady iş hakyndaky”, “Daşary ýurt maýa goýumlary baradaky”, “Daşary ýurt kon-sepsiýalary baradaky”, “Maýa goýum işi baradaky”, “Daşary ýurt walýutasynyň kada-laşdyrylyşy hakyndaky”, “Daşary söwda işiniň döwlet kadalaşdyrylyşy hakyndaky” Türkmenistanyň Kanunlary, Türkmenistanyň Salgyt kodeksi, Türkmenistanyň Gümrük kodeksi we beýleki kanunçylyk hem kadalaşdyryjy-hukuk resminamalar düzýär.      Daşary söwda ulgamynda Türkmenistanyň esasy hyzmatdaşlary bolup Hytaý Halk Respublikasy, Eýran, Italiýa, Türkiýe, Birleşen Arap Emirlikleri, Russiýa Federasiýasy, Ukraina we beýlekiler durýar.     Türkmenistanda eksportyň esasy ugurlary bolup gaz, nebit we nebit önümleri, elek-trik energiýasy, pagta süýümi, mata we pagta ýüplükleri, dokma we nebithimiýa sena-gatynyň önümleri durýarlar.</vt:lpstr>
      <vt:lpstr>Daşary ykdysady syýasatda açyk ykdysadyýete geçmäge we daşary söwda gatnaşyklary giňeltmek, daşary ykdy-sady işe gatnaşýan pudaklaryň sanyny artdyrmak, haryt öndürijileriň sanyny artdyrmak, dünýä maliýe gurama-lary bilen ykdysady gatnaşyklary işjeňleşdirmek esasy ileri tutulýan ugurlar bolup durýar.     Dünýä ykdysadyýetiniň mundan beýläk-de globalizasiýalaşýan şertlerinde Türkmenistanyň dünýä bazarlary-na çykmagynyň mümkin bolan mümkinçilikleri birnäçe anyk wezipeleriň we çäreleriň çözülmegi bilen kesgit-lenilýär: - çig malyň we materiallaryň dünýä haryt bazarlarynda Türkmenistanyň bäsleşige ukyply eksporta gönükdirilen ornuny giňeltmek, energogeçirijileriň eksportyny diwersifikasiýalaşdyrmak, taýýar önümleriň we hyzmatlaryň eksportyny mundan beýläk-de artdyrmak; - ýurduň eksport mümkinçiligini artdyrmak, önümçiligiň zähmeti köp talap edýän, serişdeleri tygşytlaýan, eko-logiki görnüşleriniň we häzirki zaman hyzmatlarynyň görnüşleriniň ösüşini çaltlandyrmagyň hasabyna olaryň daşarky bäsleşige ukyplygyny ýokarlandyrmak; - kommunikasiýa we ulag, halkara syýahatçylygy we beýleki ýokary hilli hyzmatlary goşmak bilen halkara we milli taslamalaryň hem makstanamalaryň durmuşa geçirilişiniň ulgamynda Türkmenistanyň ykdysadyýetinde ösdürmegiň ileri tutulýan ugurlaryna daşary ýurt maýa goýumlaryny giňden çekmek, şu esasda daşary ykdysady gatnaşygyň täze hyzmatdaşlaryny çekmek üçin şertleri döretmek; - içerki ösýän islegi we ýurduň import mümkinçiligini üpjün etmäge ukyply, önümleriň we hyzmatlaryň bäsle-şige ukyply görnüşlerini giňeltmäge gönükdirilen ykdysady işiň täze görnüşlerine kiçi we orta telekeçiligi çekmek; - dünýä haryt bazarlaryna ýurduň önüm öndürijileriniň gatnaşmagyna deňhukukly şertleri üpjün etmek; - ýurduň bäsleşige ukuply önümçiliginiň we hyzmatlarynyň görnüşlerini ösdürmäge amatly şertleriň döredilme-gine gönükdirilen gümrük-tarif syýasatyny geçirmek; - daşary ýurtly hymatdaşlar bilen ylmy-tehniki hyzmatdaşlygy ösdürmek.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Tema№8. Daşary ykdysady syýasatyň kämilleşdirilmegi.   8.1. Daşary ykdysady syýasatyň manysy. 8.2. Türkmenistanyň daşary ykdysady işiniň döwlet ka-dalaşdyrylyşy. 8.3. Dünýä hojalygynyň globalizasiýasy şertlerinde Türkmenistanyň ykdysady howpsuzlygy.   </dc:title>
  <dc:creator>Admin</dc:creator>
  <cp:lastModifiedBy>Admin</cp:lastModifiedBy>
  <cp:revision>5</cp:revision>
  <dcterms:created xsi:type="dcterms:W3CDTF">2020-07-31T19:49:52Z</dcterms:created>
  <dcterms:modified xsi:type="dcterms:W3CDTF">2020-08-02T13:18:13Z</dcterms:modified>
</cp:coreProperties>
</file>