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196752"/>
            <a:ext cx="7056784" cy="1219201"/>
          </a:xfrm>
        </p:spPr>
        <p:txBody>
          <a:bodyPr>
            <a:normAutofit fontScale="90000"/>
          </a:bodyPr>
          <a:lstStyle/>
          <a:p>
            <a:pPr algn="l"/>
            <a:r>
              <a:rPr lang="tk-TM" sz="2800" b="1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k-TM" sz="28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tk-TM" sz="2800" b="1" cap="none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k-TM" sz="2800" b="1" cap="none" dirty="0">
                <a:latin typeface="Times New Roman" pitchFamily="18" charset="0"/>
                <a:cs typeface="Times New Roman" pitchFamily="18" charset="0"/>
              </a:rPr>
            </a:br>
            <a:r>
              <a:rPr lang="tk-TM" sz="2800" b="1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k-TM" sz="28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tk-TM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k-TM" sz="2800" dirty="0">
                <a:latin typeface="Times New Roman" pitchFamily="18" charset="0"/>
                <a:cs typeface="Times New Roman" pitchFamily="18" charset="0"/>
              </a:rPr>
            </a:br>
            <a:r>
              <a:rPr lang="tk-TM" sz="3200" b="1" cap="none" dirty="0" smtClean="0">
                <a:solidFill>
                  <a:srgbClr val="00B0F0"/>
                </a:solidFill>
                <a:effectLst/>
                <a:latin typeface="Times New Roman" pitchFamily="18" charset="0"/>
                <a:cs typeface="Times New Roman" pitchFamily="18" charset="0"/>
              </a:rPr>
              <a:t>4-njy umumy okuw</a:t>
            </a:r>
            <a:r>
              <a:rPr lang="tk-TM" sz="3200" b="1" cap="none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tk-TM" sz="3200" b="1" cap="none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k-TM" sz="3200" b="1" cap="none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Tema:  </a:t>
            </a:r>
            <a:r>
              <a:rPr lang="tk-TM" sz="3200" b="1" cap="none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GÖNI  WE TERS GEODEZIKI  </a:t>
            </a:r>
            <a:br>
              <a:rPr lang="tk-TM" sz="3200" b="1" cap="none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k-TM" sz="3200" dirty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3200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tk-TM" sz="3200" b="1" cap="none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MESELELER          </a:t>
            </a:r>
            <a:br>
              <a:rPr lang="tk-TM" sz="3200" b="1" cap="none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k-TM" sz="3200" dirty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3200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</a:t>
            </a:r>
            <a:endParaRPr lang="ru-RU" sz="3200" b="1" cap="none" dirty="0"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852936"/>
            <a:ext cx="8136904" cy="524272"/>
          </a:xfrm>
        </p:spPr>
        <p:txBody>
          <a:bodyPr>
            <a:noAutofit/>
          </a:bodyPr>
          <a:lstStyle/>
          <a:p>
            <a:r>
              <a:rPr lang="tk-TM" sz="2800" b="1" smtClean="0">
                <a:solidFill>
                  <a:srgbClr val="0070C0"/>
                </a:solidFill>
              </a:rPr>
              <a:t>Umumy </a:t>
            </a:r>
            <a:r>
              <a:rPr lang="tk-TM" sz="2800" b="1" smtClean="0">
                <a:solidFill>
                  <a:srgbClr val="0070C0"/>
                </a:solidFill>
                <a:cs typeface="Times New Roman" pitchFamily="18" charset="0"/>
              </a:rPr>
              <a:t>okuwyň</a:t>
            </a:r>
            <a:r>
              <a:rPr lang="tk-TM" sz="2800" b="1" smtClean="0">
                <a:solidFill>
                  <a:srgbClr val="0070C0"/>
                </a:solidFill>
              </a:rPr>
              <a:t> meýilnamasy:</a:t>
            </a:r>
          </a:p>
          <a:p>
            <a:pPr algn="l"/>
            <a:r>
              <a:rPr lang="tk-TM" sz="28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4.1. Göni geodeziki meseleler barada düşünje</a:t>
            </a:r>
            <a:r>
              <a:rPr lang="tk-TM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tk-TM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4.2. Ters geodeziki </a:t>
            </a:r>
            <a:r>
              <a:rPr lang="tk-TM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meseleler barada düşünje</a:t>
            </a:r>
            <a:r>
              <a:rPr lang="tk-TM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tk-TM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4.3.  Başlangyç we soňky nokatlaryň gönükdiriji burçlarynyň arasyndaky arabaglanşyk</a:t>
            </a:r>
            <a:endParaRPr lang="tk-TM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8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7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5727" y="3645024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26392" y="260648"/>
            <a:ext cx="8352927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/>
            <a:endParaRPr lang="tk-TM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542925"/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+ β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180°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180°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– β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2)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+ β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180°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180°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– β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3)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…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+ β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180°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180°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– βn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tk-TM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542925"/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Ýagny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k-TM" sz="2400" b="1" dirty="0" smtClean="0">
                <a:latin typeface="Times New Roman" pitchFamily="18" charset="0"/>
                <a:cs typeface="Times New Roman" pitchFamily="18" charset="0"/>
              </a:rPr>
              <a:t>indiki tarapyň gönükdiriji burçy öňki tarapyň</a:t>
            </a:r>
            <a:r>
              <a:rPr lang="tk-TM" sz="2400" b="1" dirty="0">
                <a:latin typeface="Times New Roman" pitchFamily="18" charset="0"/>
                <a:cs typeface="Times New Roman" pitchFamily="18" charset="0"/>
              </a:rPr>
              <a:t> gönükdiriji </a:t>
            </a:r>
            <a:r>
              <a:rPr lang="tk-TM" sz="2400" b="1" dirty="0" smtClean="0">
                <a:latin typeface="Times New Roman" pitchFamily="18" charset="0"/>
                <a:cs typeface="Times New Roman" pitchFamily="18" charset="0"/>
              </a:rPr>
              <a:t>burçynyň üstüne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180°</a:t>
            </a:r>
            <a:r>
              <a:rPr lang="tk-TM" sz="2400" b="1" dirty="0" smtClean="0">
                <a:latin typeface="Times New Roman" pitchFamily="18" charset="0"/>
                <a:cs typeface="Times New Roman" pitchFamily="18" charset="0"/>
              </a:rPr>
              <a:t> goşmaga we ýörelgäniň sag tarapynda ýatan burçynyň aýrylmagyna deň.</a:t>
            </a:r>
          </a:p>
          <a:p>
            <a:pPr indent="542925"/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Barlag formulasyny almak üçin (2)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aňlatma,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(1) aňlatmanyň bahasyny goýarys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180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°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180°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ru-RU" sz="2400" dirty="0"/>
              <a:t> </a:t>
            </a:r>
            <a:r>
              <a:rPr lang="ru-RU" sz="2400" dirty="0" smtClean="0"/>
              <a:t>·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180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β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Eger-de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teodolit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ýörelgesiniň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indiki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taraplary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şuňa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meňzeşlikde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hasaplamalary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gaýtalasak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onda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alarys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542925"/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100" i="1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sz="2400" dirty="0" smtClean="0"/>
              <a:t>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180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°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(β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+… + β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= n </a:t>
            </a:r>
            <a:r>
              <a:rPr lang="ru-RU" sz="2400" dirty="0" smtClean="0"/>
              <a:t>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180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°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∑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→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– n </a:t>
            </a:r>
            <a:r>
              <a:rPr lang="ru-RU" sz="2400" dirty="0" smtClean="0"/>
              <a:t>·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180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°.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665" y="6237312"/>
            <a:ext cx="87686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768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2769" y="3284984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404664"/>
            <a:ext cx="8352928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/>
            <a:r>
              <a:rPr lang="tk-TM" sz="2400" dirty="0">
                <a:latin typeface="Times New Roman" pitchFamily="18" charset="0"/>
                <a:cs typeface="Times New Roman" pitchFamily="18" charset="0"/>
              </a:rPr>
              <a:t>Berlen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formula, </a:t>
            </a:r>
            <a:r>
              <a:rPr lang="tk-TM" sz="2400" dirty="0">
                <a:latin typeface="Times New Roman" pitchFamily="18" charset="0"/>
                <a:cs typeface="Times New Roman" pitchFamily="18" charset="0"/>
              </a:rPr>
              <a:t>baglanan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burçlar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boýunça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gönükdiriji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burçlar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hasaplananda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barlag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formulasy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bolup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biler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542925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Eger-de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taraplaryň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başlangyç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100" i="1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soňky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1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gönükdiriji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burçlary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belli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bolsa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tk-TM" sz="2400" dirty="0">
                <a:latin typeface="Times New Roman" pitchFamily="18" charset="0"/>
                <a:cs typeface="Times New Roman" pitchFamily="18" charset="0"/>
              </a:rPr>
              <a:t> düzedilen burçlaryň jemine derek ölçenen burçlaryň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∑β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jemini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goýsak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onda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şol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formula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teodolit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ýörelgesiniň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2400" i="1" dirty="0"/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baglanşyksyzlygyny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kesgitlemäge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mümkinçilik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berer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/>
          </a:p>
          <a:p>
            <a:pPr indent="542925" algn="ctr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2400" i="1" dirty="0" smtClean="0"/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∑β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– n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· 180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– (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indent="542925"/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Käwagtlar gönükdiriji burçlary, </a:t>
            </a:r>
            <a:r>
              <a:rPr lang="tk-TM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 nokatdan </a:t>
            </a:r>
            <a:r>
              <a:rPr lang="tk-TM" sz="2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 nokada çenli ýörelgäniň çepinde ýatan burçlar boýunça hasaplaýarlar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…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…,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360° –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360° –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........................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360° –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542925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5517232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521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764704"/>
            <a:ext cx="84249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/>
            <a:r>
              <a:rPr lang="tk-TM" sz="2400" dirty="0">
                <a:latin typeface="Times New Roman" pitchFamily="18" charset="0"/>
                <a:cs typeface="Times New Roman" pitchFamily="18" charset="0"/>
              </a:rPr>
              <a:t>(1), (2),....,(n) aňlatmalara bu bahalary goýup, alarys:</a:t>
            </a:r>
          </a:p>
          <a:p>
            <a:pPr algn="ctr"/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180° +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180° +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.................................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180° +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indent="542925"/>
            <a:r>
              <a:rPr lang="tk-TM" sz="2400" dirty="0">
                <a:latin typeface="Times New Roman" pitchFamily="18" charset="0"/>
                <a:cs typeface="Times New Roman" pitchFamily="18" charset="0"/>
              </a:rPr>
              <a:t>Ýörelgäniň çepinde ýatan burçlar boýunça, gönükdiriji burçlary hasaplamagyň dogrulygyny barlamak üçin, şu aňlatmany peýdalanarys: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542925" algn="ctr"/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– n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· 180°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ýa-da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λ</a:t>
            </a:r>
            <a:r>
              <a:rPr lang="tk-TM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· 180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°.</a:t>
            </a:r>
          </a:p>
          <a:p>
            <a:pPr indent="542925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Onda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2400" i="1" dirty="0"/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şu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sormula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boýunça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kesgitlenýär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542925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2400" i="1" dirty="0"/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+ n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· 180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752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548680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/>
            <a:r>
              <a:rPr lang="tk-TM" b="1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924944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38386" y="4869160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38386" y="476672"/>
            <a:ext cx="849694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k-TM" sz="2400" b="1" dirty="0">
                <a:latin typeface="Times New Roman" pitchFamily="18" charset="0"/>
                <a:cs typeface="Times New Roman" pitchFamily="18" charset="0"/>
              </a:rPr>
              <a:t>4.1. Göni geodeziki meseleler barada </a:t>
            </a:r>
            <a:r>
              <a:rPr lang="tk-TM" sz="2400" b="1" dirty="0" smtClean="0">
                <a:latin typeface="Times New Roman" pitchFamily="18" charset="0"/>
                <a:cs typeface="Times New Roman" pitchFamily="18" charset="0"/>
              </a:rPr>
              <a:t>düşünje</a:t>
            </a:r>
          </a:p>
          <a:p>
            <a:pPr indent="542925"/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Geodeziýada köplenç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koordinatalary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bir nokatdan beýleki nokada geçirmeli bolýar (1-nji surat). Mysal üçin, </a:t>
            </a:r>
            <a:r>
              <a:rPr lang="tk-TM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 nokadyň başlangyç koordinatalaryny, ondan </a:t>
            </a:r>
            <a:r>
              <a:rPr lang="tk-TM" sz="2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 nokada çenli </a:t>
            </a:r>
            <a:r>
              <a:rPr lang="tk-TM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tk-TM" sz="1600" i="1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 kese aralygy we bu iki nokady birikdirýän çyzygyň ugruny (</a:t>
            </a:r>
            <a:r>
              <a:rPr lang="tk-TM" sz="2400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tk-TM" sz="1400" i="1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 gönükdiriji burçy ýa-da </a:t>
            </a:r>
            <a:r>
              <a:rPr lang="tk-TM" sz="28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tk-TM" sz="1400" i="1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tk-TM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rumby) bilip, </a:t>
            </a:r>
            <a:r>
              <a:rPr lang="tk-TM" sz="2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 nokadyň koordinatalaryny kesgitlemek mümkin. Şunuň ýaly ýagdaýda koordinatalary geçirmeklige </a:t>
            </a:r>
            <a:r>
              <a:rPr lang="tk-TM" sz="2400" b="1" i="1" dirty="0" smtClean="0">
                <a:latin typeface="Times New Roman" pitchFamily="18" charset="0"/>
                <a:cs typeface="Times New Roman" pitchFamily="18" charset="0"/>
              </a:rPr>
              <a:t>göni geodeziki mesele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diýilýär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542925"/>
            <a:endParaRPr lang="tk-TM" sz="2400" dirty="0">
              <a:latin typeface="Times New Roman" pitchFamily="18" charset="0"/>
              <a:cs typeface="Times New Roman" pitchFamily="18" charset="0"/>
            </a:endParaRPr>
          </a:p>
          <a:p>
            <a:pPr indent="542925"/>
            <a:endParaRPr lang="tk-TM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542925"/>
            <a:endParaRPr lang="tk-TM" sz="2400" dirty="0">
              <a:latin typeface="Times New Roman" pitchFamily="18" charset="0"/>
              <a:cs typeface="Times New Roman" pitchFamily="18" charset="0"/>
            </a:endParaRPr>
          </a:p>
          <a:p>
            <a:pPr indent="542925"/>
            <a:endParaRPr lang="tk-TM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542925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549465"/>
            <a:ext cx="4356484" cy="28189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597228" y="3886501"/>
            <a:ext cx="238558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1-nji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surat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k-TM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Göni </a:t>
            </a:r>
          </a:p>
          <a:p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geodeziki </a:t>
            </a:r>
            <a:r>
              <a:rPr lang="tk-TM" sz="2400" dirty="0">
                <a:latin typeface="Times New Roman" pitchFamily="18" charset="0"/>
                <a:cs typeface="Times New Roman" pitchFamily="18" charset="0"/>
              </a:rPr>
              <a:t>mesele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2519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2668" y="3516140"/>
            <a:ext cx="849067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/>
            <a:r>
              <a:rPr lang="ru-RU" sz="1000" i="1"/>
              <a:t/>
            </a:r>
            <a:br>
              <a:rPr lang="ru-RU" sz="1000" i="1"/>
            </a:br>
            <a:r>
              <a:rPr lang="ru-RU" sz="1000"/>
              <a:t/>
            </a:r>
            <a:br>
              <a:rPr lang="ru-RU" sz="1000"/>
            </a:br>
            <a:r>
              <a:rPr lang="ru-RU" sz="1000"/>
              <a:t/>
            </a:r>
            <a:br>
              <a:rPr lang="ru-RU" sz="1000"/>
            </a:br>
            <a:r>
              <a:rPr lang="ru-RU" sz="1000"/>
              <a:t/>
            </a:r>
            <a:br>
              <a:rPr lang="ru-RU" sz="1000"/>
            </a:br>
            <a:endParaRPr lang="ru-RU" sz="1000"/>
          </a:p>
        </p:txBody>
      </p:sp>
      <p:sp>
        <p:nvSpPr>
          <p:cNvPr id="6" name="Прямоугольник 5"/>
          <p:cNvSpPr/>
          <p:nvPr/>
        </p:nvSpPr>
        <p:spPr>
          <a:xfrm>
            <a:off x="362668" y="476672"/>
            <a:ext cx="83857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/>
            <a:r>
              <a:rPr lang="tk-TM" sz="2400" dirty="0">
                <a:latin typeface="Times New Roman" pitchFamily="18" charset="0"/>
                <a:cs typeface="Times New Roman" pitchFamily="18" charset="0"/>
              </a:rPr>
              <a:t>Sferoidde ýerleşen nokatlar üçin, berlen meseläni çözmeklik uly kynçylyklary döredýär. Tekizlikdäki nokatlar üçin ol şunuň ýaly çözülýär.</a:t>
            </a:r>
          </a:p>
          <a:p>
            <a:pPr indent="542925"/>
            <a:r>
              <a:rPr lang="tk-TM" sz="2400" dirty="0">
                <a:latin typeface="Times New Roman" pitchFamily="18" charset="0"/>
                <a:cs typeface="Times New Roman" pitchFamily="18" charset="0"/>
              </a:rPr>
              <a:t>Berlen: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Y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tk-TM" sz="2400" dirty="0">
                <a:latin typeface="Times New Roman" pitchFamily="18" charset="0"/>
                <a:cs typeface="Times New Roman" pitchFamily="18" charset="0"/>
              </a:rPr>
              <a:t> nokat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     </a:t>
            </a:r>
            <a:r>
              <a:rPr lang="tk-TM" sz="2400" dirty="0">
                <a:latin typeface="Times New Roman" pitchFamily="18" charset="0"/>
                <a:cs typeface="Times New Roman" pitchFamily="18" charset="0"/>
              </a:rPr>
              <a:t>Tapmaly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Y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nokady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542925"/>
            <a:r>
              <a:rPr lang="tk-TM" sz="2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uratdan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göniden-göni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alarys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542925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ΔX = X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 X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,</a:t>
            </a:r>
          </a:p>
          <a:p>
            <a:pPr indent="542925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ΔY = Y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 Y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542925"/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ndiki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öňki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nokatlaryň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koordinatalarynyň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ΔX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tapawutlaryna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koordinatalar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artdyrmasy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diýilýär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Olar</a:t>
            </a:r>
            <a:r>
              <a:rPr lang="ru-RU" sz="2400" b="1" dirty="0"/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АВ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 kesimiň degişli koordinatalar oklaryna proýeksiýalaryny emele getirýärler.</a:t>
            </a:r>
            <a:r>
              <a:rPr lang="ru-RU" sz="2400" b="1" dirty="0"/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АВС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göniburçly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göniburçlykdan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olaryň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bahalaryny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tapýarys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542925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ΔX = S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ΔY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542925"/>
            <a:endParaRPr lang="tk-TM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44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AutoNum type="arabicPeriod"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72510"/>
              </p:ext>
            </p:extLst>
          </p:nvPr>
        </p:nvGraphicFramePr>
        <p:xfrm>
          <a:off x="503548" y="3068960"/>
          <a:ext cx="8172908" cy="2952328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01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48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7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85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0788">
                <a:tc rowSpan="2">
                  <a:txBody>
                    <a:bodyPr/>
                    <a:lstStyle/>
                    <a:p>
                      <a:r>
                        <a:rPr lang="ru-RU" sz="2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Koordinatalar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artdyrmasy</a:t>
                      </a:r>
                      <a:endParaRPr lang="ru-RU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k-TM" sz="2400" smtClean="0">
                          <a:effectLst/>
                        </a:rPr>
                        <a:t>Ç</a:t>
                      </a:r>
                      <a:r>
                        <a:rPr lang="ru-RU" sz="2400" smtClean="0">
                          <a:effectLst/>
                        </a:rPr>
                        <a:t>yzyk ugrugan, tegelegiň çärýekleri</a:t>
                      </a:r>
                      <a:endParaRPr lang="ru-RU" sz="2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9964">
                <a:tc vMerge="1"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k-TM" sz="22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(</a:t>
                      </a:r>
                      <a:r>
                        <a:rPr lang="ru-RU" sz="22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Dg-Gd)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k-TM" sz="22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 (</a:t>
                      </a:r>
                      <a:r>
                        <a:rPr lang="ru-RU" sz="22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Go-Gd)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k-TM" sz="2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k-TM" sz="2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 (</a:t>
                      </a:r>
                      <a:r>
                        <a:rPr lang="ru-RU" sz="2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Go-Gb</a:t>
                      </a:r>
                      <a:r>
                        <a:rPr lang="ru-RU" sz="2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</a:p>
                    <a:p>
                      <a:pPr algn="ctr"/>
                      <a:endParaRPr lang="ru-RU" sz="2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k-TM" sz="2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k-TM" sz="2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 (</a:t>
                      </a:r>
                      <a:r>
                        <a:rPr lang="ru-RU" sz="2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Dg-Gb</a:t>
                      </a:r>
                      <a:r>
                        <a:rPr lang="ru-RU" sz="2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endParaRPr lang="ru-RU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788">
                <a:tc>
                  <a:txBody>
                    <a:bodyPr/>
                    <a:lstStyle/>
                    <a:p>
                      <a:pPr algn="ctr"/>
                      <a:r>
                        <a:rPr lang="el-GR" sz="2400">
                          <a:effectLst/>
                        </a:rPr>
                        <a:t>Δ</a:t>
                      </a:r>
                      <a:r>
                        <a:rPr lang="tk-TM" sz="2400">
                          <a:effectLst/>
                        </a:rPr>
                        <a:t>X </a:t>
                      </a:r>
                      <a:endParaRPr lang="tk-TM" sz="2400" b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+ </a:t>
                      </a:r>
                      <a:endParaRPr lang="ru-RU" sz="2400" b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– </a:t>
                      </a:r>
                      <a:endParaRPr lang="ru-RU" sz="2400" b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</a:rPr>
                        <a:t>– </a:t>
                      </a:r>
                      <a:endParaRPr lang="ru-RU" sz="24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+</a:t>
                      </a:r>
                      <a:endParaRPr lang="ru-RU" sz="2400" b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788">
                <a:tc>
                  <a:txBody>
                    <a:bodyPr/>
                    <a:lstStyle/>
                    <a:p>
                      <a:pPr algn="ctr"/>
                      <a:r>
                        <a:rPr lang="el-GR" sz="2400">
                          <a:effectLst/>
                        </a:rPr>
                        <a:t>Δ</a:t>
                      </a:r>
                      <a:r>
                        <a:rPr lang="tk-TM" sz="2400">
                          <a:effectLst/>
                        </a:rPr>
                        <a:t>Y </a:t>
                      </a:r>
                      <a:endParaRPr lang="tk-TM" sz="2400" b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+ </a:t>
                      </a:r>
                      <a:endParaRPr lang="ru-RU" sz="2400" b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+ </a:t>
                      </a:r>
                      <a:endParaRPr lang="ru-RU" sz="2400" b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– </a:t>
                      </a:r>
                      <a:endParaRPr lang="ru-RU" sz="2400" b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</a:rPr>
                        <a:t>–</a:t>
                      </a:r>
                      <a:endParaRPr lang="ru-RU" sz="24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03548" y="1675352"/>
            <a:ext cx="842493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 smtClean="0"/>
          </a:p>
          <a:p>
            <a:r>
              <a:rPr lang="ru-RU" sz="2000" i="1" dirty="0" smtClean="0"/>
              <a:t>1-nji </a:t>
            </a:r>
            <a:r>
              <a:rPr lang="ru-RU" sz="2000" i="1" dirty="0" err="1" smtClean="0"/>
              <a:t>tablisa</a:t>
            </a:r>
            <a:endParaRPr lang="ru-RU" sz="2000" i="1" dirty="0" smtClean="0"/>
          </a:p>
          <a:p>
            <a:pPr algn="ctr"/>
            <a:r>
              <a:rPr lang="ru-RU" sz="2400" b="1" dirty="0" smtClean="0"/>
              <a:t>ΔX </a:t>
            </a:r>
            <a:r>
              <a:rPr lang="ru-RU" sz="2400" b="1" dirty="0"/>
              <a:t>и </a:t>
            </a:r>
            <a:r>
              <a:rPr lang="ru-RU" sz="2400" b="1" dirty="0" smtClean="0"/>
              <a:t>ΔY </a:t>
            </a:r>
            <a:r>
              <a:rPr lang="ru-RU" sz="2400" b="1" dirty="0" err="1" smtClean="0"/>
              <a:t>koordinatalar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artdyrmasynyň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alamatlary</a:t>
            </a:r>
            <a:r>
              <a:rPr lang="ru-RU" sz="2400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4777" y="404664"/>
            <a:ext cx="83529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/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tk-TM" sz="2400" dirty="0">
                <a:latin typeface="Times New Roman" pitchFamily="18" charset="0"/>
                <a:cs typeface="Times New Roman" pitchFamily="18" charset="0"/>
              </a:rPr>
              <a:t>formulalarda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hemişe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kiçi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bolýandygy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ΔX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koordinatalar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artdyrmasynyň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alamatlary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alamatlaryna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bagly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bolýarlar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k-TM" sz="24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urçlaryň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dürli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bahalary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ΔX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alamatlary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1-nji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tablisada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hödürlenen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621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8386" y="404664"/>
            <a:ext cx="84820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/>
            </a:r>
            <a:br>
              <a:rPr lang="ru-RU"/>
            </a:br>
            <a:r>
              <a:rPr lang="ru-RU"/>
              <a:t/>
            </a:r>
            <a:br>
              <a:rPr lang="ru-RU"/>
            </a:br>
            <a:endParaRPr lang="tk-TM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8969" y="404664"/>
            <a:ext cx="828092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/>
            <a:r>
              <a:rPr lang="tk-TM" sz="2500" dirty="0" smtClean="0">
                <a:latin typeface="Times New Roman" pitchFamily="18" charset="0"/>
                <a:cs typeface="Times New Roman" pitchFamily="18" charset="0"/>
              </a:rPr>
              <a:t>Rumbuň </a:t>
            </a:r>
            <a:r>
              <a:rPr lang="tk-TM" sz="2500" dirty="0" smtClean="0">
                <a:latin typeface="Times New Roman" pitchFamily="18" charset="0"/>
                <a:cs typeface="Times New Roman" pitchFamily="18" charset="0"/>
              </a:rPr>
              <a:t>kömegi bilen koordinatalar artdyrmalaryny şu formulalar arkaly hasaplaýarys:</a:t>
            </a:r>
          </a:p>
          <a:p>
            <a:pPr indent="542925"/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ΔX = S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err="1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 ,</a:t>
            </a:r>
            <a:br>
              <a:rPr lang="ru-RU" sz="25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      ΔY </a:t>
            </a:r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= S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err="1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 .</a:t>
            </a: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indent="542925"/>
            <a:r>
              <a:rPr lang="tk-TM" sz="25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oordinatalar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artdyrmalaryna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alamatlary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rumbuň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adyna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görä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berýärler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542925"/>
            <a:r>
              <a:rPr lang="tk-TM" sz="25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oordinatalar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artdyrmalaryny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tk-TM" sz="25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plap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beýleki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nokadyň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gözlenýän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koordinatalaryny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tapýarys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542925"/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 = X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 + ΔX ,</a:t>
            </a:r>
            <a:br>
              <a:rPr lang="ru-RU" sz="25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      Y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= Y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 + ΔY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542925"/>
            <a:r>
              <a:rPr lang="tk-TM" sz="2500" dirty="0" smtClean="0">
                <a:latin typeface="Times New Roman" pitchFamily="18" charset="0"/>
                <a:cs typeface="Times New Roman" pitchFamily="18" charset="0"/>
              </a:rPr>
              <a:t>Şunlukda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nokatlaryň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islendik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sanynyň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koordinatalaryny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şu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tertip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boýunça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tapmak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mümkin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indiki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nokadyň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koordinatalary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ondan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öňki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nokadyň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koordinatasynyň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üstüne</a:t>
            </a:r>
            <a:r>
              <a:rPr lang="tk-TM" sz="25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degişli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artdyrmalaryň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goşulmagyna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deň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66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/>
            <a:r>
              <a:rPr lang="ru-RU" sz="2400" b="1" dirty="0" smtClean="0"/>
              <a:t>4.2</a:t>
            </a:r>
            <a:r>
              <a:rPr lang="ru-RU" sz="2400" b="1" dirty="0"/>
              <a:t>. </a:t>
            </a:r>
            <a:r>
              <a:rPr lang="ru-RU" sz="2400" b="1" dirty="0" err="1" smtClean="0"/>
              <a:t>Ters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geodeziki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mesele</a:t>
            </a:r>
            <a:endParaRPr lang="ru-RU" sz="2400" b="1" dirty="0" smtClean="0"/>
          </a:p>
          <a:p>
            <a:pPr indent="542925"/>
            <a:r>
              <a:rPr lang="ru-RU" sz="2400" b="1" dirty="0"/>
              <a:t/>
            </a:r>
            <a:br>
              <a:rPr lang="ru-RU" sz="2400" b="1" dirty="0"/>
            </a:b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413631" y="1030670"/>
            <a:ext cx="828092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/>
            <a:r>
              <a:rPr lang="tk-TM" sz="2400" b="1" dirty="0" smtClean="0">
                <a:latin typeface="Times New Roman" pitchFamily="18" charset="0"/>
                <a:cs typeface="Times New Roman" pitchFamily="18" charset="0"/>
              </a:rPr>
              <a:t>Ters geodeziki meseläniň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manysy,</a:t>
            </a:r>
            <a:r>
              <a:rPr lang="tk-TM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nokatlaryň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Y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Y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belli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koordinatalarynda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çyzygyň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uzynlygyny we ugruny: </a:t>
            </a:r>
            <a:r>
              <a:rPr lang="tk-TM" sz="28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tk-TM" sz="1100" i="1" dirty="0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tk-TM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rumbyny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ýa-da </a:t>
            </a:r>
            <a:r>
              <a:rPr lang="tk-TM" sz="2800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tk-TM" sz="1200" dirty="0" smtClean="0">
                <a:latin typeface="Symbol" pitchFamily="18" charset="2"/>
                <a:cs typeface="Times New Roman" pitchFamily="18" charset="0"/>
              </a:rPr>
              <a:t>AB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 gönükdiriji burçuny kesgitlemekden durýar (24-nji surat).</a:t>
            </a:r>
          </a:p>
          <a:p>
            <a:pPr indent="542925"/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Berlen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mesele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şunuň ýaly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çözülýär.</a:t>
            </a:r>
            <a:endParaRPr lang="tk-TM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542925"/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Ilkibaşda koordinatalar artdyrmalaryny tapýarys.  </a:t>
            </a: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31968"/>
            <a:ext cx="3699712" cy="31235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3" name="Прямоугольник 2"/>
          <p:cNvSpPr/>
          <p:nvPr/>
        </p:nvSpPr>
        <p:spPr>
          <a:xfrm>
            <a:off x="5004048" y="3717032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2-nji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surat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tk-TM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ers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geodeziki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mesele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tk-TM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8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395536" y="404664"/>
                <a:ext cx="8352928" cy="36402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2400" i="1" dirty="0" smtClean="0">
                    <a:latin typeface="Times New Roman" pitchFamily="18" charset="0"/>
                    <a:cs typeface="Times New Roman" pitchFamily="18" charset="0"/>
                  </a:rPr>
                  <a:t>ΔX </a:t>
                </a:r>
                <a:r>
                  <a:rPr lang="ru-RU" sz="2400" i="1" dirty="0">
                    <a:latin typeface="Times New Roman" pitchFamily="18" charset="0"/>
                    <a:cs typeface="Times New Roman" pitchFamily="18" charset="0"/>
                  </a:rPr>
                  <a:t>= X</a:t>
                </a:r>
                <a:r>
                  <a:rPr lang="ru-RU" sz="1600" i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ru-RU" sz="2400" i="1" dirty="0">
                    <a:latin typeface="Times New Roman" pitchFamily="18" charset="0"/>
                    <a:cs typeface="Times New Roman" pitchFamily="18" charset="0"/>
                  </a:rPr>
                  <a:t> – X</a:t>
                </a:r>
                <a:r>
                  <a:rPr lang="ru-RU" sz="1600" i="1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sz="2400" i="1" dirty="0">
                    <a:latin typeface="Times New Roman" pitchFamily="18" charset="0"/>
                    <a:cs typeface="Times New Roman" pitchFamily="18" charset="0"/>
                  </a:rPr>
                  <a:t> ,</a:t>
                </a:r>
                <a:br>
                  <a:rPr lang="ru-RU" sz="2400" i="1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2400" i="1" dirty="0">
                    <a:latin typeface="Times New Roman" pitchFamily="18" charset="0"/>
                    <a:cs typeface="Times New Roman" pitchFamily="18" charset="0"/>
                  </a:rPr>
                  <a:t>ΔY = Y</a:t>
                </a:r>
                <a:r>
                  <a:rPr lang="ru-RU" sz="1600" i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ru-RU" sz="2400" i="1" dirty="0">
                    <a:latin typeface="Times New Roman" pitchFamily="18" charset="0"/>
                    <a:cs typeface="Times New Roman" pitchFamily="18" charset="0"/>
                  </a:rPr>
                  <a:t> – Y</a:t>
                </a:r>
                <a:r>
                  <a:rPr lang="ru-RU" sz="1600" i="1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sz="24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i="1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indent="542925"/>
                <a:r>
                  <a:rPr lang="tk-TM" sz="2400" i="1" dirty="0" smtClean="0"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tk-TM" sz="1100" i="1" dirty="0" smtClean="0">
                    <a:latin typeface="Times New Roman" pitchFamily="18" charset="0"/>
                    <a:cs typeface="Times New Roman" pitchFamily="18" charset="0"/>
                  </a:rPr>
                  <a:t>AB</a:t>
                </a:r>
                <a:r>
                  <a:rPr lang="tk-TM" sz="24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tk-TM" sz="2400" dirty="0" smtClean="0">
                    <a:latin typeface="Times New Roman" pitchFamily="18" charset="0"/>
                    <a:cs typeface="Times New Roman" pitchFamily="18" charset="0"/>
                  </a:rPr>
                  <a:t>burçuň</a:t>
                </a:r>
                <a:r>
                  <a:rPr lang="tk-TM" sz="24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tk-TM" sz="2400" dirty="0" smtClean="0">
                    <a:latin typeface="Times New Roman" pitchFamily="18" charset="0"/>
                    <a:cs typeface="Times New Roman" pitchFamily="18" charset="0"/>
                  </a:rPr>
                  <a:t>ululygyny şu gatnaşykdan kesgitleýäris:</a:t>
                </a:r>
                <a:r>
                  <a:rPr lang="tk-TM" sz="14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indent="542925"/>
                <a:r>
                  <a:rPr lang="tk-TM" sz="2400" dirty="0" smtClean="0">
                    <a:latin typeface="Times New Roman" pitchFamily="18" charset="0"/>
                    <a:cs typeface="Times New Roman" pitchFamily="18" charset="0"/>
                  </a:rPr>
                  <a:t>tg</a:t>
                </a:r>
                <a:r>
                  <a:rPr lang="tk-TM" sz="2400" i="1" dirty="0" smtClean="0"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tk-TM" sz="1400" i="1" dirty="0" smtClean="0">
                    <a:latin typeface="Times New Roman" pitchFamily="18" charset="0"/>
                    <a:cs typeface="Times New Roman" pitchFamily="18" charset="0"/>
                  </a:rPr>
                  <a:t>AB</a:t>
                </a:r>
                <a:r>
                  <a:rPr lang="tk-TM" sz="2400" i="1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k-TM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tk-TM" sz="240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l-GR" sz="240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Χ</m:t>
                        </m:r>
                      </m:num>
                      <m:den>
                        <m:r>
                          <a:rPr lang="tk-TM" sz="2400" i="1" smtClean="0">
                            <a:latin typeface="Cambria Math"/>
                            <a:cs typeface="Times New Roman" pitchFamily="18" charset="0"/>
                          </a:rPr>
                          <m:t>∆</m:t>
                        </m:r>
                        <m:r>
                          <a:rPr lang="tk-TM" sz="2400" b="0" i="1" smtClean="0">
                            <a:latin typeface="Cambria Math"/>
                            <a:cs typeface="Times New Roman" pitchFamily="18" charset="0"/>
                          </a:rPr>
                          <m:t>𝑌</m:t>
                        </m:r>
                      </m:den>
                    </m:f>
                  </m:oMath>
                </a14:m>
                <a:endParaRPr lang="ru-RU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indent="542925"/>
                <a:r>
                  <a:rPr lang="tk-TM" sz="2400" dirty="0" smtClean="0">
                    <a:latin typeface="Times New Roman" pitchFamily="18" charset="0"/>
                    <a:cs typeface="Times New Roman" pitchFamily="18" charset="0"/>
                  </a:rPr>
                  <a:t>Koordinatalar artdyrmasynyň alamatlary boýunça rumbuň ýerleşen çärýegini we onuň adyny hasaplaýarys. Gönükdiriji burçlaryň we rumblaryň arasyndaky baglanşyklary peýdalanyp,</a:t>
                </a:r>
                <a:r>
                  <a:rPr lang="el-GR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l-GR" sz="2800" i="1" dirty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ru-RU" sz="1400" i="1" dirty="0" smtClean="0">
                    <a:latin typeface="Times New Roman" pitchFamily="18" charset="0"/>
                    <a:cs typeface="Times New Roman" pitchFamily="18" charset="0"/>
                  </a:rPr>
                  <a:t>AB</a:t>
                </a:r>
                <a:r>
                  <a:rPr lang="ru-RU" sz="24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tk-TM" sz="24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tk-TM" sz="2400" dirty="0" smtClean="0">
                    <a:latin typeface="Times New Roman" pitchFamily="18" charset="0"/>
                    <a:cs typeface="Times New Roman" pitchFamily="18" charset="0"/>
                  </a:rPr>
                  <a:t>tapýarys.</a:t>
                </a:r>
              </a:p>
              <a:p>
                <a:pPr indent="542925"/>
                <a:r>
                  <a:rPr lang="tk-TM" sz="2400" dirty="0" smtClean="0">
                    <a:latin typeface="Times New Roman" pitchFamily="18" charset="0"/>
                    <a:cs typeface="Times New Roman" pitchFamily="18" charset="0"/>
                  </a:rPr>
                  <a:t>Barlag üçin </a:t>
                </a:r>
                <a:r>
                  <a:rPr lang="tk-TM" sz="2400" i="1" dirty="0" smtClean="0"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tk-TM" sz="1600" i="1" dirty="0" smtClean="0">
                    <a:latin typeface="Times New Roman" pitchFamily="18" charset="0"/>
                    <a:cs typeface="Times New Roman" pitchFamily="18" charset="0"/>
                  </a:rPr>
                  <a:t>AB</a:t>
                </a:r>
                <a:r>
                  <a:rPr lang="tk-TM" sz="24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tk-TM" sz="2400" dirty="0" smtClean="0">
                    <a:latin typeface="Times New Roman" pitchFamily="18" charset="0"/>
                    <a:cs typeface="Times New Roman" pitchFamily="18" charset="0"/>
                  </a:rPr>
                  <a:t>şu formulalar arkaly iki gezek hasaplaýarys:</a:t>
                </a:r>
                <a:endParaRPr lang="tk-TM" sz="2400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04664"/>
                <a:ext cx="8352928" cy="3640292"/>
              </a:xfrm>
              <a:prstGeom prst="rect">
                <a:avLst/>
              </a:prstGeom>
              <a:blipFill>
                <a:blip r:embed="rId2"/>
                <a:stretch>
                  <a:fillRect l="-1533" t="-1338" b="-28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395536" y="2136339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/>
              <a:t/>
            </a:r>
            <a:br>
              <a:rPr lang="ru-RU" i="1"/>
            </a:br>
            <a:r>
              <a:rPr lang="ru-RU"/>
              <a:t/>
            </a:r>
            <a:br>
              <a:rPr lang="ru-RU"/>
            </a:br>
            <a:endParaRPr lang="ru-RU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598" y="4077072"/>
            <a:ext cx="7056784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371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/>
            <a:r>
              <a:rPr lang="ru-RU" sz="1600" b="1" i="1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i="1">
                <a:latin typeface="Times New Roman" pitchFamily="18" charset="0"/>
                <a:cs typeface="Times New Roman" pitchFamily="18" charset="0"/>
              </a:rPr>
            </a:br>
            <a:r>
              <a:rPr lang="ru-RU" sz="2400"/>
              <a:t/>
            </a:r>
            <a:br>
              <a:rPr lang="ru-RU" sz="2400"/>
            </a:br>
            <a:endParaRPr lang="ru-RU" sz="2400"/>
          </a:p>
        </p:txBody>
      </p:sp>
      <p:sp>
        <p:nvSpPr>
          <p:cNvPr id="3" name="Прямоугольник 2"/>
          <p:cNvSpPr/>
          <p:nvPr/>
        </p:nvSpPr>
        <p:spPr>
          <a:xfrm>
            <a:off x="381819" y="348045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2400" i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tk-TM" sz="1600" i="1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tk-TM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2400" smtClean="0">
                <a:latin typeface="Times New Roman" pitchFamily="18" charset="0"/>
                <a:cs typeface="Times New Roman" pitchFamily="18" charset="0"/>
              </a:rPr>
              <a:t>aralygy şu formula boýunça hem kesgitlemek bolar: </a:t>
            </a:r>
            <a:endParaRPr lang="ru-RU" sz="240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881930"/>
            <a:ext cx="2429500" cy="674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03920" y="1556791"/>
            <a:ext cx="835292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2400" b="1" dirty="0">
                <a:latin typeface="Times New Roman" pitchFamily="18" charset="0"/>
                <a:cs typeface="Times New Roman" pitchFamily="18" charset="0"/>
              </a:rPr>
              <a:t>4.3.  Başlangyç we soňky nokatlaryň gönükdiriji burçlarynyň </a:t>
            </a:r>
            <a:r>
              <a:rPr lang="tk-TM" sz="2400" b="1" dirty="0" smtClean="0">
                <a:latin typeface="Times New Roman" pitchFamily="18" charset="0"/>
                <a:cs typeface="Times New Roman" pitchFamily="18" charset="0"/>
              </a:rPr>
              <a:t>arasyndaky arabaglanşyk</a:t>
            </a:r>
          </a:p>
          <a:p>
            <a:pPr indent="542925"/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3-nji suratda teodolit ýörelgesiniň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taraplarynyň gönükdiriji burçlaryny kesgitlemegiň çyzgysy görkezilen. Başlangyç tarapyň </a:t>
            </a:r>
            <a:r>
              <a:rPr lang="tk-TM" sz="2400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tk-TM" sz="1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 gönükdiriji burçy belli we geodeziki abzaly teodolit bilen,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A-dan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B çenli ýörelgäniň sag tarapynda ýatan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β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burçlar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ölçenen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542925"/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Ýörelgäniň galan taraplarynyň </a:t>
            </a:r>
            <a:r>
              <a:rPr lang="tk-TM" sz="2400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tk-TM" sz="1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k-TM" sz="2400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tk-TM" sz="1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k-TM" sz="2400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tk-TM" sz="1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2400" dirty="0">
                <a:latin typeface="Times New Roman" pitchFamily="18" charset="0"/>
                <a:cs typeface="Times New Roman" pitchFamily="18" charset="0"/>
              </a:rPr>
              <a:t>gönükdiriji burçlaryny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tapýarys.</a:t>
            </a:r>
          </a:p>
          <a:p>
            <a:pPr indent="542925"/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Göni we ters </a:t>
            </a:r>
            <a:r>
              <a:rPr lang="tk-TM" sz="2400" dirty="0">
                <a:latin typeface="Times New Roman" pitchFamily="18" charset="0"/>
                <a:cs typeface="Times New Roman" pitchFamily="18" charset="0"/>
              </a:rPr>
              <a:t>gönükdiriji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burçlaryny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ň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aralaryndaky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baglanyşygyň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esasynda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ýazyp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bileris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542925"/>
            <a:r>
              <a:rPr lang="tk-TM" sz="2800" i="1" dirty="0">
                <a:latin typeface="Symbol" pitchFamily="18" charset="2"/>
                <a:cs typeface="Times New Roman" pitchFamily="18" charset="0"/>
              </a:rPr>
              <a:t>a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tk-TM" sz="14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tk-TM" sz="24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tk-TM" sz="28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tk-TM" sz="1200" i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tk-TM" sz="2400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180°. </a:t>
            </a:r>
            <a:r>
              <a:rPr lang="tk-TM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tk-TM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789040"/>
            <a:ext cx="83308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20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20688"/>
            <a:ext cx="7237224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1560" y="3717032"/>
            <a:ext cx="8352928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3-nji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surat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k-TM" sz="20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eodolit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ýörelgesiniň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taraplarynyň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gönükdiriji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burçlaryny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2000" b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r>
              <a:rPr lang="tk-TM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2000" b="1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kesgitlemegiň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çyzgysy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542925"/>
            <a:endParaRPr lang="tk-TM" sz="800" dirty="0" smtClean="0">
              <a:latin typeface="Times New Roman" pitchFamily="18" charset="0"/>
              <a:cs typeface="Times New Roman" pitchFamily="18" charset="0"/>
            </a:endParaRPr>
          </a:p>
          <a:p>
            <a:pPr indent="542925"/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erlen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aňlatmadan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şular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gelip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çykýar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542925"/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180°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– β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tk-TM" sz="2400" i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542925"/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eodolit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ýörelgeleriniň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galan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taraplarynyň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gönükdiriji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burçlary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hem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edil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şunuň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ýaly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hasaplanýar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52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1231</TotalTime>
  <Words>599</Words>
  <Application>Microsoft Office PowerPoint</Application>
  <PresentationFormat>Экран (4:3)</PresentationFormat>
  <Paragraphs>101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Cambria Math</vt:lpstr>
      <vt:lpstr>Symbol</vt:lpstr>
      <vt:lpstr>Times New Roman</vt:lpstr>
      <vt:lpstr>Verdana</vt:lpstr>
      <vt:lpstr>Wingdings 2</vt:lpstr>
      <vt:lpstr>Аспект</vt:lpstr>
      <vt:lpstr>    4-njy umumy okuw. Tema:  GÖNI  WE TERS GEODEZIKI                MESELELER    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9-njy umumy okuw. Tema: BEÝGELMELERI WE NOKATLARYŇ BEÝIKLIK BELLIKLERINI KESGITLEMEK</dc:title>
  <dc:creator>Пользователь</dc:creator>
  <cp:lastModifiedBy>Пользователь Windows</cp:lastModifiedBy>
  <cp:revision>74</cp:revision>
  <dcterms:created xsi:type="dcterms:W3CDTF">2021-02-12T07:42:36Z</dcterms:created>
  <dcterms:modified xsi:type="dcterms:W3CDTF">2021-03-05T13:38:38Z</dcterms:modified>
</cp:coreProperties>
</file>