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6" r:id="rId5"/>
    <p:sldId id="317" r:id="rId6"/>
    <p:sldId id="324" r:id="rId7"/>
    <p:sldId id="325" r:id="rId8"/>
    <p:sldId id="326" r:id="rId9"/>
    <p:sldId id="279" r:id="rId10"/>
    <p:sldId id="308" r:id="rId11"/>
    <p:sldId id="318" r:id="rId12"/>
    <p:sldId id="327" r:id="rId13"/>
    <p:sldId id="321" r:id="rId14"/>
    <p:sldId id="328" r:id="rId15"/>
    <p:sldId id="322" r:id="rId16"/>
    <p:sldId id="313" r:id="rId17"/>
    <p:sldId id="309" r:id="rId18"/>
    <p:sldId id="323" r:id="rId19"/>
    <p:sldId id="311" r:id="rId20"/>
    <p:sldId id="329" r:id="rId21"/>
    <p:sldId id="319" r:id="rId22"/>
    <p:sldId id="330"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17.03.2021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17.03.2021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17.03.2021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17.03.2021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406769"/>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 </a:t>
            </a:r>
            <a:r>
              <a:rPr lang="es-ES" sz="4400" b="1" dirty="0">
                <a:latin typeface="Times New Roman" panose="02020603050405020304" pitchFamily="18" charset="0"/>
                <a:ea typeface="Times New Roman" panose="02020603050405020304" pitchFamily="18" charset="0"/>
              </a:rPr>
              <a:t>Teodalit bilen </a:t>
            </a:r>
            <a:r>
              <a:rPr lang="es-ES" sz="4400" b="1" dirty="0" smtClean="0">
                <a:latin typeface="Times New Roman" panose="02020603050405020304" pitchFamily="18" charset="0"/>
                <a:ea typeface="Times New Roman" panose="02020603050405020304" pitchFamily="18" charset="0"/>
              </a:rPr>
              <a:t>işlemek</a:t>
            </a:r>
            <a:r>
              <a:rPr lang="tk-TM" sz="4400" b="1" dirty="0">
                <a:latin typeface="Times New Roman" panose="02020603050405020304" pitchFamily="18" charset="0"/>
                <a:ea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55843"/>
          </a:xfrm>
        </p:spPr>
        <p:txBody>
          <a:bodyPr>
            <a:normAutofit fontScale="90000"/>
          </a:bodyPr>
          <a:lstStyle/>
          <a:p>
            <a:endParaRPr lang="ru-RU" dirty="0"/>
          </a:p>
        </p:txBody>
      </p:sp>
      <p:sp>
        <p:nvSpPr>
          <p:cNvPr id="3" name="Объект 2"/>
          <p:cNvSpPr>
            <a:spLocks noGrp="1"/>
          </p:cNvSpPr>
          <p:nvPr>
            <p:ph idx="1"/>
          </p:nvPr>
        </p:nvSpPr>
        <p:spPr>
          <a:xfrm>
            <a:off x="838199" y="923192"/>
            <a:ext cx="10952285" cy="5253771"/>
          </a:xfrm>
        </p:spPr>
        <p:txBody>
          <a:bodyPr>
            <a:normAutofit fontScale="92500"/>
          </a:bodyPr>
          <a:lstStyle/>
          <a:p>
            <a:pPr indent="381000" algn="just">
              <a:spcAft>
                <a:spcPts val="0"/>
              </a:spcAft>
            </a:pPr>
            <a:r>
              <a:rPr lang="tk-TM" b="1" dirty="0" smtClean="0">
                <a:latin typeface="Times New Roman" panose="02020603050405020304" pitchFamily="18" charset="0"/>
                <a:ea typeface="Times New Roman" panose="02020603050405020304" pitchFamily="18" charset="0"/>
              </a:rPr>
              <a:t>     </a:t>
            </a:r>
            <a:r>
              <a:rPr lang="tk-TM" sz="3600" b="1" dirty="0">
                <a:latin typeface="Times New Roman" panose="02020603050405020304" pitchFamily="18" charset="0"/>
                <a:ea typeface="Times New Roman" panose="02020603050405020304" pitchFamily="18" charset="0"/>
              </a:rPr>
              <a:t>3</a:t>
            </a:r>
            <a:r>
              <a:rPr lang="ru-RU" sz="3600" b="1" dirty="0" smtClean="0">
                <a:latin typeface="Times New Roman" panose="02020603050405020304" pitchFamily="18" charset="0"/>
                <a:ea typeface="Times New Roman" panose="02020603050405020304" pitchFamily="18" charset="0"/>
              </a:rPr>
              <a:t>.</a:t>
            </a:r>
            <a:r>
              <a:rPr lang="ru-RU" sz="3600" dirty="0" smtClean="0">
                <a:solidFill>
                  <a:srgbClr val="000000"/>
                </a:solidFill>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Gorizontal burçlary ölçemek</a:t>
            </a:r>
            <a:r>
              <a:rPr lang="cs-CZ" sz="3600" dirty="0">
                <a:latin typeface="Times New Roman" panose="02020603050405020304" pitchFamily="18" charset="0"/>
                <a:ea typeface="Times New Roman" panose="02020603050405020304" pitchFamily="18" charset="0"/>
              </a:rPr>
              <a:t> üçin birnäçe usullary ulanýarlar. Inženerçilik işlerinde </a:t>
            </a:r>
            <a:r>
              <a:rPr lang="hr-HR" sz="3600" dirty="0">
                <a:latin typeface="Times New Roman" panose="02020603050405020304" pitchFamily="18" charset="0"/>
                <a:ea typeface="Times New Roman" panose="02020603050405020304" pitchFamily="18" charset="0"/>
              </a:rPr>
              <a:t>ýarym</a:t>
            </a:r>
            <a:r>
              <a:rPr lang="cs-CZ" sz="3600" dirty="0">
                <a:latin typeface="Times New Roman" panose="02020603050405020304" pitchFamily="18" charset="0"/>
                <a:ea typeface="Times New Roman" panose="02020603050405020304" pitchFamily="18" charset="0"/>
              </a:rPr>
              <a:t>, doly, töwerek we gaýtalama usullary</a:t>
            </a:r>
            <a:r>
              <a:rPr lang="cs-CZ" sz="3600" b="1"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ulanylýar. </a:t>
            </a:r>
            <a:r>
              <a:rPr lang="cs-CZ" sz="3600" b="1" dirty="0">
                <a:latin typeface="Times New Roman" panose="02020603050405020304" pitchFamily="18" charset="0"/>
                <a:ea typeface="Times New Roman" panose="02020603050405020304" pitchFamily="18" charset="0"/>
              </a:rPr>
              <a:t>Gorizontal burçuň</a:t>
            </a:r>
            <a:r>
              <a:rPr lang="cs-CZ" sz="3600" dirty="0">
                <a:latin typeface="Times New Roman" panose="02020603050405020304" pitchFamily="18" charset="0"/>
                <a:ea typeface="Times New Roman" panose="02020603050405020304" pitchFamily="18" charset="0"/>
              </a:rPr>
              <a:t> bahasy ölçenilýän nokadyñ depesinden çykýan </a:t>
            </a:r>
            <a:r>
              <a:rPr lang="cs-CZ" sz="3600" b="1" dirty="0">
                <a:latin typeface="Times New Roman" panose="02020603050405020304" pitchFamily="18" charset="0"/>
                <a:ea typeface="Times New Roman" panose="02020603050405020304" pitchFamily="18" charset="0"/>
              </a:rPr>
              <a:t>iki</a:t>
            </a:r>
            <a:r>
              <a:rPr lang="cs-CZ" sz="3600" dirty="0">
                <a:latin typeface="Times New Roman" panose="02020603050405020304" pitchFamily="18" charset="0"/>
                <a:ea typeface="Times New Roman" panose="02020603050405020304" pitchFamily="18" charset="0"/>
              </a:rPr>
              <a:t> ugruň burç bahalarynyň tapawudy görnüşinde alynýar. </a:t>
            </a:r>
            <a:r>
              <a:rPr lang="cs-CZ" sz="3600" b="1" dirty="0">
                <a:latin typeface="Times New Roman" panose="02020603050405020304" pitchFamily="18" charset="0"/>
                <a:ea typeface="Times New Roman" panose="02020603050405020304" pitchFamily="18" charset="0"/>
              </a:rPr>
              <a:t>Gorizontal burçlary ölçemek</a:t>
            </a:r>
            <a:r>
              <a:rPr lang="cs-CZ" sz="3600" dirty="0">
                <a:latin typeface="Times New Roman" panose="02020603050405020304" pitchFamily="18" charset="0"/>
                <a:ea typeface="Times New Roman" panose="02020603050405020304" pitchFamily="18" charset="0"/>
              </a:rPr>
              <a:t> üçin birnäçe usullary ulanýarlar. Inženerçilik işlerinde </a:t>
            </a:r>
            <a:r>
              <a:rPr lang="hr-HR" sz="3600" dirty="0">
                <a:latin typeface="Times New Roman" panose="02020603050405020304" pitchFamily="18" charset="0"/>
                <a:ea typeface="Times New Roman" panose="02020603050405020304" pitchFamily="18" charset="0"/>
              </a:rPr>
              <a:t>ýarym</a:t>
            </a:r>
            <a:r>
              <a:rPr lang="cs-CZ" sz="3600" dirty="0">
                <a:latin typeface="Times New Roman" panose="02020603050405020304" pitchFamily="18" charset="0"/>
                <a:ea typeface="Times New Roman" panose="02020603050405020304" pitchFamily="18" charset="0"/>
              </a:rPr>
              <a:t>, doly, töwerek we gaýtalama usullary</a:t>
            </a:r>
            <a:r>
              <a:rPr lang="cs-CZ" sz="3600" b="1"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ulanylýar. Gorizontal burçuň bahasy ölçenilýän nokadyñ depesinden çykýan iki ugruň burç bahalarynyň tapawudy görnüşinde alynýar.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ru-RU" dirty="0" smtClean="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2648511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87728"/>
          </a:xfrm>
        </p:spPr>
        <p:txBody>
          <a:bodyPr>
            <a:normAutofit fontScale="90000"/>
          </a:bodyPr>
          <a:lstStyle/>
          <a:p>
            <a:endParaRPr lang="ru-RU" dirty="0"/>
          </a:p>
        </p:txBody>
      </p:sp>
      <p:sp>
        <p:nvSpPr>
          <p:cNvPr id="3" name="Объект 2"/>
          <p:cNvSpPr>
            <a:spLocks noGrp="1"/>
          </p:cNvSpPr>
          <p:nvPr>
            <p:ph idx="1"/>
          </p:nvPr>
        </p:nvSpPr>
        <p:spPr>
          <a:xfrm>
            <a:off x="838200" y="1107831"/>
            <a:ext cx="10515600" cy="4853354"/>
          </a:xfrm>
        </p:spPr>
        <p:txBody>
          <a:bodyPr>
            <a:normAutofit lnSpcReduction="10000"/>
          </a:bodyPr>
          <a:lstStyle/>
          <a:p>
            <a:pPr algn="ctr">
              <a:spcAft>
                <a:spcPts val="0"/>
              </a:spcAft>
            </a:pPr>
            <a:r>
              <a:rPr lang="ru-RU" b="1" dirty="0">
                <a:latin typeface="Times New Roman" panose="02020603050405020304" pitchFamily="18" charset="0"/>
                <a:ea typeface="Times New Roman" panose="02020603050405020304" pitchFamily="18" charset="0"/>
              </a:rPr>
              <a:t> </a:t>
            </a:r>
            <a:r>
              <a:rPr lang="cs-CZ" b="1" dirty="0">
                <a:latin typeface="Times New Roman" panose="02020603050405020304" pitchFamily="18" charset="0"/>
                <a:ea typeface="Times New Roman" panose="02020603050405020304" pitchFamily="18" charset="0"/>
              </a:rPr>
              <a:t>Gorizontal </a:t>
            </a:r>
            <a:r>
              <a:rPr lang="cs-CZ" b="1" dirty="0" smtClean="0">
                <a:latin typeface="Times New Roman" panose="02020603050405020304" pitchFamily="18" charset="0"/>
                <a:ea typeface="Times New Roman" panose="02020603050405020304" pitchFamily="18" charset="0"/>
              </a:rPr>
              <a:t>burç</a:t>
            </a:r>
            <a:r>
              <a:rPr lang="tk-TM" b="1" dirty="0" smtClean="0">
                <a:latin typeface="Times New Roman" panose="02020603050405020304" pitchFamily="18" charset="0"/>
                <a:ea typeface="Times New Roman" panose="02020603050405020304" pitchFamily="18" charset="0"/>
              </a:rPr>
              <a:t>lar</a:t>
            </a:r>
            <a:r>
              <a:rPr lang="cs-CZ" b="1" dirty="0" smtClean="0">
                <a:latin typeface="Times New Roman" panose="02020603050405020304" pitchFamily="18" charset="0"/>
                <a:ea typeface="Times New Roman" panose="02020603050405020304" pitchFamily="18" charset="0"/>
              </a:rPr>
              <a:t>y </a:t>
            </a:r>
            <a:r>
              <a:rPr lang="cs-CZ" b="1" dirty="0">
                <a:latin typeface="Times New Roman" panose="02020603050405020304" pitchFamily="18" charset="0"/>
                <a:ea typeface="Times New Roman" panose="02020603050405020304" pitchFamily="18" charset="0"/>
              </a:rPr>
              <a:t>ölçemegiň ýarym we doly usullary</a:t>
            </a:r>
            <a:endParaRPr lang="ru-RU" sz="1600" dirty="0">
              <a:latin typeface="Times New Roman" panose="02020603050405020304" pitchFamily="18" charset="0"/>
              <a:ea typeface="Times New Roman" panose="02020603050405020304" pitchFamily="18" charset="0"/>
            </a:endParaRPr>
          </a:p>
          <a:p>
            <a:pPr algn="just">
              <a:spcAft>
                <a:spcPts val="0"/>
              </a:spcAft>
            </a:pPr>
            <a:r>
              <a:rPr lang="ru-RU" dirty="0">
                <a:latin typeface="Times New Roman" panose="02020603050405020304" pitchFamily="18" charset="0"/>
                <a:ea typeface="Times New Roman" panose="02020603050405020304" pitchFamily="18" charset="0"/>
              </a:rPr>
              <a:t> </a:t>
            </a:r>
            <a:r>
              <a:rPr lang="ru-RU" dirty="0" smtClean="0">
                <a:latin typeface="Times New Roman" panose="02020603050405020304" pitchFamily="18" charset="0"/>
                <a:ea typeface="Times New Roman" panose="02020603050405020304" pitchFamily="18" charset="0"/>
              </a:rPr>
              <a:t>      </a:t>
            </a:r>
            <a:r>
              <a:rPr lang="cs-CZ" dirty="0" smtClean="0">
                <a:latin typeface="Times New Roman" panose="02020603050405020304" pitchFamily="18" charset="0"/>
                <a:ea typeface="Times New Roman" panose="02020603050405020304" pitchFamily="18" charset="0"/>
              </a:rPr>
              <a:t>Gorizontal </a:t>
            </a:r>
            <a:r>
              <a:rPr lang="cs-CZ" dirty="0">
                <a:latin typeface="Times New Roman" panose="02020603050405020304" pitchFamily="18" charset="0"/>
                <a:ea typeface="Times New Roman" panose="02020603050405020304" pitchFamily="18" charset="0"/>
              </a:rPr>
              <a:t>burçy ölçemek ýerdäki P nokatda </a:t>
            </a:r>
            <a:r>
              <a:rPr lang="cs-CZ" b="1" dirty="0">
                <a:latin typeface="Times New Roman" panose="02020603050405020304" pitchFamily="18" charset="0"/>
                <a:ea typeface="Times New Roman" panose="02020603050405020304" pitchFamily="18" charset="0"/>
              </a:rPr>
              <a:t>teodolidi</a:t>
            </a:r>
            <a:r>
              <a:rPr lang="cs-CZ" dirty="0">
                <a:latin typeface="Times New Roman" panose="02020603050405020304" pitchFamily="18" charset="0"/>
                <a:ea typeface="Times New Roman" panose="02020603050405020304" pitchFamily="18" charset="0"/>
              </a:rPr>
              <a:t> ýerleşdirip N we M nokatlarda çelgileri ornaşdyrmaly. Teodolit iş ýagdaýyna getirilenden soň haýsy burçuň (sag ýa-da çep) ölçenilýändigine baglylykda, teodolidiň garaýyş turbasyny nokatlara gönükdirmegiň nobaty kesgitlenilýär. Sag tarapdaky NPM  burçy ölçemek üçin ilki bilen  N nokada, soň  M nokada garalýar.</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tk-TM" dirty="0" smtClean="0">
                <a:latin typeface="Times New Roman" panose="02020603050405020304" pitchFamily="18" charset="0"/>
                <a:ea typeface="Times New Roman" panose="02020603050405020304" pitchFamily="18" charset="0"/>
              </a:rPr>
              <a:t>  </a:t>
            </a:r>
            <a:r>
              <a:rPr lang="cs-CZ" dirty="0" smtClean="0">
                <a:latin typeface="Times New Roman" panose="02020603050405020304" pitchFamily="18" charset="0"/>
                <a:ea typeface="Times New Roman" panose="02020603050405020304" pitchFamily="18" charset="0"/>
              </a:rPr>
              <a:t>N </a:t>
            </a:r>
            <a:r>
              <a:rPr lang="cs-CZ" dirty="0">
                <a:latin typeface="Times New Roman" panose="02020603050405020304" pitchFamily="18" charset="0"/>
                <a:ea typeface="Times New Roman" panose="02020603050405020304" pitchFamily="18" charset="0"/>
              </a:rPr>
              <a:t>nokatda goýulan çelgä garaýyş turba arkaly seretmeli. Çelgi garaýyş turbada görinenden soň berkidiji nurbatlaryny towlap alidada berkidilýär. Sapaklar torunyň kesişen nokady öwriji mikrometriñ kömegi bilen çelginiň düýbine gönilenýär we mikroskopyň gorizontal tegeleginden ilkinji hasap alynýar. Alnan hasap dergide N nokadyň garşysynda ýazylýar. </a:t>
            </a:r>
            <a:endParaRPr lang="ru-RU" dirty="0"/>
          </a:p>
        </p:txBody>
      </p:sp>
    </p:spTree>
    <p:extLst>
      <p:ext uri="{BB962C8B-B14F-4D97-AF65-F5344CB8AC3E}">
        <p14:creationId xmlns:p14="http://schemas.microsoft.com/office/powerpoint/2010/main" val="533296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84444"/>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3246362" y="1086501"/>
            <a:ext cx="5378291" cy="4136130"/>
          </a:xfrm>
          <a:prstGeom prst="rect">
            <a:avLst/>
          </a:prstGeom>
        </p:spPr>
      </p:pic>
    </p:spTree>
    <p:extLst>
      <p:ext uri="{BB962C8B-B14F-4D97-AF65-F5344CB8AC3E}">
        <p14:creationId xmlns:p14="http://schemas.microsoft.com/office/powerpoint/2010/main" val="3716887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99806"/>
          </a:xfrm>
        </p:spPr>
        <p:txBody>
          <a:bodyPr>
            <a:normAutofit fontScale="90000"/>
          </a:bodyPr>
          <a:lstStyle/>
          <a:p>
            <a:endParaRPr lang="ru-RU" dirty="0"/>
          </a:p>
        </p:txBody>
      </p:sp>
      <p:sp>
        <p:nvSpPr>
          <p:cNvPr id="3" name="Объект 2"/>
          <p:cNvSpPr>
            <a:spLocks noGrp="1"/>
          </p:cNvSpPr>
          <p:nvPr>
            <p:ph idx="1"/>
          </p:nvPr>
        </p:nvSpPr>
        <p:spPr>
          <a:xfrm>
            <a:off x="838200" y="1028700"/>
            <a:ext cx="10653346" cy="5148263"/>
          </a:xfrm>
        </p:spPr>
        <p:txBody>
          <a:bodyPr>
            <a:normAutofit fontScale="92500" lnSpcReduction="10000"/>
          </a:bodyPr>
          <a:lstStyle/>
          <a:p>
            <a:pPr indent="381000" algn="just">
              <a:spcAft>
                <a:spcPts val="0"/>
              </a:spcAft>
              <a:tabLst>
                <a:tab pos="-685800" algn="l"/>
              </a:tabLst>
            </a:pPr>
            <a:r>
              <a:rPr lang="tk-TM" dirty="0" smtClean="0"/>
              <a:t>     </a:t>
            </a:r>
            <a:r>
              <a:rPr lang="cs-CZ" sz="3600" dirty="0">
                <a:latin typeface="Times New Roman" panose="02020603050405020304" pitchFamily="18" charset="0"/>
                <a:ea typeface="Times New Roman" panose="02020603050405020304" pitchFamily="18" charset="0"/>
              </a:rPr>
              <a:t>Şu ýagdaýda alidadanyň berkidiji nurbatyny boşadyp garaýyş turba M nokada tarap öwrülýär we M nokatdaky çelgä seredilýär. Garaýyş turbada çelgi görinenden soň, alidadanyň we garaýyş turbanyň nurbatlary berkidilýär. Sapaklar torunyň kesişýän nokady alidadany öwriji mikrometriñ kömegi bilen çelginiň düýbine dogurlanýar we ýokardaky ýaly hasap alynýar. Alnan hasap dergide M nokadyň garşysynda ýazylýar. M nokatdan alnan hasapdan N nokatdan alnan hasap  aýrylyp, gorizontal NPM burçuň ululygy kesgitlenilýär</a:t>
            </a:r>
            <a:r>
              <a:rPr lang="cs-CZ" sz="3600" dirty="0" smtClean="0">
                <a:latin typeface="Times New Roman" panose="02020603050405020304" pitchFamily="18" charset="0"/>
                <a:ea typeface="Times New Roman" panose="02020603050405020304" pitchFamily="18" charset="0"/>
              </a:rPr>
              <a:t>.</a:t>
            </a:r>
            <a:r>
              <a:rPr lang="tk-TM" sz="3600" dirty="0" smtClean="0">
                <a:latin typeface="Times New Roman" panose="02020603050405020304" pitchFamily="18" charset="0"/>
                <a:ea typeface="Times New Roman" panose="02020603050405020304" pitchFamily="18" charset="0"/>
              </a:rPr>
              <a:t> </a:t>
            </a:r>
            <a:r>
              <a:rPr lang="cs-CZ" sz="3600" dirty="0" smtClean="0">
                <a:latin typeface="Times New Roman" panose="02020603050405020304" pitchFamily="18" charset="0"/>
                <a:ea typeface="Times New Roman" panose="02020603050405020304" pitchFamily="18" charset="0"/>
              </a:rPr>
              <a:t>Şeýlelikde </a:t>
            </a:r>
            <a:r>
              <a:rPr lang="cs-CZ" sz="3600" dirty="0">
                <a:latin typeface="Times New Roman" panose="02020603050405020304" pitchFamily="18" charset="0"/>
                <a:ea typeface="Times New Roman" panose="02020603050405020304" pitchFamily="18" charset="0"/>
              </a:rPr>
              <a:t>PM we PN </a:t>
            </a:r>
            <a:r>
              <a:rPr lang="cs-CZ" sz="3600" b="1" dirty="0">
                <a:latin typeface="Times New Roman" panose="02020603050405020304" pitchFamily="18" charset="0"/>
                <a:ea typeface="Times New Roman" panose="02020603050405020304" pitchFamily="18" charset="0"/>
              </a:rPr>
              <a:t>iki  </a:t>
            </a:r>
            <a:r>
              <a:rPr lang="cs-CZ" sz="3600" dirty="0">
                <a:latin typeface="Times New Roman" panose="02020603050405020304" pitchFamily="18" charset="0"/>
                <a:ea typeface="Times New Roman" panose="02020603050405020304" pitchFamily="18" charset="0"/>
              </a:rPr>
              <a:t>ugrlaryñ arasyndaky burçyñ birinji ýarym usuldaky ölçegi tamamlanýar.</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52092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08598"/>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131705" y="1900882"/>
            <a:ext cx="7680510" cy="3541556"/>
          </a:xfrm>
          <a:prstGeom prst="rect">
            <a:avLst/>
          </a:prstGeom>
        </p:spPr>
      </p:pic>
    </p:spTree>
    <p:extLst>
      <p:ext uri="{BB962C8B-B14F-4D97-AF65-F5344CB8AC3E}">
        <p14:creationId xmlns:p14="http://schemas.microsoft.com/office/powerpoint/2010/main" val="268992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sp>
        <p:nvSpPr>
          <p:cNvPr id="3" name="Объект 2"/>
          <p:cNvSpPr>
            <a:spLocks noGrp="1"/>
          </p:cNvSpPr>
          <p:nvPr>
            <p:ph idx="1"/>
          </p:nvPr>
        </p:nvSpPr>
        <p:spPr>
          <a:xfrm>
            <a:off x="838200" y="1213338"/>
            <a:ext cx="10515600" cy="4963625"/>
          </a:xfrm>
        </p:spPr>
        <p:txBody>
          <a:bodyPr/>
          <a:lstStyle/>
          <a:p>
            <a:pPr marL="45720" indent="381000" algn="just">
              <a:spcAft>
                <a:spcPts val="0"/>
              </a:spcAft>
            </a:pPr>
            <a:r>
              <a:rPr lang="cs-CZ"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Burçyň dogry ölçenendigini barlamak we burç ölçeginiñ takyklygyny ýokorlandyrmak hem-de garaýyş turbasynyñ kolliminassion bahasyny ýok etmek üçin, garaýuş turbany zenit boýunça  </a:t>
            </a:r>
            <a:r>
              <a:rPr lang="cs-CZ" sz="3600" b="1" dirty="0">
                <a:latin typeface="Times New Roman" panose="02020603050405020304" pitchFamily="18" charset="0"/>
                <a:ea typeface="Times New Roman" panose="02020603050405020304" pitchFamily="18" charset="0"/>
              </a:rPr>
              <a:t>180</a:t>
            </a:r>
            <a:r>
              <a:rPr lang="cs-CZ" sz="3600" b="1" baseline="30000" dirty="0">
                <a:latin typeface="Times New Roman" panose="02020603050405020304" pitchFamily="18" charset="0"/>
                <a:ea typeface="Times New Roman" panose="02020603050405020304" pitchFamily="18" charset="0"/>
              </a:rPr>
              <a:t>0</a:t>
            </a:r>
            <a:r>
              <a:rPr lang="cs-CZ" sz="3600" dirty="0">
                <a:latin typeface="Times New Roman" panose="02020603050405020304" pitchFamily="18" charset="0"/>
                <a:ea typeface="Times New Roman" panose="02020603050405020304" pitchFamily="18" charset="0"/>
              </a:rPr>
              <a:t> aýlap, ikinji ýarym usulda (Çep tegeler-ÇT) ölçemek hem ýokarky tertipde ýeriňe ýetirleýär. Burçlary iki usulda, ýagny sag tagalakde (ST) we çep tegelekde (ÇT) ölçmek doly usuly emele getirýär.</a:t>
            </a:r>
            <a:endParaRPr lang="ru-RU" sz="2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439656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345615" cy="294298"/>
          </a:xfrm>
        </p:spPr>
        <p:txBody>
          <a:bodyPr>
            <a:normAutofit fontScale="90000"/>
          </a:bodyPr>
          <a:lstStyle/>
          <a:p>
            <a:endParaRPr lang="ru-RU" dirty="0"/>
          </a:p>
        </p:txBody>
      </p:sp>
      <p:pic>
        <p:nvPicPr>
          <p:cNvPr id="5" name="Объект 4"/>
          <p:cNvPicPr>
            <a:picLocks noGrp="1" noChangeAspect="1"/>
          </p:cNvPicPr>
          <p:nvPr>
            <p:ph idx="1"/>
          </p:nvPr>
        </p:nvPicPr>
        <p:blipFill>
          <a:blip r:embed="rId2"/>
          <a:stretch>
            <a:fillRect/>
          </a:stretch>
        </p:blipFill>
        <p:spPr>
          <a:xfrm>
            <a:off x="2347545" y="1735557"/>
            <a:ext cx="8132885" cy="3495866"/>
          </a:xfrm>
          <a:prstGeom prst="rect">
            <a:avLst/>
          </a:prstGeom>
        </p:spPr>
      </p:pic>
    </p:spTree>
    <p:extLst>
      <p:ext uri="{BB962C8B-B14F-4D97-AF65-F5344CB8AC3E}">
        <p14:creationId xmlns:p14="http://schemas.microsoft.com/office/powerpoint/2010/main" val="1520586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38260"/>
          </a:xfrm>
        </p:spPr>
        <p:txBody>
          <a:bodyPr>
            <a:normAutofit fontScale="90000"/>
          </a:bodyPr>
          <a:lstStyle/>
          <a:p>
            <a:endParaRPr lang="ru-RU" dirty="0"/>
          </a:p>
        </p:txBody>
      </p:sp>
      <p:sp>
        <p:nvSpPr>
          <p:cNvPr id="3" name="Объект 2"/>
          <p:cNvSpPr>
            <a:spLocks noGrp="1"/>
          </p:cNvSpPr>
          <p:nvPr>
            <p:ph idx="1"/>
          </p:nvPr>
        </p:nvSpPr>
        <p:spPr>
          <a:xfrm>
            <a:off x="838199" y="984738"/>
            <a:ext cx="10688515" cy="5192225"/>
          </a:xfrm>
        </p:spPr>
        <p:txBody>
          <a:bodyPr/>
          <a:lstStyle/>
          <a:p>
            <a:pPr algn="ctr"/>
            <a:r>
              <a:rPr lang="tk-TM" b="1" dirty="0" smtClean="0">
                <a:latin typeface="Times New Roman" panose="02020603050405020304" pitchFamily="18" charset="0"/>
                <a:ea typeface="Times New Roman" panose="02020603050405020304" pitchFamily="18" charset="0"/>
              </a:rPr>
              <a:t>    </a:t>
            </a:r>
            <a:r>
              <a:rPr lang="cs-CZ" b="1" dirty="0"/>
              <a:t>Gorizontal burçy ölçemegiň töwerek usuly</a:t>
            </a:r>
            <a:endParaRPr lang="ru-RU" dirty="0"/>
          </a:p>
          <a:p>
            <a:pPr algn="just"/>
            <a:r>
              <a:rPr lang="cs-CZ" b="1" dirty="0"/>
              <a:t> </a:t>
            </a:r>
            <a:r>
              <a:rPr lang="tk-TM" sz="3600" b="1" dirty="0" smtClean="0"/>
              <a:t>    </a:t>
            </a:r>
            <a:r>
              <a:rPr lang="cs-CZ" sz="3600" dirty="0" smtClean="0"/>
              <a:t>Gorizontal </a:t>
            </a:r>
            <a:r>
              <a:rPr lang="cs-CZ" sz="3600" dirty="0"/>
              <a:t>burçlary ölçemegiň töwerek usulynda umumy N nokadyň depesinden çykýan iki sany ugur dälde, birnäçe ugurlar boýunça ölçeg geçirilýär we degişli ugurlar boýunça burçlaryň bahasy hasaplanylýar. Iş şeýle yzygiderlilikde ýerine ýetirilýär: Ýerdäki N nokadyň üstünde teodalit gurnalýar we iş ýagdaýyna getirilýär.</a:t>
            </a:r>
            <a:endParaRPr lang="ru-RU" sz="3600" dirty="0"/>
          </a:p>
          <a:p>
            <a:pPr indent="449580" algn="just">
              <a:lnSpc>
                <a:spcPct val="115000"/>
              </a:lnSpc>
              <a:spcAft>
                <a:spcPts val="0"/>
              </a:spcAft>
            </a:pP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34733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51498"/>
          </a:xfrm>
        </p:spPr>
        <p:txBody>
          <a:bodyPr/>
          <a:lstStyle/>
          <a:p>
            <a:endParaRPr lang="ru-RU" dirty="0"/>
          </a:p>
        </p:txBody>
      </p:sp>
      <p:pic>
        <p:nvPicPr>
          <p:cNvPr id="6" name="Объект 5"/>
          <p:cNvPicPr>
            <a:picLocks noGrp="1" noChangeAspect="1"/>
          </p:cNvPicPr>
          <p:nvPr>
            <p:ph idx="1"/>
          </p:nvPr>
        </p:nvPicPr>
        <p:blipFill>
          <a:blip r:embed="rId2"/>
          <a:stretch>
            <a:fillRect/>
          </a:stretch>
        </p:blipFill>
        <p:spPr>
          <a:xfrm>
            <a:off x="3751421" y="1476185"/>
            <a:ext cx="4179239" cy="3412338"/>
          </a:xfrm>
          <a:prstGeom prst="rect">
            <a:avLst/>
          </a:prstGeom>
        </p:spPr>
      </p:pic>
    </p:spTree>
    <p:extLst>
      <p:ext uri="{BB962C8B-B14F-4D97-AF65-F5344CB8AC3E}">
        <p14:creationId xmlns:p14="http://schemas.microsoft.com/office/powerpoint/2010/main" val="96456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31690"/>
          </a:xfrm>
        </p:spPr>
        <p:txBody>
          <a:bodyPr>
            <a:normAutofit fontScale="90000"/>
          </a:bodyPr>
          <a:lstStyle/>
          <a:p>
            <a:endParaRPr lang="ru-RU" dirty="0"/>
          </a:p>
        </p:txBody>
      </p:sp>
      <p:sp>
        <p:nvSpPr>
          <p:cNvPr id="3" name="Объект 2"/>
          <p:cNvSpPr>
            <a:spLocks noGrp="1"/>
          </p:cNvSpPr>
          <p:nvPr>
            <p:ph idx="1"/>
          </p:nvPr>
        </p:nvSpPr>
        <p:spPr>
          <a:xfrm>
            <a:off x="838200" y="1055077"/>
            <a:ext cx="10515600" cy="5121886"/>
          </a:xfrm>
        </p:spPr>
        <p:txBody>
          <a:bodyPr/>
          <a:lstStyle/>
          <a:p>
            <a:pPr algn="just"/>
            <a:r>
              <a:rPr lang="tk-TM" dirty="0" smtClean="0"/>
              <a:t>    </a:t>
            </a:r>
            <a:r>
              <a:rPr lang="cs-CZ" sz="3200" b="1" dirty="0"/>
              <a:t>Teodolidiň garaýyş turbasy</a:t>
            </a:r>
            <a:r>
              <a:rPr lang="cs-CZ" sz="3200" dirty="0"/>
              <a:t> ilkinji bilen A nokada, soň bolsa B,S,D nokatlara gönükdirilýär, her bir nokatda hasap alynýar we olar  dergä ýazylýar. Soň garaýyş turba şol ugr boýunça D nokatdan başlangyç A nokada dolanyp gelýär we şol nokatda hasap alynandan soň töwerek usuly tamamlanýar.</a:t>
            </a:r>
            <a:endParaRPr lang="ru-RU" sz="3200" dirty="0"/>
          </a:p>
          <a:p>
            <a:pPr algn="just"/>
            <a:r>
              <a:rPr lang="tk-TM" sz="3200" dirty="0" smtClean="0"/>
              <a:t>     </a:t>
            </a:r>
            <a:r>
              <a:rPr lang="cs-CZ" sz="3200" dirty="0" smtClean="0"/>
              <a:t> </a:t>
            </a:r>
            <a:r>
              <a:rPr lang="cs-CZ" sz="3200" dirty="0"/>
              <a:t>Başlangyç we ahyrky alynan hasabatlaryň netijesinde </a:t>
            </a:r>
            <a:r>
              <a:rPr lang="cs-CZ" sz="3200" b="1" dirty="0"/>
              <a:t>lumbiň</a:t>
            </a:r>
            <a:r>
              <a:rPr lang="cs-CZ" sz="3200" dirty="0"/>
              <a:t> üýtgemedigine güwä geçilýär. Ýokardaky tertip boýunça geçirilen iş birinji ýarym usuly düzýär. </a:t>
            </a:r>
            <a:endParaRPr lang="ru-RU" sz="3200" dirty="0"/>
          </a:p>
          <a:p>
            <a:pPr algn="just">
              <a:spcAft>
                <a:spcPts val="0"/>
              </a:spcAft>
            </a:pP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19450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0" marR="29210" indent="0">
              <a:spcAft>
                <a:spcPts val="0"/>
              </a:spcAft>
              <a:buNone/>
            </a:pPr>
            <a:r>
              <a:rPr lang="ru-RU" sz="4400" b="1" dirty="0" smtClean="0">
                <a:solidFill>
                  <a:srgbClr val="000000"/>
                </a:solidFill>
                <a:latin typeface="Times New Roman" panose="02020603050405020304" pitchFamily="18" charset="0"/>
                <a:ea typeface="Times New Roman" panose="02020603050405020304" pitchFamily="18" charset="0"/>
              </a:rPr>
              <a:t> </a:t>
            </a:r>
            <a:r>
              <a:rPr lang="ru-RU" sz="4400" b="1" dirty="0">
                <a:solidFill>
                  <a:srgbClr val="000000"/>
                </a:solidFill>
                <a:latin typeface="Times New Roman" panose="02020603050405020304" pitchFamily="18" charset="0"/>
                <a:ea typeface="Times New Roman" panose="02020603050405020304" pitchFamily="18" charset="0"/>
              </a:rPr>
              <a:t>1.</a:t>
            </a:r>
            <a:r>
              <a:rPr lang="ru-RU"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Teodolidiň</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düzüm</a:t>
            </a:r>
            <a:r>
              <a:rPr lang="en-US"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we</a:t>
            </a:r>
            <a:r>
              <a:rPr lang="ru-RU"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işçi</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bölekleri</a:t>
            </a:r>
            <a:r>
              <a:rPr lang="ru-RU" sz="4400" b="1" dirty="0">
                <a:solidFill>
                  <a:srgbClr val="000000"/>
                </a:solidFill>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marL="0" indent="0">
              <a:spcAft>
                <a:spcPts val="0"/>
              </a:spcAft>
              <a:buNone/>
            </a:pPr>
            <a:r>
              <a:rPr lang="tk-TM" sz="4400" b="1" dirty="0" smtClean="0">
                <a:solidFill>
                  <a:srgbClr val="000000"/>
                </a:solidFill>
                <a:latin typeface="Times New Roman" panose="02020603050405020304" pitchFamily="18" charset="0"/>
                <a:ea typeface="Times New Roman" panose="02020603050405020304" pitchFamily="18" charset="0"/>
              </a:rPr>
              <a:t> </a:t>
            </a:r>
            <a:r>
              <a:rPr lang="ru-RU" sz="4400" b="1" dirty="0" smtClean="0">
                <a:solidFill>
                  <a:srgbClr val="000000"/>
                </a:solidFill>
                <a:latin typeface="Times New Roman" panose="02020603050405020304" pitchFamily="18" charset="0"/>
                <a:ea typeface="Times New Roman" panose="02020603050405020304" pitchFamily="18" charset="0"/>
              </a:rPr>
              <a:t>2</a:t>
            </a:r>
            <a:r>
              <a:rPr lang="ru-RU" sz="4400" b="1" dirty="0">
                <a:solidFill>
                  <a:srgbClr val="000000"/>
                </a:solidFill>
                <a:latin typeface="Times New Roman" panose="02020603050405020304" pitchFamily="18" charset="0"/>
                <a:ea typeface="Times New Roman" panose="02020603050405020304" pitchFamily="18" charset="0"/>
              </a:rPr>
              <a:t>. </a:t>
            </a:r>
            <a:r>
              <a:rPr lang="ru-RU" sz="4000" b="1" dirty="0">
                <a:latin typeface="Times New Roman" panose="02020603050405020304" pitchFamily="18" charset="0"/>
                <a:ea typeface="Times New Roman" panose="02020603050405020304" pitchFamily="18" charset="0"/>
              </a:rPr>
              <a:t>Teodolidi </a:t>
            </a:r>
            <a:r>
              <a:rPr lang="ru-RU" sz="4000" b="1" dirty="0" err="1">
                <a:latin typeface="Times New Roman" panose="02020603050405020304" pitchFamily="18" charset="0"/>
                <a:ea typeface="Times New Roman" panose="02020603050405020304" pitchFamily="18" charset="0"/>
              </a:rPr>
              <a:t>iş</a:t>
            </a:r>
            <a:r>
              <a:rPr lang="ru-RU"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ýagdaýyna</a:t>
            </a:r>
            <a:r>
              <a:rPr lang="ru-RU"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getirmegiň</a:t>
            </a:r>
            <a:r>
              <a:rPr lang="ru-RU"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yzygiderliligi</a:t>
            </a:r>
            <a:r>
              <a:rPr lang="ru-RU" sz="4000" b="1"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marL="0" indent="0">
              <a:spcAft>
                <a:spcPts val="0"/>
              </a:spcAft>
              <a:buNone/>
              <a:tabLst>
                <a:tab pos="411480" algn="l"/>
              </a:tabLst>
            </a:pPr>
            <a:r>
              <a:rPr lang="tk-TM" sz="4400" b="1" dirty="0" smtClean="0">
                <a:solidFill>
                  <a:srgbClr val="000000"/>
                </a:solidFill>
                <a:latin typeface="Times New Roman" panose="02020603050405020304" pitchFamily="18" charset="0"/>
                <a:ea typeface="Times New Roman" panose="02020603050405020304" pitchFamily="18" charset="0"/>
              </a:rPr>
              <a:t> </a:t>
            </a:r>
            <a:r>
              <a:rPr lang="ru-RU" sz="4400" b="1" dirty="0" smtClean="0">
                <a:solidFill>
                  <a:srgbClr val="000000"/>
                </a:solidFill>
                <a:latin typeface="Times New Roman" panose="02020603050405020304" pitchFamily="18" charset="0"/>
                <a:ea typeface="Times New Roman" panose="02020603050405020304" pitchFamily="18" charset="0"/>
              </a:rPr>
              <a:t>3</a:t>
            </a:r>
            <a:r>
              <a:rPr lang="hr-HR"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Teodolit</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bilen</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gorizontal</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burçlary</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ölçemek</a:t>
            </a:r>
            <a:r>
              <a:rPr lang="ru-RU" sz="4000" b="1" dirty="0">
                <a:latin typeface="Times New Roman" panose="02020603050405020304" pitchFamily="18" charset="0"/>
                <a:ea typeface="Times New Roman" panose="02020603050405020304" pitchFamily="18" charset="0"/>
              </a:rPr>
              <a:t>.</a:t>
            </a:r>
            <a:endParaRPr lang="en-US" sz="4000" b="1" dirty="0">
              <a:solidFill>
                <a:srgbClr val="000000"/>
              </a:solidFill>
              <a:latin typeface="Times New Roman" panose="02020603050405020304" pitchFamily="18" charset="0"/>
              <a:ea typeface="Times New Roman" panose="02020603050405020304" pitchFamily="18" charset="0"/>
            </a:endParaRPr>
          </a:p>
          <a:p>
            <a:pPr marL="0" indent="0">
              <a:spcAft>
                <a:spcPts val="0"/>
              </a:spcAft>
              <a:buNone/>
            </a:pP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61352"/>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066192" y="1397977"/>
            <a:ext cx="9453455" cy="4572000"/>
          </a:xfrm>
          <a:prstGeom prst="rect">
            <a:avLst/>
          </a:prstGeom>
        </p:spPr>
      </p:pic>
    </p:spTree>
    <p:extLst>
      <p:ext uri="{BB962C8B-B14F-4D97-AF65-F5344CB8AC3E}">
        <p14:creationId xmlns:p14="http://schemas.microsoft.com/office/powerpoint/2010/main" val="1908603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06374"/>
          </a:xfrm>
        </p:spPr>
        <p:txBody>
          <a:bodyPr>
            <a:normAutofit fontScale="90000"/>
          </a:bodyPr>
          <a:lstStyle/>
          <a:p>
            <a:endParaRPr lang="ru-RU" dirty="0"/>
          </a:p>
        </p:txBody>
      </p:sp>
      <p:sp>
        <p:nvSpPr>
          <p:cNvPr id="3" name="Объект 2"/>
          <p:cNvSpPr>
            <a:spLocks noGrp="1"/>
          </p:cNvSpPr>
          <p:nvPr>
            <p:ph idx="1"/>
          </p:nvPr>
        </p:nvSpPr>
        <p:spPr>
          <a:xfrm>
            <a:off x="838199" y="764930"/>
            <a:ext cx="10785232" cy="5530361"/>
          </a:xfrm>
        </p:spPr>
        <p:txBody>
          <a:bodyPr>
            <a:normAutofit fontScale="70000" lnSpcReduction="20000"/>
          </a:bodyPr>
          <a:lstStyle/>
          <a:p>
            <a:pPr indent="381000" algn="ctr">
              <a:spcAft>
                <a:spcPts val="0"/>
              </a:spcAft>
            </a:pPr>
            <a:r>
              <a:rPr lang="en-US" dirty="0"/>
              <a:t> </a:t>
            </a:r>
            <a:r>
              <a:rPr lang="tk-TM" dirty="0" smtClean="0"/>
              <a:t>   </a:t>
            </a:r>
            <a:r>
              <a:rPr lang="en-US" sz="3600" b="1" dirty="0" err="1">
                <a:latin typeface="Times New Roman" panose="02020603050405020304" pitchFamily="18" charset="0"/>
                <a:ea typeface="Times New Roman" panose="02020603050405020304" pitchFamily="18" charset="0"/>
              </a:rPr>
              <a:t>Gorizontal</a:t>
            </a:r>
            <a:r>
              <a:rPr lang="en-US" sz="3600" b="1" dirty="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burçlary</a:t>
            </a:r>
            <a:r>
              <a:rPr lang="en-US" sz="3600" b="1" dirty="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ölçemegiň</a:t>
            </a:r>
            <a:r>
              <a:rPr lang="en-US" sz="3600" b="1" dirty="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gaýtalama</a:t>
            </a:r>
            <a:r>
              <a:rPr lang="en-US" sz="3600" b="1" dirty="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usuly</a:t>
            </a:r>
            <a:endParaRPr lang="ru-RU" sz="2000" dirty="0">
              <a:latin typeface="Times New Roman" panose="02020603050405020304" pitchFamily="18" charset="0"/>
              <a:ea typeface="Times New Roman" panose="02020603050405020304" pitchFamily="18" charset="0"/>
            </a:endParaRPr>
          </a:p>
          <a:p>
            <a:pPr indent="381000" algn="just">
              <a:spcAft>
                <a:spcPts val="0"/>
              </a:spcAft>
            </a:pPr>
            <a:r>
              <a:rPr lang="en-US" sz="3600" b="1" dirty="0">
                <a:latin typeface="Times New Roman" panose="02020603050405020304" pitchFamily="18" charset="0"/>
                <a:ea typeface="Times New Roman" panose="02020603050405020304" pitchFamily="18" charset="0"/>
              </a:rPr>
              <a:t> </a:t>
            </a:r>
            <a:r>
              <a:rPr lang="en-US" sz="3600" b="1" dirty="0" smtClean="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Gorizontal</a:t>
            </a:r>
            <a:r>
              <a:rPr lang="en-US" sz="4100" b="1"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burçlary</a:t>
            </a:r>
            <a:r>
              <a:rPr lang="en-US" sz="4100" b="1"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gaýtalama</a:t>
            </a:r>
            <a:r>
              <a:rPr lang="en-US" sz="4100" b="1"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usuly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bilen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ölçemek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üçin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teodolit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ölçenilýän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burçuň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üstünde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gurnalýar</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iş</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ýagdaýyna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getirilýär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Alidadany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bahadan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ýokarda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berkidilýär</a:t>
            </a:r>
            <a:r>
              <a:rPr lang="en-US" sz="4100" dirty="0">
                <a:latin typeface="Times New Roman" panose="02020603050405020304" pitchFamily="18" charset="0"/>
                <a:ea typeface="Times New Roman" panose="02020603050405020304" pitchFamily="18" charset="0"/>
              </a:rPr>
              <a:t>. </a:t>
            </a:r>
            <a:r>
              <a:rPr lang="en-US" sz="4100" b="1" dirty="0">
                <a:latin typeface="Times New Roman" panose="02020603050405020304" pitchFamily="18" charset="0"/>
                <a:ea typeface="Times New Roman" panose="02020603050405020304" pitchFamily="18" charset="0"/>
              </a:rPr>
              <a:t>Limbi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sagat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diliniň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hereketiniň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tersine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aýlap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merkezi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sapajyklary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ýerdäki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çep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gönükdirilýär</a:t>
            </a:r>
            <a:r>
              <a:rPr lang="en-US" sz="4100" dirty="0">
                <a:latin typeface="Times New Roman" panose="02020603050405020304" pitchFamily="18" charset="0"/>
                <a:ea typeface="Times New Roman" panose="02020603050405020304" pitchFamily="18" charset="0"/>
              </a:rPr>
              <a:t>. </a:t>
            </a:r>
            <a:r>
              <a:rPr lang="en-US" sz="4100" b="1" dirty="0">
                <a:latin typeface="Times New Roman" panose="02020603050405020304" pitchFamily="18" charset="0"/>
                <a:ea typeface="Times New Roman" panose="02020603050405020304" pitchFamily="18" charset="0"/>
              </a:rPr>
              <a:t>Limb</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berkidilip</a:t>
            </a:r>
            <a:r>
              <a:rPr lang="en-US" sz="4100"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alidada</a:t>
            </a:r>
            <a:r>
              <a:rPr lang="en-US" sz="4100" b="1"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açylýar</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sagat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diliniň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ugryna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aýlap</a:t>
            </a:r>
            <a:r>
              <a:rPr lang="en-US" sz="4100"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garaýyş</a:t>
            </a:r>
            <a:r>
              <a:rPr lang="en-US" sz="4100" b="1"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turbasy</a:t>
            </a:r>
            <a:r>
              <a:rPr lang="en-US" sz="4100" dirty="0">
                <a:latin typeface="Times New Roman" panose="02020603050405020304" pitchFamily="18" charset="0"/>
                <a:ea typeface="Times New Roman" panose="02020603050405020304" pitchFamily="18" charset="0"/>
              </a:rPr>
              <a:t> sag </a:t>
            </a:r>
            <a:r>
              <a:rPr lang="en-US" sz="4100" dirty="0" err="1">
                <a:latin typeface="Times New Roman" panose="02020603050405020304" pitchFamily="18" charset="0"/>
                <a:ea typeface="Times New Roman" panose="02020603050405020304" pitchFamily="18" charset="0"/>
              </a:rPr>
              <a:t>tarapdaky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ölçenilýän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gönükdürilýär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burçyň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ýakynlaşan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bahasynyň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hasaby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alynýar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Alynan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hasap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dergä</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ýazylýar</a:t>
            </a:r>
            <a:r>
              <a:rPr lang="cs-CZ" sz="4100" dirty="0">
                <a:latin typeface="Times New Roman" panose="02020603050405020304" pitchFamily="18" charset="0"/>
                <a:ea typeface="Times New Roman" panose="02020603050405020304" pitchFamily="18" charset="0"/>
              </a:rPr>
              <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Soň</a:t>
            </a:r>
            <a:r>
              <a:rPr lang="en-US" sz="4100" dirty="0">
                <a:latin typeface="Times New Roman" panose="02020603050405020304" pitchFamily="18" charset="0"/>
                <a:ea typeface="Times New Roman" panose="02020603050405020304" pitchFamily="18" charset="0"/>
              </a:rPr>
              <a:t> </a:t>
            </a:r>
            <a:r>
              <a:rPr lang="en-US" sz="4100" b="1" dirty="0">
                <a:latin typeface="Times New Roman" panose="02020603050405020304" pitchFamily="18" charset="0"/>
                <a:ea typeface="Times New Roman" panose="02020603050405020304" pitchFamily="18" charset="0"/>
              </a:rPr>
              <a:t>limb</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berkidilip</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sagat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diliniň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hereketiniň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garşysyna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aýlap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täzeden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çep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nokada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gönükdirilýär</a:t>
            </a:r>
            <a:r>
              <a:rPr lang="en-US" sz="4100" dirty="0">
                <a:latin typeface="Times New Roman" panose="02020603050405020304" pitchFamily="18" charset="0"/>
                <a:ea typeface="Times New Roman" panose="02020603050405020304" pitchFamily="18" charset="0"/>
              </a:rPr>
              <a:t>. </a:t>
            </a:r>
            <a:r>
              <a:rPr lang="en-US" sz="4100" b="1" dirty="0">
                <a:latin typeface="Times New Roman" panose="02020603050405020304" pitchFamily="18" charset="0"/>
                <a:ea typeface="Times New Roman" panose="02020603050405020304" pitchFamily="18" charset="0"/>
              </a:rPr>
              <a:t>Limb</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berkidilýär</a:t>
            </a:r>
            <a:r>
              <a:rPr lang="en-US" sz="4100"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alidada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açylýar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sagat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diliniň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hereketiniň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ugruna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aýlap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merkezi</a:t>
            </a:r>
            <a:r>
              <a:rPr lang="en-US" sz="4100" dirty="0">
                <a:latin typeface="Times New Roman" panose="02020603050405020304" pitchFamily="18" charset="0"/>
                <a:ea typeface="Times New Roman" panose="02020603050405020304" pitchFamily="18" charset="0"/>
              </a:rPr>
              <a:t> tory sag </a:t>
            </a:r>
            <a:r>
              <a:rPr lang="en-US" sz="4100" dirty="0" err="1">
                <a:latin typeface="Times New Roman" panose="02020603050405020304" pitchFamily="18" charset="0"/>
                <a:ea typeface="Times New Roman" panose="02020603050405020304" pitchFamily="18" charset="0"/>
              </a:rPr>
              <a:t>nokada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gönükdirilýär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ýöne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hasap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alynmaýar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Şeýlelikde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ikinji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gaýtalama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tamamlanýar</a:t>
            </a:r>
            <a:r>
              <a:rPr lang="en-US" sz="4100" dirty="0">
                <a:latin typeface="Times New Roman" panose="02020603050405020304" pitchFamily="18" charset="0"/>
                <a:ea typeface="Times New Roman" panose="02020603050405020304" pitchFamily="18" charset="0"/>
              </a:rPr>
              <a:t>. Eger-de </a:t>
            </a:r>
            <a:r>
              <a:rPr lang="en-US" sz="4100" dirty="0" err="1">
                <a:latin typeface="Times New Roman" panose="02020603050405020304" pitchFamily="18" charset="0"/>
                <a:ea typeface="Times New Roman" panose="02020603050405020304" pitchFamily="18" charset="0"/>
              </a:rPr>
              <a:t>burç</a:t>
            </a:r>
            <a:r>
              <a:rPr lang="en-US" sz="4100" dirty="0">
                <a:latin typeface="Times New Roman" panose="02020603050405020304" pitchFamily="18" charset="0"/>
                <a:ea typeface="Times New Roman" panose="02020603050405020304" pitchFamily="18" charset="0"/>
              </a:rPr>
              <a:t> </a:t>
            </a:r>
            <a:r>
              <a:rPr lang="en-US" sz="4100" b="1" dirty="0">
                <a:latin typeface="Times New Roman" panose="02020603050405020304" pitchFamily="18" charset="0"/>
                <a:ea typeface="Times New Roman" panose="02020603050405020304" pitchFamily="18" charset="0"/>
              </a:rPr>
              <a:t>3</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gezek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gaýtalanyp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ölçenilýän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bolsa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onda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ölçegiñ</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şol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düzgüni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gaýtalanyp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soñky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gezek</a:t>
            </a:r>
            <a:r>
              <a:rPr lang="en-US" sz="4100" dirty="0">
                <a:latin typeface="Times New Roman" panose="02020603050405020304" pitchFamily="18" charset="0"/>
                <a:ea typeface="Times New Roman" panose="02020603050405020304" pitchFamily="18" charset="0"/>
              </a:rPr>
              <a:t> sag </a:t>
            </a:r>
            <a:r>
              <a:rPr lang="en-US" sz="4100" dirty="0" err="1">
                <a:latin typeface="Times New Roman" panose="02020603050405020304" pitchFamily="18" charset="0"/>
                <a:ea typeface="Times New Roman" panose="02020603050405020304" pitchFamily="18" charset="0"/>
              </a:rPr>
              <a:t>nokada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garalýar</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hasap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alynýar</a:t>
            </a:r>
            <a:r>
              <a:rPr lang="en-US" sz="4100" dirty="0">
                <a:latin typeface="Times New Roman" panose="02020603050405020304" pitchFamily="18" charset="0"/>
                <a:ea typeface="Times New Roman" panose="02020603050405020304" pitchFamily="18" charset="0"/>
              </a:rPr>
              <a:t>. </a:t>
            </a:r>
            <a:endParaRPr lang="ru-RU" sz="2300" dirty="0">
              <a:latin typeface="Times New Roman" panose="02020603050405020304" pitchFamily="18" charset="0"/>
              <a:ea typeface="Times New Roman" panose="02020603050405020304" pitchFamily="18" charset="0"/>
            </a:endParaRPr>
          </a:p>
          <a:p>
            <a:pPr algn="just"/>
            <a:endParaRPr lang="ru-RU" sz="3600" dirty="0"/>
          </a:p>
        </p:txBody>
      </p:sp>
    </p:spTree>
    <p:extLst>
      <p:ext uri="{BB962C8B-B14F-4D97-AF65-F5344CB8AC3E}">
        <p14:creationId xmlns:p14="http://schemas.microsoft.com/office/powerpoint/2010/main" val="3000377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6521"/>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773723" y="866322"/>
            <a:ext cx="10691446" cy="5367337"/>
          </a:xfrm>
          <a:prstGeom prst="rect">
            <a:avLst/>
          </a:prstGeom>
        </p:spPr>
      </p:pic>
    </p:spTree>
    <p:extLst>
      <p:ext uri="{BB962C8B-B14F-4D97-AF65-F5344CB8AC3E}">
        <p14:creationId xmlns:p14="http://schemas.microsoft.com/office/powerpoint/2010/main" val="1819451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430824"/>
            <a:ext cx="10788163" cy="6224954"/>
          </a:xfrm>
        </p:spPr>
        <p:txBody>
          <a:bodyPr>
            <a:normAutofit fontScale="92500" lnSpcReduction="10000"/>
          </a:bodyPr>
          <a:lstStyle/>
          <a:p>
            <a:pPr algn="just">
              <a:spcAft>
                <a:spcPts val="0"/>
              </a:spcAft>
              <a:tabLst>
                <a:tab pos="-90170" algn="l"/>
              </a:tabLs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 </a:t>
            </a:r>
            <a:r>
              <a:rPr lang="ru-RU" sz="4000" b="1" dirty="0">
                <a:latin typeface="Times New Roman" panose="02020603050405020304" pitchFamily="18" charset="0"/>
                <a:ea typeface="Times New Roman" panose="02020603050405020304" pitchFamily="18" charset="0"/>
              </a:rPr>
              <a:t>1. </a:t>
            </a:r>
            <a:r>
              <a:rPr lang="cs-CZ" sz="4000" b="1" dirty="0">
                <a:latin typeface="Times New Roman" panose="02020603050405020304" pitchFamily="18" charset="0"/>
                <a:ea typeface="Times New Roman" panose="02020603050405020304" pitchFamily="18" charset="0"/>
              </a:rPr>
              <a:t>Teodolit</a:t>
            </a:r>
            <a:r>
              <a:rPr lang="cs-CZ" sz="4000" dirty="0">
                <a:latin typeface="Times New Roman" panose="02020603050405020304" pitchFamily="18" charset="0"/>
                <a:ea typeface="Times New Roman" panose="02020603050405020304" pitchFamily="18" charset="0"/>
              </a:rPr>
              <a:t> gorizontal we wertikal burçlary ölçemek üçin niýetlenen geodeziki guraldyr, onuň düzüm bölekleri şu aşakdakylardan durýar:</a:t>
            </a:r>
            <a:endParaRPr lang="ru-RU" sz="2400" dirty="0">
              <a:latin typeface="Times New Roman" panose="02020603050405020304" pitchFamily="18" charset="0"/>
              <a:ea typeface="Times New Roman" panose="02020603050405020304" pitchFamily="18" charset="0"/>
            </a:endParaRPr>
          </a:p>
          <a:p>
            <a:pPr algn="just">
              <a:spcAft>
                <a:spcPts val="0"/>
              </a:spcAft>
              <a:tabLst>
                <a:tab pos="685800" algn="l"/>
              </a:tabLst>
            </a:pPr>
            <a:r>
              <a:rPr lang="ru-RU" sz="4000" dirty="0">
                <a:latin typeface="Times New Roman" panose="02020603050405020304" pitchFamily="18" charset="0"/>
                <a:ea typeface="Times New Roman" panose="02020603050405020304" pitchFamily="18" charset="0"/>
              </a:rPr>
              <a:t>        </a:t>
            </a:r>
            <a:r>
              <a:rPr lang="cs-CZ" sz="4000" b="1" dirty="0">
                <a:latin typeface="Times New Roman" panose="02020603050405020304" pitchFamily="18" charset="0"/>
                <a:ea typeface="Times New Roman" panose="02020603050405020304" pitchFamily="18" charset="0"/>
              </a:rPr>
              <a:t>Ştatiw-</a:t>
            </a:r>
            <a:r>
              <a:rPr lang="cs-CZ" sz="4000" dirty="0">
                <a:latin typeface="Times New Roman" panose="02020603050405020304" pitchFamily="18" charset="0"/>
                <a:ea typeface="Times New Roman" panose="02020603050405020304" pitchFamily="18" charset="0"/>
              </a:rPr>
              <a:t>ol teodolidi ýeterlikli beýiklikde ornaşdyrmak üçin niýetlenen esbap bolup, metaldan ýa-da agaçdan ýasalan üç aýakdan dürýar, we </a:t>
            </a:r>
            <a:r>
              <a:rPr lang="cs-CZ" sz="4000" dirty="0" smtClean="0">
                <a:latin typeface="Times New Roman" panose="02020603050405020304" pitchFamily="18" charset="0"/>
                <a:ea typeface="Times New Roman" panose="02020603050405020304" pitchFamily="18" charset="0"/>
              </a:rPr>
              <a:t>on</a:t>
            </a:r>
            <a:r>
              <a:rPr lang="tk-TM" sz="4000" dirty="0" smtClean="0">
                <a:latin typeface="Times New Roman" panose="02020603050405020304" pitchFamily="18" charset="0"/>
                <a:ea typeface="Times New Roman" panose="02020603050405020304" pitchFamily="18" charset="0"/>
              </a:rPr>
              <a:t>u</a:t>
            </a:r>
            <a:r>
              <a:rPr lang="cs-CZ" sz="4000" dirty="0" smtClean="0">
                <a:latin typeface="Times New Roman" panose="02020603050405020304" pitchFamily="18" charset="0"/>
                <a:ea typeface="Times New Roman" panose="02020603050405020304" pitchFamily="18" charset="0"/>
              </a:rPr>
              <a:t>ñ ýygnalýan</a:t>
            </a:r>
            <a:r>
              <a:rPr lang="tk-TM" sz="4000" dirty="0" smtClean="0">
                <a:latin typeface="Times New Roman" panose="02020603050405020304" pitchFamily="18" charset="0"/>
                <a:ea typeface="Times New Roman" panose="02020603050405020304" pitchFamily="18" charset="0"/>
              </a:rPr>
              <a:t> </a:t>
            </a:r>
            <a:r>
              <a:rPr lang="cs-CZ" sz="4000" dirty="0" smtClean="0">
                <a:latin typeface="Times New Roman" panose="02020603050405020304" pitchFamily="18" charset="0"/>
                <a:ea typeface="Times New Roman" panose="02020603050405020304" pitchFamily="18" charset="0"/>
              </a:rPr>
              <a:t>ýa-da </a:t>
            </a:r>
            <a:r>
              <a:rPr lang="cs-CZ" sz="4000" dirty="0">
                <a:latin typeface="Times New Roman" panose="02020603050405020304" pitchFamily="18" charset="0"/>
                <a:ea typeface="Times New Roman" panose="02020603050405020304" pitchFamily="18" charset="0"/>
              </a:rPr>
              <a:t>bitewi görnüşi bardyr</a:t>
            </a:r>
            <a:r>
              <a:rPr lang="ru-RU" sz="4000"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algn="just">
              <a:spcAft>
                <a:spcPts val="0"/>
              </a:spcAft>
              <a:tabLst>
                <a:tab pos="685800" algn="l"/>
              </a:tabLst>
            </a:pPr>
            <a:r>
              <a:rPr lang="ru-RU" sz="4000" dirty="0">
                <a:latin typeface="Times New Roman" panose="02020603050405020304" pitchFamily="18" charset="0"/>
                <a:ea typeface="Times New Roman" panose="02020603050405020304" pitchFamily="18" charset="0"/>
              </a:rPr>
              <a:t>       </a:t>
            </a:r>
            <a:r>
              <a:rPr lang="cs-CZ" sz="4000" b="1" dirty="0">
                <a:latin typeface="Times New Roman" panose="02020603050405020304" pitchFamily="18" charset="0"/>
                <a:ea typeface="Times New Roman" panose="02020603050405020304" pitchFamily="18" charset="0"/>
              </a:rPr>
              <a:t>Asma ýükjagaz-</a:t>
            </a:r>
            <a:r>
              <a:rPr lang="cs-CZ" sz="4000" dirty="0">
                <a:latin typeface="Times New Roman" panose="02020603050405020304" pitchFamily="18" charset="0"/>
                <a:ea typeface="Times New Roman" panose="02020603050405020304" pitchFamily="18" charset="0"/>
              </a:rPr>
              <a:t>ýiti </a:t>
            </a:r>
            <a:r>
              <a:rPr lang="cs-CZ" sz="4000" dirty="0" smtClean="0">
                <a:latin typeface="Times New Roman" panose="02020603050405020304" pitchFamily="18" charset="0"/>
                <a:ea typeface="Times New Roman" panose="02020603050405020304" pitchFamily="18" charset="0"/>
              </a:rPr>
              <a:t>uçly</a:t>
            </a:r>
            <a:r>
              <a:rPr lang="tk-TM" sz="4000" dirty="0" smtClean="0">
                <a:latin typeface="Times New Roman" panose="02020603050405020304" pitchFamily="18" charset="0"/>
                <a:ea typeface="Times New Roman" panose="02020603050405020304" pitchFamily="18" charset="0"/>
              </a:rPr>
              <a:t> </a:t>
            </a:r>
            <a:r>
              <a:rPr lang="cs-CZ" sz="4000" dirty="0" smtClean="0">
                <a:latin typeface="Times New Roman" panose="02020603050405020304" pitchFamily="18" charset="0"/>
                <a:ea typeface="Times New Roman" panose="02020603050405020304" pitchFamily="18" charset="0"/>
              </a:rPr>
              <a:t>100-150gr </a:t>
            </a:r>
            <a:r>
              <a:rPr lang="cs-CZ" sz="4000" dirty="0">
                <a:latin typeface="Times New Roman" panose="02020603050405020304" pitchFamily="18" charset="0"/>
                <a:ea typeface="Times New Roman" panose="02020603050405020304" pitchFamily="18" charset="0"/>
              </a:rPr>
              <a:t>agramly ýüpe daňylan demirjagazdyr. Ol optiki merkezleşdiriji bolmadyk halatynda, teodolidi ýerdäki nokadyñ üstünde takyk merkezleşdirmek üçin ulanylýan asma esbapdyr</a:t>
            </a:r>
            <a:r>
              <a:rPr lang="cs-CZ" sz="4000" dirty="0" smtClean="0">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82221"/>
          </a:xfrm>
        </p:spPr>
        <p:txBody>
          <a:bodyPr>
            <a:normAutofit fontScale="90000"/>
          </a:bodyPr>
          <a:lstStyle/>
          <a:p>
            <a:endParaRPr lang="ru-RU" dirty="0"/>
          </a:p>
        </p:txBody>
      </p:sp>
      <p:sp>
        <p:nvSpPr>
          <p:cNvPr id="3" name="Объект 2"/>
          <p:cNvSpPr>
            <a:spLocks noGrp="1"/>
          </p:cNvSpPr>
          <p:nvPr>
            <p:ph idx="1"/>
          </p:nvPr>
        </p:nvSpPr>
        <p:spPr>
          <a:xfrm>
            <a:off x="838200" y="852854"/>
            <a:ext cx="10776438" cy="5486400"/>
          </a:xfrm>
        </p:spPr>
        <p:txBody>
          <a:bodyPr/>
          <a:lstStyle/>
          <a:p>
            <a:pPr algn="just">
              <a:spcAft>
                <a:spcPts val="0"/>
              </a:spcAft>
              <a:tabLst>
                <a:tab pos="685800" algn="l"/>
              </a:tabLst>
            </a:pPr>
            <a:r>
              <a:rPr lang="tk-TM" b="1" dirty="0" smtClean="0">
                <a:latin typeface="Times New Roman" panose="02020603050405020304" pitchFamily="18" charset="0"/>
                <a:ea typeface="Times New Roman" panose="02020603050405020304" pitchFamily="18" charset="0"/>
              </a:rPr>
              <a:t>        </a:t>
            </a:r>
            <a:r>
              <a:rPr lang="cs-CZ" sz="4000" b="1" dirty="0" smtClean="0">
                <a:latin typeface="Times New Roman" panose="02020603050405020304" pitchFamily="18" charset="0"/>
                <a:ea typeface="Times New Roman" panose="02020603050405020304" pitchFamily="18" charset="0"/>
              </a:rPr>
              <a:t>Metal </a:t>
            </a:r>
            <a:r>
              <a:rPr lang="cs-CZ" sz="4000" b="1" dirty="0">
                <a:latin typeface="Times New Roman" panose="02020603050405020304" pitchFamily="18" charset="0"/>
                <a:ea typeface="Times New Roman" panose="02020603050405020304" pitchFamily="18" charset="0"/>
              </a:rPr>
              <a:t>goýguç</a:t>
            </a:r>
            <a:r>
              <a:rPr lang="cs-CZ" sz="4000" dirty="0">
                <a:latin typeface="Times New Roman" panose="02020603050405020304" pitchFamily="18" charset="0"/>
                <a:ea typeface="Times New Roman" panose="02020603050405020304" pitchFamily="18" charset="0"/>
              </a:rPr>
              <a:t>-ol teodolidiň işçi bölegini ştatiwe berkitmek üçin niýetlenen esbapdyr.</a:t>
            </a:r>
            <a:endParaRPr lang="ru-RU" sz="4000" dirty="0">
              <a:latin typeface="Times New Roman" panose="02020603050405020304" pitchFamily="18" charset="0"/>
              <a:ea typeface="Times New Roman" panose="02020603050405020304" pitchFamily="18" charset="0"/>
            </a:endParaRPr>
          </a:p>
          <a:p>
            <a:pPr algn="just">
              <a:spcAft>
                <a:spcPts val="0"/>
              </a:spcAft>
              <a:tabLst>
                <a:tab pos="685800" algn="l"/>
              </a:tabLst>
            </a:pPr>
            <a:r>
              <a:rPr lang="ru-RU" sz="4000" dirty="0">
                <a:latin typeface="Times New Roman" panose="02020603050405020304" pitchFamily="18" charset="0"/>
                <a:ea typeface="Times New Roman" panose="02020603050405020304" pitchFamily="18" charset="0"/>
              </a:rPr>
              <a:t>      </a:t>
            </a:r>
            <a:r>
              <a:rPr lang="cs-CZ" sz="4000" b="1" dirty="0">
                <a:latin typeface="Times New Roman" panose="02020603050405020304" pitchFamily="18" charset="0"/>
                <a:ea typeface="Times New Roman" panose="02020603050405020304" pitchFamily="18" charset="0"/>
              </a:rPr>
              <a:t>Urowen</a:t>
            </a:r>
            <a:r>
              <a:rPr lang="cs-CZ" sz="4000" dirty="0">
                <a:latin typeface="Times New Roman" panose="02020603050405020304" pitchFamily="18" charset="0"/>
                <a:ea typeface="Times New Roman" panose="02020603050405020304" pitchFamily="18" charset="0"/>
              </a:rPr>
              <a:t> – gurallaryñ oklaryny gorizontal we wertikal ýagdaýa getirmek üçin, şeýle hem teodolidiň işleýan wagtynda onuň esbaplarynyň oklarynyň ýagdaýyny görközmek üçin niýetlenen esbapdyr. Urowen silindir we tegelek görnüşde bolup, daşy metal gaply, çüýşe naýçanyň içinde ýerleşen etil spirtidir.</a:t>
            </a:r>
            <a:endParaRPr lang="ru-RU" sz="4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567865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50336"/>
          </a:xfrm>
        </p:spPr>
        <p:txBody>
          <a:bodyPr>
            <a:normAutofit fontScale="90000"/>
          </a:bodyPr>
          <a:lstStyle/>
          <a:p>
            <a:endParaRPr lang="ru-RU" dirty="0"/>
          </a:p>
        </p:txBody>
      </p:sp>
      <p:sp>
        <p:nvSpPr>
          <p:cNvPr id="3" name="Объект 2"/>
          <p:cNvSpPr>
            <a:spLocks noGrp="1"/>
          </p:cNvSpPr>
          <p:nvPr>
            <p:ph idx="1"/>
          </p:nvPr>
        </p:nvSpPr>
        <p:spPr>
          <a:xfrm>
            <a:off x="838200" y="738554"/>
            <a:ext cx="10662138" cy="5438409"/>
          </a:xfrm>
        </p:spPr>
        <p:txBody>
          <a:bodyPr>
            <a:normAutofit/>
          </a:bodyPr>
          <a:lstStyle/>
          <a:p>
            <a:pPr algn="ctr">
              <a:spcAft>
                <a:spcPts val="0"/>
              </a:spcAft>
            </a:pPr>
            <a:r>
              <a:rPr lang="cs-CZ" b="1" dirty="0">
                <a:latin typeface="Times New Roman" panose="02020603050405020304" pitchFamily="18" charset="0"/>
                <a:ea typeface="Times New Roman" panose="02020603050405020304" pitchFamily="18" charset="0"/>
              </a:rPr>
              <a:t>Teodolidiň işçi </a:t>
            </a:r>
            <a:r>
              <a:rPr lang="cs-CZ" b="1" dirty="0" smtClean="0">
                <a:latin typeface="Times New Roman" panose="02020603050405020304" pitchFamily="18" charset="0"/>
                <a:ea typeface="Times New Roman" panose="02020603050405020304" pitchFamily="18" charset="0"/>
              </a:rPr>
              <a:t>bölekleri</a:t>
            </a:r>
            <a:endParaRPr lang="ru-RU" sz="1600" dirty="0">
              <a:latin typeface="Times New Roman" panose="02020603050405020304" pitchFamily="18" charset="0"/>
              <a:ea typeface="Times New Roman" panose="02020603050405020304" pitchFamily="18" charset="0"/>
            </a:endParaRPr>
          </a:p>
          <a:p>
            <a:pPr algn="just">
              <a:spcAft>
                <a:spcPts val="0"/>
              </a:spcAft>
            </a:pPr>
            <a:r>
              <a:rPr lang="ru-RU" dirty="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rPr>
              <a:t>Teodolit öz niýetlenişi boýunça biri-birinden tapawutlanýan birnäçe esasy işçi böleklerden durýar. Olardan:</a:t>
            </a:r>
            <a:endParaRPr lang="ru-RU" sz="1800" dirty="0">
              <a:latin typeface="Times New Roman" panose="02020603050405020304" pitchFamily="18" charset="0"/>
              <a:ea typeface="Times New Roman" panose="02020603050405020304" pitchFamily="18" charset="0"/>
            </a:endParaRPr>
          </a:p>
          <a:p>
            <a:pPr algn="just">
              <a:spcAft>
                <a:spcPts val="0"/>
              </a:spcAft>
              <a:tabLst>
                <a:tab pos="685800" algn="l"/>
              </a:tabLst>
            </a:pPr>
            <a:r>
              <a:rPr lang="ru-RU" sz="3200"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Limb,</a:t>
            </a:r>
            <a:r>
              <a:rPr lang="cs-CZ" sz="3200" dirty="0">
                <a:latin typeface="Times New Roman" panose="02020603050405020304" pitchFamily="18" charset="0"/>
                <a:ea typeface="Times New Roman" panose="02020603050405020304" pitchFamily="18" charset="0"/>
              </a:rPr>
              <a:t> magnitsizlendirilen metaldan (galaýy-bürünç garyndysyndan ýa-da kümüş-mis garyndysyndan) ýa-da çüýşeden ýasalan we graduslara, minutlara bölünen tegelek  halkadyr. Teodolitleriñ görnüşlerine we takyklygyna baglylykda, limbiñ ol  bölekleriniñ bahasy </a:t>
            </a:r>
            <a:r>
              <a:rPr lang="cs-CZ" sz="3200" b="1" dirty="0">
                <a:latin typeface="Times New Roman" panose="02020603050405020304" pitchFamily="18" charset="0"/>
                <a:ea typeface="Times New Roman" panose="02020603050405020304" pitchFamily="18" charset="0"/>
              </a:rPr>
              <a:t>5</a:t>
            </a:r>
            <a:r>
              <a:rPr lang="cs-CZ" sz="3200" b="1" baseline="30000"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 10</a:t>
            </a:r>
            <a:r>
              <a:rPr lang="cs-CZ" sz="3200" b="1" baseline="30000"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 15</a:t>
            </a:r>
            <a:r>
              <a:rPr lang="cs-CZ" sz="3200" b="1" baseline="30000"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 20</a:t>
            </a:r>
            <a:r>
              <a:rPr lang="cs-CZ" sz="3200" b="1" baseline="30000"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 30</a:t>
            </a:r>
            <a:r>
              <a:rPr lang="cs-CZ" sz="3200" b="1" baseline="30000" dirty="0">
                <a:latin typeface="Times New Roman" panose="02020603050405020304" pitchFamily="18" charset="0"/>
                <a:ea typeface="Times New Roman" panose="02020603050405020304" pitchFamily="18" charset="0"/>
              </a:rPr>
              <a:t>/</a:t>
            </a:r>
            <a:r>
              <a:rPr lang="cs-CZ" sz="3200" dirty="0">
                <a:latin typeface="Times New Roman" panose="02020603050405020304" pitchFamily="18" charset="0"/>
                <a:ea typeface="Times New Roman" panose="02020603050405020304" pitchFamily="18" charset="0"/>
              </a:rPr>
              <a:t> we </a:t>
            </a:r>
            <a:r>
              <a:rPr lang="cs-CZ" sz="3200" b="1" dirty="0">
                <a:latin typeface="Times New Roman" panose="02020603050405020304" pitchFamily="18" charset="0"/>
                <a:ea typeface="Times New Roman" panose="02020603050405020304" pitchFamily="18" charset="0"/>
              </a:rPr>
              <a:t>1</a:t>
            </a:r>
            <a:r>
              <a:rPr lang="cs-CZ" sz="3200" b="1" baseline="30000" dirty="0">
                <a:latin typeface="Times New Roman" panose="02020603050405020304" pitchFamily="18" charset="0"/>
                <a:ea typeface="Times New Roman" panose="02020603050405020304" pitchFamily="18" charset="0"/>
              </a:rPr>
              <a:t>0</a:t>
            </a:r>
            <a:r>
              <a:rPr lang="cs-CZ" sz="3200" dirty="0">
                <a:latin typeface="Times New Roman" panose="02020603050405020304" pitchFamily="18" charset="0"/>
                <a:ea typeface="Times New Roman" panose="02020603050405020304" pitchFamily="18" charset="0"/>
              </a:rPr>
              <a:t> çenli bolýar. </a:t>
            </a:r>
            <a:r>
              <a:rPr lang="cs-CZ" sz="3200" b="1" dirty="0">
                <a:latin typeface="Times New Roman" panose="02020603050405020304" pitchFamily="18" charset="0"/>
                <a:ea typeface="Times New Roman" panose="02020603050405020304" pitchFamily="18" charset="0"/>
              </a:rPr>
              <a:t>Limbiň</a:t>
            </a:r>
            <a:r>
              <a:rPr lang="cs-CZ" sz="3200" dirty="0">
                <a:latin typeface="Times New Roman" panose="02020603050405020304" pitchFamily="18" charset="0"/>
                <a:ea typeface="Times New Roman" panose="02020603050405020304" pitchFamily="18" charset="0"/>
              </a:rPr>
              <a:t> bölekleriniň bahasy sagat diliniň ugryna </a:t>
            </a:r>
            <a:r>
              <a:rPr lang="cs-CZ" sz="3200" b="1" dirty="0">
                <a:latin typeface="Times New Roman" panose="02020603050405020304" pitchFamily="18" charset="0"/>
                <a:ea typeface="Times New Roman" panose="02020603050405020304" pitchFamily="18" charset="0"/>
              </a:rPr>
              <a:t>0</a:t>
            </a:r>
            <a:r>
              <a:rPr lang="cs-CZ" sz="3200" b="1" baseline="30000" dirty="0">
                <a:latin typeface="Times New Roman" panose="02020603050405020304" pitchFamily="18" charset="0"/>
                <a:ea typeface="Times New Roman" panose="02020603050405020304" pitchFamily="18" charset="0"/>
              </a:rPr>
              <a:t>0</a:t>
            </a:r>
            <a:r>
              <a:rPr lang="cs-CZ" sz="3200" b="1" dirty="0">
                <a:latin typeface="Times New Roman" panose="02020603050405020304" pitchFamily="18" charset="0"/>
                <a:ea typeface="Times New Roman" panose="02020603050405020304" pitchFamily="18" charset="0"/>
              </a:rPr>
              <a:t> – 360</a:t>
            </a:r>
            <a:r>
              <a:rPr lang="cs-CZ" sz="3200" b="1" baseline="30000" dirty="0">
                <a:latin typeface="Times New Roman" panose="02020603050405020304" pitchFamily="18" charset="0"/>
                <a:ea typeface="Times New Roman" panose="02020603050405020304" pitchFamily="18" charset="0"/>
              </a:rPr>
              <a:t>0</a:t>
            </a:r>
            <a:r>
              <a:rPr lang="cs-CZ" sz="3200" dirty="0">
                <a:latin typeface="Times New Roman" panose="02020603050405020304" pitchFamily="18" charset="0"/>
                <a:ea typeface="Times New Roman" panose="02020603050405020304" pitchFamily="18" charset="0"/>
              </a:rPr>
              <a:t> çenli belgilenendir.</a:t>
            </a: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8141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91013"/>
          </a:xfrm>
        </p:spPr>
        <p:txBody>
          <a:bodyPr>
            <a:normAutofit fontScale="90000"/>
          </a:bodyPr>
          <a:lstStyle/>
          <a:p>
            <a:endParaRPr lang="ru-RU" dirty="0"/>
          </a:p>
        </p:txBody>
      </p:sp>
      <p:sp>
        <p:nvSpPr>
          <p:cNvPr id="3" name="Объект 2"/>
          <p:cNvSpPr>
            <a:spLocks noGrp="1"/>
          </p:cNvSpPr>
          <p:nvPr>
            <p:ph idx="1"/>
          </p:nvPr>
        </p:nvSpPr>
        <p:spPr>
          <a:xfrm>
            <a:off x="838200" y="1011115"/>
            <a:ext cx="10515600" cy="5165848"/>
          </a:xfrm>
        </p:spPr>
        <p:txBody>
          <a:bodyPr/>
          <a:lstStyle/>
          <a:p>
            <a:pPr algn="just">
              <a:spcAft>
                <a:spcPts val="0"/>
              </a:spcAft>
              <a:tabLst>
                <a:tab pos="685800" algn="l"/>
              </a:tabLst>
            </a:pPr>
            <a:r>
              <a:rPr lang="ru-RU" dirty="0">
                <a:latin typeface="Times New Roman" panose="02020603050405020304" pitchFamily="18" charset="0"/>
                <a:ea typeface="Times New Roman" panose="02020603050405020304" pitchFamily="18" charset="0"/>
              </a:rPr>
              <a:t> </a:t>
            </a:r>
            <a:r>
              <a:rPr lang="tk-TM"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Alidada</a:t>
            </a:r>
            <a:r>
              <a:rPr lang="cs-CZ" sz="3200" b="1" dirty="0">
                <a:latin typeface="Times New Roman" panose="02020603050405020304" pitchFamily="18" charset="0"/>
                <a:ea typeface="Times New Roman" panose="02020603050405020304" pitchFamily="18" charset="0"/>
              </a:rPr>
              <a:t>,</a:t>
            </a:r>
            <a:r>
              <a:rPr lang="cs-CZ" sz="3200" dirty="0">
                <a:latin typeface="Times New Roman" panose="02020603050405020304" pitchFamily="18" charset="0"/>
                <a:ea typeface="Times New Roman" panose="02020603050405020304" pitchFamily="18" charset="0"/>
              </a:rPr>
              <a:t> tegelekden ybarat bolup, onuň aýlanma oky </a:t>
            </a:r>
            <a:r>
              <a:rPr lang="cs-CZ" sz="3200" b="1" dirty="0">
                <a:latin typeface="Times New Roman" panose="02020603050405020304" pitchFamily="18" charset="0"/>
                <a:ea typeface="Times New Roman" panose="02020603050405020304" pitchFamily="18" charset="0"/>
              </a:rPr>
              <a:t>limbiň</a:t>
            </a:r>
            <a:r>
              <a:rPr lang="cs-CZ" sz="3200" dirty="0">
                <a:latin typeface="Times New Roman" panose="02020603050405020304" pitchFamily="18" charset="0"/>
                <a:ea typeface="Times New Roman" panose="02020603050405020304" pitchFamily="18" charset="0"/>
              </a:rPr>
              <a:t> aýlanma okynyň içinde oturýandyr. Onuň diametral gapma-garşy ugrlary 0 bilen belgilenen dik çyzyk bilen görközilendir. Gorizontal we wertikal burçlar ölçelende, bu burçlar teodolidiň gorizontal we wertikal tegeleklerine proýektirlenilýär. Sanlary anyk almak üçin wernýerden we hasap alyş esbaplaryndan peýdalanýarlar.</a:t>
            </a:r>
            <a:endParaRPr lang="ru-RU" sz="1800" dirty="0">
              <a:latin typeface="Times New Roman" panose="02020603050405020304" pitchFamily="18" charset="0"/>
              <a:ea typeface="Times New Roman" panose="02020603050405020304" pitchFamily="18" charset="0"/>
            </a:endParaRPr>
          </a:p>
          <a:p>
            <a:pPr algn="just">
              <a:spcAft>
                <a:spcPts val="0"/>
              </a:spcAft>
              <a:tabLst>
                <a:tab pos="685800" algn="l"/>
              </a:tabLst>
            </a:pPr>
            <a:r>
              <a:rPr lang="ru-RU" sz="3200"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Wernýer,</a:t>
            </a:r>
            <a:r>
              <a:rPr lang="cs-CZ" sz="3200"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limbden</a:t>
            </a:r>
            <a:r>
              <a:rPr lang="cs-CZ" sz="3200" dirty="0">
                <a:latin typeface="Times New Roman" panose="02020603050405020304" pitchFamily="18" charset="0"/>
                <a:ea typeface="Times New Roman" panose="02020603050405020304" pitchFamily="18" charset="0"/>
              </a:rPr>
              <a:t> alynýan hasabyñ takyklygyny artdyrmak üçin alidada çyzylan şkaladan ybaratdyr.</a:t>
            </a:r>
            <a:endParaRPr lang="ru-RU" sz="3200" dirty="0"/>
          </a:p>
        </p:txBody>
      </p:sp>
    </p:spTree>
    <p:extLst>
      <p:ext uri="{BB962C8B-B14F-4D97-AF65-F5344CB8AC3E}">
        <p14:creationId xmlns:p14="http://schemas.microsoft.com/office/powerpoint/2010/main" val="211838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1160585"/>
            <a:ext cx="10515600" cy="5016378"/>
          </a:xfrm>
        </p:spPr>
        <p:txBody>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cs-CZ" b="1" dirty="0" smtClean="0">
                <a:latin typeface="Times New Roman" panose="02020603050405020304" pitchFamily="18" charset="0"/>
                <a:ea typeface="Times New Roman" panose="02020603050405020304" pitchFamily="18" charset="0"/>
              </a:rPr>
              <a:t>Göriş </a:t>
            </a:r>
            <a:r>
              <a:rPr lang="cs-CZ" b="1" dirty="0">
                <a:latin typeface="Times New Roman" panose="02020603050405020304" pitchFamily="18" charset="0"/>
                <a:ea typeface="Times New Roman" panose="02020603050405020304" pitchFamily="18" charset="0"/>
              </a:rPr>
              <a:t>turbasy</a:t>
            </a:r>
            <a:r>
              <a:rPr lang="cs-CZ" dirty="0">
                <a:latin typeface="Times New Roman" panose="02020603050405020304" pitchFamily="18" charset="0"/>
                <a:ea typeface="Times New Roman" panose="02020603050405020304" pitchFamily="18" charset="0"/>
              </a:rPr>
              <a:t>, seredilýän nokady anyk görmek üçin, iki optiki bölekden, ýagny obýektiwden we okulýardan durýandyr. Okulýar turbasynyň linzasynyň öñünde ýerleşen diafragmada, çüýşe plastiki sapakly ýüpjagazlar tory çyzylandyr. Sapaklaryň kesişýän nokadyna teodolidiň garaýyş oky, ýagny wizir oky diýilýär.</a:t>
            </a:r>
            <a:r>
              <a:rPr lang="cs-CZ" b="1"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lgn="just">
              <a:spcAft>
                <a:spcPts val="0"/>
              </a:spcAft>
            </a:pPr>
            <a:r>
              <a:rPr lang="ru-RU" dirty="0">
                <a:latin typeface="Times New Roman" panose="02020603050405020304" pitchFamily="18" charset="0"/>
                <a:ea typeface="Times New Roman" panose="02020603050405020304" pitchFamily="18" charset="0"/>
              </a:rPr>
              <a:t>       </a:t>
            </a:r>
            <a:r>
              <a:rPr lang="cs-CZ" b="1" dirty="0">
                <a:latin typeface="Times New Roman" panose="02020603050405020304" pitchFamily="18" charset="0"/>
                <a:ea typeface="Times New Roman" panose="02020603050405020304" pitchFamily="18" charset="0"/>
              </a:rPr>
              <a:t>Wertikal tegelek.</a:t>
            </a:r>
            <a:r>
              <a:rPr lang="cs-CZ" dirty="0">
                <a:latin typeface="Times New Roman" panose="02020603050405020304" pitchFamily="18" charset="0"/>
                <a:ea typeface="Times New Roman" panose="02020603050405020304" pitchFamily="18" charset="0"/>
              </a:rPr>
              <a:t> Teodolidiň wertikal tegeleginiň kömegi bilen wertikal burçlar ölçenilýär. Wertikal tegelegiň gorizontal tegelekden tapawudy, göriş turbasy gorizontal okunyň daşyndan aýlandyrylanda, ol wertikal tegelekdäki limb bilen bilelikde aýlanýar, alidada bolsa ýerinden gymyldamaýar.</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643486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82221"/>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4557346" y="1417748"/>
            <a:ext cx="2760784" cy="3103684"/>
          </a:xfrm>
          <a:prstGeom prst="rect">
            <a:avLst/>
          </a:prstGeom>
        </p:spPr>
      </p:pic>
      <p:sp>
        <p:nvSpPr>
          <p:cNvPr id="5" name="Прямоугольник 4"/>
          <p:cNvSpPr/>
          <p:nvPr/>
        </p:nvSpPr>
        <p:spPr>
          <a:xfrm>
            <a:off x="4387362" y="4884057"/>
            <a:ext cx="3341075" cy="400110"/>
          </a:xfrm>
          <a:prstGeom prst="rect">
            <a:avLst/>
          </a:prstGeom>
        </p:spPr>
        <p:txBody>
          <a:bodyPr wrap="square">
            <a:spAutoFit/>
          </a:bodyPr>
          <a:lstStyle/>
          <a:p>
            <a:r>
              <a:rPr lang="cs-CZ" sz="2000" b="1" dirty="0">
                <a:latin typeface="Times New Roman" panose="02020603050405020304" pitchFamily="18" charset="0"/>
                <a:ea typeface="Times New Roman" panose="02020603050405020304" pitchFamily="18" charset="0"/>
              </a:rPr>
              <a:t>Teodolit 2T30, daşky görnüşi</a:t>
            </a:r>
            <a:endParaRPr lang="ru-RU" sz="2800" dirty="0"/>
          </a:p>
        </p:txBody>
      </p:sp>
    </p:spTree>
    <p:extLst>
      <p:ext uri="{BB962C8B-B14F-4D97-AF65-F5344CB8AC3E}">
        <p14:creationId xmlns:p14="http://schemas.microsoft.com/office/powerpoint/2010/main" val="1941283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468816"/>
          </a:xfrm>
        </p:spPr>
        <p:txBody>
          <a:bodyPr>
            <a:normAutofit fontScale="92500" lnSpcReduction="20000"/>
          </a:bodyPr>
          <a:lstStyle/>
          <a:p>
            <a:pPr algn="just">
              <a:spcAft>
                <a:spcPts val="0"/>
              </a:spcAft>
            </a:pPr>
            <a:r>
              <a:rPr lang="tk-TM" dirty="0" smtClean="0">
                <a:latin typeface="Times New Roman" panose="02020603050405020304" pitchFamily="18" charset="0"/>
                <a:ea typeface="Times New Roman" panose="02020603050405020304" pitchFamily="18" charset="0"/>
              </a:rPr>
              <a:t>        </a:t>
            </a:r>
            <a:r>
              <a:rPr lang="ru-RU" sz="3600" b="1" dirty="0" smtClean="0">
                <a:latin typeface="Times New Roman" panose="02020603050405020304" pitchFamily="18" charset="0"/>
                <a:ea typeface="Times New Roman" panose="02020603050405020304" pitchFamily="18" charset="0"/>
              </a:rPr>
              <a:t> </a:t>
            </a:r>
            <a:r>
              <a:rPr lang="ru-RU" sz="3200" b="1" dirty="0">
                <a:latin typeface="Times New Roman" panose="02020603050405020304" pitchFamily="18" charset="0"/>
                <a:ea typeface="Times New Roman" panose="02020603050405020304" pitchFamily="18" charset="0"/>
              </a:rPr>
              <a:t>2. </a:t>
            </a:r>
            <a:r>
              <a:rPr lang="ru-RU" b="1" dirty="0" smtClean="0"/>
              <a:t>Teodolidi </a:t>
            </a:r>
            <a:r>
              <a:rPr lang="ru-RU" b="1" dirty="0" err="1"/>
              <a:t>iş</a:t>
            </a:r>
            <a:r>
              <a:rPr lang="ru-RU" b="1" dirty="0"/>
              <a:t> </a:t>
            </a:r>
            <a:r>
              <a:rPr lang="ru-RU" b="1" dirty="0" err="1"/>
              <a:t>ýagdaýyna</a:t>
            </a:r>
            <a:r>
              <a:rPr lang="ru-RU" b="1" dirty="0"/>
              <a:t> </a:t>
            </a:r>
            <a:r>
              <a:rPr lang="ru-RU" b="1" dirty="0" err="1"/>
              <a:t>şu</a:t>
            </a:r>
            <a:r>
              <a:rPr lang="ru-RU" b="1" dirty="0"/>
              <a:t> </a:t>
            </a:r>
            <a:r>
              <a:rPr lang="ru-RU" b="1" dirty="0" err="1"/>
              <a:t>aşakdaky</a:t>
            </a:r>
            <a:r>
              <a:rPr lang="ru-RU" b="1" dirty="0"/>
              <a:t> </a:t>
            </a:r>
            <a:r>
              <a:rPr lang="ru-RU" b="1" dirty="0" err="1"/>
              <a:t>yzygiderlilikde</a:t>
            </a:r>
            <a:r>
              <a:rPr lang="ru-RU" b="1" dirty="0"/>
              <a:t> </a:t>
            </a:r>
            <a:r>
              <a:rPr lang="ru-RU" b="1" dirty="0" err="1"/>
              <a:t>getirilýär</a:t>
            </a:r>
            <a:r>
              <a:rPr lang="ru-RU" b="1" dirty="0"/>
              <a:t>: </a:t>
            </a:r>
            <a:endParaRPr lang="tk-TM" b="1" dirty="0" smtClean="0"/>
          </a:p>
          <a:p>
            <a:pPr algn="just"/>
            <a:r>
              <a:rPr lang="cs-CZ" dirty="0"/>
              <a:t>	1</a:t>
            </a:r>
            <a:r>
              <a:rPr lang="cs-CZ" dirty="0" smtClean="0"/>
              <a:t>.</a:t>
            </a:r>
            <a:r>
              <a:rPr lang="tk-TM" dirty="0" smtClean="0"/>
              <a:t> </a:t>
            </a:r>
            <a:r>
              <a:rPr lang="cs-CZ" b="1" dirty="0" smtClean="0"/>
              <a:t>Teodolidi </a:t>
            </a:r>
            <a:r>
              <a:rPr lang="cs-CZ" b="1" dirty="0"/>
              <a:t>merkezleşdirmeli</a:t>
            </a:r>
            <a:r>
              <a:rPr lang="cs-CZ" dirty="0"/>
              <a:t>, onuň üçin teodolit asma ýükjagazyň kömegi bilen </a:t>
            </a:r>
            <a:r>
              <a:rPr lang="cs-CZ" b="1" dirty="0">
                <a:sym typeface="Symbol" panose="05050102010706020507" pitchFamily="18" charset="2"/>
              </a:rPr>
              <a:t></a:t>
            </a:r>
            <a:r>
              <a:rPr lang="cs-CZ" b="1" dirty="0"/>
              <a:t>5mm</a:t>
            </a:r>
            <a:r>
              <a:rPr lang="cs-CZ" dirty="0"/>
              <a:t> takyklykda ýerde berilen nokadyň üstünde ýerleşdirilýär. Has takyk merkezleşdirmek üçin optiki usul ulanylýar.</a:t>
            </a:r>
            <a:endParaRPr lang="ru-RU" dirty="0"/>
          </a:p>
          <a:p>
            <a:pPr algn="just"/>
            <a:r>
              <a:rPr lang="cs-CZ" dirty="0"/>
              <a:t>	2</a:t>
            </a:r>
            <a:r>
              <a:rPr lang="cs-CZ" dirty="0" smtClean="0"/>
              <a:t>.</a:t>
            </a:r>
            <a:r>
              <a:rPr lang="tk-TM" dirty="0" smtClean="0"/>
              <a:t> </a:t>
            </a:r>
            <a:r>
              <a:rPr lang="cs-CZ" b="1" dirty="0" smtClean="0"/>
              <a:t>Teodolidiň </a:t>
            </a:r>
            <a:r>
              <a:rPr lang="cs-CZ" b="1" dirty="0"/>
              <a:t>okuny</a:t>
            </a:r>
            <a:r>
              <a:rPr lang="cs-CZ" dirty="0"/>
              <a:t> wertikal ýagdaýa getirmeli, onuň üçin dereje uroweniň düwmesini üç sany göteriji nurbatlar arkaly orta getirmeli.</a:t>
            </a:r>
            <a:endParaRPr lang="ru-RU" dirty="0"/>
          </a:p>
          <a:p>
            <a:pPr algn="just"/>
            <a:r>
              <a:rPr lang="cs-CZ" dirty="0"/>
              <a:t>	3</a:t>
            </a:r>
            <a:r>
              <a:rPr lang="cs-CZ" dirty="0" smtClean="0"/>
              <a:t>.</a:t>
            </a:r>
            <a:r>
              <a:rPr lang="tk-TM" dirty="0" smtClean="0"/>
              <a:t> </a:t>
            </a:r>
            <a:r>
              <a:rPr lang="cs-CZ" b="1" dirty="0" smtClean="0"/>
              <a:t>Göriş </a:t>
            </a:r>
            <a:r>
              <a:rPr lang="cs-CZ" b="1" dirty="0"/>
              <a:t>turbany düzetmeli</a:t>
            </a:r>
            <a:r>
              <a:rPr lang="cs-CZ" dirty="0"/>
              <a:t>, onuň üçin okulýaryň fokus aralygyny sazlap tor sapaklary gowy görner ýaly etmeli.</a:t>
            </a:r>
            <a:endParaRPr lang="ru-RU" dirty="0"/>
          </a:p>
          <a:p>
            <a:pPr algn="just"/>
            <a:r>
              <a:rPr lang="cs-CZ" dirty="0"/>
              <a:t>	4</a:t>
            </a:r>
            <a:r>
              <a:rPr lang="cs-CZ" dirty="0" smtClean="0"/>
              <a:t>.</a:t>
            </a:r>
            <a:r>
              <a:rPr lang="tk-TM" dirty="0" smtClean="0"/>
              <a:t> </a:t>
            </a:r>
            <a:r>
              <a:rPr lang="cs-CZ" b="1" dirty="0" smtClean="0"/>
              <a:t>Teodolidi </a:t>
            </a:r>
            <a:r>
              <a:rPr lang="cs-CZ" b="1" dirty="0"/>
              <a:t>meridian</a:t>
            </a:r>
            <a:r>
              <a:rPr lang="cs-CZ" dirty="0"/>
              <a:t> boýunça ugrukdyrmaly, onuň üçin </a:t>
            </a:r>
            <a:r>
              <a:rPr lang="cs-CZ" b="1" dirty="0"/>
              <a:t>teodolide</a:t>
            </a:r>
            <a:r>
              <a:rPr lang="cs-CZ" dirty="0"/>
              <a:t> oturdylan </a:t>
            </a:r>
            <a:r>
              <a:rPr lang="cs-CZ" b="1" dirty="0"/>
              <a:t>bussolyň</a:t>
            </a:r>
            <a:r>
              <a:rPr lang="cs-CZ" dirty="0"/>
              <a:t> kömegi bilen magnit meridiany boýunça, ölçenilýän çyzyklaryň ugry kesgitlenilýär. Ugry kesgitlemek üçin alidadanyň we </a:t>
            </a:r>
            <a:r>
              <a:rPr lang="cs-CZ" b="1" dirty="0"/>
              <a:t>limbiň nol</a:t>
            </a:r>
            <a:r>
              <a:rPr lang="cs-CZ" dirty="0"/>
              <a:t> çyzyklaryny biri-birine gabat getirip, </a:t>
            </a:r>
            <a:r>
              <a:rPr lang="cs-CZ" b="1" dirty="0"/>
              <a:t>alidadany</a:t>
            </a:r>
            <a:r>
              <a:rPr lang="cs-CZ" dirty="0"/>
              <a:t> berkitmeli. </a:t>
            </a:r>
            <a:r>
              <a:rPr lang="cs-CZ" b="1" dirty="0"/>
              <a:t>Limbi</a:t>
            </a:r>
            <a:r>
              <a:rPr lang="cs-CZ" dirty="0"/>
              <a:t> açyp göriş turbanyň </a:t>
            </a:r>
            <a:r>
              <a:rPr lang="cs-CZ" b="1" dirty="0"/>
              <a:t>wizir</a:t>
            </a:r>
            <a:r>
              <a:rPr lang="cs-CZ" dirty="0"/>
              <a:t> okuny busşolyň magnit peýkamynyň nul ýeri </a:t>
            </a:r>
            <a:r>
              <a:rPr lang="cs-CZ" b="1" dirty="0"/>
              <a:t>(0)</a:t>
            </a:r>
            <a:r>
              <a:rPr lang="cs-CZ" dirty="0"/>
              <a:t> bilen gabat gelýänçe öwürmeli. Ondan soñ </a:t>
            </a:r>
            <a:r>
              <a:rPr lang="cs-CZ" b="1" dirty="0"/>
              <a:t>limbi </a:t>
            </a:r>
            <a:r>
              <a:rPr lang="cs-CZ" dirty="0"/>
              <a:t>berkidip </a:t>
            </a:r>
            <a:r>
              <a:rPr lang="cs-CZ" b="1" dirty="0"/>
              <a:t>alidadany</a:t>
            </a:r>
            <a:r>
              <a:rPr lang="cs-CZ" dirty="0"/>
              <a:t> açmaly we göriş turbasyny sagat diliniñ herekediniñ ugry boýunça öwürip, berilen ugrdaky nokada gönükdürmeli we şol ugryñ magnit azimudyny kesgitlemeli.</a:t>
            </a:r>
            <a:endParaRPr lang="ru-RU" dirty="0"/>
          </a:p>
          <a:p>
            <a:pPr algn="just">
              <a:spcAft>
                <a:spcPts val="0"/>
              </a:spcAft>
            </a:pP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TotalTime>
  <Words>669</Words>
  <Application>Microsoft Office PowerPoint</Application>
  <PresentationFormat>Широкоэкранный</PresentationFormat>
  <Paragraphs>36</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Calibri Light</vt:lpstr>
      <vt:lpstr>Symbol</vt:lpstr>
      <vt:lpstr>Times New Roman</vt:lpstr>
      <vt:lpstr>Тема Office</vt:lpstr>
      <vt:lpstr>Tema: Teodalit bilen işlemek.</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63</cp:revision>
  <dcterms:created xsi:type="dcterms:W3CDTF">2019-02-11T16:56:33Z</dcterms:created>
  <dcterms:modified xsi:type="dcterms:W3CDTF">2021-03-17T12:55:16Z</dcterms:modified>
</cp:coreProperties>
</file>