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301" r:id="rId4"/>
    <p:sldId id="304" r:id="rId5"/>
    <p:sldId id="305" r:id="rId6"/>
    <p:sldId id="306" r:id="rId7"/>
    <p:sldId id="302" r:id="rId8"/>
    <p:sldId id="303" r:id="rId9"/>
    <p:sldId id="258" r:id="rId10"/>
    <p:sldId id="259" r:id="rId11"/>
    <p:sldId id="294" r:id="rId12"/>
    <p:sldId id="296" r:id="rId13"/>
    <p:sldId id="310" r:id="rId14"/>
    <p:sldId id="297" r:id="rId15"/>
    <p:sldId id="299" r:id="rId16"/>
    <p:sldId id="284" r:id="rId17"/>
    <p:sldId id="260" r:id="rId18"/>
    <p:sldId id="269" r:id="rId19"/>
    <p:sldId id="286" r:id="rId20"/>
    <p:sldId id="287" r:id="rId21"/>
    <p:sldId id="282" r:id="rId22"/>
    <p:sldId id="308" r:id="rId23"/>
    <p:sldId id="30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CC617D6D-00EB-4242-874C-EE5DC7F764D5}" type="datetimeFigureOut">
              <a:rPr lang="ru-RU" smtClean="0"/>
              <a:pPr/>
              <a:t>21.05.2016</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231D73E3-BA4B-4F54-861D-7756C970944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C617D6D-00EB-4242-874C-EE5DC7F764D5}" type="datetimeFigureOut">
              <a:rPr lang="ru-RU" smtClean="0"/>
              <a:pPr/>
              <a:t>21.05.2016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1D73E3-BA4B-4F54-861D-7756C970944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C617D6D-00EB-4242-874C-EE5DC7F764D5}" type="datetimeFigureOut">
              <a:rPr lang="ru-RU" smtClean="0"/>
              <a:pPr/>
              <a:t>21.05.2016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1D73E3-BA4B-4F54-861D-7756C970944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C617D6D-00EB-4242-874C-EE5DC7F764D5}" type="datetimeFigureOut">
              <a:rPr lang="ru-RU" smtClean="0"/>
              <a:pPr/>
              <a:t>21.05.2016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1D73E3-BA4B-4F54-861D-7756C970944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CC617D6D-00EB-4242-874C-EE5DC7F764D5}" type="datetimeFigureOut">
              <a:rPr lang="ru-RU" smtClean="0"/>
              <a:pPr/>
              <a:t>21.05.2016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1D73E3-BA4B-4F54-861D-7756C970944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CC617D6D-00EB-4242-874C-EE5DC7F764D5}" type="datetimeFigureOut">
              <a:rPr lang="ru-RU" smtClean="0"/>
              <a:pPr/>
              <a:t>21.05.2016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1D73E3-BA4B-4F54-861D-7756C970944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CC617D6D-00EB-4242-874C-EE5DC7F764D5}" type="datetimeFigureOut">
              <a:rPr lang="ru-RU" smtClean="0"/>
              <a:pPr/>
              <a:t>21.05.2016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31D73E3-BA4B-4F54-861D-7756C970944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CC617D6D-00EB-4242-874C-EE5DC7F764D5}" type="datetimeFigureOut">
              <a:rPr lang="ru-RU" smtClean="0"/>
              <a:pPr/>
              <a:t>21.05.2016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31D73E3-BA4B-4F54-861D-7756C970944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17D6D-00EB-4242-874C-EE5DC7F764D5}" type="datetimeFigureOut">
              <a:rPr lang="ru-RU" smtClean="0"/>
              <a:pPr/>
              <a:t>21.05.2016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31D73E3-BA4B-4F54-861D-7756C970944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CC617D6D-00EB-4242-874C-EE5DC7F764D5}" type="datetimeFigureOut">
              <a:rPr lang="ru-RU" smtClean="0"/>
              <a:pPr/>
              <a:t>21.05.2016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1D73E3-BA4B-4F54-861D-7756C970944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CC617D6D-00EB-4242-874C-EE5DC7F764D5}" type="datetimeFigureOut">
              <a:rPr lang="ru-RU" smtClean="0"/>
              <a:pPr/>
              <a:t>21.05.2016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231D73E3-BA4B-4F54-861D-7756C9709444}"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617D6D-00EB-4242-874C-EE5DC7F764D5}" type="datetimeFigureOut">
              <a:rPr lang="ru-RU" smtClean="0"/>
              <a:pPr/>
              <a:t>21.05.2016</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31D73E3-BA4B-4F54-861D-7756C9709444}"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620688"/>
            <a:ext cx="8712968" cy="5544616"/>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8800" b="1" i="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92D05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Tema</a:t>
            </a:r>
            <a:r>
              <a:rPr lang="tk-TM" sz="88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92D05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8800" dirty="0">
                <a:solidFill>
                  <a:schemeClr val="bg2">
                    <a:lumMod val="50000"/>
                  </a:schemeClr>
                </a:solidFill>
              </a:rPr>
              <a:t>T</a:t>
            </a:r>
            <a:r>
              <a:rPr lang="ru-RU" sz="8800" dirty="0" err="1">
                <a:solidFill>
                  <a:schemeClr val="bg2">
                    <a:lumMod val="50000"/>
                  </a:schemeClr>
                </a:solidFill>
              </a:rPr>
              <a:t>ürkmen</a:t>
            </a:r>
            <a:r>
              <a:rPr lang="en-US" sz="8800" dirty="0" err="1">
                <a:solidFill>
                  <a:schemeClr val="bg2">
                    <a:lumMod val="50000"/>
                  </a:schemeClr>
                </a:solidFill>
              </a:rPr>
              <a:t>istan</a:t>
            </a:r>
            <a:r>
              <a:rPr lang="en-US" sz="8800" dirty="0">
                <a:solidFill>
                  <a:schemeClr val="bg2">
                    <a:lumMod val="50000"/>
                  </a:schemeClr>
                </a:solidFill>
              </a:rPr>
              <a:t> </a:t>
            </a:r>
            <a:r>
              <a:rPr lang="en-US" sz="8800" dirty="0" err="1">
                <a:solidFill>
                  <a:schemeClr val="bg2">
                    <a:lumMod val="50000"/>
                  </a:schemeClr>
                </a:solidFill>
              </a:rPr>
              <a:t>Garaşsyzlyk</a:t>
            </a:r>
            <a:r>
              <a:rPr lang="en-US" sz="8800" dirty="0">
                <a:solidFill>
                  <a:schemeClr val="bg2">
                    <a:lumMod val="50000"/>
                  </a:schemeClr>
                </a:solidFill>
              </a:rPr>
              <a:t> </a:t>
            </a:r>
            <a:r>
              <a:rPr lang="en-US" sz="8800" dirty="0" err="1">
                <a:solidFill>
                  <a:schemeClr val="bg2">
                    <a:lumMod val="50000"/>
                  </a:schemeClr>
                </a:solidFill>
              </a:rPr>
              <a:t>döwründe</a:t>
            </a:r>
            <a:r>
              <a:rPr lang="en-US" sz="8800" dirty="0" smtClean="0">
                <a:solidFill>
                  <a:schemeClr val="bg2">
                    <a:lumMod val="50000"/>
                  </a:schemeClr>
                </a:solidFill>
              </a:rPr>
              <a:t>.</a:t>
            </a:r>
            <a:endParaRPr lang="ru-RU" sz="88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2">
                  <a:lumMod val="5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60648"/>
            <a:ext cx="8501122" cy="6311624"/>
          </a:xfrm>
        </p:spPr>
        <p:style>
          <a:lnRef idx="1">
            <a:schemeClr val="dk1"/>
          </a:lnRef>
          <a:fillRef idx="2">
            <a:schemeClr val="dk1"/>
          </a:fillRef>
          <a:effectRef idx="1">
            <a:schemeClr val="dk1"/>
          </a:effectRef>
          <a:fontRef idx="minor">
            <a:schemeClr val="dk1"/>
          </a:fontRef>
        </p:style>
        <p:txBody>
          <a:bodyPr>
            <a:normAutofit fontScale="92500"/>
          </a:bodyPr>
          <a:lstStyle/>
          <a:p>
            <a:pPr marL="4763" indent="354013" algn="ctr">
              <a:buNone/>
            </a:pPr>
            <a:r>
              <a:rPr lang="tk-TM" sz="4000" b="1" dirty="0" smtClean="0">
                <a:latin typeface="Times New Roman" pitchFamily="18" charset="0"/>
                <a:cs typeface="Times New Roman" pitchFamily="18" charset="0"/>
              </a:rPr>
              <a:t>Ga</a:t>
            </a:r>
            <a:r>
              <a:rPr lang="en-US" sz="4000" b="1" smtClean="0">
                <a:latin typeface="Times New Roman" pitchFamily="18" charset="0"/>
                <a:cs typeface="Times New Roman" pitchFamily="18" charset="0"/>
              </a:rPr>
              <a:t>l</a:t>
            </a:r>
            <a:r>
              <a:rPr lang="tk-TM" sz="4000" b="1" smtClean="0">
                <a:latin typeface="Times New Roman" pitchFamily="18" charset="0"/>
                <a:cs typeface="Times New Roman" pitchFamily="18" charset="0"/>
              </a:rPr>
              <a:t>kynyş </a:t>
            </a:r>
            <a:r>
              <a:rPr lang="tk-TM" sz="4000" dirty="0" smtClean="0">
                <a:latin typeface="Times New Roman" pitchFamily="18" charset="0"/>
                <a:cs typeface="Times New Roman" pitchFamily="18" charset="0"/>
              </a:rPr>
              <a:t>– bu ylmyň, bilimiň, milli aňyň täze derejä çykmaklygy bilen bagly bolýar.</a:t>
            </a:r>
          </a:p>
          <a:p>
            <a:pPr marL="4763" indent="354013" algn="ctr">
              <a:buNone/>
            </a:pPr>
            <a:endParaRPr lang="tk-TM" sz="4000" dirty="0" smtClean="0">
              <a:latin typeface="Times New Roman" pitchFamily="18" charset="0"/>
              <a:cs typeface="Times New Roman" pitchFamily="18" charset="0"/>
            </a:endParaRPr>
          </a:p>
          <a:p>
            <a:pPr marL="4763" indent="354013" algn="ctr">
              <a:buNone/>
            </a:pPr>
            <a:r>
              <a:rPr lang="tk-TM" sz="4000" b="1" dirty="0" smtClean="0">
                <a:latin typeface="Times New Roman" pitchFamily="18" charset="0"/>
                <a:cs typeface="Times New Roman" pitchFamily="18" charset="0"/>
              </a:rPr>
              <a:t>2007 ý. 15 fewral, 4 mart –</a:t>
            </a:r>
            <a:r>
              <a:rPr lang="tk-TM" sz="4000" dirty="0" smtClean="0">
                <a:latin typeface="Times New Roman" pitchFamily="18" charset="0"/>
                <a:cs typeface="Times New Roman" pitchFamily="18" charset="0"/>
              </a:rPr>
              <a:t> “</a:t>
            </a:r>
            <a:r>
              <a:rPr lang="tk-TM" sz="4000" b="1" i="1" dirty="0" smtClean="0">
                <a:latin typeface="Times New Roman" pitchFamily="18" charset="0"/>
                <a:cs typeface="Times New Roman" pitchFamily="18" charset="0"/>
              </a:rPr>
              <a:t>Bilim </a:t>
            </a:r>
            <a:r>
              <a:rPr lang="tk-TM" sz="4000" dirty="0" smtClean="0">
                <a:latin typeface="Times New Roman" pitchFamily="18" charset="0"/>
                <a:cs typeface="Times New Roman" pitchFamily="18" charset="0"/>
              </a:rPr>
              <a:t>ulgamyny kämilleşdirmeklik barada” permandyr-kanun kabul edildi.</a:t>
            </a:r>
          </a:p>
          <a:p>
            <a:pPr marL="4763" indent="354013" algn="ctr">
              <a:buNone/>
            </a:pPr>
            <a:r>
              <a:rPr lang="tk-TM" sz="4000" dirty="0" smtClean="0">
                <a:latin typeface="Times New Roman" pitchFamily="18" charset="0"/>
                <a:cs typeface="Times New Roman" pitchFamily="18" charset="0"/>
              </a:rPr>
              <a:t> </a:t>
            </a:r>
          </a:p>
          <a:p>
            <a:pPr marL="4763" indent="354013" algn="ctr">
              <a:buNone/>
            </a:pPr>
            <a:r>
              <a:rPr lang="tk-TM" sz="4000" b="1" dirty="0" smtClean="0">
                <a:latin typeface="Times New Roman" pitchFamily="18" charset="0"/>
                <a:cs typeface="Times New Roman" pitchFamily="18" charset="0"/>
              </a:rPr>
              <a:t>2007ý. 12 iýun </a:t>
            </a:r>
            <a:r>
              <a:rPr lang="tk-TM" sz="4000" dirty="0" smtClean="0">
                <a:latin typeface="Times New Roman" pitchFamily="18" charset="0"/>
                <a:cs typeface="Times New Roman" pitchFamily="18" charset="0"/>
              </a:rPr>
              <a:t>– “</a:t>
            </a:r>
            <a:r>
              <a:rPr lang="tk-TM" sz="4000" b="1" i="1" dirty="0" smtClean="0">
                <a:latin typeface="Times New Roman" pitchFamily="18" charset="0"/>
                <a:cs typeface="Times New Roman" pitchFamily="18" charset="0"/>
              </a:rPr>
              <a:t>Ylym</a:t>
            </a:r>
            <a:r>
              <a:rPr lang="tk-TM" sz="4000" dirty="0" smtClean="0">
                <a:latin typeface="Times New Roman" pitchFamily="18" charset="0"/>
                <a:cs typeface="Times New Roman" pitchFamily="18" charset="0"/>
              </a:rPr>
              <a:t> ulgamyny kämilleşdirmeklik barada” permandyr-kanun kabul edildi.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tk-TM" sz="3200" b="1" dirty="0" smtClean="0">
                <a:latin typeface="Times New Roman" pitchFamily="18" charset="0"/>
                <a:cs typeface="Times New Roman" pitchFamily="18" charset="0"/>
              </a:rPr>
              <a:t/>
            </a:r>
            <a:br>
              <a:rPr lang="tk-TM" sz="3200" b="1" dirty="0" smtClean="0">
                <a:latin typeface="Times New Roman" pitchFamily="18" charset="0"/>
                <a:cs typeface="Times New Roman" pitchFamily="18" charset="0"/>
              </a:rPr>
            </a:br>
            <a:r>
              <a:rPr lang="tk-TM" sz="3200" b="1" dirty="0" smtClean="0">
                <a:latin typeface="Times New Roman" pitchFamily="18" charset="0"/>
                <a:cs typeface="Times New Roman" pitchFamily="18" charset="0"/>
              </a:rPr>
              <a:t/>
            </a:r>
            <a:br>
              <a:rPr lang="tk-TM" sz="3200" b="1" dirty="0" smtClean="0">
                <a:latin typeface="Times New Roman" pitchFamily="18" charset="0"/>
                <a:cs typeface="Times New Roman" pitchFamily="18" charset="0"/>
              </a:rPr>
            </a:br>
            <a:r>
              <a:rPr lang="tk-TM" sz="3200" b="1" dirty="0" smtClean="0">
                <a:latin typeface="Times New Roman" pitchFamily="18" charset="0"/>
                <a:cs typeface="Times New Roman" pitchFamily="18" charset="0"/>
              </a:rPr>
              <a:t/>
            </a:r>
            <a:br>
              <a:rPr lang="tk-TM" sz="3200" b="1" dirty="0" smtClean="0">
                <a:latin typeface="Times New Roman" pitchFamily="18" charset="0"/>
                <a:cs typeface="Times New Roman" pitchFamily="18" charset="0"/>
              </a:rPr>
            </a:br>
            <a:r>
              <a:rPr lang="tk-TM" sz="3200" b="1" dirty="0">
                <a:latin typeface="Times New Roman" pitchFamily="18" charset="0"/>
                <a:cs typeface="Times New Roman" pitchFamily="18" charset="0"/>
              </a:rPr>
              <a:t/>
            </a:r>
            <a:br>
              <a:rPr lang="tk-TM" sz="3200" b="1" dirty="0">
                <a:latin typeface="Times New Roman" pitchFamily="18" charset="0"/>
                <a:cs typeface="Times New Roman" pitchFamily="18" charset="0"/>
              </a:rPr>
            </a:br>
            <a:r>
              <a:rPr lang="tk-TM" sz="3200" b="1" dirty="0" smtClean="0">
                <a:latin typeface="Times New Roman" pitchFamily="18" charset="0"/>
                <a:cs typeface="Times New Roman" pitchFamily="18" charset="0"/>
              </a:rPr>
              <a:t/>
            </a:r>
            <a:br>
              <a:rPr lang="tk-TM" sz="3200" b="1" dirty="0" smtClean="0">
                <a:latin typeface="Times New Roman" pitchFamily="18" charset="0"/>
                <a:cs typeface="Times New Roman" pitchFamily="18" charset="0"/>
              </a:rPr>
            </a:br>
            <a:r>
              <a:rPr lang="tk-TM" sz="3200" b="1" dirty="0">
                <a:latin typeface="Times New Roman" pitchFamily="18" charset="0"/>
                <a:cs typeface="Times New Roman" pitchFamily="18" charset="0"/>
              </a:rPr>
              <a:t/>
            </a:r>
            <a:br>
              <a:rPr lang="tk-TM" sz="3200" b="1" dirty="0">
                <a:latin typeface="Times New Roman" pitchFamily="18" charset="0"/>
                <a:cs typeface="Times New Roman" pitchFamily="18" charset="0"/>
              </a:rPr>
            </a:br>
            <a:r>
              <a:rPr lang="tk-TM" sz="3600" b="1" dirty="0" smtClean="0">
                <a:latin typeface="Times New Roman" pitchFamily="18" charset="0"/>
                <a:cs typeface="Times New Roman" pitchFamily="18" charset="0"/>
              </a:rPr>
              <a:t>2007 ý. 17 mart – “Durmuş üpçünçiligi hakynda” Türkmenistanyň bitewi kanuny kabul edildi </a:t>
            </a:r>
            <a:r>
              <a:rPr lang="tk-TM" sz="3600" dirty="0" smtClean="0">
                <a:latin typeface="Times New Roman" pitchFamily="18" charset="0"/>
                <a:cs typeface="Times New Roman" pitchFamily="18" charset="0"/>
              </a:rPr>
              <a:t>(halkyň durmuş-hal ýagdaýyny ýokarlandyrmak bilen baglanşykly).</a:t>
            </a:r>
            <a:br>
              <a:rPr lang="tk-TM" sz="3600" dirty="0" smtClean="0">
                <a:latin typeface="Times New Roman" pitchFamily="18" charset="0"/>
                <a:cs typeface="Times New Roman" pitchFamily="18" charset="0"/>
              </a:rPr>
            </a:br>
            <a:r>
              <a:rPr lang="tk-TM" sz="3600" dirty="0" smtClean="0">
                <a:latin typeface="Times New Roman" pitchFamily="18" charset="0"/>
                <a:cs typeface="Times New Roman" pitchFamily="18" charset="0"/>
              </a:rPr>
              <a:t/>
            </a:r>
            <a:br>
              <a:rPr lang="tk-TM" sz="3600" dirty="0" smtClean="0">
                <a:latin typeface="Times New Roman" pitchFamily="18" charset="0"/>
                <a:cs typeface="Times New Roman" pitchFamily="18" charset="0"/>
              </a:rPr>
            </a:br>
            <a:r>
              <a:rPr lang="tk-TM" sz="3600" b="1" dirty="0" smtClean="0">
                <a:latin typeface="Times New Roman" pitchFamily="18" charset="0"/>
                <a:cs typeface="Times New Roman" pitchFamily="18" charset="0"/>
              </a:rPr>
              <a:t>2007 ý. 13 iýul – “Awaza” Milli syýahatçylyk zolagynyň döretmek baradaky </a:t>
            </a:r>
            <a:r>
              <a:rPr lang="tk-TM" sz="3600" dirty="0" smtClean="0">
                <a:latin typeface="Times New Roman" pitchFamily="18" charset="0"/>
                <a:cs typeface="Times New Roman" pitchFamily="18" charset="0"/>
              </a:rPr>
              <a:t>karara gol çekildi.</a:t>
            </a:r>
            <a:br>
              <a:rPr lang="tk-TM" sz="3600" dirty="0" smtClean="0">
                <a:latin typeface="Times New Roman" pitchFamily="18" charset="0"/>
                <a:cs typeface="Times New Roman" pitchFamily="18" charset="0"/>
              </a:rPr>
            </a:br>
            <a:r>
              <a:rPr lang="tk-TM" sz="3600" b="1" dirty="0" smtClean="0">
                <a:latin typeface="Times New Roman" pitchFamily="18" charset="0"/>
                <a:cs typeface="Times New Roman" pitchFamily="18" charset="0"/>
              </a:rPr>
              <a:t>2007 ý. Awgust aýy – Türkmenistan – Hytaý gaz geçirijisiniň gurluşygy</a:t>
            </a:r>
            <a:r>
              <a:rPr lang="tk-TM" sz="3600" dirty="0" smtClean="0">
                <a:latin typeface="Times New Roman" pitchFamily="18" charset="0"/>
                <a:cs typeface="Times New Roman" pitchFamily="18" charset="0"/>
              </a:rPr>
              <a:t> başlandy.</a:t>
            </a:r>
            <a:br>
              <a:rPr lang="tk-TM" sz="3600" dirty="0" smtClean="0">
                <a:latin typeface="Times New Roman" pitchFamily="18" charset="0"/>
                <a:cs typeface="Times New Roman" pitchFamily="18" charset="0"/>
              </a:rPr>
            </a:br>
            <a:r>
              <a:rPr lang="tk-TM" sz="3600" dirty="0" smtClean="0">
                <a:latin typeface="Times New Roman" pitchFamily="18" charset="0"/>
                <a:cs typeface="Times New Roman" pitchFamily="18" charset="0"/>
              </a:rPr>
              <a:t/>
            </a:r>
            <a:br>
              <a:rPr lang="tk-TM" sz="3600" dirty="0" smtClean="0">
                <a:latin typeface="Times New Roman" pitchFamily="18" charset="0"/>
                <a:cs typeface="Times New Roman" pitchFamily="18" charset="0"/>
              </a:rPr>
            </a:br>
            <a:r>
              <a:rPr lang="tk-TM" sz="2800" dirty="0" smtClean="0">
                <a:latin typeface="Times New Roman" pitchFamily="18" charset="0"/>
                <a:cs typeface="Times New Roman" pitchFamily="18" charset="0"/>
              </a:rPr>
              <a:t/>
            </a:r>
            <a:br>
              <a:rPr lang="tk-TM"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tk-TM" sz="2400" b="1" dirty="0" smtClean="0">
                <a:latin typeface="Times New Roman" pitchFamily="18" charset="0"/>
                <a:cs typeface="Times New Roman" pitchFamily="18" charset="0"/>
              </a:rPr>
              <a:t/>
            </a:r>
            <a:br>
              <a:rPr lang="tk-TM" sz="2400" b="1" dirty="0" smtClean="0">
                <a:latin typeface="Times New Roman" pitchFamily="18" charset="0"/>
                <a:cs typeface="Times New Roman" pitchFamily="18" charset="0"/>
              </a:rPr>
            </a:br>
            <a:r>
              <a:rPr lang="tk-TM" sz="2400" b="1" dirty="0" smtClean="0">
                <a:latin typeface="Times New Roman" pitchFamily="18" charset="0"/>
                <a:cs typeface="Times New Roman" pitchFamily="18" charset="0"/>
              </a:rPr>
              <a:t/>
            </a:r>
            <a:br>
              <a:rPr lang="tk-TM" sz="2400" b="1" dirty="0" smtClean="0">
                <a:latin typeface="Times New Roman" pitchFamily="18" charset="0"/>
                <a:cs typeface="Times New Roman" pitchFamily="18" charset="0"/>
              </a:rPr>
            </a:br>
            <a:r>
              <a:rPr lang="tk-TM" sz="2400" b="1" dirty="0" smtClean="0">
                <a:latin typeface="Times New Roman" pitchFamily="18" charset="0"/>
                <a:cs typeface="Times New Roman" pitchFamily="18" charset="0"/>
              </a:rPr>
              <a:t/>
            </a:r>
            <a:br>
              <a:rPr lang="tk-TM" sz="2400" b="1" dirty="0" smtClean="0">
                <a:latin typeface="Times New Roman" pitchFamily="18" charset="0"/>
                <a:cs typeface="Times New Roman" pitchFamily="18" charset="0"/>
              </a:rPr>
            </a:br>
            <a:r>
              <a:rPr lang="tk-TM" sz="2400" b="1" dirty="0" smtClean="0">
                <a:latin typeface="Times New Roman" pitchFamily="18" charset="0"/>
                <a:cs typeface="Times New Roman" pitchFamily="18" charset="0"/>
              </a:rPr>
              <a:t/>
            </a:r>
            <a:br>
              <a:rPr lang="tk-TM" sz="2400" b="1" dirty="0" smtClean="0">
                <a:latin typeface="Times New Roman" pitchFamily="18" charset="0"/>
                <a:cs typeface="Times New Roman" pitchFamily="18" charset="0"/>
              </a:rPr>
            </a:br>
            <a:r>
              <a:rPr lang="tk-TM" sz="3100" b="1" dirty="0" smtClean="0">
                <a:latin typeface="Times New Roman" pitchFamily="18" charset="0"/>
                <a:cs typeface="Times New Roman" pitchFamily="18" charset="0"/>
              </a:rPr>
              <a:t>2007 ý. 10 dekabr – Aşgabatda BMG-niň Merkezi Aziýa üçin </a:t>
            </a:r>
            <a:r>
              <a:rPr lang="tk-TM" sz="3100" b="1" i="1" u="sng" dirty="0" smtClean="0">
                <a:latin typeface="Times New Roman" pitchFamily="18" charset="0"/>
                <a:cs typeface="Times New Roman" pitchFamily="18" charset="0"/>
              </a:rPr>
              <a:t>Öňüni Alyş Diplomatiýasy </a:t>
            </a:r>
            <a:r>
              <a:rPr lang="tk-TM" sz="3100" b="1" dirty="0" smtClean="0">
                <a:latin typeface="Times New Roman" pitchFamily="18" charset="0"/>
                <a:cs typeface="Times New Roman" pitchFamily="18" charset="0"/>
              </a:rPr>
              <a:t>boýunça sebit merkezi açyldy.</a:t>
            </a:r>
            <a:br>
              <a:rPr lang="tk-TM" sz="3100" b="1" dirty="0" smtClean="0">
                <a:latin typeface="Times New Roman" pitchFamily="18" charset="0"/>
                <a:cs typeface="Times New Roman" pitchFamily="18" charset="0"/>
              </a:rPr>
            </a:br>
            <a:r>
              <a:rPr lang="tk-TM" sz="3100" b="1" dirty="0" smtClean="0">
                <a:latin typeface="Times New Roman" pitchFamily="18" charset="0"/>
                <a:cs typeface="Times New Roman" pitchFamily="18" charset="0"/>
              </a:rPr>
              <a:t>2007 ý. 5-7 noýabr – Türkmenistanyň pagtagtynda</a:t>
            </a:r>
            <a:br>
              <a:rPr lang="tk-TM" sz="3100" b="1" dirty="0" smtClean="0">
                <a:latin typeface="Times New Roman" pitchFamily="18" charset="0"/>
                <a:cs typeface="Times New Roman" pitchFamily="18" charset="0"/>
              </a:rPr>
            </a:br>
            <a:r>
              <a:rPr lang="tk-TM" sz="3100" b="1" dirty="0" smtClean="0">
                <a:latin typeface="Times New Roman" pitchFamily="18" charset="0"/>
                <a:cs typeface="Times New Roman" pitchFamily="18" charset="0"/>
              </a:rPr>
              <a:t> </a:t>
            </a:r>
            <a:r>
              <a:rPr lang="tk-TM" sz="3100" b="1" u="sng" dirty="0" smtClean="0">
                <a:latin typeface="Times New Roman" pitchFamily="18" charset="0"/>
                <a:cs typeface="Times New Roman" pitchFamily="18" charset="0"/>
              </a:rPr>
              <a:t>“Yewropa öýi” </a:t>
            </a:r>
            <a:r>
              <a:rPr lang="tk-TM" sz="3100" b="1" dirty="0" smtClean="0">
                <a:latin typeface="Times New Roman" pitchFamily="18" charset="0"/>
                <a:cs typeface="Times New Roman" pitchFamily="18" charset="0"/>
              </a:rPr>
              <a:t>açyldy.</a:t>
            </a:r>
            <a:br>
              <a:rPr lang="tk-TM" sz="3100" b="1" dirty="0" smtClean="0">
                <a:latin typeface="Times New Roman" pitchFamily="18" charset="0"/>
                <a:cs typeface="Times New Roman" pitchFamily="18" charset="0"/>
              </a:rPr>
            </a:br>
            <a:r>
              <a:rPr lang="ru-RU" sz="3100" b="1" dirty="0" smtClean="0">
                <a:latin typeface="Times New Roman" panose="02020603050405020304" pitchFamily="18" charset="0"/>
                <a:cs typeface="Times New Roman" panose="02020603050405020304" pitchFamily="18" charset="0"/>
              </a:rPr>
              <a:t> 2008-nji </a:t>
            </a:r>
            <a:r>
              <a:rPr lang="ru-RU" sz="3100" b="1" dirty="0" err="1" smtClean="0">
                <a:latin typeface="Times New Roman" panose="02020603050405020304" pitchFamily="18" charset="0"/>
                <a:cs typeface="Times New Roman" panose="02020603050405020304" pitchFamily="18" charset="0"/>
              </a:rPr>
              <a:t>ýylyň</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sentýabr</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aýynda</a:t>
            </a:r>
            <a:r>
              <a:rPr lang="ru-RU" sz="3100" dirty="0" smtClean="0">
                <a:latin typeface="Times New Roman" panose="02020603050405020304" pitchFamily="18" charset="0"/>
                <a:cs typeface="Times New Roman" panose="02020603050405020304" pitchFamily="18" charset="0"/>
              </a:rPr>
              <a:t> </a:t>
            </a:r>
            <a:br>
              <a:rPr lang="ru-RU" sz="3100" dirty="0" smtClean="0">
                <a:latin typeface="Times New Roman" panose="02020603050405020304" pitchFamily="18" charset="0"/>
                <a:cs typeface="Times New Roman" panose="02020603050405020304" pitchFamily="18" charset="0"/>
              </a:rPr>
            </a:br>
            <a:r>
              <a:rPr lang="sq-AL" sz="3100" b="1" dirty="0" smtClean="0">
                <a:latin typeface="Times New Roman" panose="02020603050405020304" pitchFamily="18" charset="0"/>
                <a:cs typeface="Times New Roman" panose="02020603050405020304" pitchFamily="18" charset="0"/>
              </a:rPr>
              <a:t>«</a:t>
            </a:r>
            <a:r>
              <a:rPr lang="ru-RU" sz="3100" b="1" dirty="0" err="1" smtClean="0">
                <a:latin typeface="Times New Roman" panose="02020603050405020304" pitchFamily="18" charset="0"/>
                <a:cs typeface="Times New Roman" panose="02020603050405020304" pitchFamily="18" charset="0"/>
              </a:rPr>
              <a:t>Energiýa</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serişdeleriniň</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ygtybarly</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we</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durnukly</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üstaşyr</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geçirilmegi</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hem-de</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durnukly</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ösüşi</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we</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halkara</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hyzmatdaşlygyny</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üpjün</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etmekde</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onuň</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hyzmaty</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atly</a:t>
            </a:r>
            <a:r>
              <a:rPr lang="ru-RU" sz="3100" b="1" dirty="0" smtClean="0">
                <a:latin typeface="Times New Roman" panose="02020603050405020304" pitchFamily="18" charset="0"/>
                <a:cs typeface="Times New Roman" panose="02020603050405020304" pitchFamily="18" charset="0"/>
              </a:rPr>
              <a:t> </a:t>
            </a:r>
            <a:r>
              <a:rPr lang="ru-RU" sz="3100" b="1" i="1" u="sng" dirty="0" err="1" smtClean="0">
                <a:latin typeface="Times New Roman" panose="02020603050405020304" pitchFamily="18" charset="0"/>
                <a:cs typeface="Times New Roman" panose="02020603050405020304" pitchFamily="18" charset="0"/>
              </a:rPr>
              <a:t>Rezolýusiýasy</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kabul</a:t>
            </a:r>
            <a:r>
              <a:rPr lang="ru-RU" sz="31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edildi</a:t>
            </a:r>
            <a:r>
              <a:rPr lang="ru-RU" sz="3100" b="1" dirty="0" smtClean="0">
                <a:latin typeface="Times New Roman" panose="02020603050405020304" pitchFamily="18" charset="0"/>
                <a:cs typeface="Times New Roman" panose="02020603050405020304" pitchFamily="18" charset="0"/>
              </a:rPr>
              <a:t>. </a:t>
            </a:r>
            <a:br>
              <a:rPr lang="ru-RU" sz="31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tk-TM" sz="2400" b="1" dirty="0" smtClean="0">
                <a:latin typeface="Times New Roman" pitchFamily="18" charset="0"/>
                <a:cs typeface="Times New Roman" pitchFamily="18" charset="0"/>
              </a:rPr>
              <a:t/>
            </a:r>
            <a:br>
              <a:rPr lang="tk-TM" sz="2400" b="1" dirty="0" smtClean="0">
                <a:latin typeface="Times New Roman" pitchFamily="18" charset="0"/>
                <a:cs typeface="Times New Roman" pitchFamily="18" charset="0"/>
              </a:rPr>
            </a:br>
            <a:r>
              <a:rPr lang="tk-TM" sz="2400" b="1" dirty="0" smtClean="0">
                <a:latin typeface="Times New Roman" pitchFamily="18" charset="0"/>
                <a:cs typeface="Times New Roman" pitchFamily="18" charset="0"/>
              </a:rPr>
              <a:t/>
            </a:r>
            <a:br>
              <a:rPr lang="tk-TM"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908720"/>
            <a:ext cx="8229600" cy="4752528"/>
          </a:xfrm>
        </p:spPr>
        <p:style>
          <a:lnRef idx="1">
            <a:schemeClr val="dk1"/>
          </a:lnRef>
          <a:fillRef idx="1001">
            <a:schemeClr val="lt1"/>
          </a:fillRef>
          <a:effectRef idx="1">
            <a:schemeClr val="dk1"/>
          </a:effectRef>
          <a:fontRef idx="minor">
            <a:schemeClr val="dk1"/>
          </a:fontRef>
        </p:style>
        <p:txBody>
          <a:bodyPr>
            <a:normAutofit fontScale="90000"/>
          </a:bodyPr>
          <a:lstStyle/>
          <a:p>
            <a:r>
              <a:rPr lang="ru-RU" sz="3200" b="1"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2008-nji </a:t>
            </a:r>
            <a:r>
              <a:rPr lang="ru-RU" sz="3600" b="1" dirty="0" err="1" smtClean="0">
                <a:latin typeface="Times New Roman" pitchFamily="18" charset="0"/>
                <a:cs typeface="Times New Roman" pitchFamily="18" charset="0"/>
              </a:rPr>
              <a:t>ýylyň</a:t>
            </a:r>
            <a:r>
              <a:rPr lang="ru-RU" sz="3600" b="1" dirty="0" smtClean="0">
                <a:latin typeface="Times New Roman" pitchFamily="18" charset="0"/>
                <a:cs typeface="Times New Roman" pitchFamily="18" charset="0"/>
              </a:rPr>
              <a:t> 26-njy </a:t>
            </a:r>
            <a:r>
              <a:rPr lang="ru-RU" sz="3600" b="1" dirty="0" err="1" smtClean="0">
                <a:latin typeface="Times New Roman" pitchFamily="18" charset="0"/>
                <a:cs typeface="Times New Roman" pitchFamily="18" charset="0"/>
              </a:rPr>
              <a:t>sentýabrynda</a:t>
            </a:r>
            <a:r>
              <a:rPr lang="ru-RU" sz="3600" b="1"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Türkmenistanyň</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nobatdan</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daşary</a:t>
            </a:r>
            <a:r>
              <a:rPr lang="ru-RU" sz="3600" dirty="0" smtClean="0">
                <a:latin typeface="Times New Roman" pitchFamily="18" charset="0"/>
                <a:cs typeface="Times New Roman" pitchFamily="18" charset="0"/>
              </a:rPr>
              <a:t> XXI </a:t>
            </a:r>
            <a:r>
              <a:rPr lang="ru-RU" sz="3600" dirty="0" err="1" smtClean="0">
                <a:latin typeface="Times New Roman" pitchFamily="18" charset="0"/>
                <a:cs typeface="Times New Roman" pitchFamily="18" charset="0"/>
              </a:rPr>
              <a:t>Halk</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Maslahatynda</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ýurdumyzyň</a:t>
            </a:r>
            <a:r>
              <a:rPr lang="ru-RU" sz="3600" dirty="0" smtClean="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Konstitusiýasynyň</a:t>
            </a:r>
            <a:r>
              <a:rPr lang="ru-RU" sz="3600" b="1" i="1" dirty="0" smtClean="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täze</a:t>
            </a:r>
            <a:r>
              <a:rPr lang="ru-RU" sz="3600" b="1" i="1" dirty="0" smtClean="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redaksiýasy</a:t>
            </a:r>
            <a:r>
              <a:rPr lang="ru-RU" sz="3600" b="1" i="1"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kabul</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edildi</a:t>
            </a:r>
            <a:r>
              <a:rPr lang="ru-RU" sz="3600" dirty="0" smtClean="0">
                <a:latin typeface="Times New Roman" pitchFamily="18" charset="0"/>
                <a:cs typeface="Times New Roman" pitchFamily="18" charset="0"/>
              </a:rPr>
              <a:t>.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Türkmenistanyň</a:t>
            </a:r>
            <a:r>
              <a:rPr lang="ru-RU" sz="3600" dirty="0" smtClean="0">
                <a:latin typeface="Times New Roman" pitchFamily="18" charset="0"/>
                <a:cs typeface="Times New Roman" pitchFamily="18" charset="0"/>
              </a:rPr>
              <a:t> </a:t>
            </a:r>
            <a:br>
              <a:rPr lang="ru-RU" sz="3600" dirty="0" smtClean="0">
                <a:latin typeface="Times New Roman" pitchFamily="18" charset="0"/>
                <a:cs typeface="Times New Roman" pitchFamily="18" charset="0"/>
              </a:rPr>
            </a:br>
            <a:r>
              <a:rPr lang="ru-RU" sz="3600" b="1" i="1" dirty="0" err="1" smtClean="0">
                <a:latin typeface="Times New Roman" pitchFamily="18" charset="0"/>
                <a:cs typeface="Times New Roman" pitchFamily="18" charset="0"/>
              </a:rPr>
              <a:t>Konstitusiýasynyň</a:t>
            </a:r>
            <a:r>
              <a:rPr lang="ru-RU" sz="3600" b="1" i="1" dirty="0" smtClean="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täze</a:t>
            </a:r>
            <a:r>
              <a:rPr lang="ru-RU" sz="3600" b="1" i="1" dirty="0" smtClean="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redaksiýasyynda</a:t>
            </a:r>
            <a:r>
              <a:rPr lang="ru-RU" sz="3600" b="1" i="1"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jemgyýeti</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demokratiýalaşdyrmak</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döwleti</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dolandyrmak</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işine</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halky</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giňden</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çekmek</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wajyp</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ýörelge</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hökmünde</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öňe</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sürülýär</a:t>
            </a:r>
            <a:r>
              <a:rPr lang="ru-RU"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2604088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6752"/>
            <a:ext cx="8229600" cy="5184576"/>
          </a:xfrm>
        </p:spPr>
        <p:style>
          <a:lnRef idx="1">
            <a:schemeClr val="dk1"/>
          </a:lnRef>
          <a:fillRef idx="2">
            <a:schemeClr val="dk1"/>
          </a:fillRef>
          <a:effectRef idx="1">
            <a:schemeClr val="dk1"/>
          </a:effectRef>
          <a:fontRef idx="minor">
            <a:schemeClr val="dk1"/>
          </a:fontRef>
        </p:style>
        <p:txBody>
          <a:bodyPr>
            <a:normAutofit fontScale="90000"/>
          </a:bodyPr>
          <a:lstStyle/>
          <a:p>
            <a:r>
              <a:rPr lang="tk-TM" sz="4000" b="1" dirty="0" smtClean="0">
                <a:latin typeface="Times New Roman" pitchFamily="18" charset="0"/>
                <a:cs typeface="Times New Roman" pitchFamily="18" charset="0"/>
              </a:rPr>
              <a:t>Berkarar döwletiň bagtyýarlyk döwri</a:t>
            </a:r>
            <a:r>
              <a:rPr lang="ru-RU" sz="40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tk-TM" sz="2400" b="1" dirty="0" smtClean="0">
                <a:latin typeface="Times New Roman" pitchFamily="18" charset="0"/>
                <a:cs typeface="Times New Roman" pitchFamily="18" charset="0"/>
              </a:rPr>
              <a:t/>
            </a:r>
            <a:br>
              <a:rPr lang="tk-TM" sz="2400" b="1" dirty="0" smtClean="0">
                <a:latin typeface="Times New Roman" pitchFamily="18" charset="0"/>
                <a:cs typeface="Times New Roman" pitchFamily="18" charset="0"/>
              </a:rPr>
            </a:br>
            <a:r>
              <a:rPr lang="tk-TM" sz="3600" b="1" dirty="0" smtClean="0">
                <a:latin typeface="Times New Roman" pitchFamily="18" charset="0"/>
                <a:cs typeface="Times New Roman" pitchFamily="18" charset="0"/>
              </a:rPr>
              <a:t>2012-nji ýyldan </a:t>
            </a:r>
            <a:r>
              <a:rPr lang="tk-TM" sz="3600" dirty="0" smtClean="0">
                <a:latin typeface="Times New Roman" panose="02020603050405020304" pitchFamily="18" charset="0"/>
                <a:cs typeface="Times New Roman" panose="02020603050405020304" pitchFamily="18" charset="0"/>
              </a:rPr>
              <a:t>Garaşsyz Türkmenistanda täze eýýam – </a:t>
            </a:r>
            <a:r>
              <a:rPr lang="tk-TM" sz="3600" b="1" dirty="0" smtClean="0">
                <a:latin typeface="Times New Roman" panose="02020603050405020304" pitchFamily="18" charset="0"/>
                <a:cs typeface="Times New Roman" panose="02020603050405020304" pitchFamily="18" charset="0"/>
              </a:rPr>
              <a:t>Berkarar döwletimiziň bagtyýarlyk döwri </a:t>
            </a:r>
            <a:r>
              <a:rPr lang="tk-TM" sz="3600" dirty="0" smtClean="0">
                <a:latin typeface="Times New Roman" panose="02020603050405020304" pitchFamily="18" charset="0"/>
                <a:cs typeface="Times New Roman" panose="02020603050405020304" pitchFamily="18" charset="0"/>
              </a:rPr>
              <a:t>başlandy.</a:t>
            </a:r>
            <a:br>
              <a:rPr lang="tk-TM" sz="3600" dirty="0" smtClean="0">
                <a:latin typeface="Times New Roman" panose="02020603050405020304" pitchFamily="18" charset="0"/>
                <a:cs typeface="Times New Roman" panose="02020603050405020304" pitchFamily="18" charset="0"/>
              </a:rPr>
            </a:br>
            <a:r>
              <a:rPr lang="tk-TM" sz="3600" dirty="0" smtClean="0">
                <a:latin typeface="Times New Roman" panose="02020603050405020304" pitchFamily="18" charset="0"/>
                <a:cs typeface="Times New Roman" panose="02020603050405020304" pitchFamily="18" charset="0"/>
              </a:rPr>
              <a:t> </a:t>
            </a:r>
            <a:br>
              <a:rPr lang="tk-TM" sz="3600" dirty="0" smtClean="0">
                <a:latin typeface="Times New Roman" panose="02020603050405020304" pitchFamily="18" charset="0"/>
                <a:cs typeface="Times New Roman" panose="02020603050405020304" pitchFamily="18" charset="0"/>
              </a:rPr>
            </a:br>
            <a:r>
              <a:rPr lang="tk-TM" sz="3600" dirty="0" smtClean="0">
                <a:latin typeface="Times New Roman" panose="02020603050405020304" pitchFamily="18" charset="0"/>
                <a:cs typeface="Times New Roman" panose="02020603050405020304" pitchFamily="18" charset="0"/>
              </a:rPr>
              <a:t>	</a:t>
            </a:r>
            <a:r>
              <a:rPr lang="tk-TM" sz="3600" b="1" i="1" dirty="0" smtClean="0">
                <a:latin typeface="Times New Roman" panose="02020603050405020304" pitchFamily="18" charset="0"/>
                <a:cs typeface="Times New Roman" panose="02020603050405020304" pitchFamily="18" charset="0"/>
              </a:rPr>
              <a:t>Bu döwürde ýurduň ykdysady ösüşi ýokary depginlere eýe bolup, halkymyzyň eşretli , bagtyýar durmuşda ýaşamagy maksat edinilýär.</a:t>
            </a:r>
            <a:br>
              <a:rPr lang="tk-TM" sz="3600" b="1" i="1" dirty="0" smtClean="0">
                <a:latin typeface="Times New Roman" panose="02020603050405020304" pitchFamily="18" charset="0"/>
                <a:cs typeface="Times New Roman" panose="02020603050405020304" pitchFamily="18" charset="0"/>
              </a:rPr>
            </a:br>
            <a:endParaRPr lang="ru-RU" sz="3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style>
          <a:lnRef idx="1">
            <a:schemeClr val="dk1"/>
          </a:lnRef>
          <a:fillRef idx="2">
            <a:schemeClr val="dk1"/>
          </a:fillRef>
          <a:effectRef idx="1">
            <a:schemeClr val="dk1"/>
          </a:effectRef>
          <a:fontRef idx="minor">
            <a:schemeClr val="dk1"/>
          </a:fontRef>
        </p:style>
        <p:txBody>
          <a:bodyPr>
            <a:normAutofit fontScale="90000"/>
          </a:bodyPr>
          <a:lstStyle/>
          <a:p>
            <a:pPr marL="4763" indent="442913"/>
            <a:r>
              <a:rPr lang="ru-RU" sz="4000" b="1" dirty="0" smtClean="0">
                <a:solidFill>
                  <a:srgbClr val="FF0000"/>
                </a:solidFill>
                <a:latin typeface="Times New Roman" pitchFamily="18" charset="0"/>
                <a:cs typeface="Times New Roman" pitchFamily="18" charset="0"/>
              </a:rPr>
              <a:t>3. </a:t>
            </a:r>
            <a:r>
              <a:rPr lang="ru-RU" sz="4000" b="1" dirty="0" err="1" smtClean="0">
                <a:solidFill>
                  <a:srgbClr val="FF0000"/>
                </a:solidFill>
                <a:latin typeface="Times New Roman" pitchFamily="18" charset="0"/>
                <a:cs typeface="Times New Roman" pitchFamily="18" charset="0"/>
              </a:rPr>
              <a:t>Bitarap</a:t>
            </a:r>
            <a:r>
              <a:rPr lang="ru-RU" sz="4000" b="1" dirty="0" smtClean="0">
                <a:solidFill>
                  <a:srgbClr val="FF0000"/>
                </a:solidFill>
                <a:latin typeface="Times New Roman" pitchFamily="18" charset="0"/>
                <a:cs typeface="Times New Roman" pitchFamily="18" charset="0"/>
              </a:rPr>
              <a:t> </a:t>
            </a:r>
            <a:r>
              <a:rPr lang="ru-RU" sz="4000" b="1" dirty="0" err="1">
                <a:solidFill>
                  <a:srgbClr val="FF0000"/>
                </a:solidFill>
                <a:latin typeface="Times New Roman" pitchFamily="18" charset="0"/>
                <a:cs typeface="Times New Roman" pitchFamily="18" charset="0"/>
              </a:rPr>
              <a:t>Türkmenistanyň</a:t>
            </a:r>
            <a:r>
              <a:rPr lang="ru-RU" sz="4000" b="1" dirty="0">
                <a:solidFill>
                  <a:srgbClr val="FF0000"/>
                </a:solidFill>
                <a:latin typeface="Times New Roman" pitchFamily="18" charset="0"/>
                <a:cs typeface="Times New Roman" pitchFamily="18" charset="0"/>
              </a:rPr>
              <a:t> </a:t>
            </a:r>
            <a:r>
              <a:rPr lang="ru-RU" sz="4000" b="1" dirty="0" err="1" smtClean="0">
                <a:solidFill>
                  <a:srgbClr val="FF0000"/>
                </a:solidFill>
                <a:latin typeface="Times New Roman" pitchFamily="18" charset="0"/>
                <a:cs typeface="Times New Roman" pitchFamily="18" charset="0"/>
              </a:rPr>
              <a:t>parahatsöýüjilikli</a:t>
            </a:r>
            <a:r>
              <a:rPr lang="ru-RU" sz="4000" b="1" dirty="0" smtClean="0">
                <a:solidFill>
                  <a:srgbClr val="FF0000"/>
                </a:solidFill>
                <a:latin typeface="Times New Roman" pitchFamily="18" charset="0"/>
                <a:cs typeface="Times New Roman" pitchFamily="18" charset="0"/>
              </a:rPr>
              <a:t> </a:t>
            </a:r>
            <a:r>
              <a:rPr lang="ru-RU" sz="4000" b="1" dirty="0" err="1" smtClean="0">
                <a:solidFill>
                  <a:srgbClr val="FF0000"/>
                </a:solidFill>
                <a:latin typeface="Times New Roman" pitchFamily="18" charset="0"/>
                <a:cs typeface="Times New Roman" pitchFamily="18" charset="0"/>
              </a:rPr>
              <a:t>hoşniýetli</a:t>
            </a:r>
            <a:r>
              <a:rPr lang="ru-RU" sz="4000" b="1" dirty="0" smtClean="0">
                <a:solidFill>
                  <a:srgbClr val="FF0000"/>
                </a:solidFill>
                <a:latin typeface="Times New Roman" pitchFamily="18" charset="0"/>
                <a:cs typeface="Times New Roman" pitchFamily="18" charset="0"/>
              </a:rPr>
              <a:t> </a:t>
            </a:r>
            <a:r>
              <a:rPr lang="ru-RU" sz="4000" b="1" dirty="0" err="1">
                <a:solidFill>
                  <a:srgbClr val="FF0000"/>
                </a:solidFill>
                <a:latin typeface="Times New Roman" pitchFamily="18" charset="0"/>
                <a:cs typeface="Times New Roman" pitchFamily="18" charset="0"/>
              </a:rPr>
              <a:t>daşary</a:t>
            </a:r>
            <a:r>
              <a:rPr lang="ru-RU" sz="4000" b="1" dirty="0">
                <a:solidFill>
                  <a:srgbClr val="FF0000"/>
                </a:solidFill>
                <a:latin typeface="Times New Roman" pitchFamily="18" charset="0"/>
                <a:cs typeface="Times New Roman" pitchFamily="18" charset="0"/>
              </a:rPr>
              <a:t> </a:t>
            </a:r>
            <a:r>
              <a:rPr lang="ru-RU" sz="4000" b="1" dirty="0" err="1">
                <a:solidFill>
                  <a:srgbClr val="FF0000"/>
                </a:solidFill>
                <a:latin typeface="Times New Roman" pitchFamily="18" charset="0"/>
                <a:cs typeface="Times New Roman" pitchFamily="18" charset="0"/>
              </a:rPr>
              <a:t>syýasaty</a:t>
            </a:r>
            <a:r>
              <a:rPr lang="ru-RU" sz="4000" b="1" dirty="0">
                <a:solidFill>
                  <a:srgbClr val="FF0000"/>
                </a:solidFill>
                <a:latin typeface="Times New Roman" pitchFamily="18" charset="0"/>
                <a:cs typeface="Times New Roman" pitchFamily="18" charset="0"/>
              </a:rPr>
              <a:t>.</a:t>
            </a:r>
            <a:br>
              <a:rPr lang="ru-RU" sz="4000" b="1" dirty="0">
                <a:solidFill>
                  <a:srgbClr val="FF0000"/>
                </a:solidFill>
                <a:latin typeface="Times New Roman" pitchFamily="18" charset="0"/>
                <a:cs typeface="Times New Roman" pitchFamily="18" charset="0"/>
              </a:rPr>
            </a:br>
            <a:r>
              <a:rPr lang="tk-TM" sz="2800" b="1" dirty="0" smtClean="0">
                <a:latin typeface="Times New Roman" pitchFamily="18" charset="0"/>
                <a:cs typeface="Times New Roman" pitchFamily="18" charset="0"/>
              </a:rPr>
              <a:t> 1992-nji ýylyň 2-nji martynda </a:t>
            </a:r>
            <a:r>
              <a:rPr lang="tk-TM" sz="2800" dirty="0" smtClean="0">
                <a:latin typeface="Times New Roman" pitchFamily="18" charset="0"/>
                <a:cs typeface="Times New Roman" pitchFamily="18" charset="0"/>
              </a:rPr>
              <a:t>Türkmenistan BMG-niň agzalygyna kabul edildi. </a:t>
            </a:r>
            <a:br>
              <a:rPr lang="tk-TM" sz="2800" dirty="0" smtClean="0">
                <a:latin typeface="Times New Roman" pitchFamily="18" charset="0"/>
                <a:cs typeface="Times New Roman" pitchFamily="18" charset="0"/>
              </a:rPr>
            </a:br>
            <a:r>
              <a:rPr lang="tk-TM" sz="2800" dirty="0" smtClean="0">
                <a:latin typeface="Times New Roman" pitchFamily="18" charset="0"/>
                <a:cs typeface="Times New Roman" pitchFamily="18" charset="0"/>
              </a:rPr>
              <a:t/>
            </a:r>
            <a:br>
              <a:rPr lang="tk-TM" sz="2800" dirty="0" smtClean="0">
                <a:latin typeface="Times New Roman" pitchFamily="18" charset="0"/>
                <a:cs typeface="Times New Roman" pitchFamily="18" charset="0"/>
              </a:rPr>
            </a:br>
            <a:r>
              <a:rPr lang="tk-TM" sz="2800" b="1" dirty="0" smtClean="0">
                <a:latin typeface="Times New Roman" pitchFamily="18" charset="0"/>
                <a:cs typeface="Times New Roman" pitchFamily="18" charset="0"/>
              </a:rPr>
              <a:t>1995-nji ýylyň 12 –nji dekabrynda </a:t>
            </a:r>
            <a:r>
              <a:rPr lang="tk-TM" sz="2800" dirty="0" smtClean="0">
                <a:latin typeface="Times New Roman" pitchFamily="18" charset="0"/>
                <a:cs typeface="Times New Roman" pitchFamily="18" charset="0"/>
              </a:rPr>
              <a:t>BMG-niň Baş Assambleýasy 185 döwletiň wekilleriniň biragyzdan goldamagynda Türkmenistanyň hemişelik bitaraplygy barada ýörite ykrarnama kabul etdi. </a:t>
            </a:r>
            <a:br>
              <a:rPr lang="tk-TM" sz="2800" dirty="0" smtClean="0">
                <a:latin typeface="Times New Roman" pitchFamily="18" charset="0"/>
                <a:cs typeface="Times New Roman" pitchFamily="18" charset="0"/>
              </a:rPr>
            </a:br>
            <a:r>
              <a:rPr lang="tk-TM" sz="2800" dirty="0" smtClean="0">
                <a:latin typeface="Times New Roman" pitchFamily="18" charset="0"/>
                <a:cs typeface="Times New Roman" pitchFamily="18" charset="0"/>
              </a:rPr>
              <a:t/>
            </a:r>
            <a:br>
              <a:rPr lang="tk-TM" sz="2800" dirty="0" smtClean="0">
                <a:latin typeface="Times New Roman" pitchFamily="18" charset="0"/>
                <a:cs typeface="Times New Roman" pitchFamily="18" charset="0"/>
              </a:rPr>
            </a:br>
            <a:r>
              <a:rPr lang="tk-TM" sz="2800" dirty="0" smtClean="0">
                <a:latin typeface="Times New Roman" pitchFamily="18" charset="0"/>
                <a:cs typeface="Times New Roman" pitchFamily="18" charset="0"/>
              </a:rPr>
              <a:t>Munuň özi Türkmenistanyň parahatçylyksöýüjilige, oňyn bitaraplyga eýerýän daşary syýasatynyň bütin dünýä ýüzünde ykrar edilmesi boldy.</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40960" cy="6408712"/>
          </a:xfrm>
        </p:spPr>
        <p:style>
          <a:lnRef idx="1">
            <a:schemeClr val="dk1"/>
          </a:lnRef>
          <a:fillRef idx="2">
            <a:schemeClr val="dk1"/>
          </a:fillRef>
          <a:effectRef idx="1">
            <a:schemeClr val="dk1"/>
          </a:effectRef>
          <a:fontRef idx="minor">
            <a:schemeClr val="dk1"/>
          </a:fontRef>
        </p:style>
        <p:txBody>
          <a:bodyPr>
            <a:noAutofit/>
          </a:bodyPr>
          <a:lstStyle/>
          <a:p>
            <a:pPr marL="4763" indent="354013" algn="ctr"/>
            <a:r>
              <a:rPr lang="tk-TM" sz="4000" dirty="0" smtClean="0">
                <a:latin typeface="Times New Roman" pitchFamily="18" charset="0"/>
                <a:cs typeface="Times New Roman" pitchFamily="18" charset="0"/>
              </a:rPr>
              <a:t>Onuň BMG-niň Ösüş maksatnamasy (UNDP),</a:t>
            </a:r>
            <a:br>
              <a:rPr lang="tk-TM" sz="4000" dirty="0" smtClean="0">
                <a:latin typeface="Times New Roman" pitchFamily="18" charset="0"/>
                <a:cs typeface="Times New Roman" pitchFamily="18" charset="0"/>
              </a:rPr>
            </a:br>
            <a:r>
              <a:rPr lang="tk-TM" sz="4000" dirty="0" smtClean="0">
                <a:latin typeface="Times New Roman" pitchFamily="18" charset="0"/>
                <a:cs typeface="Times New Roman" pitchFamily="18" charset="0"/>
              </a:rPr>
              <a:t> Çagalar gaznasy (ÝUNISEF), </a:t>
            </a:r>
            <a:br>
              <a:rPr lang="tk-TM" sz="4000" dirty="0" smtClean="0">
                <a:latin typeface="Times New Roman" pitchFamily="18" charset="0"/>
                <a:cs typeface="Times New Roman" pitchFamily="18" charset="0"/>
              </a:rPr>
            </a:br>
            <a:r>
              <a:rPr lang="tk-TM" sz="4000" dirty="0" smtClean="0">
                <a:latin typeface="Times New Roman" pitchFamily="18" charset="0"/>
                <a:cs typeface="Times New Roman" pitchFamily="18" charset="0"/>
              </a:rPr>
              <a:t>Ilat gaznasy (UNFPA), </a:t>
            </a:r>
            <a:br>
              <a:rPr lang="tk-TM" sz="4000" dirty="0" smtClean="0">
                <a:latin typeface="Times New Roman" pitchFamily="18" charset="0"/>
                <a:cs typeface="Times New Roman" pitchFamily="18" charset="0"/>
              </a:rPr>
            </a:br>
            <a:r>
              <a:rPr lang="tk-TM" sz="4000" dirty="0" smtClean="0">
                <a:latin typeface="Times New Roman" pitchFamily="18" charset="0"/>
                <a:cs typeface="Times New Roman" pitchFamily="18" charset="0"/>
              </a:rPr>
              <a:t>bilim, ylym we medeniýet boýunça guramasy    (YUNESKO) </a:t>
            </a:r>
            <a:br>
              <a:rPr lang="tk-TM" sz="4000" dirty="0" smtClean="0">
                <a:latin typeface="Times New Roman" pitchFamily="18" charset="0"/>
                <a:cs typeface="Times New Roman" pitchFamily="18" charset="0"/>
              </a:rPr>
            </a:br>
            <a:r>
              <a:rPr lang="tk-TM" sz="4000" dirty="0" smtClean="0">
                <a:latin typeface="Times New Roman" pitchFamily="18" charset="0"/>
                <a:cs typeface="Times New Roman" pitchFamily="18" charset="0"/>
              </a:rPr>
              <a:t>ýaly ýöriteleşdirilen guramalary bilen hyzmatdaşlygy aýratyn bellemäge mynasypdyr.</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a:solidFill>
                <a:schemeClr val="tx1"/>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764704"/>
            <a:ext cx="8329642" cy="5664122"/>
          </a:xfrm>
        </p:spPr>
        <p:style>
          <a:lnRef idx="1">
            <a:schemeClr val="dk1"/>
          </a:lnRef>
          <a:fillRef idx="2">
            <a:schemeClr val="dk1"/>
          </a:fillRef>
          <a:effectRef idx="1">
            <a:schemeClr val="dk1"/>
          </a:effectRef>
          <a:fontRef idx="minor">
            <a:schemeClr val="dk1"/>
          </a:fontRef>
        </p:style>
        <p:txBody>
          <a:bodyPr>
            <a:normAutofit/>
          </a:bodyPr>
          <a:lstStyle/>
          <a:p>
            <a:pPr marL="4763" indent="354013" algn="ctr">
              <a:buNone/>
            </a:pPr>
            <a:r>
              <a:rPr lang="sq-AL" dirty="0" smtClean="0">
                <a:latin typeface="Times New Roman" pitchFamily="18" charset="0"/>
                <a:cs typeface="Times New Roman" pitchFamily="18" charset="0"/>
              </a:rPr>
              <a:t>Häzirki wagtda Türkmenistanda Birleşen Milletler  Guramasynyň Ösüş Maksatnamasy </a:t>
            </a:r>
            <a:r>
              <a:rPr lang="sq-AL" b="1" dirty="0" smtClean="0">
                <a:latin typeface="Times New Roman" pitchFamily="18" charset="0"/>
                <a:cs typeface="Times New Roman" pitchFamily="18" charset="0"/>
              </a:rPr>
              <a:t>(BMGÖM),</a:t>
            </a:r>
            <a:r>
              <a:rPr lang="sq-AL" dirty="0" smtClean="0">
                <a:latin typeface="Times New Roman" pitchFamily="18" charset="0"/>
                <a:cs typeface="Times New Roman" pitchFamily="18" charset="0"/>
              </a:rPr>
              <a:t> Birleşen Milletler Guramasynyň Çagalar gaznasy </a:t>
            </a:r>
            <a:r>
              <a:rPr lang="sq-AL" b="1" dirty="0" smtClean="0">
                <a:latin typeface="Times New Roman" pitchFamily="18" charset="0"/>
                <a:cs typeface="Times New Roman" pitchFamily="18" charset="0"/>
              </a:rPr>
              <a:t>(YUNISEF), </a:t>
            </a:r>
            <a:r>
              <a:rPr lang="sq-AL" dirty="0" smtClean="0">
                <a:latin typeface="Times New Roman" pitchFamily="18" charset="0"/>
                <a:cs typeface="Times New Roman" pitchFamily="18" charset="0"/>
              </a:rPr>
              <a:t>Birleşen Milletler Guramasynyň bosgunlaryň işleri boýunça ýokary komissarynyň ofisi </a:t>
            </a:r>
            <a:r>
              <a:rPr lang="sq-AL" b="1" dirty="0" smtClean="0">
                <a:latin typeface="Times New Roman" pitchFamily="18" charset="0"/>
                <a:cs typeface="Times New Roman" pitchFamily="18" charset="0"/>
              </a:rPr>
              <a:t>(BMG UWKB), </a:t>
            </a:r>
            <a:r>
              <a:rPr lang="sq-AL" dirty="0" smtClean="0">
                <a:latin typeface="Times New Roman" pitchFamily="18" charset="0"/>
                <a:cs typeface="Times New Roman" pitchFamily="18" charset="0"/>
              </a:rPr>
              <a:t>Birleşen Milletler Guramasynyň ilat gaznasy</a:t>
            </a:r>
            <a:r>
              <a:rPr lang="sq-AL" b="1" dirty="0" smtClean="0">
                <a:latin typeface="Times New Roman" pitchFamily="18" charset="0"/>
                <a:cs typeface="Times New Roman" pitchFamily="18" charset="0"/>
              </a:rPr>
              <a:t> (BMG IG), </a:t>
            </a:r>
            <a:r>
              <a:rPr lang="sq-AL" dirty="0" smtClean="0">
                <a:latin typeface="Times New Roman" pitchFamily="18" charset="0"/>
                <a:cs typeface="Times New Roman" pitchFamily="18" charset="0"/>
              </a:rPr>
              <a:t>Bütindünýä Saglygy Goraýyş, Guramasy </a:t>
            </a:r>
            <a:r>
              <a:rPr lang="sq-AL" b="1" dirty="0" smtClean="0">
                <a:latin typeface="Times New Roman" pitchFamily="18" charset="0"/>
                <a:cs typeface="Times New Roman" pitchFamily="18" charset="0"/>
              </a:rPr>
              <a:t>(BSGG), </a:t>
            </a:r>
            <a:r>
              <a:rPr lang="sq-AL" dirty="0" smtClean="0">
                <a:latin typeface="Times New Roman" pitchFamily="18" charset="0"/>
                <a:cs typeface="Times New Roman" pitchFamily="18" charset="0"/>
              </a:rPr>
              <a:t>we Birleşen Milletler Guramasynyň neşeler we jenaýatçylyk boýunça müdirligi </a:t>
            </a:r>
            <a:r>
              <a:rPr lang="sq-AL" b="1" dirty="0" smtClean="0">
                <a:latin typeface="Times New Roman" pitchFamily="18" charset="0"/>
                <a:cs typeface="Times New Roman" pitchFamily="18" charset="0"/>
              </a:rPr>
              <a:t>(BMGNJM) </a:t>
            </a:r>
            <a:r>
              <a:rPr lang="sq-AL" dirty="0" smtClean="0">
                <a:latin typeface="Times New Roman" pitchFamily="18" charset="0"/>
                <a:cs typeface="Times New Roman" pitchFamily="18" charset="0"/>
              </a:rPr>
              <a:t>ýaly düzümleri wekilçilik edýär. Türkmenistanda Birleşen Milletler Guramasynyň işi bilen baglanyşykly agentlikler hem işleýär, olar Bütindünýä Bankydyr hem-de Halkara Migrasiýa Guramasydyr </a:t>
            </a:r>
            <a:r>
              <a:rPr lang="sq-AL" b="1" dirty="0" smtClean="0">
                <a:latin typeface="Times New Roman" pitchFamily="18" charset="0"/>
                <a:cs typeface="Times New Roman" pitchFamily="18" charset="0"/>
              </a:rPr>
              <a:t>(HMG).</a:t>
            </a:r>
            <a:endParaRPr lang="ru-RU"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784976" cy="6480720"/>
          </a:xfrm>
        </p:spPr>
        <p:style>
          <a:lnRef idx="1">
            <a:schemeClr val="dk1"/>
          </a:lnRef>
          <a:fillRef idx="2">
            <a:schemeClr val="dk1"/>
          </a:fillRef>
          <a:effectRef idx="1">
            <a:schemeClr val="dk1"/>
          </a:effectRef>
          <a:fontRef idx="minor">
            <a:schemeClr val="dk1"/>
          </a:fontRef>
        </p:style>
        <p:txBody>
          <a:bodyPr>
            <a:noAutofit/>
          </a:bodyPr>
          <a:lstStyle/>
          <a:p>
            <a:pPr marL="0" indent="358775" algn="ctr">
              <a:buNone/>
            </a:pPr>
            <a:r>
              <a:rPr lang="ru-RU" sz="2800"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Berkarar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döwletiň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bagtyýarlyk</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döwründe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Türkmenistan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döwletimiziň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dünýäniň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dürli</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ýurtlary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we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abraýly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halkara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guramalary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bilen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gatnaşyklary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hil</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taýdan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täze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derejä</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çykyp</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dünýä</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arenasynda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ýurdumyzyň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halkara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abraýy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has-da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pugtalanýar</a:t>
            </a:r>
            <a:r>
              <a:rPr lang="ru-RU" dirty="0" smtClean="0">
                <a:latin typeface="Times New Roman" pitchFamily="18" charset="0"/>
                <a:cs typeface="Times New Roman" pitchFamily="18" charset="0"/>
              </a:rPr>
              <a:t>. </a:t>
            </a:r>
          </a:p>
          <a:p>
            <a:pPr marL="0" indent="358775" algn="ctr">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Häzirki</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wagtda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Türkmenistan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dünýäniň</a:t>
            </a:r>
            <a:endParaRPr lang="ru-RU" dirty="0" smtClean="0">
              <a:latin typeface="Times New Roman" pitchFamily="18" charset="0"/>
              <a:cs typeface="Times New Roman" pitchFamily="18" charset="0"/>
            </a:endParaRPr>
          </a:p>
          <a:p>
            <a:pPr marL="0" indent="358775" algn="ctr">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129 </a:t>
            </a:r>
            <a:r>
              <a:rPr lang="ru-RU" b="1" dirty="0" err="1" smtClean="0">
                <a:latin typeface="Times New Roman" pitchFamily="18" charset="0"/>
                <a:cs typeface="Times New Roman" pitchFamily="18" charset="0"/>
              </a:rPr>
              <a:t>ýurdy</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bilen</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diplomatik</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gatnaşyklary</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ýola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goýdy</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40-dan </a:t>
            </a:r>
            <a:r>
              <a:rPr lang="ru-RU" b="1" dirty="0" err="1" smtClean="0">
                <a:latin typeface="Times New Roman" pitchFamily="18" charset="0"/>
                <a:cs typeface="Times New Roman" pitchFamily="18" charset="0"/>
              </a:rPr>
              <a:t>gowrak</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halkara</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guramasynyň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agzasy</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bolup</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durýar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olaryň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sany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hem</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barha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artýar</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en-US" dirty="0" smtClean="0">
                <a:latin typeface="Times New Roman" pitchFamily="18" charset="0"/>
                <a:cs typeface="Times New Roman" pitchFamily="18" charset="0"/>
              </a:rPr>
              <a:t>T</a:t>
            </a:r>
            <a:r>
              <a:rPr lang="ru-RU" dirty="0" err="1" smtClean="0">
                <a:latin typeface="Times New Roman" pitchFamily="18" charset="0"/>
                <a:cs typeface="Times New Roman" pitchFamily="18" charset="0"/>
              </a:rPr>
              <a:t>ü</a:t>
            </a:r>
            <a:r>
              <a:rPr lang="en-US" dirty="0" err="1" smtClean="0">
                <a:latin typeface="Times New Roman" pitchFamily="18" charset="0"/>
                <a:cs typeface="Times New Roman" pitchFamily="18" charset="0"/>
              </a:rPr>
              <a:t>rkmenistanda</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da</a:t>
            </a:r>
            <a:r>
              <a:rPr lang="ru-RU" b="1" dirty="0" err="1" smtClean="0">
                <a:latin typeface="Times New Roman" pitchFamily="18" charset="0"/>
                <a:cs typeface="Times New Roman" pitchFamily="18" charset="0"/>
              </a:rPr>
              <a:t>ş</a:t>
            </a:r>
            <a:r>
              <a:rPr lang="en-US" b="1" dirty="0" err="1" smtClean="0">
                <a:latin typeface="Times New Roman" pitchFamily="18" charset="0"/>
                <a:cs typeface="Times New Roman" pitchFamily="18" charset="0"/>
              </a:rPr>
              <a:t>ary</a:t>
            </a:r>
            <a:r>
              <a:rPr lang="en-US"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ý</a:t>
            </a:r>
            <a:r>
              <a:rPr lang="en-US" b="1" dirty="0" err="1" smtClean="0">
                <a:latin typeface="Times New Roman" pitchFamily="18" charset="0"/>
                <a:cs typeface="Times New Roman" pitchFamily="18" charset="0"/>
              </a:rPr>
              <a:t>urt</a:t>
            </a:r>
            <a:r>
              <a:rPr lang="en-US" b="1" dirty="0" smtClean="0">
                <a:latin typeface="Times New Roman" pitchFamily="18" charset="0"/>
                <a:cs typeface="Times New Roman" pitchFamily="18" charset="0"/>
              </a:rPr>
              <a:t> d</a:t>
            </a:r>
            <a:r>
              <a:rPr lang="ru-RU" b="1" dirty="0" err="1" smtClean="0">
                <a:latin typeface="Times New Roman" pitchFamily="18" charset="0"/>
                <a:cs typeface="Times New Roman" pitchFamily="18" charset="0"/>
              </a:rPr>
              <a:t>ö</a:t>
            </a:r>
            <a:r>
              <a:rPr lang="en-US" b="1" dirty="0" err="1" smtClean="0">
                <a:latin typeface="Times New Roman" pitchFamily="18" charset="0"/>
                <a:cs typeface="Times New Roman" pitchFamily="18" charset="0"/>
              </a:rPr>
              <a:t>wletlerini</a:t>
            </a:r>
            <a:r>
              <a:rPr lang="ru-RU" b="1" dirty="0" err="1" smtClean="0">
                <a:latin typeface="Times New Roman" pitchFamily="18" charset="0"/>
                <a:cs typeface="Times New Roman" pitchFamily="18" charset="0"/>
              </a:rPr>
              <a:t>ň</a:t>
            </a:r>
            <a:r>
              <a:rPr lang="ru-RU" b="1" dirty="0" smtClean="0">
                <a:latin typeface="Times New Roman" pitchFamily="18" charset="0"/>
                <a:cs typeface="Times New Roman" pitchFamily="18" charset="0"/>
              </a:rPr>
              <a:t> 135</a:t>
            </a:r>
            <a:r>
              <a:rPr lang="en-US" b="1" dirty="0" smtClean="0">
                <a:latin typeface="Times New Roman" pitchFamily="18" charset="0"/>
                <a:cs typeface="Times New Roman" pitchFamily="18" charset="0"/>
              </a:rPr>
              <a:t>-den </a:t>
            </a:r>
            <a:r>
              <a:rPr lang="en-US" b="1" dirty="0" err="1" smtClean="0">
                <a:latin typeface="Times New Roman" pitchFamily="18" charset="0"/>
                <a:cs typeface="Times New Roman" pitchFamily="18" charset="0"/>
              </a:rPr>
              <a:t>gowrak</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diplomatik</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wekilhanalary</a:t>
            </a:r>
            <a:r>
              <a:rPr lang="en-US" b="1" dirty="0" smtClean="0">
                <a:latin typeface="Times New Roman" pitchFamily="18" charset="0"/>
                <a:cs typeface="Times New Roman" pitchFamily="18" charset="0"/>
              </a:rPr>
              <a:t> we 20-den </a:t>
            </a:r>
            <a:r>
              <a:rPr lang="en-US" b="1" dirty="0" err="1" smtClean="0">
                <a:latin typeface="Times New Roman" pitchFamily="18" charset="0"/>
                <a:cs typeface="Times New Roman" pitchFamily="18" charset="0"/>
              </a:rPr>
              <a:t>gowrak</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halkara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guramalaryny</a:t>
            </a:r>
            <a:r>
              <a:rPr lang="ru-RU" b="1" dirty="0" err="1" smtClean="0">
                <a:latin typeface="Times New Roman" pitchFamily="18" charset="0"/>
                <a:cs typeface="Times New Roman" pitchFamily="18" charset="0"/>
              </a:rPr>
              <a:t>ň</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wekilleri</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ru-RU" dirty="0" err="1" smtClean="0">
                <a:latin typeface="Times New Roman" pitchFamily="18" charset="0"/>
                <a:cs typeface="Times New Roman" pitchFamily="18" charset="0"/>
              </a:rPr>
              <a:t>ş</a:t>
            </a:r>
            <a:r>
              <a:rPr lang="en-US" dirty="0" smtClean="0">
                <a:latin typeface="Times New Roman" pitchFamily="18" charset="0"/>
                <a:cs typeface="Times New Roman" pitchFamily="18" charset="0"/>
              </a:rPr>
              <a:t>le</a:t>
            </a:r>
            <a:r>
              <a:rPr lang="ru-RU" dirty="0" err="1" smtClean="0">
                <a:latin typeface="Times New Roman" pitchFamily="18" charset="0"/>
                <a:cs typeface="Times New Roman" pitchFamily="18" charset="0"/>
              </a:rPr>
              <a:t>ýä</a:t>
            </a:r>
            <a:r>
              <a:rPr lang="en-US" dirty="0" smtClean="0">
                <a:latin typeface="Times New Roman" pitchFamily="18" charset="0"/>
                <a:cs typeface="Times New Roman" pitchFamily="18" charset="0"/>
              </a:rPr>
              <a:t>r.</a:t>
            </a:r>
            <a:r>
              <a:rPr lang="en-US" baseline="30000"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445624" cy="5328592"/>
          </a:xfrm>
        </p:spPr>
        <p:style>
          <a:lnRef idx="1">
            <a:schemeClr val="dk1"/>
          </a:lnRef>
          <a:fillRef idx="2">
            <a:schemeClr val="dk1"/>
          </a:fillRef>
          <a:effectRef idx="1">
            <a:schemeClr val="dk1"/>
          </a:effectRef>
          <a:fontRef idx="minor">
            <a:schemeClr val="dk1"/>
          </a:fontRef>
        </p:style>
        <p:txBody>
          <a:bodyPr>
            <a:noAutofit/>
          </a:bodyPr>
          <a:lstStyle/>
          <a:p>
            <a:r>
              <a:rPr lang="ru-RU" sz="4000" b="1" dirty="0" smtClean="0">
                <a:latin typeface="Times New Roman" panose="02020603050405020304" pitchFamily="18" charset="0"/>
                <a:cs typeface="Times New Roman" panose="02020603050405020304" pitchFamily="18" charset="0"/>
              </a:rPr>
              <a:t>2009-njy </a:t>
            </a:r>
            <a:r>
              <a:rPr lang="ru-RU" sz="4000" b="1" dirty="0" err="1" smtClean="0">
                <a:latin typeface="Times New Roman" panose="02020603050405020304" pitchFamily="18" charset="0"/>
                <a:cs typeface="Times New Roman" panose="02020603050405020304" pitchFamily="18" charset="0"/>
              </a:rPr>
              <a:t>ýylyň</a:t>
            </a:r>
            <a:r>
              <a:rPr lang="ru-RU" sz="4000" b="1" dirty="0" smtClean="0">
                <a:latin typeface="Times New Roman" panose="02020603050405020304" pitchFamily="18" charset="0"/>
                <a:cs typeface="Times New Roman" panose="02020603050405020304" pitchFamily="18" charset="0"/>
              </a:rPr>
              <a:t> 10-njy </a:t>
            </a:r>
            <a:r>
              <a:rPr lang="ru-RU" sz="4000" b="1" dirty="0" err="1" smtClean="0">
                <a:latin typeface="Times New Roman" panose="02020603050405020304" pitchFamily="18" charset="0"/>
                <a:cs typeface="Times New Roman" panose="02020603050405020304" pitchFamily="18" charset="0"/>
              </a:rPr>
              <a:t>aprelinde</a:t>
            </a:r>
            <a:r>
              <a:rPr lang="ru-RU" sz="4000" b="1"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Aşgabatda</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BMG-niň</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howandarlygynda</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geçirilen</a:t>
            </a:r>
            <a:r>
              <a:rPr lang="ru-RU" sz="4000" dirty="0" smtClean="0">
                <a:latin typeface="Times New Roman" panose="02020603050405020304" pitchFamily="18" charset="0"/>
                <a:cs typeface="Times New Roman" panose="02020603050405020304" pitchFamily="18" charset="0"/>
              </a:rPr>
              <a:t> </a:t>
            </a:r>
            <a:r>
              <a:rPr lang="sq-AL" sz="4000" b="1" i="1" dirty="0" smtClean="0">
                <a:latin typeface="Times New Roman" panose="02020603050405020304" pitchFamily="18" charset="0"/>
                <a:cs typeface="Times New Roman" panose="02020603050405020304" pitchFamily="18" charset="0"/>
              </a:rPr>
              <a:t>«</a:t>
            </a:r>
            <a:r>
              <a:rPr lang="ru-RU" sz="4000" b="1" i="1" dirty="0" err="1" smtClean="0">
                <a:latin typeface="Times New Roman" panose="02020603050405020304" pitchFamily="18" charset="0"/>
                <a:cs typeface="Times New Roman" panose="02020603050405020304" pitchFamily="18" charset="0"/>
              </a:rPr>
              <a:t>Energiýa</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serişdeleriniň</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ygtybarly</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we</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durnukly</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üstaşyr</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geçirilmegi</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hem-de</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durnukly</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ösüşi</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we</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halkara</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hyzmatdaşlygyny</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üpjün</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etmekde</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onuň</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hyzmaty</a:t>
            </a:r>
            <a:r>
              <a:rPr lang="ru-RU" sz="4000" b="1" i="1" dirty="0" smtClean="0">
                <a:latin typeface="Times New Roman" panose="02020603050405020304" pitchFamily="18" charset="0"/>
                <a:cs typeface="Times New Roman" panose="02020603050405020304" pitchFamily="18" charset="0"/>
              </a:rPr>
              <a:t>»</a:t>
            </a:r>
            <a:r>
              <a:rPr lang="ru-RU" sz="4000"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atly</a:t>
            </a:r>
            <a:r>
              <a:rPr lang="ru-RU" sz="4000"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halkara</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ylmy-amaly</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maslahat</a:t>
            </a:r>
            <a:r>
              <a:rPr lang="ru-RU" sz="4000" b="1"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geçirildi</a:t>
            </a:r>
            <a:r>
              <a:rPr lang="ru-RU" sz="4000" dirty="0" smtClean="0">
                <a:latin typeface="Times New Roman" panose="02020603050405020304" pitchFamily="18" charset="0"/>
                <a:cs typeface="Times New Roman" panose="02020603050405020304" pitchFamily="18" charset="0"/>
              </a:rPr>
              <a:t>.</a:t>
            </a:r>
            <a:endParaRPr lang="ru-RU" sz="4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904656"/>
          </a:xfrm>
        </p:spPr>
        <p:txBody>
          <a:bodyPr>
            <a:normAutofit fontScale="92500" lnSpcReduction="20000"/>
          </a:bodyPr>
          <a:lstStyle/>
          <a:p>
            <a:pPr algn="ctr"/>
            <a:r>
              <a:rPr lang="ru-RU" sz="4800" b="1" dirty="0" err="1" smtClean="0"/>
              <a:t>Meýilnama</a:t>
            </a:r>
            <a:endParaRPr lang="ru-RU" sz="4800" dirty="0"/>
          </a:p>
          <a:p>
            <a:r>
              <a:rPr lang="ru-RU" sz="4800" dirty="0"/>
              <a:t>1. </a:t>
            </a:r>
            <a:r>
              <a:rPr lang="ru-RU" sz="4800" dirty="0" err="1"/>
              <a:t>Türkmenistanyň</a:t>
            </a:r>
            <a:r>
              <a:rPr lang="ru-RU" sz="4800" dirty="0"/>
              <a:t> </a:t>
            </a:r>
            <a:r>
              <a:rPr lang="ru-RU" sz="4800" dirty="0" err="1"/>
              <a:t>Garaşsyzlygynyň</a:t>
            </a:r>
            <a:r>
              <a:rPr lang="ru-RU" sz="4800" dirty="0"/>
              <a:t> </a:t>
            </a:r>
            <a:r>
              <a:rPr lang="ru-RU" sz="4800" dirty="0" err="1"/>
              <a:t>jar</a:t>
            </a:r>
            <a:r>
              <a:rPr lang="ru-RU" sz="4800" dirty="0"/>
              <a:t> </a:t>
            </a:r>
            <a:r>
              <a:rPr lang="ru-RU" sz="4800" dirty="0" err="1"/>
              <a:t>edilmegi</a:t>
            </a:r>
            <a:r>
              <a:rPr lang="ru-RU" sz="4800" dirty="0"/>
              <a:t>.</a:t>
            </a:r>
          </a:p>
          <a:p>
            <a:r>
              <a:rPr lang="ru-RU" sz="4800" dirty="0"/>
              <a:t>2.Täze </a:t>
            </a:r>
            <a:r>
              <a:rPr lang="ru-RU" sz="4800" dirty="0" err="1"/>
              <a:t>Galkynyş</a:t>
            </a:r>
            <a:r>
              <a:rPr lang="ru-RU" sz="4800" dirty="0"/>
              <a:t>  </a:t>
            </a:r>
            <a:r>
              <a:rPr lang="ru-RU" sz="4800" dirty="0" err="1"/>
              <a:t>eýýamy</a:t>
            </a:r>
            <a:r>
              <a:rPr lang="ru-RU" sz="4800" dirty="0"/>
              <a:t> </a:t>
            </a:r>
            <a:r>
              <a:rPr lang="ru-RU" sz="4800" dirty="0" err="1"/>
              <a:t>we</a:t>
            </a:r>
            <a:r>
              <a:rPr lang="ru-RU" sz="4800" dirty="0"/>
              <a:t> </a:t>
            </a:r>
            <a:r>
              <a:rPr lang="ru-RU" sz="4800" dirty="0" err="1"/>
              <a:t>Berkarar</a:t>
            </a:r>
            <a:r>
              <a:rPr lang="ru-RU" sz="4800" dirty="0"/>
              <a:t> </a:t>
            </a:r>
            <a:r>
              <a:rPr lang="ru-RU" sz="4800" dirty="0" err="1"/>
              <a:t>döwletiň</a:t>
            </a:r>
            <a:r>
              <a:rPr lang="ru-RU" sz="4800" dirty="0"/>
              <a:t> </a:t>
            </a:r>
            <a:r>
              <a:rPr lang="ru-RU" sz="4800" dirty="0" err="1"/>
              <a:t>bagtyýarlyk</a:t>
            </a:r>
            <a:r>
              <a:rPr lang="ru-RU" sz="4800" dirty="0"/>
              <a:t> </a:t>
            </a:r>
            <a:r>
              <a:rPr lang="ru-RU" sz="4800" dirty="0" err="1"/>
              <a:t>döwri</a:t>
            </a:r>
            <a:r>
              <a:rPr lang="ru-RU" sz="4800" dirty="0"/>
              <a:t>.</a:t>
            </a:r>
          </a:p>
          <a:p>
            <a:r>
              <a:rPr lang="ru-RU" sz="4800" dirty="0"/>
              <a:t>3. </a:t>
            </a:r>
            <a:r>
              <a:rPr lang="ru-RU" sz="4800" dirty="0" err="1"/>
              <a:t>Bitarap</a:t>
            </a:r>
            <a:r>
              <a:rPr lang="ru-RU" sz="4800" dirty="0"/>
              <a:t> </a:t>
            </a:r>
            <a:r>
              <a:rPr lang="ru-RU" sz="4800" dirty="0" err="1"/>
              <a:t>Türkmenistanyň</a:t>
            </a:r>
            <a:r>
              <a:rPr lang="ru-RU" sz="4800" dirty="0"/>
              <a:t> </a:t>
            </a:r>
            <a:r>
              <a:rPr lang="ru-RU" sz="4800" dirty="0" err="1"/>
              <a:t>parahatsöýüjilikli,hoşniyetli</a:t>
            </a:r>
            <a:r>
              <a:rPr lang="ru-RU" sz="4800" dirty="0"/>
              <a:t> </a:t>
            </a:r>
            <a:r>
              <a:rPr lang="ru-RU" sz="4800" dirty="0" err="1"/>
              <a:t>daşary</a:t>
            </a:r>
            <a:r>
              <a:rPr lang="ru-RU" sz="4800" dirty="0"/>
              <a:t> </a:t>
            </a:r>
            <a:r>
              <a:rPr lang="ru-RU" sz="4800" dirty="0" err="1"/>
              <a:t>syýasaty</a:t>
            </a:r>
            <a:r>
              <a:rPr lang="ru-RU" sz="4800" dirty="0"/>
              <a:t>.</a:t>
            </a:r>
          </a:p>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6048672"/>
          </a:xfrm>
        </p:spPr>
        <p:style>
          <a:lnRef idx="1">
            <a:schemeClr val="dk1"/>
          </a:lnRef>
          <a:fillRef idx="2">
            <a:schemeClr val="dk1"/>
          </a:fillRef>
          <a:effectRef idx="1">
            <a:schemeClr val="dk1"/>
          </a:effectRef>
          <a:fontRef idx="minor">
            <a:schemeClr val="dk1"/>
          </a:fontRef>
        </p:style>
        <p:txBody>
          <a:bodyPr>
            <a:noAutofit/>
          </a:bodyPr>
          <a:lstStyle/>
          <a:p>
            <a:r>
              <a:rPr lang="ru-RU" sz="2800" b="1" dirty="0" smtClean="0">
                <a:latin typeface="Times New Roman" panose="02020603050405020304" pitchFamily="18" charset="0"/>
                <a:cs typeface="Times New Roman" panose="02020603050405020304" pitchFamily="18" charset="0"/>
              </a:rPr>
              <a:t>2012-nji </a:t>
            </a:r>
            <a:r>
              <a:rPr lang="ru-RU" sz="2800" b="1" dirty="0" err="1" smtClean="0">
                <a:latin typeface="Times New Roman" panose="02020603050405020304" pitchFamily="18" charset="0"/>
                <a:cs typeface="Times New Roman" panose="02020603050405020304" pitchFamily="18" charset="0"/>
              </a:rPr>
              <a:t>ýylyň</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sentýabr</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aýynda</a:t>
            </a:r>
            <a:r>
              <a:rPr lang="ru-RU" sz="2800" b="1"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başlanan</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Birleşen</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Milletler</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Guramasynyň</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Baş</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Assambleýasynyň</a:t>
            </a:r>
            <a:r>
              <a:rPr lang="ru-RU" sz="2800" dirty="0" smtClean="0">
                <a:latin typeface="Times New Roman" panose="02020603050405020304" pitchFamily="18" charset="0"/>
                <a:cs typeface="Times New Roman" panose="02020603050405020304" pitchFamily="18" charset="0"/>
              </a:rPr>
              <a:t> 67-nji </a:t>
            </a:r>
            <a:r>
              <a:rPr lang="ru-RU" sz="2800" dirty="0" err="1" smtClean="0">
                <a:latin typeface="Times New Roman" panose="02020603050405020304" pitchFamily="18" charset="0"/>
                <a:cs typeface="Times New Roman" panose="02020603050405020304" pitchFamily="18" charset="0"/>
              </a:rPr>
              <a:t>mejlisiniň</a:t>
            </a:r>
            <a:r>
              <a:rPr lang="ru-RU" sz="2800" dirty="0" smtClean="0">
                <a:latin typeface="Times New Roman" panose="02020603050405020304" pitchFamily="18" charset="0"/>
                <a:cs typeface="Times New Roman" panose="02020603050405020304" pitchFamily="18" charset="0"/>
              </a:rPr>
              <a:t> 2013-nji </a:t>
            </a:r>
            <a:r>
              <a:rPr lang="ru-RU" sz="2800" dirty="0" err="1" smtClean="0">
                <a:latin typeface="Times New Roman" panose="02020603050405020304" pitchFamily="18" charset="0"/>
                <a:cs typeface="Times New Roman" panose="02020603050405020304" pitchFamily="18" charset="0"/>
              </a:rPr>
              <a:t>ýýylyň</a:t>
            </a:r>
            <a:r>
              <a:rPr lang="ru-RU" sz="2800" dirty="0" smtClean="0">
                <a:latin typeface="Times New Roman" panose="02020603050405020304" pitchFamily="18" charset="0"/>
                <a:cs typeface="Times New Roman" panose="02020603050405020304" pitchFamily="18" charset="0"/>
              </a:rPr>
              <a:t> 17-nji </a:t>
            </a:r>
            <a:r>
              <a:rPr lang="ru-RU" sz="2800" dirty="0" err="1" smtClean="0">
                <a:latin typeface="Times New Roman" panose="02020603050405020304" pitchFamily="18" charset="0"/>
                <a:cs typeface="Times New Roman" panose="02020603050405020304" pitchFamily="18" charset="0"/>
              </a:rPr>
              <a:t>maýynda</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geçen</a:t>
            </a:r>
            <a:r>
              <a:rPr lang="ru-RU" sz="2800" dirty="0" smtClean="0">
                <a:latin typeface="Times New Roman" panose="02020603050405020304" pitchFamily="18" charset="0"/>
                <a:cs typeface="Times New Roman" panose="02020603050405020304" pitchFamily="18" charset="0"/>
              </a:rPr>
              <a:t> 82-nji </a:t>
            </a:r>
            <a:r>
              <a:rPr lang="ru-RU" sz="2800" dirty="0" err="1" smtClean="0">
                <a:latin typeface="Times New Roman" panose="02020603050405020304" pitchFamily="18" charset="0"/>
                <a:cs typeface="Times New Roman" panose="02020603050405020304" pitchFamily="18" charset="0"/>
              </a:rPr>
              <a:t>umumy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maslahatynda</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Türkmenistanyň</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başlangyjy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hem-de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Milletler</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Bileleşiginiň</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agzasy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bolan</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döwletleriň</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biragyzdan</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goldamagy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bilen</a:t>
            </a:r>
            <a:r>
              <a:rPr lang="ru-RU" sz="2800" dirty="0" smtClean="0">
                <a:latin typeface="Times New Roman" panose="02020603050405020304" pitchFamily="18" charset="0"/>
                <a:cs typeface="Times New Roman" panose="02020603050405020304" pitchFamily="18" charset="0"/>
              </a:rPr>
              <a:t> </a:t>
            </a:r>
            <a:r>
              <a:rPr lang="sq-AL" sz="2800" dirty="0" smtClean="0">
                <a:latin typeface="Times New Roman" panose="02020603050405020304" pitchFamily="18" charset="0"/>
                <a:cs typeface="Times New Roman" panose="02020603050405020304" pitchFamily="18" charset="0"/>
              </a:rPr>
              <a:t>«</a:t>
            </a:r>
            <a:r>
              <a:rPr lang="ru-RU" sz="2800" dirty="0" err="1" smtClean="0">
                <a:latin typeface="Times New Roman" panose="02020603050405020304" pitchFamily="18" charset="0"/>
                <a:cs typeface="Times New Roman" panose="02020603050405020304" pitchFamily="18" charset="0"/>
              </a:rPr>
              <a:t>Energiýa</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serişdeleriniň</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ygtybarly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we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durnukly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üstaşyr</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geçirilmegi</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hem-de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durnukly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ösüşi</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we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halkara</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hyzmatdaşlygyny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üpjün</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etmekde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onuň</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hyzmaty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atly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Rezolýusiýasyny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kabul</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etdi</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Rezolýusiýanyň</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maksady</a:t>
            </a:r>
            <a:r>
              <a:rPr lang="ru-RU" sz="2800"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BMG-niň</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çäklerinde</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Halkara</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bilermenler</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toparyny</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döretmekden</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we</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ählumumy</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energiýa</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howpsuzlygyny</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üpjün</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etmek</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boýunça</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täze</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halkara-hukuk</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usulyny</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işläp</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düzmekden</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ybaratdyr</a:t>
            </a:r>
            <a:r>
              <a:rPr lang="ru-RU" sz="2800" dirty="0" smtClean="0">
                <a:latin typeface="Times New Roman" panose="02020603050405020304" pitchFamily="18" charset="0"/>
                <a:cs typeface="Times New Roman" panose="02020603050405020304" pitchFamily="18" charset="0"/>
              </a:rPr>
              <a:t>.</a:t>
            </a:r>
            <a:endParaRPr lang="ru-RU"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640960" cy="6264696"/>
          </a:xfrm>
        </p:spPr>
        <p:style>
          <a:lnRef idx="1">
            <a:schemeClr val="dk1"/>
          </a:lnRef>
          <a:fillRef idx="2">
            <a:schemeClr val="dk1"/>
          </a:fillRef>
          <a:effectRef idx="1">
            <a:schemeClr val="dk1"/>
          </a:effectRef>
          <a:fontRef idx="minor">
            <a:schemeClr val="dk1"/>
          </a:fontRef>
        </p:style>
        <p:txBody>
          <a:bodyPr>
            <a:normAutofit/>
          </a:bodyPr>
          <a:lstStyle/>
          <a:p>
            <a:pPr algn="ctr">
              <a:buNone/>
            </a:pPr>
            <a:endParaRPr lang="ru-RU" sz="4000" b="1" dirty="0" smtClean="0">
              <a:latin typeface="Times New Roman" panose="02020603050405020304" pitchFamily="18" charset="0"/>
              <a:cs typeface="Times New Roman" panose="02020603050405020304" pitchFamily="18" charset="0"/>
            </a:endParaRPr>
          </a:p>
          <a:p>
            <a:pPr algn="ctr">
              <a:buNone/>
            </a:pPr>
            <a:r>
              <a:rPr lang="ru-RU" sz="4000" b="1" dirty="0" smtClean="0">
                <a:latin typeface="Times New Roman" panose="02020603050405020304" pitchFamily="18" charset="0"/>
                <a:cs typeface="Times New Roman" panose="02020603050405020304" pitchFamily="18" charset="0"/>
              </a:rPr>
              <a:t>2014-nji </a:t>
            </a:r>
            <a:r>
              <a:rPr lang="ru-RU" sz="4000" b="1" dirty="0" err="1" smtClean="0">
                <a:latin typeface="Times New Roman" panose="02020603050405020304" pitchFamily="18" charset="0"/>
                <a:cs typeface="Times New Roman" panose="02020603050405020304" pitchFamily="18" charset="0"/>
              </a:rPr>
              <a:t>ýylyň</a:t>
            </a:r>
            <a:r>
              <a:rPr lang="ru-RU" sz="4000" b="1" dirty="0" smtClean="0">
                <a:latin typeface="Times New Roman" panose="02020603050405020304" pitchFamily="18" charset="0"/>
                <a:cs typeface="Times New Roman" panose="02020603050405020304" pitchFamily="18" charset="0"/>
              </a:rPr>
              <a:t> 19-njy </a:t>
            </a:r>
            <a:r>
              <a:rPr lang="ru-RU" sz="4000" b="1" dirty="0" err="1" smtClean="0">
                <a:latin typeface="Times New Roman" panose="02020603050405020304" pitchFamily="18" charset="0"/>
                <a:cs typeface="Times New Roman" panose="02020603050405020304" pitchFamily="18" charset="0"/>
              </a:rPr>
              <a:t>dekabrynda</a:t>
            </a:r>
            <a:r>
              <a:rPr lang="ru-RU" sz="4000" b="1"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Birleşen</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Milletler</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Guramasynyň</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Baş</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Assambleýasynyň</a:t>
            </a:r>
            <a:r>
              <a:rPr lang="ru-RU" sz="4000" dirty="0" smtClean="0">
                <a:latin typeface="Times New Roman" panose="02020603050405020304" pitchFamily="18" charset="0"/>
                <a:cs typeface="Times New Roman" panose="02020603050405020304" pitchFamily="18" charset="0"/>
              </a:rPr>
              <a:t> 69-njy </a:t>
            </a:r>
            <a:r>
              <a:rPr lang="ru-RU" sz="4000" dirty="0" err="1" smtClean="0">
                <a:latin typeface="Times New Roman" panose="02020603050405020304" pitchFamily="18" charset="0"/>
                <a:cs typeface="Times New Roman" panose="02020603050405020304" pitchFamily="18" charset="0"/>
              </a:rPr>
              <a:t>mejlisinde</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Hormatly</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Prezidentimiziň</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başlangyjy</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bilen</a:t>
            </a:r>
            <a:r>
              <a:rPr lang="ru-RU" sz="4000" dirty="0" smtClean="0">
                <a:latin typeface="Times New Roman" panose="02020603050405020304" pitchFamily="18" charset="0"/>
                <a:cs typeface="Times New Roman" panose="02020603050405020304" pitchFamily="18" charset="0"/>
              </a:rPr>
              <a:t> </a:t>
            </a:r>
            <a:r>
              <a:rPr lang="ru-RU" sz="4000" b="1" dirty="0" smtClean="0">
                <a:latin typeface="Times New Roman" panose="02020603050405020304" pitchFamily="18" charset="0"/>
                <a:cs typeface="Times New Roman" panose="02020603050405020304" pitchFamily="18" charset="0"/>
              </a:rPr>
              <a:t>,,</a:t>
            </a:r>
            <a:r>
              <a:rPr lang="ru-RU" sz="4000" b="1" dirty="0" err="1" smtClean="0">
                <a:latin typeface="Times New Roman" panose="02020603050405020304" pitchFamily="18" charset="0"/>
                <a:cs typeface="Times New Roman" panose="02020603050405020304" pitchFamily="18" charset="0"/>
              </a:rPr>
              <a:t>Durnukly</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ösüş</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üçin</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halkara</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hyzmatdaşlygy</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üpjün</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etmekde</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ulag-üstaşyr</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geçelgeleriniň</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orny</a:t>
            </a:r>
            <a:r>
              <a:rPr lang="ru-RU" sz="4000" b="1"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atly</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Rezolýusiýa</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biragyzdan</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kabul</a:t>
            </a: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edildi</a:t>
            </a:r>
            <a:r>
              <a:rPr lang="ru-RU" sz="4000" dirty="0" smtClean="0">
                <a:latin typeface="Times New Roman" panose="02020603050405020304" pitchFamily="18" charset="0"/>
                <a:cs typeface="Times New Roman" panose="02020603050405020304" pitchFamily="18" charset="0"/>
              </a:rPr>
              <a:t>.</a:t>
            </a:r>
            <a:endParaRPr lang="ru-RU"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658448"/>
          </a:xfrm>
        </p:spPr>
        <p:txBody>
          <a:bodyPr>
            <a:noAutofit/>
          </a:bodyPr>
          <a:lstStyle/>
          <a:p>
            <a:pPr algn="ctr"/>
            <a:r>
              <a:rPr lang="tk-TM" sz="2800" b="1" dirty="0">
                <a:latin typeface="Times New Roman" pitchFamily="18" charset="0"/>
                <a:cs typeface="Times New Roman" pitchFamily="18" charset="0"/>
              </a:rPr>
              <a:t>Dünýäde BMG tarapyndan ilkinji ykrar edilen Bitarap döwlet bu biziň ata watanymyz eziz Türkmenistandyr</a:t>
            </a:r>
            <a:endParaRPr lang="ru-RU" sz="2400" b="1" dirty="0">
              <a:latin typeface="Times New Roman" pitchFamily="18" charset="0"/>
              <a:cs typeface="Times New Roman" pitchFamily="18" charset="0"/>
            </a:endParaRPr>
          </a:p>
        </p:txBody>
      </p:sp>
      <p:pic>
        <p:nvPicPr>
          <p:cNvPr id="4" name="Объект 4"/>
          <p:cNvPicPr>
            <a:picLocks noGrp="1" noChangeAspect="1"/>
          </p:cNvPicPr>
          <p:nvPr>
            <p:ph idx="1"/>
          </p:nvPr>
        </p:nvPicPr>
        <p:blipFill rotWithShape="1">
          <a:blip r:embed="rId2">
            <a:extLst>
              <a:ext uri="{28A0092B-C50C-407E-A947-70E740481C1C}">
                <a14:useLocalDpi xmlns:a14="http://schemas.microsoft.com/office/drawing/2010/main" val="0"/>
              </a:ext>
            </a:extLst>
          </a:blip>
          <a:srcRect l="606" t="4125" r="-606" b="32503"/>
          <a:stretch/>
        </p:blipFill>
        <p:spPr>
          <a:xfrm>
            <a:off x="683568" y="1935164"/>
            <a:ext cx="7848871" cy="4662188"/>
          </a:xfrm>
        </p:spPr>
      </p:pic>
    </p:spTree>
    <p:extLst>
      <p:ext uri="{BB962C8B-B14F-4D97-AF65-F5344CB8AC3E}">
        <p14:creationId xmlns:p14="http://schemas.microsoft.com/office/powerpoint/2010/main" val="2973054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764704"/>
            <a:ext cx="4176464" cy="5760640"/>
          </a:xfrm>
        </p:spPr>
      </p:pic>
      <p:pic>
        <p:nvPicPr>
          <p:cNvPr id="5"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764704"/>
            <a:ext cx="4320480" cy="5688632"/>
          </a:xfrm>
          <a:prstGeom prst="rect">
            <a:avLst/>
          </a:prstGeom>
        </p:spPr>
      </p:pic>
    </p:spTree>
    <p:extLst>
      <p:ext uri="{BB962C8B-B14F-4D97-AF65-F5344CB8AC3E}">
        <p14:creationId xmlns:p14="http://schemas.microsoft.com/office/powerpoint/2010/main" val="392913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pPr algn="ctr"/>
            <a:r>
              <a:rPr lang="ru-RU" b="1" dirty="0"/>
              <a:t>1. </a:t>
            </a:r>
            <a:r>
              <a:rPr lang="ru-RU" b="1" dirty="0" err="1"/>
              <a:t>Türkmenistanyň</a:t>
            </a:r>
            <a:r>
              <a:rPr lang="ru-RU" b="1" dirty="0"/>
              <a:t> </a:t>
            </a:r>
            <a:r>
              <a:rPr lang="ru-RU" b="1" dirty="0" err="1"/>
              <a:t>Garaşsyzlygynyň</a:t>
            </a:r>
            <a:r>
              <a:rPr lang="ru-RU" b="1" dirty="0"/>
              <a:t> </a:t>
            </a:r>
            <a:r>
              <a:rPr lang="ru-RU" b="1" dirty="0" err="1"/>
              <a:t>jar</a:t>
            </a:r>
            <a:r>
              <a:rPr lang="ru-RU" b="1" dirty="0"/>
              <a:t> </a:t>
            </a:r>
            <a:r>
              <a:rPr lang="ru-RU" b="1" dirty="0" err="1"/>
              <a:t>edilmegi</a:t>
            </a:r>
            <a:r>
              <a:rPr lang="ru-RU" b="1" dirty="0" smtClean="0"/>
              <a:t>.</a:t>
            </a:r>
            <a:endParaRPr lang="ru-RU" b="1" dirty="0"/>
          </a:p>
        </p:txBody>
      </p:sp>
      <p:sp>
        <p:nvSpPr>
          <p:cNvPr id="3" name="Объект 2"/>
          <p:cNvSpPr>
            <a:spLocks noGrp="1"/>
          </p:cNvSpPr>
          <p:nvPr>
            <p:ph idx="1"/>
          </p:nvPr>
        </p:nvSpPr>
        <p:spPr>
          <a:xfrm>
            <a:off x="323528" y="1600200"/>
            <a:ext cx="8363272" cy="4997152"/>
          </a:xfrm>
        </p:spPr>
        <p:txBody>
          <a:bodyPr>
            <a:normAutofit fontScale="92500" lnSpcReduction="10000"/>
          </a:bodyPr>
          <a:lstStyle/>
          <a:p>
            <a:pPr algn="just"/>
            <a:r>
              <a:rPr lang="ru-RU" dirty="0"/>
              <a:t>1990-njy </a:t>
            </a:r>
            <a:r>
              <a:rPr lang="ru-RU" dirty="0" err="1"/>
              <a:t>ýylyň</a:t>
            </a:r>
            <a:r>
              <a:rPr lang="ru-RU" dirty="0"/>
              <a:t> 22-nji </a:t>
            </a:r>
            <a:r>
              <a:rPr lang="ru-RU" dirty="0" err="1"/>
              <a:t>awgustynda</a:t>
            </a:r>
            <a:r>
              <a:rPr lang="ru-RU" dirty="0"/>
              <a:t> TSSR </a:t>
            </a:r>
            <a:r>
              <a:rPr lang="ru-RU" dirty="0" err="1"/>
              <a:t>Ýokary</a:t>
            </a:r>
            <a:r>
              <a:rPr lang="ru-RU" dirty="0"/>
              <a:t> </a:t>
            </a:r>
            <a:r>
              <a:rPr lang="ru-RU" dirty="0" err="1"/>
              <a:t>Sowetinde</a:t>
            </a:r>
            <a:r>
              <a:rPr lang="ru-RU" dirty="0"/>
              <a:t> </a:t>
            </a:r>
            <a:r>
              <a:rPr lang="ru-RU" dirty="0" err="1"/>
              <a:t>Türkmenistanyň</a:t>
            </a:r>
            <a:r>
              <a:rPr lang="ru-RU" dirty="0"/>
              <a:t> </a:t>
            </a:r>
            <a:r>
              <a:rPr lang="ru-RU" dirty="0" err="1"/>
              <a:t>Özygtyýarlylygy</a:t>
            </a:r>
            <a:r>
              <a:rPr lang="ru-RU" dirty="0"/>
              <a:t> </a:t>
            </a:r>
            <a:r>
              <a:rPr lang="ru-RU" dirty="0" err="1"/>
              <a:t>hakynda</a:t>
            </a:r>
            <a:r>
              <a:rPr lang="ru-RU" dirty="0"/>
              <a:t> </a:t>
            </a:r>
            <a:r>
              <a:rPr lang="ru-RU" dirty="0" err="1"/>
              <a:t>jarnama</a:t>
            </a:r>
            <a:r>
              <a:rPr lang="ru-RU" dirty="0"/>
              <a:t> </a:t>
            </a:r>
            <a:r>
              <a:rPr lang="ru-RU" dirty="0" err="1"/>
              <a:t>kabul</a:t>
            </a:r>
            <a:r>
              <a:rPr lang="ru-RU" dirty="0"/>
              <a:t> </a:t>
            </a:r>
            <a:r>
              <a:rPr lang="ru-RU" dirty="0" err="1"/>
              <a:t>edildi</a:t>
            </a:r>
            <a:r>
              <a:rPr lang="ru-RU" dirty="0"/>
              <a:t>.</a:t>
            </a:r>
          </a:p>
          <a:p>
            <a:pPr algn="just"/>
            <a:r>
              <a:rPr lang="ru-RU" dirty="0" err="1"/>
              <a:t>Jarnamada</a:t>
            </a:r>
            <a:r>
              <a:rPr lang="ru-RU" dirty="0"/>
              <a:t> “</a:t>
            </a:r>
            <a:r>
              <a:rPr lang="ru-RU" dirty="0" err="1"/>
              <a:t>Türkmenistan</a:t>
            </a:r>
            <a:r>
              <a:rPr lang="ru-RU" dirty="0"/>
              <a:t> SSR-i </a:t>
            </a:r>
            <a:r>
              <a:rPr lang="ru-RU" dirty="0" err="1"/>
              <a:t>özygtyýarly</a:t>
            </a:r>
            <a:r>
              <a:rPr lang="ru-RU" dirty="0"/>
              <a:t> </a:t>
            </a:r>
            <a:r>
              <a:rPr lang="ru-RU" dirty="0" err="1"/>
              <a:t>döwlet</a:t>
            </a:r>
            <a:r>
              <a:rPr lang="ru-RU" dirty="0"/>
              <a:t> </a:t>
            </a:r>
            <a:r>
              <a:rPr lang="ru-RU" dirty="0" err="1"/>
              <a:t>bolup</a:t>
            </a:r>
            <a:r>
              <a:rPr lang="ru-RU" dirty="0"/>
              <a:t>, </a:t>
            </a:r>
            <a:r>
              <a:rPr lang="ru-RU" dirty="0" err="1"/>
              <a:t>öz</a:t>
            </a:r>
            <a:r>
              <a:rPr lang="ru-RU" dirty="0"/>
              <a:t> </a:t>
            </a:r>
            <a:r>
              <a:rPr lang="ru-RU" dirty="0" err="1"/>
              <a:t>çäklerinde</a:t>
            </a:r>
            <a:r>
              <a:rPr lang="ru-RU" dirty="0"/>
              <a:t> </a:t>
            </a:r>
            <a:r>
              <a:rPr lang="ru-RU" dirty="0" err="1"/>
              <a:t>häkimiýeti</a:t>
            </a:r>
            <a:r>
              <a:rPr lang="ru-RU" dirty="0"/>
              <a:t> </a:t>
            </a:r>
            <a:r>
              <a:rPr lang="ru-RU" dirty="0" err="1"/>
              <a:t>doly</a:t>
            </a:r>
            <a:r>
              <a:rPr lang="ru-RU" dirty="0"/>
              <a:t> </a:t>
            </a:r>
            <a:r>
              <a:rPr lang="ru-RU" dirty="0" err="1"/>
              <a:t>amala</a:t>
            </a:r>
            <a:r>
              <a:rPr lang="ru-RU" dirty="0"/>
              <a:t> </a:t>
            </a:r>
            <a:r>
              <a:rPr lang="ru-RU" dirty="0" err="1"/>
              <a:t>aşyrýar</a:t>
            </a:r>
            <a:r>
              <a:rPr lang="ru-RU" dirty="0"/>
              <a:t>. </a:t>
            </a:r>
            <a:r>
              <a:rPr lang="ru-RU" dirty="0" err="1"/>
              <a:t>Ol</a:t>
            </a:r>
            <a:r>
              <a:rPr lang="ru-RU" dirty="0"/>
              <a:t> </a:t>
            </a:r>
            <a:r>
              <a:rPr lang="ru-RU" dirty="0" err="1"/>
              <a:t>türkmen</a:t>
            </a:r>
            <a:r>
              <a:rPr lang="ru-RU" dirty="0"/>
              <a:t> </a:t>
            </a:r>
            <a:r>
              <a:rPr lang="ru-RU" dirty="0" err="1"/>
              <a:t>halkynyň</a:t>
            </a:r>
            <a:r>
              <a:rPr lang="ru-RU" dirty="0"/>
              <a:t> </a:t>
            </a:r>
            <a:r>
              <a:rPr lang="ru-RU" dirty="0" err="1"/>
              <a:t>milli</a:t>
            </a:r>
            <a:r>
              <a:rPr lang="ru-RU" dirty="0"/>
              <a:t> </a:t>
            </a:r>
            <a:r>
              <a:rPr lang="ru-RU" dirty="0" err="1"/>
              <a:t>döwletiniň</a:t>
            </a:r>
            <a:r>
              <a:rPr lang="ru-RU" dirty="0"/>
              <a:t> </a:t>
            </a:r>
            <a:r>
              <a:rPr lang="ru-RU" dirty="0" err="1"/>
              <a:t>goralmagyny</a:t>
            </a:r>
            <a:r>
              <a:rPr lang="ru-RU" dirty="0"/>
              <a:t> </a:t>
            </a:r>
            <a:r>
              <a:rPr lang="ru-RU" dirty="0" err="1"/>
              <a:t>we</a:t>
            </a:r>
            <a:r>
              <a:rPr lang="ru-RU" dirty="0"/>
              <a:t> </a:t>
            </a:r>
            <a:r>
              <a:rPr lang="ru-RU" dirty="0" err="1"/>
              <a:t>aman</a:t>
            </a:r>
            <a:r>
              <a:rPr lang="ru-RU" dirty="0"/>
              <a:t> </a:t>
            </a:r>
            <a:r>
              <a:rPr lang="ru-RU" dirty="0" err="1"/>
              <a:t>saklanylmagyny</a:t>
            </a:r>
            <a:r>
              <a:rPr lang="ru-RU" dirty="0"/>
              <a:t> </a:t>
            </a:r>
            <a:r>
              <a:rPr lang="ru-RU" dirty="0" err="1"/>
              <a:t>üpjün</a:t>
            </a:r>
            <a:r>
              <a:rPr lang="ru-RU" dirty="0"/>
              <a:t> </a:t>
            </a:r>
            <a:r>
              <a:rPr lang="ru-RU" dirty="0" err="1"/>
              <a:t>edýär</a:t>
            </a:r>
            <a:r>
              <a:rPr lang="ru-RU" dirty="0"/>
              <a:t>" </a:t>
            </a:r>
            <a:r>
              <a:rPr lang="ru-RU" dirty="0" err="1"/>
              <a:t>diýilýär</a:t>
            </a:r>
            <a:r>
              <a:rPr lang="ru-RU" dirty="0" smtClean="0"/>
              <a:t>.</a:t>
            </a:r>
            <a:r>
              <a:rPr lang="cs-CZ" b="1" dirty="0">
                <a:latin typeface="Times New Roman" pitchFamily="18" charset="0"/>
                <a:cs typeface="Times New Roman" pitchFamily="18" charset="0"/>
              </a:rPr>
              <a:t> </a:t>
            </a:r>
            <a:r>
              <a:rPr lang="cs-CZ" dirty="0" smtClean="0">
                <a:latin typeface="Times New Roman" pitchFamily="18" charset="0"/>
                <a:cs typeface="Times New Roman" pitchFamily="18" charset="0"/>
              </a:rPr>
              <a:t>Şol </a:t>
            </a:r>
            <a:r>
              <a:rPr lang="cs-CZ" dirty="0">
                <a:latin typeface="Times New Roman" pitchFamily="18" charset="0"/>
                <a:cs typeface="Times New Roman" pitchFamily="18" charset="0"/>
              </a:rPr>
              <a:t>ýylyň </a:t>
            </a:r>
            <a:r>
              <a:rPr lang="ru-RU" b="1" dirty="0" err="1">
                <a:latin typeface="Times New Roman" pitchFamily="18" charset="0"/>
                <a:cs typeface="Times New Roman" pitchFamily="18" charset="0"/>
              </a:rPr>
              <a:t>oktýabr</a:t>
            </a:r>
            <a:r>
              <a:rPr lang="cs-CZ" b="1" dirty="0">
                <a:latin typeface="Times New Roman" pitchFamily="18" charset="0"/>
                <a:cs typeface="Times New Roman" pitchFamily="18" charset="0"/>
              </a:rPr>
              <a:t> aýynyň 27-sine </a:t>
            </a:r>
            <a:r>
              <a:rPr lang="cs-CZ" dirty="0">
                <a:latin typeface="Times New Roman" pitchFamily="18" charset="0"/>
                <a:cs typeface="Times New Roman" pitchFamily="18" charset="0"/>
              </a:rPr>
              <a:t>özygtyýarly Türkmenistanyň taryhynda </a:t>
            </a:r>
            <a:r>
              <a:rPr lang="cs-CZ" b="1" dirty="0">
                <a:latin typeface="Times New Roman" pitchFamily="18" charset="0"/>
                <a:cs typeface="Times New Roman" pitchFamily="18" charset="0"/>
              </a:rPr>
              <a:t>ilkinji gezek Türkmenistanda prezidentlik saýlawy geçirildi</a:t>
            </a:r>
            <a:r>
              <a:rPr lang="cs-CZ" dirty="0">
                <a:latin typeface="Times New Roman" pitchFamily="18" charset="0"/>
                <a:cs typeface="Times New Roman" pitchFamily="18" charset="0"/>
              </a:rPr>
              <a:t>. Şonda </a:t>
            </a:r>
            <a:r>
              <a:rPr lang="cs-CZ" b="1" dirty="0">
                <a:latin typeface="Times New Roman" pitchFamily="18" charset="0"/>
                <a:cs typeface="Times New Roman" pitchFamily="18" charset="0"/>
              </a:rPr>
              <a:t>S.A.Nyýazow Türkmenistanyň prezidentligine </a:t>
            </a:r>
            <a:r>
              <a:rPr lang="cs-CZ" dirty="0">
                <a:latin typeface="Times New Roman" pitchFamily="18" charset="0"/>
                <a:cs typeface="Times New Roman" pitchFamily="18" charset="0"/>
              </a:rPr>
              <a:t>saýlandy. </a:t>
            </a:r>
            <a:r>
              <a:rPr lang="tk-TM" dirty="0">
                <a:latin typeface="Times New Roman" pitchFamily="18" charset="0"/>
                <a:cs typeface="Times New Roman" pitchFamily="18" charset="0"/>
              </a:rPr>
              <a:t/>
            </a:r>
            <a:br>
              <a:rPr lang="tk-TM" dirty="0">
                <a:latin typeface="Times New Roman" pitchFamily="18" charset="0"/>
                <a:cs typeface="Times New Roman" pitchFamily="18" charset="0"/>
              </a:rPr>
            </a:br>
            <a:r>
              <a:rPr lang="cs-CZ" b="1" dirty="0">
                <a:latin typeface="Times New Roman" pitchFamily="18" charset="0"/>
                <a:cs typeface="Times New Roman" pitchFamily="18" charset="0"/>
              </a:rPr>
              <a:t>1991-nji ýylyň </a:t>
            </a:r>
            <a:r>
              <a:rPr lang="ru-RU" b="1" dirty="0" err="1">
                <a:latin typeface="Times New Roman" pitchFamily="18" charset="0"/>
                <a:cs typeface="Times New Roman" pitchFamily="18" charset="0"/>
              </a:rPr>
              <a:t>oktýabr</a:t>
            </a:r>
            <a:r>
              <a:rPr lang="cs-CZ" b="1" dirty="0">
                <a:latin typeface="Times New Roman" pitchFamily="18" charset="0"/>
                <a:cs typeface="Times New Roman" pitchFamily="18" charset="0"/>
              </a:rPr>
              <a:t> aýynyň 26-syna </a:t>
            </a:r>
            <a:r>
              <a:rPr lang="cs-CZ" dirty="0">
                <a:latin typeface="Times New Roman" pitchFamily="18" charset="0"/>
                <a:cs typeface="Times New Roman" pitchFamily="18" charset="0"/>
              </a:rPr>
              <a:t>Türkmenistanda </a:t>
            </a:r>
            <a:r>
              <a:rPr lang="cs-CZ" b="1" dirty="0">
                <a:latin typeface="Times New Roman" pitchFamily="18" charset="0"/>
                <a:cs typeface="Times New Roman" pitchFamily="18" charset="0"/>
              </a:rPr>
              <a:t>ähli halk geňeşi geçirildi</a:t>
            </a:r>
            <a:r>
              <a:rPr lang="cs-CZ" dirty="0">
                <a:latin typeface="Times New Roman" pitchFamily="18" charset="0"/>
                <a:cs typeface="Times New Roman" pitchFamily="18" charset="0"/>
              </a:rPr>
              <a:t>. Geňeşde bir </a:t>
            </a:r>
            <a:r>
              <a:rPr lang="cs-CZ" b="1" u="sng" dirty="0">
                <a:latin typeface="Times New Roman" pitchFamily="18" charset="0"/>
                <a:cs typeface="Times New Roman" pitchFamily="18" charset="0"/>
              </a:rPr>
              <a:t>sorag: </a:t>
            </a:r>
            <a:r>
              <a:rPr lang="cs-CZ" b="1" i="1" dirty="0">
                <a:solidFill>
                  <a:srgbClr val="FF0000"/>
                </a:solidFill>
                <a:latin typeface="Times New Roman" pitchFamily="18" charset="0"/>
                <a:cs typeface="Times New Roman" pitchFamily="18" charset="0"/>
              </a:rPr>
              <a:t>„SSSR-iň düzüminde galmalymy ýa-da özbaşdak döwlet bolmalymy?“</a:t>
            </a:r>
            <a:r>
              <a:rPr lang="cs-CZ" dirty="0">
                <a:latin typeface="Times New Roman" pitchFamily="18" charset="0"/>
                <a:cs typeface="Times New Roman" pitchFamily="18" charset="0"/>
              </a:rPr>
              <a:t> diýen mesele goýuldy. </a:t>
            </a:r>
            <a:endParaRPr lang="ru-RU" dirty="0"/>
          </a:p>
          <a:p>
            <a:pPr marL="0" indent="0">
              <a:buNone/>
            </a:pPr>
            <a:endParaRPr lang="ru-RU" dirty="0"/>
          </a:p>
        </p:txBody>
      </p:sp>
    </p:spTree>
    <p:extLst>
      <p:ext uri="{BB962C8B-B14F-4D97-AF65-F5344CB8AC3E}">
        <p14:creationId xmlns:p14="http://schemas.microsoft.com/office/powerpoint/2010/main" val="122899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Autofit/>
          </a:bodyPr>
          <a:lstStyle/>
          <a:p>
            <a:pPr marL="0" indent="358775" algn="ctr">
              <a:buNone/>
            </a:pPr>
            <a:r>
              <a:rPr lang="ru-RU" sz="3200" dirty="0" err="1">
                <a:latin typeface="Times New Roman" pitchFamily="18" charset="0"/>
                <a:cs typeface="Times New Roman" pitchFamily="18" charset="0"/>
              </a:rPr>
              <a:t>Garaşsyzlygymyzy</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alanymyzdan</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soň</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Halk</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Maslahatynda</a:t>
            </a:r>
            <a:r>
              <a:rPr lang="ru-RU" sz="3200" dirty="0">
                <a:latin typeface="Times New Roman" pitchFamily="18" charset="0"/>
                <a:cs typeface="Times New Roman" pitchFamily="18" charset="0"/>
              </a:rPr>
              <a:t> </a:t>
            </a:r>
            <a:r>
              <a:rPr lang="ru-RU" sz="3200" b="1" dirty="0">
                <a:latin typeface="Times New Roman" pitchFamily="18" charset="0"/>
                <a:cs typeface="Times New Roman" pitchFamily="18" charset="0"/>
              </a:rPr>
              <a:t>(1992) </a:t>
            </a:r>
            <a:r>
              <a:rPr lang="ru-RU" sz="3200" b="1" dirty="0" err="1">
                <a:latin typeface="Times New Roman" pitchFamily="18" charset="0"/>
                <a:cs typeface="Times New Roman" pitchFamily="18" charset="0"/>
              </a:rPr>
              <a:t>Umumymilli</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Galkynyş</a:t>
            </a:r>
            <a:r>
              <a:rPr lang="ru-RU" sz="3200" b="1" dirty="0">
                <a:latin typeface="Times New Roman" pitchFamily="18" charset="0"/>
                <a:cs typeface="Times New Roman" pitchFamily="18" charset="0"/>
              </a:rPr>
              <a:t>” </a:t>
            </a:r>
            <a:r>
              <a:rPr lang="ru-RU" sz="3200" dirty="0" err="1">
                <a:latin typeface="Times New Roman" pitchFamily="18" charset="0"/>
                <a:cs typeface="Times New Roman" pitchFamily="18" charset="0"/>
              </a:rPr>
              <a:t>hereketiniň</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başlanýandygy</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yglan</a:t>
            </a:r>
            <a:r>
              <a:rPr lang="ru-RU" sz="3200" dirty="0">
                <a:latin typeface="Times New Roman" pitchFamily="18" charset="0"/>
                <a:cs typeface="Times New Roman" pitchFamily="18" charset="0"/>
              </a:rPr>
              <a:t> </a:t>
            </a:r>
            <a:r>
              <a:rPr lang="ru-RU" sz="3200" b="1" dirty="0">
                <a:latin typeface="Times New Roman" pitchFamily="18" charset="0"/>
                <a:cs typeface="Times New Roman" pitchFamily="18" charset="0"/>
              </a:rPr>
              <a:t>edildi.1994-nji </a:t>
            </a:r>
            <a:r>
              <a:rPr lang="ru-RU" sz="3200" b="1" dirty="0" err="1">
                <a:latin typeface="Times New Roman" pitchFamily="18" charset="0"/>
                <a:cs typeface="Times New Roman" pitchFamily="18" charset="0"/>
              </a:rPr>
              <a:t>ýylda</a:t>
            </a:r>
            <a:r>
              <a:rPr lang="ru-RU" sz="3200" b="1" dirty="0">
                <a:latin typeface="Times New Roman" pitchFamily="18" charset="0"/>
                <a:cs typeface="Times New Roman" pitchFamily="18" charset="0"/>
              </a:rPr>
              <a:t> </a:t>
            </a:r>
            <a:r>
              <a:rPr lang="ru-RU" sz="3200" dirty="0" err="1">
                <a:latin typeface="Times New Roman" pitchFamily="18" charset="0"/>
                <a:cs typeface="Times New Roman" pitchFamily="18" charset="0"/>
              </a:rPr>
              <a:t>Türkmenistanyň</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Halk</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maslahatynyň</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we</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Umumymilli</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Galkynyş</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hereketiniň</a:t>
            </a:r>
            <a:r>
              <a:rPr lang="ru-RU" sz="3200" dirty="0">
                <a:latin typeface="Times New Roman" pitchFamily="18" charset="0"/>
                <a:cs typeface="Times New Roman" pitchFamily="18" charset="0"/>
              </a:rPr>
              <a:t> I </a:t>
            </a:r>
            <a:r>
              <a:rPr lang="ru-RU" sz="3200" dirty="0" err="1">
                <a:latin typeface="Times New Roman" pitchFamily="18" charset="0"/>
                <a:cs typeface="Times New Roman" pitchFamily="18" charset="0"/>
              </a:rPr>
              <a:t>gurultaýynyň</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mejlisi</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boldy</a:t>
            </a:r>
            <a:r>
              <a:rPr lang="ru-RU" sz="3200" dirty="0">
                <a:latin typeface="Times New Roman" pitchFamily="18" charset="0"/>
                <a:cs typeface="Times New Roman" pitchFamily="18" charset="0"/>
              </a:rPr>
              <a:t>.</a:t>
            </a:r>
          </a:p>
          <a:p>
            <a:pPr marL="0" indent="358775" algn="ctr">
              <a:buNone/>
            </a:pPr>
            <a:r>
              <a:rPr lang="ru-RU" sz="3200" dirty="0" err="1">
                <a:latin typeface="Times New Roman" pitchFamily="18" charset="0"/>
                <a:cs typeface="Times New Roman" pitchFamily="18" charset="0"/>
              </a:rPr>
              <a:t>Milli</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Galkynyş</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hereketi-Garaşsyz</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Türkmenistany</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ýakyn</a:t>
            </a:r>
            <a:r>
              <a:rPr lang="ru-RU" sz="3200" dirty="0">
                <a:latin typeface="Times New Roman" pitchFamily="18" charset="0"/>
                <a:cs typeface="Times New Roman" pitchFamily="18" charset="0"/>
              </a:rPr>
              <a:t> 10 </a:t>
            </a:r>
            <a:r>
              <a:rPr lang="ru-RU" sz="3200" dirty="0" err="1">
                <a:latin typeface="Times New Roman" pitchFamily="18" charset="0"/>
                <a:cs typeface="Times New Roman" pitchFamily="18" charset="0"/>
              </a:rPr>
              <a:t>ýylyň</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dowamynda</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dünýäniň</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ösen</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döwletleriniň</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hataryna</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goşmak</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onuň</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halkynyň</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eşretli</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bagtly</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ýaşamagy</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ugrundaky</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ählihalk</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göreşidir</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14130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904656"/>
          </a:xfrm>
        </p:spPr>
        <p:txBody>
          <a:bodyPr>
            <a:normAutofit/>
          </a:bodyPr>
          <a:lstStyle/>
          <a:p>
            <a:pPr algn="just"/>
            <a:r>
              <a:rPr lang="ru-RU" b="1" dirty="0">
                <a:latin typeface="Times New Roman" pitchFamily="18" charset="0"/>
                <a:cs typeface="Times New Roman" pitchFamily="18" charset="0"/>
              </a:rPr>
              <a:t>TDP-</a:t>
            </a:r>
            <a:r>
              <a:rPr lang="ru-RU" b="1" dirty="0" err="1">
                <a:latin typeface="Times New Roman" pitchFamily="18" charset="0"/>
                <a:cs typeface="Times New Roman" pitchFamily="18" charset="0"/>
              </a:rPr>
              <a:t>sy</a:t>
            </a:r>
            <a:r>
              <a:rPr lang="ru-RU" b="1" dirty="0">
                <a:latin typeface="Times New Roman" pitchFamily="18" charset="0"/>
                <a:cs typeface="Times New Roman" pitchFamily="18" charset="0"/>
              </a:rPr>
              <a:t> 1991-nji </a:t>
            </a:r>
            <a:r>
              <a:rPr lang="ru-RU" b="1" dirty="0" err="1">
                <a:latin typeface="Times New Roman" pitchFamily="18" charset="0"/>
                <a:cs typeface="Times New Roman" pitchFamily="18" charset="0"/>
              </a:rPr>
              <a:t>ýylyň</a:t>
            </a:r>
            <a:r>
              <a:rPr lang="ru-RU" b="1" dirty="0">
                <a:latin typeface="Times New Roman" pitchFamily="18" charset="0"/>
                <a:cs typeface="Times New Roman" pitchFamily="18" charset="0"/>
              </a:rPr>
              <a:t> 16-njy </a:t>
            </a:r>
            <a:r>
              <a:rPr lang="ru-RU" b="1" dirty="0" err="1">
                <a:latin typeface="Times New Roman" pitchFamily="18" charset="0"/>
                <a:cs typeface="Times New Roman" pitchFamily="18" charset="0"/>
              </a:rPr>
              <a:t>dekabrynda</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döredilen</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b="1" u="sng" dirty="0" err="1">
                <a:latin typeface="Times New Roman" pitchFamily="18" charset="0"/>
                <a:cs typeface="Times New Roman" pitchFamily="18" charset="0"/>
              </a:rPr>
              <a:t>Onuň</a:t>
            </a:r>
            <a:r>
              <a:rPr lang="ru-RU" b="1" u="sng" dirty="0">
                <a:latin typeface="Times New Roman" pitchFamily="18" charset="0"/>
                <a:cs typeface="Times New Roman" pitchFamily="18" charset="0"/>
              </a:rPr>
              <a:t> </a:t>
            </a:r>
            <a:r>
              <a:rPr lang="ru-RU" b="1" u="sng" dirty="0" err="1">
                <a:latin typeface="Times New Roman" pitchFamily="18" charset="0"/>
                <a:cs typeface="Times New Roman" pitchFamily="18" charset="0"/>
              </a:rPr>
              <a:t>esasy</a:t>
            </a:r>
            <a:r>
              <a:rPr lang="ru-RU" b="1" u="sng" dirty="0">
                <a:latin typeface="Times New Roman" pitchFamily="18" charset="0"/>
                <a:cs typeface="Times New Roman" pitchFamily="18" charset="0"/>
              </a:rPr>
              <a:t> </a:t>
            </a:r>
            <a:r>
              <a:rPr lang="ru-RU" b="1" u="sng" dirty="0" err="1">
                <a:latin typeface="Times New Roman" pitchFamily="18" charset="0"/>
                <a:cs typeface="Times New Roman" pitchFamily="18" charset="0"/>
              </a:rPr>
              <a:t>maksady</a:t>
            </a:r>
            <a:r>
              <a:rPr lang="ru-RU" b="1" u="sng" dirty="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Türkmenistanyň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döwlet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gurluşyny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pugtalandyrmak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ýurtda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umumyadamzat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gymmatlyklaryna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esaslanyp</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ynsanperwer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demokratik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jemgyýeti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gurmakdan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adamyň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hukuklaryny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hem-de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mynasyp</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ýaşaýyş</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şertlerini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üpjün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etmegi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kepillendirmekden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durýar</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r>
              <a:rPr lang="ru-RU" b="1" dirty="0" err="1">
                <a:latin typeface="Times New Roman" pitchFamily="18" charset="0"/>
                <a:cs typeface="Times New Roman" pitchFamily="18" charset="0"/>
              </a:rPr>
              <a:t>Magtymguly</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ad</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Ýaşlar</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guramasy</a:t>
            </a:r>
            <a:r>
              <a:rPr lang="ru-RU" b="1" dirty="0">
                <a:latin typeface="Times New Roman" pitchFamily="18" charset="0"/>
                <a:cs typeface="Times New Roman" pitchFamily="18" charset="0"/>
              </a:rPr>
              <a:t>. 1991-nji ý. </a:t>
            </a:r>
            <a:r>
              <a:rPr lang="ru-RU" b="1" dirty="0" err="1">
                <a:latin typeface="Times New Roman" pitchFamily="18" charset="0"/>
                <a:cs typeface="Times New Roman" pitchFamily="18" charset="0"/>
              </a:rPr>
              <a:t>noýabr</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aýynda</a:t>
            </a:r>
            <a:r>
              <a:rPr lang="ru-RU" b="1" dirty="0">
                <a:latin typeface="Times New Roman" pitchFamily="18" charset="0"/>
                <a:cs typeface="Times New Roman" pitchFamily="18" charset="0"/>
              </a:rPr>
              <a:t> </a:t>
            </a:r>
            <a:r>
              <a:rPr lang="ru-RU" dirty="0" err="1">
                <a:latin typeface="Times New Roman" pitchFamily="18" charset="0"/>
                <a:cs typeface="Times New Roman" pitchFamily="18" charset="0"/>
              </a:rPr>
              <a:t>bolup</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geçen</a:t>
            </a:r>
            <a:r>
              <a:rPr lang="ru-RU" dirty="0">
                <a:latin typeface="Times New Roman" pitchFamily="18" charset="0"/>
                <a:cs typeface="Times New Roman" pitchFamily="18" charset="0"/>
              </a:rPr>
              <a:t> I </a:t>
            </a:r>
            <a:r>
              <a:rPr lang="ru-RU" dirty="0" err="1">
                <a:latin typeface="Times New Roman" pitchFamily="18" charset="0"/>
                <a:cs typeface="Times New Roman" pitchFamily="18" charset="0"/>
              </a:rPr>
              <a:t>gurultaýynda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oňa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magtymguly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Pyragynyň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adyny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dakmak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karar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edildi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Ýaşlary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Watana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wepaly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ruhda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terbiýelemek</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r>
              <a:rPr lang="ru-RU" b="1" dirty="0" err="1">
                <a:latin typeface="Times New Roman" pitchFamily="18" charset="0"/>
                <a:cs typeface="Times New Roman" pitchFamily="18" charset="0"/>
              </a:rPr>
              <a:t>Kärdeşler</a:t>
            </a:r>
            <a:r>
              <a:rPr lang="ru-RU" b="1" dirty="0">
                <a:latin typeface="Times New Roman" pitchFamily="18" charset="0"/>
                <a:cs typeface="Times New Roman" pitchFamily="18" charset="0"/>
              </a:rPr>
              <a:t> arkalaşyklary1993-nji </a:t>
            </a:r>
            <a:r>
              <a:rPr lang="ru-RU" b="1" dirty="0" err="1">
                <a:latin typeface="Times New Roman" pitchFamily="18" charset="0"/>
                <a:cs typeface="Times New Roman" pitchFamily="18" charset="0"/>
              </a:rPr>
              <a:t>ýylda</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döredildi</a:t>
            </a:r>
            <a:r>
              <a:rPr lang="ru-RU" b="1" dirty="0">
                <a:latin typeface="Times New Roman" pitchFamily="18" charset="0"/>
                <a:cs typeface="Times New Roman" pitchFamily="18" charset="0"/>
              </a:rPr>
              <a:t>. </a:t>
            </a:r>
            <a:r>
              <a:rPr lang="ru-RU" dirty="0" err="1">
                <a:latin typeface="Times New Roman" pitchFamily="18" charset="0"/>
                <a:cs typeface="Times New Roman" pitchFamily="18" charset="0"/>
              </a:rPr>
              <a:t>Adamlaryň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saglygyny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abadançylygyny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aýap</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saklamakdan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ybarat</a:t>
            </a:r>
            <a:r>
              <a:rPr lang="ru-RU" dirty="0" smtClean="0">
                <a:latin typeface="Times New Roman" pitchFamily="18" charset="0"/>
                <a:cs typeface="Times New Roman" pitchFamily="18" charset="0"/>
              </a:rPr>
              <a:t>.</a:t>
            </a:r>
            <a:endParaRPr lang="ru-RU" dirty="0"/>
          </a:p>
        </p:txBody>
      </p:sp>
    </p:spTree>
    <p:extLst>
      <p:ext uri="{BB962C8B-B14F-4D97-AF65-F5344CB8AC3E}">
        <p14:creationId xmlns:p14="http://schemas.microsoft.com/office/powerpoint/2010/main" val="191840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6048672"/>
          </a:xfrm>
        </p:spPr>
        <p:txBody>
          <a:bodyPr>
            <a:normAutofit/>
          </a:bodyPr>
          <a:lstStyle/>
          <a:p>
            <a:pPr algn="just">
              <a:buFont typeface="Wingdings" pitchFamily="2" charset="2"/>
              <a:buChar char="Ø"/>
            </a:pPr>
            <a:r>
              <a:rPr lang="ru-RU" b="1" dirty="0" err="1">
                <a:latin typeface="Times New Roman" pitchFamily="18" charset="0"/>
                <a:cs typeface="Times New Roman" pitchFamily="18" charset="0"/>
              </a:rPr>
              <a:t>Ýaşulylar</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maslahaty</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döwlet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meselerine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garaýar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Halk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maslahaty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diýip</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atlandyrylýardy</a:t>
            </a:r>
            <a:r>
              <a:rPr lang="ru-RU" dirty="0">
                <a:latin typeface="Times New Roman" pitchFamily="18" charset="0"/>
                <a:cs typeface="Times New Roman" pitchFamily="18" charset="0"/>
              </a:rPr>
              <a:t>. XXI  </a:t>
            </a:r>
            <a:r>
              <a:rPr lang="ru-RU" dirty="0" err="1">
                <a:latin typeface="Times New Roman" pitchFamily="18" charset="0"/>
                <a:cs typeface="Times New Roman" pitchFamily="18" charset="0"/>
              </a:rPr>
              <a:t>Halk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Maslahatynda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döwlet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dolandyryş</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ulgamy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hökmünde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Halk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Maslahaty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ýatyryldy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Türkmenistanyň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Prezidenti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G.Berdimuhamedowyň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tagallasy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bilen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Türkmensitanyň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Ýaşulylar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maslahaty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döredildi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onuň</a:t>
            </a:r>
            <a:r>
              <a:rPr lang="ru-RU" dirty="0">
                <a:latin typeface="Times New Roman" pitchFamily="18" charset="0"/>
                <a:cs typeface="Times New Roman" pitchFamily="18" charset="0"/>
              </a:rPr>
              <a:t> I </a:t>
            </a:r>
            <a:r>
              <a:rPr lang="ru-RU" dirty="0" err="1">
                <a:latin typeface="Times New Roman" pitchFamily="18" charset="0"/>
                <a:cs typeface="Times New Roman" pitchFamily="18" charset="0"/>
              </a:rPr>
              <a:t>mejlisi</a:t>
            </a:r>
            <a:r>
              <a:rPr lang="ru-RU" dirty="0">
                <a:latin typeface="Times New Roman" pitchFamily="18" charset="0"/>
                <a:cs typeface="Times New Roman" pitchFamily="18" charset="0"/>
              </a:rPr>
              <a:t> 2009-njy </a:t>
            </a:r>
            <a:r>
              <a:rPr lang="ru-RU" dirty="0" err="1">
                <a:latin typeface="Times New Roman" pitchFamily="18" charset="0"/>
                <a:cs typeface="Times New Roman" pitchFamily="18" charset="0"/>
              </a:rPr>
              <a:t>ýylyň</a:t>
            </a:r>
            <a:r>
              <a:rPr lang="ru-RU" dirty="0">
                <a:latin typeface="Times New Roman" pitchFamily="18" charset="0"/>
                <a:cs typeface="Times New Roman" pitchFamily="18" charset="0"/>
              </a:rPr>
              <a:t> 6 –</a:t>
            </a:r>
            <a:r>
              <a:rPr lang="ru-RU" dirty="0" err="1">
                <a:latin typeface="Times New Roman" pitchFamily="18" charset="0"/>
                <a:cs typeface="Times New Roman" pitchFamily="18" charset="0"/>
              </a:rPr>
              <a:t>njy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martynda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Türkmenabat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şäherinde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geçirildi</a:t>
            </a:r>
            <a:r>
              <a:rPr lang="ru-RU" dirty="0">
                <a:latin typeface="Times New Roman" pitchFamily="18" charset="0"/>
                <a:cs typeface="Times New Roman" pitchFamily="18" charset="0"/>
              </a:rPr>
              <a:t>.</a:t>
            </a:r>
          </a:p>
          <a:p>
            <a:pPr algn="just">
              <a:buFont typeface="Wingdings" pitchFamily="2" charset="2"/>
              <a:buChar char="Ø"/>
            </a:pPr>
            <a:r>
              <a:rPr lang="ru-RU" b="1" dirty="0" err="1">
                <a:latin typeface="Times New Roman" pitchFamily="18" charset="0"/>
                <a:cs typeface="Times New Roman" pitchFamily="18" charset="0"/>
              </a:rPr>
              <a:t>Türkmenstanyň</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Uruş</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weteranlarynyň</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guramasy</a:t>
            </a:r>
            <a:r>
              <a:rPr lang="ru-RU" b="1" dirty="0">
                <a:latin typeface="Times New Roman" pitchFamily="18" charset="0"/>
                <a:cs typeface="Times New Roman" pitchFamily="18" charset="0"/>
              </a:rPr>
              <a:t>. – 1995 – </a:t>
            </a:r>
            <a:r>
              <a:rPr lang="ru-RU" b="1" dirty="0" err="1">
                <a:latin typeface="Times New Roman" pitchFamily="18" charset="0"/>
                <a:cs typeface="Times New Roman" pitchFamily="18" charset="0"/>
              </a:rPr>
              <a:t>nji</a:t>
            </a:r>
            <a:r>
              <a:rPr lang="ru-RU" b="1" dirty="0">
                <a:latin typeface="Times New Roman" pitchFamily="18" charset="0"/>
                <a:cs typeface="Times New Roman" pitchFamily="18" charset="0"/>
              </a:rPr>
              <a:t> ý </a:t>
            </a:r>
            <a:r>
              <a:rPr lang="ru-RU" b="1" dirty="0" err="1">
                <a:latin typeface="Times New Roman" pitchFamily="18" charset="0"/>
                <a:cs typeface="Times New Roman" pitchFamily="18" charset="0"/>
              </a:rPr>
              <a:t>döredilen</a:t>
            </a:r>
            <a:r>
              <a:rPr lang="ru-RU" b="1" dirty="0">
                <a:latin typeface="Times New Roman" pitchFamily="18" charset="0"/>
                <a:cs typeface="Times New Roman" pitchFamily="18" charset="0"/>
              </a:rPr>
              <a:t>. 1999-nji ý. </a:t>
            </a:r>
            <a:r>
              <a:rPr lang="ru-RU" dirty="0" err="1">
                <a:latin typeface="Times New Roman" pitchFamily="18" charset="0"/>
                <a:cs typeface="Times New Roman" pitchFamily="18" charset="0"/>
              </a:rPr>
              <a:t>oňa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Türkmenistanyň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Gahrymany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Atamyrat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Nyýazowyň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ady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dakyldy</a:t>
            </a:r>
            <a:r>
              <a:rPr lang="ru-RU" dirty="0">
                <a:latin typeface="Times New Roman" pitchFamily="18" charset="0"/>
                <a:cs typeface="Times New Roman" pitchFamily="18" charset="0"/>
              </a:rPr>
              <a:t>.</a:t>
            </a:r>
          </a:p>
          <a:p>
            <a:pPr algn="just">
              <a:buFont typeface="Wingdings" pitchFamily="2" charset="2"/>
              <a:buChar char="Ø"/>
            </a:pPr>
            <a:r>
              <a:rPr lang="ru-RU" b="1" dirty="0" err="1">
                <a:latin typeface="Times New Roman" pitchFamily="18" charset="0"/>
                <a:cs typeface="Times New Roman" pitchFamily="18" charset="0"/>
              </a:rPr>
              <a:t>Türkmenstanyň</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Zenanlar</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birleşigi</a:t>
            </a:r>
            <a:r>
              <a:rPr lang="ru-RU" b="1" dirty="0">
                <a:latin typeface="Times New Roman" pitchFamily="18" charset="0"/>
                <a:cs typeface="Times New Roman" pitchFamily="18" charset="0"/>
              </a:rPr>
              <a:t> 1994-nji ý. </a:t>
            </a:r>
            <a:r>
              <a:rPr lang="ru-RU" b="1" dirty="0" err="1">
                <a:latin typeface="Times New Roman" pitchFamily="18" charset="0"/>
                <a:cs typeface="Times New Roman" pitchFamily="18" charset="0"/>
              </a:rPr>
              <a:t>döredildi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Maşgalany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enäniň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çaganyň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goraglylygyny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pugtalandyrmak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ýaş</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nesli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döwrebap</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terbiýelemek</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1461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904656"/>
          </a:xfrm>
        </p:spPr>
        <p:txBody>
          <a:bodyPr>
            <a:normAutofit fontScale="92500"/>
          </a:bodyPr>
          <a:lstStyle/>
          <a:p>
            <a:pPr marL="4763" indent="354013" algn="ctr">
              <a:buNone/>
            </a:pPr>
            <a:r>
              <a:rPr lang="cs-CZ" sz="3600" dirty="0">
                <a:latin typeface="Times New Roman" pitchFamily="18" charset="0"/>
                <a:cs typeface="Times New Roman" pitchFamily="18" charset="0"/>
              </a:rPr>
              <a:t>Elbet-de ilat Türkmenistanyň özbaşdaklygyny isleýärdi we</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ses</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bermäge</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gatnaşan</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raýatlaryň</a:t>
            </a:r>
            <a:r>
              <a:rPr lang="ru-RU" sz="3600" dirty="0">
                <a:latin typeface="Times New Roman" pitchFamily="18" charset="0"/>
                <a:cs typeface="Times New Roman" pitchFamily="18" charset="0"/>
              </a:rPr>
              <a:t> </a:t>
            </a:r>
            <a:r>
              <a:rPr lang="cs-CZ" sz="3600" b="1" u="sng" dirty="0">
                <a:solidFill>
                  <a:srgbClr val="FF0000"/>
                </a:solidFill>
                <a:latin typeface="Times New Roman" pitchFamily="18" charset="0"/>
                <a:cs typeface="Times New Roman" pitchFamily="18" charset="0"/>
              </a:rPr>
              <a:t>94</a:t>
            </a:r>
            <a:r>
              <a:rPr lang="ru-RU" sz="3600" b="1" u="sng" dirty="0">
                <a:solidFill>
                  <a:srgbClr val="FF0000"/>
                </a:solidFill>
                <a:latin typeface="Times New Roman" pitchFamily="18" charset="0"/>
                <a:cs typeface="Times New Roman" pitchFamily="18" charset="0"/>
              </a:rPr>
              <a:t>,1%-i </a:t>
            </a:r>
            <a:r>
              <a:rPr lang="ru-RU" sz="3600" b="1" dirty="0" err="1">
                <a:latin typeface="Times New Roman" pitchFamily="18" charset="0"/>
                <a:cs typeface="Times New Roman" pitchFamily="18" charset="0"/>
              </a:rPr>
              <a:t>Türkmenistanyň</a:t>
            </a:r>
            <a:r>
              <a:rPr lang="ru-RU" sz="3600" dirty="0">
                <a:latin typeface="Times New Roman" pitchFamily="18" charset="0"/>
                <a:cs typeface="Times New Roman" pitchFamily="18" charset="0"/>
              </a:rPr>
              <a:t> </a:t>
            </a:r>
            <a:r>
              <a:rPr lang="ru-RU" sz="3600" b="1" dirty="0" err="1">
                <a:latin typeface="Times New Roman" pitchFamily="18" charset="0"/>
                <a:cs typeface="Times New Roman" pitchFamily="18" charset="0"/>
              </a:rPr>
              <a:t>ozbaşdak</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döwlet</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bolmagyny</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goldady</a:t>
            </a:r>
            <a:r>
              <a:rPr lang="ru-RU" sz="3600" dirty="0">
                <a:latin typeface="Times New Roman" pitchFamily="18" charset="0"/>
                <a:cs typeface="Times New Roman" pitchFamily="18" charset="0"/>
              </a:rPr>
              <a:t>. </a:t>
            </a:r>
            <a:r>
              <a:rPr lang="cs-CZ" sz="3600" dirty="0">
                <a:latin typeface="Times New Roman" pitchFamily="18" charset="0"/>
                <a:cs typeface="Times New Roman" pitchFamily="18" charset="0"/>
              </a:rPr>
              <a:t> </a:t>
            </a:r>
            <a:endParaRPr lang="ru-RU" sz="3600" dirty="0">
              <a:latin typeface="Times New Roman" pitchFamily="18" charset="0"/>
              <a:cs typeface="Times New Roman" pitchFamily="18" charset="0"/>
            </a:endParaRPr>
          </a:p>
          <a:p>
            <a:pPr marL="4763" indent="354013" algn="ctr">
              <a:buNone/>
            </a:pPr>
            <a:r>
              <a:rPr lang="ru-RU" sz="3600" b="1" dirty="0">
                <a:solidFill>
                  <a:srgbClr val="FF0000"/>
                </a:solidFill>
                <a:latin typeface="Times New Roman" pitchFamily="18" charset="0"/>
                <a:cs typeface="Times New Roman" pitchFamily="18" charset="0"/>
              </a:rPr>
              <a:t>27-nji </a:t>
            </a:r>
            <a:r>
              <a:rPr lang="ru-RU" sz="3600" b="1" dirty="0" err="1">
                <a:solidFill>
                  <a:srgbClr val="FF0000"/>
                </a:solidFill>
                <a:latin typeface="Times New Roman" pitchFamily="18" charset="0"/>
                <a:cs typeface="Times New Roman" pitchFamily="18" charset="0"/>
              </a:rPr>
              <a:t>oktýabrda</a:t>
            </a:r>
            <a:r>
              <a:rPr lang="ru-RU" sz="3600" b="1" dirty="0">
                <a:solidFill>
                  <a:srgbClr val="FF0000"/>
                </a:solidFill>
                <a:latin typeface="Times New Roman" pitchFamily="18" charset="0"/>
                <a:cs typeface="Times New Roman" pitchFamily="18" charset="0"/>
              </a:rPr>
              <a:t> </a:t>
            </a:r>
            <a:r>
              <a:rPr lang="ru-RU" sz="3600" b="1" i="1" dirty="0" err="1">
                <a:latin typeface="Times New Roman" pitchFamily="18" charset="0"/>
                <a:cs typeface="Times New Roman" pitchFamily="18" charset="0"/>
              </a:rPr>
              <a:t>Türkmenistan</a:t>
            </a:r>
            <a:r>
              <a:rPr lang="ru-RU" sz="3600" b="1" i="1" dirty="0">
                <a:latin typeface="Times New Roman" pitchFamily="18" charset="0"/>
                <a:cs typeface="Times New Roman" pitchFamily="18" charset="0"/>
              </a:rPr>
              <a:t> SSR </a:t>
            </a:r>
            <a:r>
              <a:rPr lang="ru-RU" sz="3600" b="1" i="1" dirty="0" err="1">
                <a:latin typeface="Times New Roman" pitchFamily="18" charset="0"/>
                <a:cs typeface="Times New Roman" pitchFamily="18" charset="0"/>
              </a:rPr>
              <a:t>Ýokary</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Sowetiniň</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nobatdan</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daşary</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maslahaty</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geçirildi</a:t>
            </a:r>
            <a:r>
              <a:rPr lang="ru-RU" sz="3600" b="1" i="1" dirty="0">
                <a:latin typeface="Times New Roman" pitchFamily="18" charset="0"/>
                <a:cs typeface="Times New Roman" pitchFamily="18" charset="0"/>
              </a:rPr>
              <a:t>.</a:t>
            </a:r>
            <a:r>
              <a:rPr lang="ru-RU" sz="3600" dirty="0">
                <a:latin typeface="Times New Roman" pitchFamily="18" charset="0"/>
                <a:cs typeface="Times New Roman" pitchFamily="18" charset="0"/>
              </a:rPr>
              <a:t> </a:t>
            </a:r>
            <a:r>
              <a:rPr lang="ru-RU" sz="3600" b="1" i="1" dirty="0">
                <a:latin typeface="Times New Roman" pitchFamily="18" charset="0"/>
                <a:cs typeface="Times New Roman" pitchFamily="18" charset="0"/>
              </a:rPr>
              <a:t>“</a:t>
            </a:r>
            <a:r>
              <a:rPr lang="ru-RU" sz="3600" b="1" i="1" dirty="0" err="1">
                <a:latin typeface="Times New Roman" pitchFamily="18" charset="0"/>
                <a:cs typeface="Times New Roman" pitchFamily="18" charset="0"/>
              </a:rPr>
              <a:t>Türkmenistanyň</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garaşsyzlygy</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we</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döwlet</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gurluşynyň</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esaslary</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hakyndaky</a:t>
            </a:r>
            <a:r>
              <a:rPr lang="ru-RU" sz="3600" b="1" i="1" dirty="0">
                <a:latin typeface="Times New Roman" pitchFamily="18" charset="0"/>
                <a:cs typeface="Times New Roman" pitchFamily="18" charset="0"/>
              </a:rPr>
              <a:t>” </a:t>
            </a:r>
            <a:r>
              <a:rPr lang="ru-RU" sz="3600" b="1" dirty="0" err="1">
                <a:latin typeface="Times New Roman" pitchFamily="18" charset="0"/>
                <a:cs typeface="Times New Roman" pitchFamily="18" charset="0"/>
              </a:rPr>
              <a:t>Konstitusion</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kanuny</a:t>
            </a:r>
            <a:r>
              <a:rPr lang="ru-RU" sz="3600" b="1" dirty="0">
                <a:latin typeface="Times New Roman" pitchFamily="18" charset="0"/>
                <a:cs typeface="Times New Roman" pitchFamily="18" charset="0"/>
              </a:rPr>
              <a:t> </a:t>
            </a:r>
            <a:r>
              <a:rPr lang="ru-RU" sz="3600" dirty="0" err="1">
                <a:latin typeface="Times New Roman" pitchFamily="18" charset="0"/>
                <a:cs typeface="Times New Roman" pitchFamily="18" charset="0"/>
              </a:rPr>
              <a:t>kabul</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edildi</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Bu</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kanun</a:t>
            </a:r>
            <a:r>
              <a:rPr lang="ru-RU" sz="3600" dirty="0">
                <a:latin typeface="Times New Roman" pitchFamily="18" charset="0"/>
                <a:cs typeface="Times New Roman" pitchFamily="18" charset="0"/>
              </a:rPr>
              <a:t> 20 </a:t>
            </a:r>
            <a:r>
              <a:rPr lang="ru-RU" sz="3600" dirty="0" err="1">
                <a:latin typeface="Times New Roman" pitchFamily="18" charset="0"/>
                <a:cs typeface="Times New Roman" pitchFamily="18" charset="0"/>
              </a:rPr>
              <a:t>maddadan</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ybarat</a:t>
            </a:r>
            <a:r>
              <a:rPr lang="ru-RU" sz="3600"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299418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lnSpcReduction="10000"/>
          </a:bodyPr>
          <a:lstStyle/>
          <a:p>
            <a:pPr marL="0" indent="358775" algn="ctr">
              <a:buNone/>
            </a:pPr>
            <a:r>
              <a:rPr lang="ru-RU" b="1" dirty="0">
                <a:latin typeface="Times New Roman" pitchFamily="18" charset="0"/>
                <a:cs typeface="Times New Roman" pitchFamily="18" charset="0"/>
              </a:rPr>
              <a:t>IX </a:t>
            </a:r>
            <a:r>
              <a:rPr lang="ru-RU" b="1" dirty="0" err="1">
                <a:latin typeface="Times New Roman" pitchFamily="18" charset="0"/>
                <a:cs typeface="Times New Roman" pitchFamily="18" charset="0"/>
              </a:rPr>
              <a:t>Halk</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Maslahatynda</a:t>
            </a:r>
            <a:r>
              <a:rPr lang="ru-RU" b="1" dirty="0">
                <a:latin typeface="Times New Roman" pitchFamily="18" charset="0"/>
                <a:cs typeface="Times New Roman" pitchFamily="18" charset="0"/>
              </a:rPr>
              <a:t> (1999) “</a:t>
            </a:r>
            <a:r>
              <a:rPr lang="ru-RU" b="1" dirty="0" err="1">
                <a:latin typeface="Times New Roman" pitchFamily="18" charset="0"/>
                <a:cs typeface="Times New Roman" pitchFamily="18" charset="0"/>
              </a:rPr>
              <a:t>Türkmenistanda</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durmuş-ykdysady</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özgertmeleriň</a:t>
            </a:r>
            <a:r>
              <a:rPr lang="ru-RU" b="1" dirty="0">
                <a:latin typeface="Times New Roman" pitchFamily="18" charset="0"/>
                <a:cs typeface="Times New Roman" pitchFamily="18" charset="0"/>
              </a:rPr>
              <a:t>  2010 –</a:t>
            </a:r>
            <a:r>
              <a:rPr lang="ru-RU" b="1" dirty="0" err="1">
                <a:latin typeface="Times New Roman" pitchFamily="18" charset="0"/>
                <a:cs typeface="Times New Roman" pitchFamily="18" charset="0"/>
              </a:rPr>
              <a:t>njy</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ýyla</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çenli</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baş</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ugry</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Milli</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maksatnamasy</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kabul</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edildi</a:t>
            </a:r>
            <a:r>
              <a:rPr lang="ru-RU" b="1" dirty="0">
                <a:latin typeface="Times New Roman" pitchFamily="18" charset="0"/>
                <a:cs typeface="Times New Roman" pitchFamily="18" charset="0"/>
              </a:rPr>
              <a:t>. </a:t>
            </a:r>
            <a:r>
              <a:rPr lang="ru-RU" dirty="0" err="1">
                <a:latin typeface="Times New Roman" pitchFamily="18" charset="0"/>
                <a:cs typeface="Times New Roman" pitchFamily="18" charset="0"/>
              </a:rPr>
              <a:t>Türkmenistanyň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sosial</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ykdysady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medeni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durmuşynyň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ähli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taraplaryny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öz</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içine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alan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milli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maksatnama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toplumlaýyn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häsiýete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eýe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bolup</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ykdysady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özbaşdaklyk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gazanmak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esasy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önümleri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ýurduň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özünde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öndürmek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şäherlerde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obalarda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täze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iş</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ýerlerini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döretmek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ilaty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maddy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taýdan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goldamak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ekologiýa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çärelerini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geçirmek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ýaly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ugurlara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aýratyn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üns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berildi</a:t>
            </a:r>
            <a:r>
              <a:rPr lang="ru-RU" dirty="0">
                <a:latin typeface="Times New Roman" pitchFamily="18" charset="0"/>
                <a:cs typeface="Times New Roman" pitchFamily="18" charset="0"/>
              </a:rPr>
              <a:t>. </a:t>
            </a:r>
          </a:p>
          <a:p>
            <a:pPr marL="0" indent="358775" algn="ctr">
              <a:buNone/>
            </a:pPr>
            <a:r>
              <a:rPr lang="ru-RU" b="1" dirty="0">
                <a:latin typeface="Times New Roman" pitchFamily="18" charset="0"/>
                <a:cs typeface="Times New Roman" pitchFamily="18" charset="0"/>
              </a:rPr>
              <a:t>“</a:t>
            </a:r>
            <a:r>
              <a:rPr lang="ru-RU" b="1" dirty="0" err="1">
                <a:latin typeface="Times New Roman" pitchFamily="18" charset="0"/>
                <a:cs typeface="Times New Roman" pitchFamily="18" charset="0"/>
              </a:rPr>
              <a:t>Türkmenistany</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ykdysady</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syýasy</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we</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medeni</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taýdan</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ösdürmegiň</a:t>
            </a:r>
            <a:r>
              <a:rPr lang="ru-RU" b="1" dirty="0">
                <a:latin typeface="Times New Roman" pitchFamily="18" charset="0"/>
                <a:cs typeface="Times New Roman" pitchFamily="18" charset="0"/>
              </a:rPr>
              <a:t> 2020-nji </a:t>
            </a:r>
            <a:r>
              <a:rPr lang="ru-RU" b="1" dirty="0" err="1">
                <a:latin typeface="Times New Roman" pitchFamily="18" charset="0"/>
                <a:cs typeface="Times New Roman" pitchFamily="18" charset="0"/>
              </a:rPr>
              <a:t>ýyla</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çenli</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döwür</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üçin</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baş</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ugry</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Milli</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maksatnamasy</a:t>
            </a:r>
            <a:r>
              <a:rPr lang="ru-RU" b="1" dirty="0">
                <a:latin typeface="Times New Roman" pitchFamily="18" charset="0"/>
                <a:cs typeface="Times New Roman" pitchFamily="18" charset="0"/>
              </a:rPr>
              <a:t> 2003-nji </a:t>
            </a:r>
            <a:r>
              <a:rPr lang="ru-RU" b="1" dirty="0" err="1">
                <a:latin typeface="Times New Roman" pitchFamily="18" charset="0"/>
                <a:cs typeface="Times New Roman" pitchFamily="18" charset="0"/>
              </a:rPr>
              <a:t>ýyldaky</a:t>
            </a:r>
            <a:r>
              <a:rPr lang="ru-RU" b="1" dirty="0">
                <a:latin typeface="Times New Roman" pitchFamily="18" charset="0"/>
                <a:cs typeface="Times New Roman" pitchFamily="18" charset="0"/>
              </a:rPr>
              <a:t> XIV </a:t>
            </a:r>
            <a:r>
              <a:rPr lang="ru-RU" b="1" dirty="0" err="1">
                <a:latin typeface="Times New Roman" pitchFamily="18" charset="0"/>
                <a:cs typeface="Times New Roman" pitchFamily="18" charset="0"/>
              </a:rPr>
              <a:t>Halk</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Maslahatynda</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kabul</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edildi</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874857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64096"/>
          </a:xfrm>
        </p:spPr>
        <p:txBody>
          <a:bodyPr>
            <a:normAutofit fontScale="90000"/>
          </a:bodyPr>
          <a:lstStyle/>
          <a:p>
            <a:r>
              <a:rPr lang="ru-RU" sz="3600" dirty="0"/>
              <a:t>2.Täze </a:t>
            </a:r>
            <a:r>
              <a:rPr lang="ru-RU" sz="3600" dirty="0" err="1"/>
              <a:t>Galkynyş</a:t>
            </a:r>
            <a:r>
              <a:rPr lang="ru-RU" sz="3600" dirty="0"/>
              <a:t>  </a:t>
            </a:r>
            <a:r>
              <a:rPr lang="ru-RU" sz="3600" dirty="0" err="1"/>
              <a:t>eýýamy</a:t>
            </a:r>
            <a:r>
              <a:rPr lang="ru-RU" sz="3600" dirty="0"/>
              <a:t> </a:t>
            </a:r>
            <a:r>
              <a:rPr lang="ru-RU" sz="3600" dirty="0" err="1"/>
              <a:t>we</a:t>
            </a:r>
            <a:r>
              <a:rPr lang="ru-RU" sz="3600" dirty="0"/>
              <a:t> </a:t>
            </a:r>
            <a:r>
              <a:rPr lang="ru-RU" sz="3600" dirty="0" err="1"/>
              <a:t>Berkarar</a:t>
            </a:r>
            <a:r>
              <a:rPr lang="ru-RU" sz="3600" dirty="0"/>
              <a:t> </a:t>
            </a:r>
            <a:r>
              <a:rPr lang="ru-RU" sz="3600" dirty="0" err="1"/>
              <a:t>döwletiň</a:t>
            </a:r>
            <a:r>
              <a:rPr lang="ru-RU" sz="3600" dirty="0"/>
              <a:t> </a:t>
            </a:r>
            <a:r>
              <a:rPr lang="ru-RU" sz="3600" dirty="0" err="1"/>
              <a:t>bagtyýarlyk</a:t>
            </a:r>
            <a:r>
              <a:rPr lang="ru-RU" sz="3600" dirty="0"/>
              <a:t> </a:t>
            </a:r>
            <a:r>
              <a:rPr lang="ru-RU" sz="3600" dirty="0" err="1"/>
              <a:t>döwri</a:t>
            </a:r>
            <a:r>
              <a:rPr lang="ru-RU" sz="3600" dirty="0" smtClean="0"/>
              <a:t>.</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5472608"/>
          </a:xfrm>
        </p:spPr>
        <p:txBody>
          <a:bodyPr>
            <a:normAutofit/>
          </a:bodyPr>
          <a:lstStyle/>
          <a:p>
            <a:pPr algn="ctr">
              <a:buNone/>
            </a:pPr>
            <a:r>
              <a:rPr lang="tk-TM" dirty="0" smtClean="0">
                <a:latin typeface="Times New Roman" pitchFamily="18" charset="0"/>
                <a:cs typeface="Times New Roman" pitchFamily="18" charset="0"/>
              </a:rPr>
              <a:t>Türkmenistanyň nobatdan daşary </a:t>
            </a:r>
            <a:r>
              <a:rPr lang="en-US" dirty="0" smtClean="0">
                <a:latin typeface="Times New Roman" pitchFamily="18" charset="0"/>
                <a:cs typeface="Times New Roman" pitchFamily="18" charset="0"/>
              </a:rPr>
              <a:t>XVIII</a:t>
            </a:r>
            <a:r>
              <a:rPr lang="tk-TM" dirty="0" smtClean="0">
                <a:latin typeface="Times New Roman" pitchFamily="18" charset="0"/>
                <a:cs typeface="Times New Roman" pitchFamily="18" charset="0"/>
              </a:rPr>
              <a:t> Halk Maslahatynyň Kararyna laýyklykda </a:t>
            </a:r>
          </a:p>
          <a:p>
            <a:pPr algn="ctr">
              <a:buNone/>
            </a:pPr>
            <a:r>
              <a:rPr lang="tk-TM" b="1" dirty="0" smtClean="0">
                <a:latin typeface="Times New Roman" pitchFamily="18" charset="0"/>
                <a:cs typeface="Times New Roman" pitchFamily="18" charset="0"/>
              </a:rPr>
              <a:t>2007-nji ýylyň 11 fewralynda</a:t>
            </a:r>
            <a:r>
              <a:rPr lang="tk-TM" dirty="0" smtClean="0">
                <a:latin typeface="Times New Roman" pitchFamily="18" charset="0"/>
                <a:cs typeface="Times New Roman" pitchFamily="18" charset="0"/>
              </a:rPr>
              <a:t>  ýurtda </a:t>
            </a:r>
            <a:r>
              <a:rPr lang="tk-TM" b="1" dirty="0" smtClean="0">
                <a:latin typeface="Times New Roman" pitchFamily="18" charset="0"/>
                <a:cs typeface="Times New Roman" pitchFamily="18" charset="0"/>
              </a:rPr>
              <a:t>Türkmenistanyň Prezidentiniň </a:t>
            </a:r>
            <a:r>
              <a:rPr lang="tk-TM" dirty="0" smtClean="0">
                <a:latin typeface="Times New Roman" pitchFamily="18" charset="0"/>
                <a:cs typeface="Times New Roman" pitchFamily="18" charset="0"/>
              </a:rPr>
              <a:t>saýlawlary geçirildi. </a:t>
            </a:r>
          </a:p>
          <a:p>
            <a:pPr algn="ctr">
              <a:buNone/>
            </a:pPr>
            <a:endParaRPr lang="tk-TM" dirty="0" smtClean="0">
              <a:latin typeface="Times New Roman" pitchFamily="18" charset="0"/>
              <a:cs typeface="Times New Roman" pitchFamily="18" charset="0"/>
            </a:endParaRPr>
          </a:p>
          <a:p>
            <a:pPr algn="ctr">
              <a:buNone/>
            </a:pPr>
            <a:r>
              <a:rPr lang="tk-TM" b="1" dirty="0" smtClean="0">
                <a:latin typeface="Times New Roman" pitchFamily="18" charset="0"/>
                <a:cs typeface="Times New Roman" pitchFamily="18" charset="0"/>
              </a:rPr>
              <a:t>Berdimuhamedow Gurbanguly Mälikgulyýewiç saýlawda </a:t>
            </a:r>
            <a:r>
              <a:rPr lang="tk-TM" b="1" dirty="0" smtClean="0">
                <a:solidFill>
                  <a:srgbClr val="C00000"/>
                </a:solidFill>
                <a:latin typeface="Times New Roman" pitchFamily="18" charset="0"/>
                <a:cs typeface="Times New Roman" pitchFamily="18" charset="0"/>
              </a:rPr>
              <a:t>89,23 % </a:t>
            </a:r>
            <a:r>
              <a:rPr lang="tk-TM" b="1" dirty="0" smtClean="0">
                <a:latin typeface="Times New Roman" pitchFamily="18" charset="0"/>
                <a:cs typeface="Times New Roman" pitchFamily="18" charset="0"/>
              </a:rPr>
              <a:t>ses alýar.</a:t>
            </a:r>
          </a:p>
          <a:p>
            <a:pPr algn="ctr">
              <a:buNone/>
            </a:pPr>
            <a:endParaRPr lang="tk-TM" b="1" dirty="0" smtClean="0">
              <a:latin typeface="Times New Roman" pitchFamily="18" charset="0"/>
              <a:cs typeface="Times New Roman" pitchFamily="18" charset="0"/>
            </a:endParaRPr>
          </a:p>
          <a:p>
            <a:pPr algn="ctr">
              <a:buNone/>
            </a:pPr>
            <a:r>
              <a:rPr lang="tk-TM" b="1" dirty="0" smtClean="0">
                <a:latin typeface="Times New Roman" pitchFamily="18" charset="0"/>
                <a:cs typeface="Times New Roman" pitchFamily="18" charset="0"/>
              </a:rPr>
              <a:t>Gurbanguly Berdimuhamedow </a:t>
            </a:r>
            <a:r>
              <a:rPr lang="tk-TM" dirty="0" smtClean="0">
                <a:latin typeface="Times New Roman" pitchFamily="18" charset="0"/>
                <a:cs typeface="Times New Roman" pitchFamily="18" charset="0"/>
              </a:rPr>
              <a:t>döwlet baştutanynyň wezipesine girişen</a:t>
            </a:r>
            <a:r>
              <a:rPr lang="tk-TM" b="1" dirty="0" smtClean="0">
                <a:latin typeface="Times New Roman" pitchFamily="18" charset="0"/>
                <a:cs typeface="Times New Roman" pitchFamily="18" charset="0"/>
              </a:rPr>
              <a:t> ilkinji gününden jemgyýetçilik durmuşynyň ähli ugurlaryny düýpli özgertmäge </a:t>
            </a:r>
            <a:r>
              <a:rPr lang="tk-TM" dirty="0" smtClean="0">
                <a:latin typeface="Times New Roman" pitchFamily="18" charset="0"/>
                <a:cs typeface="Times New Roman" pitchFamily="18" charset="0"/>
              </a:rPr>
              <a:t>başlady.</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365</TotalTime>
  <Words>838</Words>
  <Application>Microsoft Office PowerPoint</Application>
  <PresentationFormat>Экран (4:3)</PresentationFormat>
  <Paragraphs>45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Поток</vt:lpstr>
      <vt:lpstr>Tema: Türkmenistan Garaşsyzlyk döwründe.</vt:lpstr>
      <vt:lpstr>Презентация PowerPoint</vt:lpstr>
      <vt:lpstr>1. Türkmenistanyň Garaşsyzlygynyň jar edilmegi.</vt:lpstr>
      <vt:lpstr>Презентация PowerPoint</vt:lpstr>
      <vt:lpstr>Презентация PowerPoint</vt:lpstr>
      <vt:lpstr>Презентация PowerPoint</vt:lpstr>
      <vt:lpstr>Презентация PowerPoint</vt:lpstr>
      <vt:lpstr>Презентация PowerPoint</vt:lpstr>
      <vt:lpstr>2.Täze Galkynyş  eýýamy we Berkarar döwletiň bagtyýarlyk döwri.</vt:lpstr>
      <vt:lpstr>Презентация PowerPoint</vt:lpstr>
      <vt:lpstr>      2007 ý. 17 mart – “Durmuş üpçünçiligi hakynda” Türkmenistanyň bitewi kanuny kabul edildi (halkyň durmuş-hal ýagdaýyny ýokarlandyrmak bilen baglanşykly).  2007 ý. 13 iýul – “Awaza” Milli syýahatçylyk zolagynyň döretmek baradaky karara gol çekildi. 2007 ý. Awgust aýy – Türkmenistan – Hytaý gaz geçirijisiniň gurluşygy başlandy.   </vt:lpstr>
      <vt:lpstr>    2007 ý. 10 dekabr – Aşgabatda BMG-niň Merkezi Aziýa üçin Öňüni Alyş Diplomatiýasy boýunça sebit merkezi açyldy. 2007 ý. 5-7 noýabr – Türkmenistanyň pagtagtynda  “Yewropa öýi” açyldy.  2008-nji ýylyň sentýabr aýynda  «Energiýa serişdeleriniň ygtybarly we durnukly üstaşyr geçirilmegi hem-de durnukly ösüşi we halkara hyzmatdaşlygyny üpjün etmekde onuň hyzmaty» atly Rezolýusiýasy kabul edildi.      </vt:lpstr>
      <vt:lpstr> 2008-nji ýylyň 26-njy sentýabrynda Türkmenistanyň nobatdan daşary XXI Halk Maslahatynda ýurdumyzyň Konstitusiýasynyň täze redaksiýasy kabul edildi.        Türkmenistanyň  Konstitusiýasynyň täze redaksiýasyynda jemgyýeti demokratiýalaşdyrmak, döwleti dolandyrmak işine halky giňden çekmek wajyp ýörelge hökmünde öňe sürülýär.</vt:lpstr>
      <vt:lpstr>Berkarar döwletiň bagtyýarlyk döwri.   2012-nji ýyldan Garaşsyz Türkmenistanda täze eýýam – Berkarar döwletimiziň bagtyýarlyk döwri başlandy.    Bu döwürde ýurduň ykdysady ösüşi ýokary depginlere eýe bolup, halkymyzyň eşretli , bagtyýar durmuşda ýaşamagy maksat edinilýär. </vt:lpstr>
      <vt:lpstr>3. Bitarap Türkmenistanyň parahatsöýüjilikli hoşniýetli daşary syýasaty.  1992-nji ýylyň 2-nji martynda Türkmenistan BMG-niň agzalygyna kabul edildi.   1995-nji ýylyň 12 –nji dekabrynda BMG-niň Baş Assambleýasy 185 döwletiň wekilleriniň biragyzdan goldamagynda Türkmenistanyň hemişelik bitaraplygy barada ýörite ykrarnama kabul etdi.   Munuň özi Türkmenistanyň parahatçylyksöýüjilige, oňyn bitaraplyga eýerýän daşary syýasatynyň bütin dünýä ýüzünde ykrar edilmesi boldy. </vt:lpstr>
      <vt:lpstr>Onuň BMG-niň Ösüş maksatnamasy (UNDP),  Çagalar gaznasy (ÝUNISEF),  Ilat gaznasy (UNFPA),  bilim, ylym we medeniýet boýunça guramasy    (YUNESKO)  ýaly ýöriteleşdirilen guramalary bilen hyzmatdaşlygy aýratyn bellemäge mynasypdyr. </vt:lpstr>
      <vt:lpstr>Презентация PowerPoint</vt:lpstr>
      <vt:lpstr>Презентация PowerPoint</vt:lpstr>
      <vt:lpstr>2009-njy ýylyň 10-njy aprelinde Aşgabatda BMG-niň howandarlygynda geçirilen «Energiýa serişdeleriniň ygtybarly we durnukly üstaşyr geçirilmegi hem-de durnukly ösüşi we halkara hyzmatdaşlygyny üpjün etmekde onuň hyzmaty» atly halkara ylmy-amaly maslahat geçirildi.</vt:lpstr>
      <vt:lpstr>2012-nji ýylyň sentýabr aýynda başlanan Birleşen Milletler Guramasynyň Baş Assambleýasynyň 67-nji mejlisiniň 2013-nji ýýylyň 17-nji maýynda geçen 82-nji umumy maslahatynda Türkmenistanyň başlangyjy hem-de Milletler Bileleşiginiň agzasy bolan döwletleriň biragyzdan goldamagy bilen «Energiýa serişdeleriniň ygtybarly we durnukly üstaşyr geçirilmegi hem-de durnukly ösüşi we halkara hyzmatdaşlygyny üpjün etmekde onuň hyzmaty» atly Rezolýusiýasyny kabul etdi. Rezolýusiýanyň maksady BMG-niň çäklerinde Halkara bilermenler toparyny döretmekden we ählumumy energiýa howpsuzlygyny üpjün etmek boýunça täze halkara-hukuk usulyny işläp düzmekden ybaratdyr.</vt:lpstr>
      <vt:lpstr>Презентация PowerPoint</vt:lpstr>
      <vt:lpstr>Dünýäde BMG tarapyndan ilkinji ykrar edilen Bitarap döwlet bu biziň ata watanymyz eziz Türkmenistandyr</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Türkmenistan Garaşsyzlygyň ilkinji ýyllarynda</dc:title>
  <dc:creator>User</dc:creator>
  <cp:lastModifiedBy>User</cp:lastModifiedBy>
  <cp:revision>74</cp:revision>
  <dcterms:created xsi:type="dcterms:W3CDTF">2015-01-25T21:36:50Z</dcterms:created>
  <dcterms:modified xsi:type="dcterms:W3CDTF">2016-05-21T05:27:12Z</dcterms:modified>
</cp:coreProperties>
</file>