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9" r:id="rId2"/>
    <p:sldId id="256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2918" autoAdjust="0"/>
  </p:normalViewPr>
  <p:slideViewPr>
    <p:cSldViewPr snapToGrid="0">
      <p:cViewPr>
        <p:scale>
          <a:sx n="90" d="100"/>
          <a:sy n="90" d="100"/>
        </p:scale>
        <p:origin x="510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399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66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77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250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325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466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043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388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56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43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470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266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016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411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58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254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218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90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9" y="1396320"/>
            <a:ext cx="10948307" cy="4237400"/>
          </a:xfrm>
        </p:spPr>
      </p:pic>
    </p:spTree>
    <p:extLst>
      <p:ext uri="{BB962C8B-B14F-4D97-AF65-F5344CB8AC3E}">
        <p14:creationId xmlns:p14="http://schemas.microsoft.com/office/powerpoint/2010/main" val="298648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5666" y="0"/>
            <a:ext cx="10845210" cy="60764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	</a:t>
            </a:r>
            <a:r>
              <a:rPr lang="sq-AL" sz="2800" i="1" dirty="0" smtClean="0"/>
              <a:t>Ulag </a:t>
            </a:r>
            <a:r>
              <a:rPr lang="sq-AL" sz="2800" i="1" dirty="0"/>
              <a:t>birligiñ sagatdaky hereket tizligi</a:t>
            </a:r>
            <a:r>
              <a:rPr lang="sq-AL" sz="2800" b="1" dirty="0"/>
              <a:t> – </a:t>
            </a:r>
            <a:r>
              <a:rPr lang="sq-AL" sz="2800" dirty="0"/>
              <a:t>her bir ulag </a:t>
            </a:r>
            <a:r>
              <a:rPr lang="ru-RU" sz="2800" dirty="0" err="1"/>
              <a:t>görnüşiň</a:t>
            </a:r>
            <a:r>
              <a:rPr lang="ru-RU" sz="2800" dirty="0"/>
              <a:t> </a:t>
            </a:r>
            <a:r>
              <a:rPr lang="sq-AL" sz="2800" dirty="0"/>
              <a:t>aýratynlygyny hasaba almak bilen hasaplanýar. Tizligiñ dört görnüşi tapawutlanýar:</a:t>
            </a:r>
            <a:endParaRPr lang="ru-RU" sz="2800" dirty="0"/>
          </a:p>
          <a:p>
            <a:pPr lvl="0"/>
            <a:r>
              <a:rPr lang="sq-AL" sz="2800" i="1" dirty="0"/>
              <a:t>gidiş tizligi</a:t>
            </a:r>
            <a:r>
              <a:rPr lang="sq-AL" sz="2800" dirty="0"/>
              <a:t> (gämi, uçar üçin kreýser - kadaly tizlik)</a:t>
            </a:r>
            <a:r>
              <a:rPr lang="ru-RU" sz="2800" dirty="0"/>
              <a:t>;</a:t>
            </a:r>
            <a:r>
              <a:rPr lang="sq-AL" sz="2800" dirty="0"/>
              <a:t> ulag birlgiñ ugrandan soñky tizligidir</a:t>
            </a:r>
            <a:r>
              <a:rPr lang="ru-RU" sz="2800" dirty="0"/>
              <a:t>.</a:t>
            </a:r>
          </a:p>
          <a:p>
            <a:pPr lvl="0"/>
            <a:r>
              <a:rPr lang="sq-AL" sz="2800" i="1" dirty="0"/>
              <a:t>tehniki tizlik</a:t>
            </a:r>
            <a:r>
              <a:rPr lang="sq-AL" sz="2800" dirty="0"/>
              <a:t> aralyk nokatlarda duranyny hasaba almazdan ulag birligiñ arassa hereketiniñ ortaça tizligidir; ol ulag birli</a:t>
            </a:r>
            <a:r>
              <a:rPr lang="ru-RU" sz="2800" dirty="0"/>
              <a:t>g</a:t>
            </a:r>
            <a:r>
              <a:rPr lang="sq-AL" sz="2800" dirty="0"/>
              <a:t>iñ gurluş aýratynly</a:t>
            </a:r>
            <a:r>
              <a:rPr lang="ru-RU" sz="2800" dirty="0"/>
              <a:t>g</a:t>
            </a:r>
            <a:r>
              <a:rPr lang="sq-AL" sz="2800" dirty="0"/>
              <a:t>y, şeýle hem</a:t>
            </a:r>
            <a:r>
              <a:rPr lang="ru-RU" sz="2800" dirty="0"/>
              <a:t>,</a:t>
            </a:r>
            <a:r>
              <a:rPr lang="sq-AL" sz="2800" dirty="0"/>
              <a:t> hereketiñ ýoldaky tehnologik we guramaçylyk şerti bilen baglanyşykly</a:t>
            </a:r>
            <a:r>
              <a:rPr lang="ru-RU" sz="2800" dirty="0" err="1"/>
              <a:t>dyr</a:t>
            </a:r>
            <a:r>
              <a:rPr lang="sq-AL" sz="2800" dirty="0"/>
              <a:t>.</a:t>
            </a:r>
            <a:endParaRPr lang="ru-RU" sz="2800" dirty="0"/>
          </a:p>
          <a:p>
            <a:pPr lvl="0"/>
            <a:r>
              <a:rPr lang="sq-AL" sz="2800" i="1" dirty="0"/>
              <a:t>ulanyş </a:t>
            </a:r>
            <a:r>
              <a:rPr lang="ru-RU" sz="2800" i="1" dirty="0"/>
              <a:t>(</a:t>
            </a:r>
            <a:r>
              <a:rPr lang="sq-AL" sz="2800" i="1" dirty="0"/>
              <a:t>ýa-da bölüm</a:t>
            </a:r>
            <a:r>
              <a:rPr lang="ru-RU" sz="2800" i="1" dirty="0"/>
              <a:t>)</a:t>
            </a:r>
            <a:r>
              <a:rPr lang="sq-AL" sz="2800" i="1" dirty="0"/>
              <a:t> tizligi</a:t>
            </a:r>
            <a:r>
              <a:rPr lang="sq-AL" sz="2800" dirty="0"/>
              <a:t> aralyk nokatlarda we bölümlerde duranyny hasaba almak bilen hereketiñ ortaça tizligidir; awtomobil ulagynda ulanyş tizligi awtomobiliñ gije-gündizde geçen ýoly ýa-da sagatda işlän wagtynyñ gatnaşygy hökmünde kesgitlenýär.</a:t>
            </a:r>
            <a:endParaRPr lang="ru-RU" sz="2800" dirty="0"/>
          </a:p>
          <a:p>
            <a:pPr lvl="0"/>
            <a:r>
              <a:rPr lang="sq-AL" sz="2800" i="1" dirty="0"/>
              <a:t>ugur boýynça tizlik</a:t>
            </a:r>
            <a:r>
              <a:rPr lang="sq-AL" sz="2800" dirty="0"/>
              <a:t> ulag birligiñ emele getirilenden tä dargadyl</a:t>
            </a:r>
            <a:r>
              <a:rPr lang="ru-RU" sz="2800" dirty="0" err="1"/>
              <a:t>ýança</a:t>
            </a:r>
            <a:r>
              <a:rPr lang="ru-RU" sz="2800" dirty="0"/>
              <a:t> </a:t>
            </a:r>
            <a:r>
              <a:rPr lang="sq-AL" sz="2800" dirty="0"/>
              <a:t>ähli ýol ugrundaky bolan hereketiñ ortaça tizligidir; käbir ýagdaýda ugur boýunça tizlik ýük elt</a:t>
            </a:r>
            <a:r>
              <a:rPr lang="ru-RU" sz="2800" dirty="0" err="1"/>
              <a:t>me</a:t>
            </a:r>
            <a:r>
              <a:rPr lang="ru-RU" sz="2800" dirty="0"/>
              <a:t> </a:t>
            </a:r>
            <a:r>
              <a:rPr lang="sq-AL" sz="2800" dirty="0"/>
              <a:t>tizlik bilen gabat gelýär.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2065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6058" y="225817"/>
            <a:ext cx="11625942" cy="1515533"/>
          </a:xfrm>
        </p:spPr>
        <p:txBody>
          <a:bodyPr/>
          <a:lstStyle/>
          <a:p>
            <a:r>
              <a:rPr lang="sq-AL" b="1" dirty="0"/>
              <a:t>Ulag işiñ tehniki üpjünçiligi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2263865"/>
            <a:ext cx="7707086" cy="4340135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   1</a:t>
            </a:r>
            <a:r>
              <a:rPr lang="en-US" sz="3200" dirty="0" smtClean="0"/>
              <a:t>. </a:t>
            </a:r>
            <a:r>
              <a:rPr lang="sq-AL" sz="3200" dirty="0"/>
              <a:t>Ulagyñ tehniki üpjünçiligi. </a:t>
            </a:r>
            <a:endParaRPr lang="ru-RU" sz="3200" dirty="0"/>
          </a:p>
          <a:p>
            <a:pPr algn="l"/>
            <a:r>
              <a:rPr lang="en-US" sz="3200" dirty="0" smtClean="0"/>
              <a:t>   </a:t>
            </a:r>
            <a:r>
              <a:rPr lang="ru-RU" sz="3200" dirty="0" smtClean="0"/>
              <a:t>2</a:t>
            </a:r>
            <a:r>
              <a:rPr lang="ru-RU" sz="3200" dirty="0"/>
              <a:t>. </a:t>
            </a:r>
            <a:r>
              <a:rPr lang="ru-RU" sz="3200" dirty="0" err="1"/>
              <a:t>Ulag</a:t>
            </a:r>
            <a:r>
              <a:rPr lang="ru-RU" sz="3200" dirty="0"/>
              <a:t> </a:t>
            </a:r>
            <a:r>
              <a:rPr lang="ru-RU" sz="3200" dirty="0" err="1"/>
              <a:t>işi</a:t>
            </a:r>
            <a:r>
              <a:rPr lang="ru-RU" sz="3200" dirty="0"/>
              <a:t> </a:t>
            </a:r>
            <a:r>
              <a:rPr lang="ru-RU" sz="3200" dirty="0" err="1"/>
              <a:t>guramagyň</a:t>
            </a:r>
            <a:r>
              <a:rPr lang="ru-RU" sz="3200" dirty="0"/>
              <a:t> </a:t>
            </a:r>
            <a:r>
              <a:rPr lang="ru-RU" sz="3200" dirty="0" err="1"/>
              <a:t>tehniki</a:t>
            </a:r>
            <a:r>
              <a:rPr lang="ru-RU" sz="3200" dirty="0"/>
              <a:t> </a:t>
            </a:r>
            <a:r>
              <a:rPr lang="ru-RU" sz="3200" dirty="0" err="1"/>
              <a:t>tarapy</a:t>
            </a:r>
            <a:r>
              <a:rPr lang="ru-RU" sz="3200" dirty="0"/>
              <a:t>.</a:t>
            </a:r>
          </a:p>
          <a:p>
            <a:pPr algn="l"/>
            <a:r>
              <a:rPr lang="en-US" sz="3200" dirty="0" smtClean="0"/>
              <a:t>   </a:t>
            </a:r>
            <a:r>
              <a:rPr lang="ru-RU" sz="3200" dirty="0" smtClean="0"/>
              <a:t>3</a:t>
            </a:r>
            <a:r>
              <a:rPr lang="ru-RU" sz="3200" dirty="0"/>
              <a:t>. </a:t>
            </a:r>
            <a:r>
              <a:rPr lang="sq-AL" sz="3200" dirty="0"/>
              <a:t>Ulagda tehniki serişde ulanmagyñ esasy </a:t>
            </a:r>
            <a:r>
              <a:rPr lang="en-US" sz="3200" dirty="0" smtClean="0"/>
              <a:t>  </a:t>
            </a:r>
          </a:p>
          <a:p>
            <a:pPr algn="l"/>
            <a:r>
              <a:rPr lang="en-US" sz="3200" dirty="0"/>
              <a:t> </a:t>
            </a:r>
            <a:r>
              <a:rPr lang="en-US" sz="3200" dirty="0" smtClean="0"/>
              <a:t>     </a:t>
            </a:r>
            <a:r>
              <a:rPr lang="sq-AL" sz="3200" dirty="0" smtClean="0"/>
              <a:t>görkezijileri</a:t>
            </a:r>
            <a:r>
              <a:rPr lang="sq-AL" sz="3200" dirty="0"/>
              <a:t>. </a:t>
            </a:r>
            <a:endParaRPr lang="ru-RU" sz="32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8475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3505" y="248485"/>
            <a:ext cx="9601196" cy="1303867"/>
          </a:xfrm>
        </p:spPr>
        <p:txBody>
          <a:bodyPr/>
          <a:lstStyle/>
          <a:p>
            <a:r>
              <a:rPr lang="tk-TM" dirty="0" smtClean="0"/>
              <a:t>PEÝDALANYLAN  EDEBIÝATLAR</a:t>
            </a:r>
            <a:endParaRPr lang="en-GB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1726" y="1312924"/>
            <a:ext cx="9601196" cy="3318936"/>
          </a:xfrm>
        </p:spPr>
        <p:txBody>
          <a:bodyPr>
            <a:normAutofit fontScale="25000" lnSpcReduction="20000"/>
          </a:bodyPr>
          <a:lstStyle/>
          <a:p>
            <a:r>
              <a:rPr lang="tk-TM" sz="8800" dirty="0">
                <a:latin typeface="Times New Roman" pitchFamily="18" charset="0"/>
                <a:cs typeface="Times New Roman" pitchFamily="18" charset="0"/>
              </a:rPr>
              <a:t>TDNG, köpçülikleýin habar beriş serişdeleriň maglumaty.</a:t>
            </a:r>
          </a:p>
          <a:p>
            <a:r>
              <a:rPr lang="ru-RU" sz="8800" dirty="0" smtClean="0"/>
              <a:t>20.</a:t>
            </a:r>
            <a:r>
              <a:rPr lang="ru-RU" sz="8800" dirty="0"/>
              <a:t> </a:t>
            </a:r>
            <a:r>
              <a:rPr lang="ru-RU" sz="8800" dirty="0" err="1"/>
              <a:t>Gurbanowa</a:t>
            </a:r>
            <a:r>
              <a:rPr lang="ru-RU" sz="8800" dirty="0"/>
              <a:t> E.A., </a:t>
            </a:r>
            <a:r>
              <a:rPr lang="ru-RU" sz="8800" dirty="0" err="1"/>
              <a:t>Mihtiýew</a:t>
            </a:r>
            <a:r>
              <a:rPr lang="ru-RU" sz="8800" dirty="0"/>
              <a:t> </a:t>
            </a:r>
            <a:r>
              <a:rPr lang="ru-RU" sz="8800" dirty="0" smtClean="0"/>
              <a:t>Ý.Ý. </a:t>
            </a:r>
            <a:r>
              <a:rPr lang="ru-RU" sz="8800" dirty="0" err="1" smtClean="0"/>
              <a:t>Awtomobil</a:t>
            </a:r>
            <a:r>
              <a:rPr lang="ru-RU" sz="8800" dirty="0" smtClean="0"/>
              <a:t> </a:t>
            </a:r>
            <a:r>
              <a:rPr lang="ru-RU" sz="8800" dirty="0" err="1"/>
              <a:t>ulag</a:t>
            </a:r>
            <a:r>
              <a:rPr lang="ru-RU" sz="8800" dirty="0"/>
              <a:t> </a:t>
            </a:r>
            <a:r>
              <a:rPr lang="ru-RU" sz="8800" dirty="0" err="1"/>
              <a:t>kärhananyň</a:t>
            </a:r>
            <a:r>
              <a:rPr lang="ru-RU" sz="8800" dirty="0"/>
              <a:t> </a:t>
            </a:r>
            <a:r>
              <a:rPr lang="ru-RU" sz="8800" dirty="0" err="1" smtClean="0"/>
              <a:t>ykdysadyýeti</a:t>
            </a:r>
            <a:r>
              <a:rPr lang="ru-RU" sz="8800" dirty="0" smtClean="0"/>
              <a:t>. TB</a:t>
            </a:r>
            <a:r>
              <a:rPr lang="en-US" sz="8800" dirty="0" smtClean="0"/>
              <a:t>M</a:t>
            </a:r>
            <a:r>
              <a:rPr lang="ru-RU" sz="8800" dirty="0" smtClean="0"/>
              <a:t> </a:t>
            </a:r>
            <a:r>
              <a:rPr lang="ru-RU" sz="8800" dirty="0" err="1"/>
              <a:t>tarapyndan</a:t>
            </a:r>
            <a:r>
              <a:rPr lang="ru-RU" sz="8800" dirty="0"/>
              <a:t> </a:t>
            </a:r>
            <a:r>
              <a:rPr lang="ru-RU" sz="8800" dirty="0" err="1" smtClean="0"/>
              <a:t>makullanan</a:t>
            </a:r>
            <a:r>
              <a:rPr lang="ru-RU" sz="8800" dirty="0" smtClean="0"/>
              <a:t>,- A.: </a:t>
            </a:r>
            <a:r>
              <a:rPr lang="ru-RU" sz="8800" dirty="0"/>
              <a:t>2010</a:t>
            </a:r>
            <a:r>
              <a:rPr lang="ru-RU" sz="8800" dirty="0" smtClean="0"/>
              <a:t>.</a:t>
            </a:r>
          </a:p>
          <a:p>
            <a:r>
              <a:rPr lang="ru-RU" sz="8800" dirty="0" smtClean="0"/>
              <a:t>Бычков </a:t>
            </a:r>
            <a:r>
              <a:rPr lang="ru-RU" sz="8800" dirty="0"/>
              <a:t>В. П. Экономика автомобильного предприятия. Учебник. М., 2006.</a:t>
            </a:r>
          </a:p>
          <a:p>
            <a:r>
              <a:rPr lang="ru-RU" sz="8800" dirty="0"/>
              <a:t>Под ред. Л.Б. </a:t>
            </a:r>
            <a:r>
              <a:rPr lang="ru-RU" sz="8800" dirty="0" err="1"/>
              <a:t>Миротина</a:t>
            </a:r>
            <a:r>
              <a:rPr lang="ru-RU" sz="8800" dirty="0"/>
              <a:t>. </a:t>
            </a:r>
            <a:r>
              <a:rPr lang="ru-RU" sz="8800" dirty="0" smtClean="0"/>
              <a:t>Логистика </a:t>
            </a:r>
            <a:r>
              <a:rPr lang="ru-RU" sz="8800" dirty="0"/>
              <a:t>: управление в грузовых </a:t>
            </a:r>
            <a:r>
              <a:rPr lang="ru-RU" sz="8800" dirty="0" smtClean="0"/>
              <a:t>транспортно–логистических </a:t>
            </a:r>
            <a:r>
              <a:rPr lang="ru-RU" sz="8800" dirty="0"/>
              <a:t>системах</a:t>
            </a:r>
            <a:r>
              <a:rPr lang="ru-RU" sz="8800" dirty="0" smtClean="0"/>
              <a:t>:– </a:t>
            </a:r>
            <a:r>
              <a:rPr lang="ru-RU" sz="8800" dirty="0"/>
              <a:t>М</a:t>
            </a:r>
            <a:r>
              <a:rPr lang="ru-RU" sz="8800" dirty="0" smtClean="0"/>
              <a:t>., </a:t>
            </a:r>
            <a:r>
              <a:rPr lang="ru-RU" sz="8800" dirty="0"/>
              <a:t>2002.</a:t>
            </a:r>
          </a:p>
          <a:p>
            <a:r>
              <a:rPr lang="ru-RU" sz="8800" dirty="0" smtClean="0"/>
              <a:t>Под </a:t>
            </a:r>
            <a:r>
              <a:rPr lang="ru-RU" sz="8800" dirty="0"/>
              <a:t>редакцией </a:t>
            </a:r>
            <a:r>
              <a:rPr lang="ru-RU" sz="8800" dirty="0" smtClean="0"/>
              <a:t> М.П</a:t>
            </a:r>
            <a:r>
              <a:rPr lang="ru-RU" sz="8800" dirty="0"/>
              <a:t>. Улицкой. </a:t>
            </a:r>
            <a:r>
              <a:rPr lang="ru-RU" sz="8800" dirty="0" smtClean="0"/>
              <a:t>Организация</a:t>
            </a:r>
            <a:r>
              <a:rPr lang="ru-RU" sz="8800" dirty="0"/>
              <a:t>, планирование и управление в автотранспортных </a:t>
            </a:r>
            <a:r>
              <a:rPr lang="ru-RU" sz="8800" dirty="0" smtClean="0"/>
              <a:t>предприятиях. </a:t>
            </a:r>
            <a:r>
              <a:rPr lang="ru-RU" sz="8800" dirty="0"/>
              <a:t>М</a:t>
            </a:r>
            <a:r>
              <a:rPr lang="ru-RU" sz="8800" dirty="0" smtClean="0"/>
              <a:t>.- 2004</a:t>
            </a:r>
            <a:r>
              <a:rPr lang="ru-RU" sz="8800" dirty="0"/>
              <a:t>. </a:t>
            </a:r>
            <a:endParaRPr lang="ru-RU" sz="8800" dirty="0" smtClean="0"/>
          </a:p>
          <a:p>
            <a:r>
              <a:rPr lang="ru-RU" sz="8800" dirty="0" smtClean="0"/>
              <a:t>Палагин</a:t>
            </a:r>
            <a:r>
              <a:rPr lang="ru-RU" sz="8800" dirty="0"/>
              <a:t>, Ю.И. Транспортная логистика и </a:t>
            </a:r>
            <a:r>
              <a:rPr lang="ru-RU" sz="8800" dirty="0" err="1"/>
              <a:t>мультимодальные</a:t>
            </a:r>
            <a:r>
              <a:rPr lang="ru-RU" sz="8800" dirty="0"/>
              <a:t> перевозки</a:t>
            </a:r>
            <a:r>
              <a:rPr lang="ru-RU" sz="8800" dirty="0" smtClean="0"/>
              <a:t>.– СПб.:2015.</a:t>
            </a:r>
          </a:p>
          <a:p>
            <a:r>
              <a:rPr lang="ru-RU" sz="8800" dirty="0" smtClean="0"/>
              <a:t> </a:t>
            </a:r>
            <a:r>
              <a:rPr lang="ru-RU" sz="8800" dirty="0" err="1"/>
              <a:t>Пеншин</a:t>
            </a:r>
            <a:r>
              <a:rPr lang="ru-RU" sz="8800" dirty="0"/>
              <a:t> Н.В. Государственное регулирование автотранспортной деятельности в регионе. М., 2007.</a:t>
            </a:r>
          </a:p>
          <a:p>
            <a:r>
              <a:rPr lang="ru-RU" sz="8800" dirty="0" err="1" smtClean="0"/>
              <a:t>Раздорожный</a:t>
            </a:r>
            <a:r>
              <a:rPr lang="ru-RU" sz="8800" dirty="0" smtClean="0"/>
              <a:t> </a:t>
            </a:r>
            <a:r>
              <a:rPr lang="ru-RU" sz="8800" dirty="0"/>
              <a:t>А.А. Экономика отрасли  (автомобильный </a:t>
            </a:r>
            <a:r>
              <a:rPr lang="ru-RU" sz="8800" dirty="0" smtClean="0"/>
              <a:t>транспорт). </a:t>
            </a:r>
            <a:r>
              <a:rPr lang="ru-RU" sz="8800" dirty="0"/>
              <a:t>– М.: </a:t>
            </a:r>
            <a:r>
              <a:rPr lang="ru-RU" sz="8800" dirty="0" smtClean="0"/>
              <a:t>2009</a:t>
            </a:r>
            <a:r>
              <a:rPr lang="ru-RU" sz="8800" dirty="0"/>
              <a:t>. – 316с. 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2108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7069" y="480041"/>
            <a:ext cx="10940141" cy="55420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/>
              <a:t>	</a:t>
            </a:r>
            <a:r>
              <a:rPr lang="en-US" sz="2800" dirty="0" smtClean="0"/>
              <a:t>	</a:t>
            </a:r>
            <a:r>
              <a:rPr lang="sq-AL" sz="2800" dirty="0" smtClean="0"/>
              <a:t>Öñde </a:t>
            </a:r>
            <a:r>
              <a:rPr lang="sq-AL" sz="2800" dirty="0"/>
              <a:t>goýlan wezipäni ýerine ýetirmek üçin her bir ulag görnüşi kesgitli tehniki esasa, ýagny, önümçilik serişdelere eýedir. Islendik ulag görnüşiñ tehniki taýdan enjamlaşdyrylyşy çylşyrymlydyr</a:t>
            </a:r>
            <a:r>
              <a:rPr lang="ru-RU" sz="2800" dirty="0"/>
              <a:t>, </a:t>
            </a:r>
            <a:r>
              <a:rPr lang="sq-AL" sz="2800" dirty="0"/>
              <a:t>köp görnüşlidir. </a:t>
            </a:r>
            <a:r>
              <a:rPr lang="ru-RU" sz="2800" dirty="0"/>
              <a:t>Ä</a:t>
            </a:r>
            <a:r>
              <a:rPr lang="sq-AL" sz="2800" dirty="0"/>
              <a:t>hli ulag görnüşe häsiýetli bolan </a:t>
            </a:r>
            <a:r>
              <a:rPr lang="ru-RU" sz="2800" dirty="0"/>
              <a:t>t</a:t>
            </a:r>
            <a:r>
              <a:rPr lang="sq-AL" sz="2800" dirty="0"/>
              <a:t>ehniki üpjünçiligiñ esasy düzüjileri</a:t>
            </a:r>
            <a:r>
              <a:rPr lang="ru-RU" sz="2800" dirty="0"/>
              <a:t> </a:t>
            </a:r>
            <a:r>
              <a:rPr lang="ru-RU" sz="2800" dirty="0" err="1"/>
              <a:t>şu</a:t>
            </a:r>
            <a:r>
              <a:rPr lang="ru-RU" sz="2800" dirty="0"/>
              <a:t> </a:t>
            </a:r>
            <a:r>
              <a:rPr lang="ru-RU" sz="2800" dirty="0" err="1"/>
              <a:t>aşakdakylar</a:t>
            </a:r>
            <a:r>
              <a:rPr lang="ru-RU" sz="2800" dirty="0"/>
              <a:t> </a:t>
            </a:r>
            <a:r>
              <a:rPr lang="ru-RU" sz="2800" dirty="0" err="1"/>
              <a:t>bolup</a:t>
            </a:r>
            <a:r>
              <a:rPr lang="ru-RU" sz="2800" dirty="0"/>
              <a:t> </a:t>
            </a:r>
            <a:r>
              <a:rPr lang="ru-RU" sz="2800" dirty="0" err="1"/>
              <a:t>durýar</a:t>
            </a:r>
            <a:r>
              <a:rPr lang="ru-RU" sz="2800" dirty="0"/>
              <a:t>:</a:t>
            </a:r>
          </a:p>
          <a:p>
            <a:pPr lvl="0"/>
            <a:r>
              <a:rPr lang="sq-AL" sz="2800" dirty="0"/>
              <a:t>emeli gurluşlary (köpriler, nagymlar, ýol hojalygy we beýl.) bolan ýollar; </a:t>
            </a:r>
            <a:endParaRPr lang="ru-RU" sz="2800" dirty="0"/>
          </a:p>
          <a:p>
            <a:pPr lvl="0"/>
            <a:r>
              <a:rPr lang="sq-AL" sz="2800" dirty="0"/>
              <a:t>hereket edýän düzüm; </a:t>
            </a:r>
            <a:endParaRPr lang="ru-RU" sz="2800" dirty="0"/>
          </a:p>
          <a:p>
            <a:pPr lvl="0"/>
            <a:r>
              <a:rPr lang="sq-AL" sz="2800" dirty="0"/>
              <a:t>şäherde, ilatly </a:t>
            </a:r>
            <a:r>
              <a:rPr lang="ru-RU" sz="2800" dirty="0" err="1"/>
              <a:t>ýerde</a:t>
            </a:r>
            <a:r>
              <a:rPr lang="sq-AL" sz="2800" dirty="0"/>
              <a:t> gurulýan </a:t>
            </a:r>
            <a:r>
              <a:rPr lang="ru-RU" sz="2800" dirty="0"/>
              <a:t>(</a:t>
            </a:r>
            <a:r>
              <a:rPr lang="sq-AL" sz="2800" dirty="0"/>
              <a:t>menzil, port, wokzal, depo, ýük ammary, zawod, ussahana, maddy-tehniki esas, energiýa</a:t>
            </a:r>
            <a:r>
              <a:rPr lang="ru-RU" sz="2800" dirty="0"/>
              <a:t>,</a:t>
            </a:r>
            <a:r>
              <a:rPr lang="sq-AL" sz="2800" dirty="0"/>
              <a:t> süw üpjünçilik</a:t>
            </a:r>
            <a:r>
              <a:rPr lang="ru-RU" sz="2800" dirty="0"/>
              <a:t>,</a:t>
            </a:r>
            <a:r>
              <a:rPr lang="sq-AL" sz="2800" dirty="0"/>
              <a:t> gulluk ymaraty</a:t>
            </a:r>
            <a:r>
              <a:rPr lang="ru-RU" sz="2800" dirty="0"/>
              <a:t>)</a:t>
            </a:r>
            <a:r>
              <a:rPr lang="sq-AL" sz="2800" dirty="0"/>
              <a:t> hemişelik tehniki serişdeler </a:t>
            </a:r>
            <a:r>
              <a:rPr lang="ru-RU" sz="2800" dirty="0" err="1"/>
              <a:t>toplumy</a:t>
            </a:r>
            <a:r>
              <a:rPr lang="sq-AL" sz="2800" dirty="0"/>
              <a:t>; </a:t>
            </a:r>
            <a:endParaRPr lang="ru-RU" sz="2800" dirty="0"/>
          </a:p>
          <a:p>
            <a:pPr lvl="0"/>
            <a:r>
              <a:rPr lang="sq-AL" sz="2800" dirty="0"/>
              <a:t>ulag birlikleriñ hereketini dolandyrmak üçin</a:t>
            </a:r>
            <a:r>
              <a:rPr lang="ru-RU" sz="2800" dirty="0"/>
              <a:t> </a:t>
            </a:r>
            <a:r>
              <a:rPr lang="ru-RU" sz="2800" dirty="0" err="1"/>
              <a:t>hem-de</a:t>
            </a:r>
            <a:r>
              <a:rPr lang="ru-RU" sz="2800" dirty="0"/>
              <a:t> </a:t>
            </a:r>
            <a:r>
              <a:rPr lang="sq-AL" sz="2800" dirty="0"/>
              <a:t>ulaga hyzmat edýä</a:t>
            </a:r>
            <a:r>
              <a:rPr lang="ru-RU" sz="2800" dirty="0"/>
              <a:t>n </a:t>
            </a:r>
            <a:r>
              <a:rPr lang="ru-RU" sz="2800" dirty="0" err="1"/>
              <a:t>hünärmenleriň</a:t>
            </a:r>
            <a:r>
              <a:rPr lang="sq-AL" sz="2800" dirty="0"/>
              <a:t> aragatnaşygy</a:t>
            </a:r>
            <a:r>
              <a:rPr lang="ru-RU" sz="2800" dirty="0" err="1"/>
              <a:t>ny</a:t>
            </a:r>
            <a:r>
              <a:rPr lang="ru-RU" sz="2800" dirty="0"/>
              <a:t> </a:t>
            </a:r>
            <a:r>
              <a:rPr lang="ru-RU" sz="2800" dirty="0" err="1"/>
              <a:t>üpjün</a:t>
            </a:r>
            <a:r>
              <a:rPr lang="ru-RU" sz="2800" dirty="0"/>
              <a:t> </a:t>
            </a:r>
            <a:r>
              <a:rPr lang="ru-RU" sz="2800" dirty="0" err="1"/>
              <a:t>edýän</a:t>
            </a:r>
            <a:r>
              <a:rPr lang="ru-RU" sz="2800" dirty="0"/>
              <a:t> </a:t>
            </a:r>
            <a:r>
              <a:rPr lang="sq-AL" sz="2800" dirty="0"/>
              <a:t>gurluşlar.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0174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729" y="159488"/>
            <a:ext cx="11100391" cy="64433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</a:t>
            </a:r>
            <a:r>
              <a:rPr lang="sq-AL" sz="2800" dirty="0" smtClean="0"/>
              <a:t>Ulag </a:t>
            </a:r>
            <a:r>
              <a:rPr lang="sq-AL" sz="2800" dirty="0"/>
              <a:t>işi guramagyñ tehniki tarapy </a:t>
            </a:r>
            <a:r>
              <a:rPr lang="ru-RU" sz="2800" dirty="0" err="1"/>
              <a:t>ýük</a:t>
            </a:r>
            <a:r>
              <a:rPr lang="ru-RU" sz="2800" dirty="0"/>
              <a:t> </a:t>
            </a:r>
            <a:r>
              <a:rPr lang="ru-RU" sz="2800" dirty="0" err="1"/>
              <a:t>hem-de</a:t>
            </a:r>
            <a:r>
              <a:rPr lang="ru-RU" sz="2800" dirty="0"/>
              <a:t> </a:t>
            </a:r>
            <a:r>
              <a:rPr lang="ru-RU" sz="2800" dirty="0" err="1"/>
              <a:t>ýolagçy</a:t>
            </a:r>
            <a:r>
              <a:rPr lang="ru-RU" sz="2800" dirty="0"/>
              <a:t> </a:t>
            </a:r>
            <a:r>
              <a:rPr lang="ru-RU" sz="2800" dirty="0" err="1"/>
              <a:t>gatnatmagyň</a:t>
            </a:r>
            <a:r>
              <a:rPr lang="sq-AL" sz="2800" dirty="0"/>
              <a:t> netijeliligin</a:t>
            </a:r>
            <a:r>
              <a:rPr lang="ru-RU" sz="2800" dirty="0"/>
              <a:t>e </a:t>
            </a:r>
            <a:r>
              <a:rPr lang="ru-RU" sz="2800" dirty="0" err="1"/>
              <a:t>güýçli</a:t>
            </a:r>
            <a:r>
              <a:rPr lang="ru-RU" sz="2800" dirty="0"/>
              <a:t> </a:t>
            </a:r>
            <a:r>
              <a:rPr lang="ru-RU" sz="2800" dirty="0" err="1"/>
              <a:t>täsir</a:t>
            </a:r>
            <a:r>
              <a:rPr lang="ru-RU" sz="2800" dirty="0"/>
              <a:t> </a:t>
            </a:r>
            <a:r>
              <a:rPr lang="ru-RU" sz="2800" dirty="0" err="1"/>
              <a:t>ed</a:t>
            </a:r>
            <a:r>
              <a:rPr lang="sq-AL" sz="2800" dirty="0"/>
              <a:t>ýä</a:t>
            </a:r>
            <a:r>
              <a:rPr lang="ru-RU" sz="2800" dirty="0"/>
              <a:t>r</a:t>
            </a:r>
            <a:r>
              <a:rPr lang="sq-AL" sz="2800" dirty="0"/>
              <a:t>. </a:t>
            </a:r>
            <a:r>
              <a:rPr lang="ru-RU" sz="2800" dirty="0"/>
              <a:t>D</a:t>
            </a:r>
            <a:r>
              <a:rPr lang="sq-AL" sz="2800" dirty="0"/>
              <a:t>aşama</a:t>
            </a:r>
            <a:r>
              <a:rPr lang="ru-RU" sz="2800" dirty="0"/>
              <a:t>n</a:t>
            </a:r>
            <a:r>
              <a:rPr lang="sq-AL" sz="2800" dirty="0"/>
              <a:t>y meýilleşdirmek, hereketiñ tertibi we sanawy, ugurlary döretme</a:t>
            </a:r>
            <a:r>
              <a:rPr lang="ru-RU" sz="2800" dirty="0"/>
              <a:t>k</a:t>
            </a:r>
            <a:r>
              <a:rPr lang="sq-AL" sz="2800" dirty="0"/>
              <a:t> meýilnamalary, tehniki meýilnama wajyp </a:t>
            </a:r>
            <a:r>
              <a:rPr lang="ru-RU" sz="2800" dirty="0" err="1"/>
              <a:t>ähmiýete</a:t>
            </a:r>
            <a:r>
              <a:rPr lang="ru-RU" sz="2800" dirty="0"/>
              <a:t> </a:t>
            </a:r>
            <a:r>
              <a:rPr lang="ru-RU" sz="2800" dirty="0" err="1"/>
              <a:t>eýedir</a:t>
            </a:r>
            <a:r>
              <a:rPr lang="sq-AL" sz="2800" dirty="0"/>
              <a:t>. </a:t>
            </a:r>
            <a:endParaRPr lang="ru-RU" sz="2800" dirty="0"/>
          </a:p>
          <a:p>
            <a:r>
              <a:rPr lang="sq-AL" sz="2800" b="1" i="1" dirty="0"/>
              <a:t>     	</a:t>
            </a:r>
            <a:r>
              <a:rPr lang="sq-AL" sz="2800" i="1" dirty="0"/>
              <a:t>Daşama meýilnama</a:t>
            </a:r>
            <a:r>
              <a:rPr lang="sq-AL" sz="2800" dirty="0"/>
              <a:t> halk hojalygyñ beýleki pudak meýilnamalaryndan tapawutl</a:t>
            </a:r>
            <a:r>
              <a:rPr lang="ru-RU" sz="2800" dirty="0"/>
              <a:t>y </a:t>
            </a:r>
            <a:r>
              <a:rPr lang="ru-RU" sz="2800" dirty="0" err="1"/>
              <a:t>birnäçe</a:t>
            </a:r>
            <a:r>
              <a:rPr lang="sq-AL" sz="2800" dirty="0"/>
              <a:t> aýratynlyga eýedi</a:t>
            </a:r>
            <a:r>
              <a:rPr lang="ru-RU" sz="2800" dirty="0"/>
              <a:t>r</a:t>
            </a:r>
            <a:r>
              <a:rPr lang="sq-AL" sz="2800" dirty="0"/>
              <a:t>. </a:t>
            </a:r>
            <a:r>
              <a:rPr lang="ru-RU" sz="2800" dirty="0" err="1"/>
              <a:t>Ol</a:t>
            </a:r>
            <a:r>
              <a:rPr lang="sq-AL" sz="2800" dirty="0"/>
              <a:t>, </a:t>
            </a:r>
            <a:r>
              <a:rPr lang="sq-AL" sz="2800" i="1" dirty="0"/>
              <a:t>bir tarapdan</a:t>
            </a:r>
            <a:r>
              <a:rPr lang="sq-AL" sz="2800" dirty="0"/>
              <a:t>, döwlet tarapyndan ulag</a:t>
            </a:r>
            <a:r>
              <a:rPr lang="ru-RU" sz="2800" dirty="0"/>
              <a:t> </a:t>
            </a:r>
            <a:r>
              <a:rPr lang="ru-RU" sz="2800" dirty="0" err="1"/>
              <a:t>ulgama</a:t>
            </a:r>
            <a:r>
              <a:rPr lang="sq-AL" sz="2800" dirty="0"/>
              <a:t> bolan tabşyryk, </a:t>
            </a:r>
            <a:r>
              <a:rPr lang="sq-AL" sz="2800" i="1" dirty="0"/>
              <a:t>ikinji tarapdan</a:t>
            </a:r>
            <a:r>
              <a:rPr lang="sq-AL" sz="2800" dirty="0"/>
              <a:t> bolsa ulag</a:t>
            </a:r>
            <a:r>
              <a:rPr lang="ru-RU" sz="2800" dirty="0"/>
              <a:t> </a:t>
            </a:r>
            <a:r>
              <a:rPr lang="ru-RU" sz="2800" dirty="0" err="1"/>
              <a:t>ulgamda</a:t>
            </a:r>
            <a:r>
              <a:rPr lang="sq-AL" sz="2800" dirty="0"/>
              <a:t> işi guramak üçin başlangyç </a:t>
            </a:r>
            <a:r>
              <a:rPr lang="ru-RU" sz="2800" dirty="0" err="1"/>
              <a:t>resminama</a:t>
            </a:r>
            <a:r>
              <a:rPr lang="sq-AL" sz="2800" dirty="0"/>
              <a:t> bolup durýar.  </a:t>
            </a:r>
            <a:endParaRPr lang="ru-RU" sz="2800" dirty="0"/>
          </a:p>
          <a:p>
            <a:r>
              <a:rPr lang="sq-AL" sz="2800" b="1" i="1" dirty="0" smtClean="0"/>
              <a:t>     	</a:t>
            </a:r>
            <a:r>
              <a:rPr lang="sq-AL" sz="2800" i="1" dirty="0" smtClean="0"/>
              <a:t>Hereketiñ tertibi we sanawy</a:t>
            </a:r>
            <a:r>
              <a:rPr lang="sq-AL" sz="2800" b="1" i="1" dirty="0" smtClean="0"/>
              <a:t> </a:t>
            </a:r>
            <a:r>
              <a:rPr lang="sq-AL" sz="2800" dirty="0" smtClean="0"/>
              <a:t>ulag </a:t>
            </a:r>
            <a:r>
              <a:rPr lang="ru-RU" sz="2800" dirty="0" err="1" smtClean="0"/>
              <a:t>görnüşleri</a:t>
            </a:r>
            <a:r>
              <a:rPr lang="ru-RU" sz="2800" dirty="0" smtClean="0"/>
              <a:t> </a:t>
            </a:r>
            <a:r>
              <a:rPr lang="ru-RU" sz="2800" dirty="0" err="1" smtClean="0"/>
              <a:t>boýunça</a:t>
            </a:r>
            <a:r>
              <a:rPr lang="ru-RU" sz="2800" dirty="0" smtClean="0"/>
              <a:t> </a:t>
            </a:r>
            <a:r>
              <a:rPr lang="sq-AL" sz="2800" dirty="0" smtClean="0"/>
              <a:t>(otlylar, awtobuslar, gämiler, uçarlar we beýl. bilen) ýük hem-de ýolagçy gatnatma</a:t>
            </a:r>
            <a:r>
              <a:rPr lang="ru-RU" sz="2800" dirty="0" smtClean="0"/>
              <a:t>k</a:t>
            </a:r>
            <a:r>
              <a:rPr lang="sq-AL" sz="2800" dirty="0" smtClean="0"/>
              <a:t> üçin düzülýär. Hereketiñ sanawy jedwel görnüşinde bolup, ol her bir ulag birligiñ gije-gündiziñ dowamyndaky gatnaw sanyny, </a:t>
            </a:r>
            <a:r>
              <a:rPr lang="ru-RU" sz="2800" dirty="0" err="1" smtClean="0"/>
              <a:t>olaryň</a:t>
            </a:r>
            <a:r>
              <a:rPr lang="ru-RU" sz="2800" dirty="0" smtClean="0"/>
              <a:t> </a:t>
            </a:r>
            <a:r>
              <a:rPr lang="sq-AL" sz="2800" dirty="0" smtClean="0"/>
              <a:t>sanawa girizilen islendik nokada gelýän we ugraýan takyk wagtyny, ulag birlikleriñ barýan ugryny kesgitleýär. </a:t>
            </a:r>
            <a:r>
              <a:rPr lang="sq-AL" sz="2800" dirty="0"/>
              <a:t>Hereketiñ tertibi we sanawy ulag toruñ her bir bölümi, her bir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2226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6688" y="307555"/>
            <a:ext cx="11079126" cy="5976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q-AL" sz="2800" dirty="0"/>
              <a:t>ugry boýunça hereket </a:t>
            </a:r>
            <a:r>
              <a:rPr lang="ru-RU" sz="2800" dirty="0" err="1"/>
              <a:t>yzygider</a:t>
            </a:r>
            <a:r>
              <a:rPr lang="sq-AL" sz="2800" dirty="0"/>
              <a:t>ligi we tertibi </a:t>
            </a:r>
            <a:r>
              <a:rPr lang="ru-RU" sz="2800" dirty="0" err="1"/>
              <a:t>görkezýär</a:t>
            </a:r>
            <a:r>
              <a:rPr lang="sq-AL" sz="2800" dirty="0"/>
              <a:t>.</a:t>
            </a:r>
            <a:r>
              <a:rPr lang="ru-RU" sz="2800" dirty="0"/>
              <a:t> U</a:t>
            </a:r>
            <a:r>
              <a:rPr lang="sq-AL" sz="2800" dirty="0"/>
              <a:t>lag ulgam</a:t>
            </a:r>
            <a:r>
              <a:rPr lang="ru-RU" sz="2800" dirty="0" err="1"/>
              <a:t>da</a:t>
            </a:r>
            <a:r>
              <a:rPr lang="ru-RU" sz="2800" dirty="0"/>
              <a:t> h</a:t>
            </a:r>
            <a:r>
              <a:rPr lang="sq-AL" sz="2800" dirty="0"/>
              <a:t>ereket</a:t>
            </a:r>
            <a:r>
              <a:rPr lang="ru-RU" sz="2800" dirty="0" err="1"/>
              <a:t>iň</a:t>
            </a:r>
            <a:r>
              <a:rPr lang="ru-RU" sz="2800" dirty="0"/>
              <a:t> </a:t>
            </a:r>
            <a:r>
              <a:rPr lang="ru-RU" sz="2800" dirty="0" err="1"/>
              <a:t>tertibi</a:t>
            </a:r>
            <a:r>
              <a:rPr lang="sq-AL" sz="2800" dirty="0"/>
              <a:t> düzül</a:t>
            </a:r>
            <a:r>
              <a:rPr lang="ru-RU" sz="2800" dirty="0" err="1"/>
              <a:t>ip</a:t>
            </a:r>
            <a:r>
              <a:rPr lang="sq-AL" sz="2800" dirty="0"/>
              <a:t> maglumatlar </a:t>
            </a:r>
            <a:r>
              <a:rPr lang="ru-RU" sz="2800" dirty="0" err="1"/>
              <a:t>jedwele</a:t>
            </a:r>
            <a:r>
              <a:rPr lang="ru-RU" sz="2800" dirty="0"/>
              <a:t> </a:t>
            </a:r>
            <a:r>
              <a:rPr lang="ru-RU" sz="2800" dirty="0" err="1"/>
              <a:t>girizilenden</a:t>
            </a:r>
            <a:r>
              <a:rPr lang="sq-AL" sz="2800" dirty="0"/>
              <a:t> soñ içerki ulag </a:t>
            </a:r>
            <a:r>
              <a:rPr lang="ru-RU" sz="2800" dirty="0" err="1"/>
              <a:t>resminama</a:t>
            </a:r>
            <a:r>
              <a:rPr lang="sq-AL" sz="2800" dirty="0"/>
              <a:t> bolanlygyndan umumy döwlet </a:t>
            </a:r>
            <a:r>
              <a:rPr lang="ru-RU" sz="2800" dirty="0" err="1"/>
              <a:t>resminama</a:t>
            </a:r>
            <a:r>
              <a:rPr lang="sq-AL" sz="2800" dirty="0"/>
              <a:t> öwrülýär. </a:t>
            </a:r>
            <a:r>
              <a:rPr lang="ru-RU" sz="2800" dirty="0"/>
              <a:t>O</a:t>
            </a:r>
            <a:r>
              <a:rPr lang="sq-AL" sz="2800" dirty="0"/>
              <a:t>l ulag ulgamyñ </a:t>
            </a:r>
            <a:r>
              <a:rPr lang="ru-RU" sz="2800" dirty="0" err="1"/>
              <a:t>ähli</a:t>
            </a:r>
            <a:r>
              <a:rPr lang="ru-RU" sz="2800" dirty="0"/>
              <a:t> </a:t>
            </a:r>
            <a:r>
              <a:rPr lang="sq-AL" sz="2800" dirty="0"/>
              <a:t>bölümleri üçin hökmany ýerine ýetirilmeli </a:t>
            </a:r>
            <a:r>
              <a:rPr lang="ru-RU" sz="2800" dirty="0" err="1"/>
              <a:t>resminama</a:t>
            </a:r>
            <a:r>
              <a:rPr lang="ru-RU" sz="2800" dirty="0"/>
              <a:t> </a:t>
            </a:r>
            <a:r>
              <a:rPr lang="ru-RU" sz="2800" dirty="0" err="1"/>
              <a:t>hasaplanýar</a:t>
            </a:r>
            <a:r>
              <a:rPr lang="sq-AL" sz="2800" dirty="0"/>
              <a:t>.</a:t>
            </a:r>
            <a:endParaRPr lang="ru-RU" sz="2800" dirty="0"/>
          </a:p>
          <a:p>
            <a:r>
              <a:rPr lang="sq-AL" sz="2800" b="1" i="1" dirty="0"/>
              <a:t>     	</a:t>
            </a:r>
            <a:r>
              <a:rPr lang="sq-AL" sz="2800" i="1" dirty="0"/>
              <a:t>Ugur döretmek meýilnama</a:t>
            </a:r>
            <a:r>
              <a:rPr lang="sq-AL" sz="2800" b="1" i="1" dirty="0"/>
              <a:t> </a:t>
            </a:r>
            <a:r>
              <a:rPr lang="ru-RU" sz="2800" dirty="0"/>
              <a:t>o</a:t>
            </a:r>
            <a:r>
              <a:rPr lang="sq-AL" sz="2800" dirty="0"/>
              <a:t>l ýa-da beýleki ýük</a:t>
            </a:r>
            <a:r>
              <a:rPr lang="ru-RU" sz="2800" dirty="0"/>
              <a:t>ü</a:t>
            </a:r>
            <a:r>
              <a:rPr lang="sq-AL" sz="2800" dirty="0"/>
              <a:t>ñ haýsy</a:t>
            </a:r>
            <a:r>
              <a:rPr lang="ru-RU" sz="2800" dirty="0"/>
              <a:t> </a:t>
            </a:r>
            <a:r>
              <a:rPr lang="ru-RU" sz="2800" dirty="0" err="1"/>
              <a:t>ulag</a:t>
            </a:r>
            <a:r>
              <a:rPr lang="ru-RU" sz="2800" dirty="0"/>
              <a:t> </a:t>
            </a:r>
            <a:r>
              <a:rPr lang="sq-AL" sz="2800" dirty="0"/>
              <a:t>görnüşi </a:t>
            </a:r>
            <a:r>
              <a:rPr lang="ru-RU" sz="2800" dirty="0" err="1"/>
              <a:t>bilen</a:t>
            </a:r>
            <a:r>
              <a:rPr lang="sq-AL" sz="2800" dirty="0"/>
              <a:t> eltilmeli ýerine nähili barmalydygyny kesgitleýän</a:t>
            </a:r>
            <a:r>
              <a:rPr lang="ru-RU" sz="2800" dirty="0"/>
              <a:t> </a:t>
            </a:r>
            <a:r>
              <a:rPr lang="ru-RU" sz="2800" dirty="0" err="1"/>
              <a:t>resminamalar</a:t>
            </a:r>
            <a:r>
              <a:rPr lang="sq-AL" sz="2800" dirty="0"/>
              <a:t> toplumy</a:t>
            </a:r>
            <a:r>
              <a:rPr lang="ru-RU" sz="2800" dirty="0"/>
              <a:t> </a:t>
            </a:r>
            <a:r>
              <a:rPr lang="ru-RU" sz="2800" dirty="0" err="1"/>
              <a:t>bolup</a:t>
            </a:r>
            <a:r>
              <a:rPr lang="ru-RU" sz="2800" dirty="0"/>
              <a:t>,</a:t>
            </a:r>
            <a:r>
              <a:rPr lang="sq-AL" sz="2800" dirty="0"/>
              <a:t> ministrlikde, ulag ulgamyñ territorial bölüminde yzygider işlenip düzülýär. </a:t>
            </a:r>
            <a:r>
              <a:rPr lang="ru-RU" sz="2800" dirty="0" err="1"/>
              <a:t>Meýilnamada</a:t>
            </a:r>
            <a:r>
              <a:rPr lang="ru-RU" sz="2800" dirty="0"/>
              <a:t> </a:t>
            </a:r>
            <a:r>
              <a:rPr lang="ru-RU" sz="2800" dirty="0" err="1"/>
              <a:t>bar</a:t>
            </a:r>
            <a:r>
              <a:rPr lang="ru-RU" sz="2800" dirty="0"/>
              <a:t> </a:t>
            </a:r>
            <a:r>
              <a:rPr lang="ru-RU" sz="2800" dirty="0" err="1"/>
              <a:t>bolan</a:t>
            </a:r>
            <a:r>
              <a:rPr lang="ru-RU" sz="2800" dirty="0"/>
              <a:t> </a:t>
            </a:r>
            <a:r>
              <a:rPr lang="sq-AL" sz="2800" dirty="0"/>
              <a:t>tehniki serişdeleri</a:t>
            </a:r>
            <a:r>
              <a:rPr lang="ru-RU" sz="2800" dirty="0"/>
              <a:t>, </a:t>
            </a:r>
            <a:r>
              <a:rPr lang="sq-AL" sz="2800" dirty="0"/>
              <a:t>zähmet</a:t>
            </a:r>
            <a:r>
              <a:rPr lang="ru-RU" sz="2800" dirty="0"/>
              <a:t> </a:t>
            </a:r>
            <a:r>
              <a:rPr lang="ru-RU" sz="2800" dirty="0" err="1"/>
              <a:t>resurslary</a:t>
            </a:r>
            <a:r>
              <a:rPr lang="ru-RU" sz="2800" dirty="0"/>
              <a:t> </a:t>
            </a:r>
            <a:r>
              <a:rPr lang="ru-RU" sz="2800" dirty="0" err="1"/>
              <a:t>ýerlikli</a:t>
            </a:r>
            <a:r>
              <a:rPr lang="sq-AL" sz="2800" dirty="0"/>
              <a:t> peýdalanyp ýük eltmegiñ iñ </a:t>
            </a:r>
            <a:r>
              <a:rPr lang="ru-RU" sz="2800" dirty="0" err="1"/>
              <a:t>gysga</a:t>
            </a:r>
            <a:r>
              <a:rPr lang="sq-AL" sz="2800" dirty="0"/>
              <a:t> möhletini üpjün et</a:t>
            </a:r>
            <a:r>
              <a:rPr lang="ru-RU" sz="2800" dirty="0" err="1"/>
              <a:t>jek</a:t>
            </a:r>
            <a:r>
              <a:rPr lang="ru-RU" sz="2800" dirty="0"/>
              <a:t> </a:t>
            </a:r>
            <a:r>
              <a:rPr lang="ru-RU" sz="2800" dirty="0" err="1"/>
              <a:t>ýollar</a:t>
            </a:r>
            <a:r>
              <a:rPr lang="ru-RU" sz="2800" dirty="0"/>
              <a:t> </a:t>
            </a:r>
            <a:r>
              <a:rPr lang="ru-RU" sz="2800" dirty="0" err="1"/>
              <a:t>belenilýär</a:t>
            </a:r>
            <a:r>
              <a:rPr lang="sq-AL" sz="2800" dirty="0"/>
              <a:t>.</a:t>
            </a:r>
            <a:endParaRPr lang="ru-RU" sz="2800" dirty="0"/>
          </a:p>
          <a:p>
            <a:r>
              <a:rPr lang="sq-AL" sz="2800" b="1" i="1" dirty="0"/>
              <a:t>     	</a:t>
            </a:r>
            <a:r>
              <a:rPr lang="sq-AL" sz="2800" i="1" dirty="0"/>
              <a:t>Tehniki meýil</a:t>
            </a:r>
            <a:r>
              <a:rPr lang="ru-RU" sz="2800" i="1" dirty="0" err="1"/>
              <a:t>nama</a:t>
            </a:r>
            <a:r>
              <a:rPr lang="ru-RU" sz="2800" b="1" i="1" dirty="0"/>
              <a:t> </a:t>
            </a:r>
            <a:r>
              <a:rPr lang="sq-AL" sz="2800" dirty="0"/>
              <a:t>daşama meýilnamalaryñ</a:t>
            </a:r>
            <a:r>
              <a:rPr lang="ru-RU" sz="2800" dirty="0"/>
              <a:t>, </a:t>
            </a:r>
            <a:r>
              <a:rPr lang="ru-RU" sz="2800" dirty="0" err="1"/>
              <a:t>ýük</a:t>
            </a:r>
            <a:r>
              <a:rPr lang="ru-RU" sz="2800" dirty="0"/>
              <a:t> </a:t>
            </a:r>
            <a:r>
              <a:rPr lang="sq-AL" sz="2800" dirty="0"/>
              <a:t>daşamak boýynça döwlet tabşyryklaryñ esasynda ulag ministrliginde işlenilip düzülýär. Ol daşama meýilnamalaryñ bökdençsiz ýerine ýetirilişini üpjün etmek üçin</a:t>
            </a:r>
            <a:r>
              <a:rPr lang="ru-RU" sz="2800" dirty="0"/>
              <a:t> </a:t>
            </a:r>
            <a:r>
              <a:rPr lang="ru-RU" sz="2800" dirty="0" err="1"/>
              <a:t>zerur</a:t>
            </a:r>
            <a:r>
              <a:rPr lang="sq-AL" sz="2800" dirty="0"/>
              <a:t> tehniki serişdelere bolan talaby özünde jemleýär.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5777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260" y="784333"/>
            <a:ext cx="10154094" cy="52807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/>
              <a:t>	</a:t>
            </a:r>
            <a:r>
              <a:rPr lang="sq-AL" sz="2800" dirty="0" smtClean="0"/>
              <a:t>Ýük </a:t>
            </a:r>
            <a:r>
              <a:rPr lang="sq-AL" sz="2800" dirty="0"/>
              <a:t>daşamak hem-de ýolagçy gatnatmak işi ýerine ý</a:t>
            </a:r>
            <a:r>
              <a:rPr lang="ru-RU" sz="2800" dirty="0"/>
              <a:t>e</a:t>
            </a:r>
            <a:r>
              <a:rPr lang="sq-AL" sz="2800" dirty="0"/>
              <a:t>tirmek bilen bir wagtda ulag ulgamy özüniñ tehniki (mehaniki) işini hem ýerine ýetirýär. </a:t>
            </a:r>
            <a:r>
              <a:rPr lang="ru-RU" sz="2800" dirty="0" err="1"/>
              <a:t>Ulagyň</a:t>
            </a:r>
            <a:r>
              <a:rPr lang="sq-AL" sz="2800" dirty="0"/>
              <a:t> tehniki (mehaniki) iş</a:t>
            </a:r>
            <a:r>
              <a:rPr lang="ru-RU" sz="2800" dirty="0"/>
              <a:t>i</a:t>
            </a:r>
            <a:r>
              <a:rPr lang="sq-AL" sz="2800" dirty="0"/>
              <a:t> hereket edýän düzümiñ geç</a:t>
            </a:r>
            <a:r>
              <a:rPr lang="ru-RU" sz="2800" dirty="0" err="1"/>
              <a:t>ýä</a:t>
            </a:r>
            <a:r>
              <a:rPr lang="sq-AL" sz="2800" dirty="0"/>
              <a:t>n ýoly bilen baglanyşyklydyr. Ulag ulgamyñ tehniki işini hasaba alma</a:t>
            </a:r>
            <a:r>
              <a:rPr lang="ru-RU" sz="2800" dirty="0"/>
              <a:t>k</a:t>
            </a:r>
            <a:r>
              <a:rPr lang="sq-AL" sz="2800" dirty="0"/>
              <a:t> zerurlygy maddy, maliýe we zähmet resurslary köpçülikleýin tygşytlamak </a:t>
            </a:r>
            <a:r>
              <a:rPr lang="ru-RU" sz="2800" dirty="0" err="1"/>
              <a:t>esasynda</a:t>
            </a:r>
            <a:r>
              <a:rPr lang="ru-RU" sz="2800" dirty="0"/>
              <a:t> </a:t>
            </a:r>
            <a:r>
              <a:rPr lang="sq-AL" sz="2800" dirty="0"/>
              <a:t>döwletiñ ulaga bolan talabyny doly</a:t>
            </a:r>
            <a:r>
              <a:rPr lang="ru-RU" sz="2800" dirty="0"/>
              <a:t> </a:t>
            </a:r>
            <a:r>
              <a:rPr lang="ru-RU" sz="2800" dirty="0" err="1"/>
              <a:t>kanagatlandyr</a:t>
            </a:r>
            <a:r>
              <a:rPr lang="sq-AL" sz="2800" dirty="0"/>
              <a:t>ma</a:t>
            </a:r>
            <a:r>
              <a:rPr lang="ru-RU" sz="2800" dirty="0"/>
              <a:t>k</a:t>
            </a:r>
            <a:r>
              <a:rPr lang="sq-AL" sz="2800" dirty="0"/>
              <a:t>dan gelip çykýar. </a:t>
            </a:r>
            <a:r>
              <a:rPr lang="ru-RU" sz="2800" dirty="0"/>
              <a:t>T</a:t>
            </a:r>
            <a:r>
              <a:rPr lang="sq-AL" sz="2800" dirty="0"/>
              <a:t>ehniki işi hasaba almak we derñemek üçin </a:t>
            </a:r>
            <a:r>
              <a:rPr lang="ru-RU" sz="2800" dirty="0"/>
              <a:t>h</a:t>
            </a:r>
            <a:r>
              <a:rPr lang="sq-AL" sz="2800" dirty="0"/>
              <a:t>er bir ulag görnüşinde kesgitli san hem-de hil görkeziji</a:t>
            </a:r>
            <a:r>
              <a:rPr lang="ru-RU" sz="2800" dirty="0" err="1"/>
              <a:t>den</a:t>
            </a:r>
            <a:r>
              <a:rPr lang="ru-RU" sz="2800" dirty="0"/>
              <a:t> </a:t>
            </a:r>
            <a:r>
              <a:rPr lang="ru-RU" sz="2800" dirty="0" err="1"/>
              <a:t>peýdalanylýar</a:t>
            </a:r>
            <a:r>
              <a:rPr lang="sq-AL" sz="2800" dirty="0"/>
              <a:t>. </a:t>
            </a:r>
            <a:endParaRPr lang="ru-RU" sz="2800" dirty="0"/>
          </a:p>
          <a:p>
            <a:pPr marL="0" indent="0">
              <a:buNone/>
            </a:pPr>
            <a:r>
              <a:rPr lang="sq-AL" sz="2800" b="1" i="1" dirty="0" smtClean="0"/>
              <a:t>    </a:t>
            </a:r>
            <a:r>
              <a:rPr lang="sq-AL" sz="2800" b="1" i="1" dirty="0"/>
              <a:t>	</a:t>
            </a:r>
            <a:r>
              <a:rPr lang="sq-AL" sz="2800" i="1" dirty="0"/>
              <a:t>Tehniki işiñ san görkezijilerine </a:t>
            </a:r>
            <a:r>
              <a:rPr lang="ru-RU" sz="2800" dirty="0" err="1"/>
              <a:t>şu</a:t>
            </a:r>
            <a:r>
              <a:rPr lang="ru-RU" sz="2800" dirty="0"/>
              <a:t> </a:t>
            </a:r>
            <a:r>
              <a:rPr lang="ru-RU" sz="2800" dirty="0" err="1"/>
              <a:t>aşakdakylar</a:t>
            </a:r>
            <a:r>
              <a:rPr lang="ru-RU" sz="2800" i="1" dirty="0"/>
              <a:t> </a:t>
            </a:r>
            <a:r>
              <a:rPr lang="ru-RU" sz="2800" dirty="0" err="1"/>
              <a:t>degişli</a:t>
            </a:r>
            <a:r>
              <a:rPr lang="sq-AL" sz="2800" dirty="0"/>
              <a:t>:</a:t>
            </a:r>
            <a:endParaRPr lang="ru-RU" sz="2800" dirty="0"/>
          </a:p>
          <a:p>
            <a:pPr lvl="0"/>
            <a:r>
              <a:rPr lang="sq-AL" sz="2800" dirty="0"/>
              <a:t>hereket edýän düzümiñ jemi geçen ýoly</a:t>
            </a:r>
            <a:r>
              <a:rPr lang="ru-RU" sz="2800" dirty="0"/>
              <a:t>;</a:t>
            </a:r>
            <a:r>
              <a:rPr lang="sq-AL" sz="2800" dirty="0"/>
              <a:t> ol otly-km, lokomotiw-km, wagon-km, gämi-km, adatça</a:t>
            </a:r>
            <a:r>
              <a:rPr lang="ru-RU" sz="2800" dirty="0"/>
              <a:t>,</a:t>
            </a:r>
            <a:r>
              <a:rPr lang="sq-AL" sz="2800" dirty="0"/>
              <a:t> ýükli we ýüksiz geç</a:t>
            </a:r>
            <a:r>
              <a:rPr lang="ru-RU" sz="2800" dirty="0" err="1"/>
              <a:t>il</a:t>
            </a:r>
            <a:r>
              <a:rPr lang="sq-AL" sz="2800" dirty="0"/>
              <a:t>en ýol tapawutlandyrylýar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682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262" y="332701"/>
            <a:ext cx="10249786" cy="6397708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/>
              <a:t>		</a:t>
            </a:r>
            <a:r>
              <a:rPr lang="sq-AL" sz="2800" dirty="0" smtClean="0"/>
              <a:t>ugradylýan </a:t>
            </a:r>
            <a:r>
              <a:rPr lang="sq-AL" sz="2800" dirty="0"/>
              <a:t>noka</a:t>
            </a:r>
            <a:r>
              <a:rPr lang="ru-RU" sz="2800" dirty="0"/>
              <a:t>t</a:t>
            </a:r>
            <a:r>
              <a:rPr lang="sq-AL" sz="2800" dirty="0"/>
              <a:t>da, ýol ugrunda we eltilmeli nokatda amala aşyrylýan ýük işleriñ sany;</a:t>
            </a:r>
            <a:endParaRPr lang="ru-RU" sz="2800" dirty="0"/>
          </a:p>
          <a:p>
            <a:pPr lvl="0"/>
            <a:r>
              <a:rPr lang="sq-AL" sz="2800" dirty="0"/>
              <a:t>ulagyñ bir bölüminden başga bir bölümine  geçirilen hereket edýän düzüm birlikleriñ sany.</a:t>
            </a:r>
            <a:endParaRPr lang="ru-RU" sz="2800" dirty="0"/>
          </a:p>
          <a:p>
            <a:r>
              <a:rPr lang="sq-AL" sz="2800" b="1" i="1" dirty="0"/>
              <a:t>     	</a:t>
            </a:r>
            <a:r>
              <a:rPr lang="sq-AL" sz="2800" i="1" dirty="0"/>
              <a:t>Tehniki işiñ hil görkezijilerine</a:t>
            </a:r>
            <a:r>
              <a:rPr lang="ru-RU" sz="2800" dirty="0"/>
              <a:t> </a:t>
            </a:r>
            <a:r>
              <a:rPr lang="ru-RU" sz="2800" dirty="0" err="1"/>
              <a:t>şu</a:t>
            </a:r>
            <a:r>
              <a:rPr lang="ru-RU" sz="2800" dirty="0"/>
              <a:t> </a:t>
            </a:r>
            <a:r>
              <a:rPr lang="ru-RU" sz="2800" dirty="0" err="1"/>
              <a:t>aşakdakylar</a:t>
            </a:r>
            <a:r>
              <a:rPr lang="ru-RU" sz="2800" i="1" dirty="0"/>
              <a:t> </a:t>
            </a:r>
            <a:r>
              <a:rPr lang="ru-RU" sz="2800" dirty="0" err="1"/>
              <a:t>degişli</a:t>
            </a:r>
            <a:r>
              <a:rPr lang="sq-AL" sz="2800" dirty="0"/>
              <a:t>: </a:t>
            </a:r>
            <a:endParaRPr lang="ru-RU" sz="2800" dirty="0"/>
          </a:p>
          <a:p>
            <a:pPr lvl="0"/>
            <a:r>
              <a:rPr lang="sq-AL" sz="2800" dirty="0"/>
              <a:t>ulag birlikleriñ (lokomotiw, wagon, gämi, awtomobil, uçar) sagatlaýyn ýa-da gije-gündiz</a:t>
            </a:r>
            <a:r>
              <a:rPr lang="ru-RU" sz="2800" dirty="0" err="1"/>
              <a:t>däki</a:t>
            </a:r>
            <a:r>
              <a:rPr lang="sq-AL" sz="2800" dirty="0"/>
              <a:t> aýlawy;</a:t>
            </a:r>
            <a:endParaRPr lang="ru-RU" sz="2800" dirty="0"/>
          </a:p>
          <a:p>
            <a:pPr lvl="0"/>
            <a:r>
              <a:rPr lang="sq-AL" sz="2800" dirty="0"/>
              <a:t>ulag birlikleriñ gije-gündiz</a:t>
            </a:r>
            <a:r>
              <a:rPr lang="ru-RU" sz="2800" dirty="0" err="1"/>
              <a:t>de</a:t>
            </a:r>
            <a:r>
              <a:rPr lang="sq-AL" sz="2800" dirty="0"/>
              <a:t> geçen ýoly;</a:t>
            </a:r>
            <a:endParaRPr lang="ru-RU" sz="2800" dirty="0"/>
          </a:p>
          <a:p>
            <a:pPr lvl="0"/>
            <a:r>
              <a:rPr lang="sq-AL" sz="2800" dirty="0"/>
              <a:t>hereketiñ sagatlaýyn tizligi;</a:t>
            </a:r>
            <a:endParaRPr lang="ru-RU" sz="2800" dirty="0"/>
          </a:p>
          <a:p>
            <a:pPr lvl="0"/>
            <a:r>
              <a:rPr lang="sq-AL" sz="2800" dirty="0"/>
              <a:t>hereket edýän düzüme (wagon, gämi, awtomobil we beýl.) hereketsiz we hereketli ýagdaýynda düşýän agram;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5156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0149" y="446567"/>
            <a:ext cx="10352652" cy="6411433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/>
              <a:t>	</a:t>
            </a:r>
            <a:r>
              <a:rPr lang="ru-RU" sz="2800" dirty="0" err="1"/>
              <a:t>berlen</a:t>
            </a:r>
            <a:r>
              <a:rPr lang="sq-AL" sz="2800" dirty="0"/>
              <a:t> wagtda ulag birligiñ ýükli geçen ýolunuñ umumy geçilen ýola bolan gatnaşygy, ýagny, geçilen ýoly peýdalanma</a:t>
            </a:r>
            <a:r>
              <a:rPr lang="ru-RU" sz="2800" dirty="0"/>
              <a:t>k</a:t>
            </a:r>
            <a:r>
              <a:rPr lang="sq-AL" sz="2800" dirty="0"/>
              <a:t> koeffisienti;</a:t>
            </a:r>
            <a:endParaRPr lang="ru-RU" sz="2800" dirty="0"/>
          </a:p>
          <a:p>
            <a:pPr lvl="0"/>
            <a:r>
              <a:rPr lang="sq-AL" sz="2800" dirty="0"/>
              <a:t>ulag birligiñ gije-gündizdäki işiniñ ortaça dowamlylygy;</a:t>
            </a:r>
            <a:endParaRPr lang="ru-RU" sz="2800" dirty="0"/>
          </a:p>
          <a:p>
            <a:pPr lvl="0"/>
            <a:r>
              <a:rPr lang="sq-AL" sz="2800" dirty="0"/>
              <a:t>hereket edýän düzümi peýdalanmak koeffisienti, ýagny, </a:t>
            </a:r>
            <a:r>
              <a:rPr lang="ru-RU" sz="2800" dirty="0" err="1"/>
              <a:t>hereketdäki</a:t>
            </a:r>
            <a:r>
              <a:rPr lang="sq-AL" sz="2800" dirty="0"/>
              <a:t> ulag birlikleriñ sanawda bar bolanlara </a:t>
            </a:r>
            <a:r>
              <a:rPr lang="ru-RU" sz="2800" dirty="0"/>
              <a:t>%</a:t>
            </a:r>
            <a:r>
              <a:rPr lang="sq-AL" sz="2800" dirty="0"/>
              <a:t> gatnaşygy;</a:t>
            </a:r>
            <a:endParaRPr lang="ru-RU" sz="2800" dirty="0"/>
          </a:p>
          <a:p>
            <a:pPr lvl="0"/>
            <a:r>
              <a:rPr lang="sq-AL" sz="2800" dirty="0"/>
              <a:t>ulag birlikleriñ hasap döwründäki öndürijiligi (tonno-km-de).</a:t>
            </a:r>
            <a:endParaRPr lang="ru-RU" sz="2800" dirty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</a:t>
            </a:r>
            <a:r>
              <a:rPr lang="sq-AL" sz="2800" dirty="0" smtClean="0"/>
              <a:t>Şu </a:t>
            </a:r>
            <a:r>
              <a:rPr lang="sq-AL" sz="2800" dirty="0"/>
              <a:t>görkezijileriñ kömegi bilen wagt boýunça hereket edýän düzümi ulanmagyñ hiline, kuwwatyna we ýük göterijiligine baha berip bolar. Wajyp wagt görkezijilere aýlaw, ortaça gije-gündizde geçilen ýol</a:t>
            </a:r>
            <a:r>
              <a:rPr lang="ru-RU" sz="2800" dirty="0"/>
              <a:t>,</a:t>
            </a:r>
            <a:r>
              <a:rPr lang="sq-AL" sz="2800" dirty="0"/>
              <a:t> ulag birligiñ hereket tizligi degişlidir.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4367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193</TotalTime>
  <Words>208</Words>
  <Application>Microsoft Office PowerPoint</Application>
  <PresentationFormat>Произвольный</PresentationFormat>
  <Paragraphs>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Натуральные материалы</vt:lpstr>
      <vt:lpstr>Презентация PowerPoint</vt:lpstr>
      <vt:lpstr>Ulag işiñ tehniki üpjünçiligi</vt:lpstr>
      <vt:lpstr>PEÝDALANYLAN  EDEBIÝATLAR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Milli ykdysadyýetler dünýä hojalygyň esasy düzüm bölegidir</dc:title>
  <dc:creator>Lenova</dc:creator>
  <cp:lastModifiedBy>User</cp:lastModifiedBy>
  <cp:revision>16</cp:revision>
  <dcterms:created xsi:type="dcterms:W3CDTF">2021-09-20T14:48:57Z</dcterms:created>
  <dcterms:modified xsi:type="dcterms:W3CDTF">2021-10-10T10:10:10Z</dcterms:modified>
</cp:coreProperties>
</file>