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Прямоугольник 3"/>
          <p:cNvSpPr>
            <a:spLocks noChangeArrowheads="1"/>
          </p:cNvSpPr>
          <p:nvPr/>
        </p:nvSpPr>
        <p:spPr bwMode="auto">
          <a:xfrm>
            <a:off x="285750" y="785813"/>
            <a:ext cx="8501063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sq-AL" sz="4000">
                <a:cs typeface="Arial" charset="0"/>
              </a:rPr>
              <a:t>Organiki himiýa. 9 synp.</a:t>
            </a:r>
          </a:p>
          <a:p>
            <a:pPr>
              <a:lnSpc>
                <a:spcPct val="90000"/>
              </a:lnSpc>
            </a:pPr>
            <a:r>
              <a:rPr lang="sq-AL" sz="4000">
                <a:cs typeface="Arial" charset="0"/>
              </a:rPr>
              <a:t>Alkanlar.Halkaly alkanlar.</a:t>
            </a:r>
            <a:endParaRPr lang="en-US" sz="4000">
              <a:cs typeface="Arial" charset="0"/>
            </a:endParaRPr>
          </a:p>
          <a:p>
            <a:pPr>
              <a:lnSpc>
                <a:spcPct val="90000"/>
              </a:lnSpc>
            </a:pPr>
            <a:endParaRPr lang="sq-AL" sz="40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sq-AL" sz="3200">
                <a:cs typeface="Arial" charset="0"/>
              </a:rPr>
              <a:t>1)Alkanyň monobromönümi bar .Howa boýunça dykyzlygy(</a:t>
            </a:r>
            <a:r>
              <a:rPr lang="en-US" sz="3200">
                <a:cs typeface="Arial" charset="0"/>
              </a:rPr>
              <a:t>p</a:t>
            </a:r>
            <a:r>
              <a:rPr lang="sq-AL" sz="3200">
                <a:cs typeface="Arial" charset="0"/>
              </a:rPr>
              <a:t>=4,24).</a:t>
            </a:r>
          </a:p>
          <a:p>
            <a:pPr>
              <a:lnSpc>
                <a:spcPct val="90000"/>
              </a:lnSpc>
            </a:pPr>
            <a:r>
              <a:rPr lang="sq-AL" sz="3200">
                <a:cs typeface="Arial" charset="0"/>
              </a:rPr>
              <a:t>Onuň formulasyny kesgitläň.</a:t>
            </a:r>
            <a:endParaRPr lang="en-US" sz="3200"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742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q-AL" sz="2000" smtClean="0"/>
              <a:t>Berlen: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CnH</a:t>
            </a:r>
            <a:r>
              <a:rPr lang="sq-AL" sz="1600" smtClean="0"/>
              <a:t>2n+1</a:t>
            </a:r>
            <a:r>
              <a:rPr lang="sq-AL" sz="2000" smtClean="0"/>
              <a:t>Br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D=4,24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X-</a:t>
            </a:r>
            <a:r>
              <a:rPr lang="sq-AL" sz="2000" smtClean="0"/>
              <a:t>?            Çözülişi.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q-AL" sz="20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q-AL" sz="2000" smtClean="0"/>
          </a:p>
          <a:p>
            <a:pPr>
              <a:lnSpc>
                <a:spcPct val="90000"/>
              </a:lnSpc>
            </a:pPr>
            <a:r>
              <a:rPr lang="sq-AL" sz="2000" smtClean="0"/>
              <a:t>                                                 M (</a:t>
            </a:r>
            <a:r>
              <a:rPr lang="sq-AL" sz="2000" u="sng" smtClean="0"/>
              <a:t>CnH</a:t>
            </a:r>
            <a:r>
              <a:rPr lang="sq-AL" sz="1600" u="sng" smtClean="0"/>
              <a:t>2n+1</a:t>
            </a:r>
            <a:r>
              <a:rPr lang="sq-AL" sz="2000" u="sng" smtClean="0"/>
              <a:t>Br)</a:t>
            </a:r>
            <a:endParaRPr lang="sq-AL" sz="20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2000" smtClean="0"/>
              <a:t>1.Maddanyň molýar massasy:       M(howa)         =</a:t>
            </a:r>
            <a:r>
              <a:rPr lang="sq-AL" sz="2400" smtClean="0"/>
              <a:t>4,24,</a:t>
            </a:r>
            <a:endParaRPr lang="sq-AL" sz="20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2000" smtClean="0"/>
              <a:t> M(CnH</a:t>
            </a:r>
            <a:r>
              <a:rPr lang="sq-AL" sz="1600" smtClean="0"/>
              <a:t>2n+1</a:t>
            </a:r>
            <a:r>
              <a:rPr lang="sq-AL" sz="2000" smtClean="0"/>
              <a:t>Br)=29*4,24=123g</a:t>
            </a:r>
            <a:r>
              <a:rPr lang="en-US" sz="2000" smtClean="0">
                <a:cs typeface="Arial" charset="0"/>
              </a:rPr>
              <a:t>/</a:t>
            </a:r>
            <a:r>
              <a:rPr lang="sq-AL" sz="2000" smtClean="0">
                <a:cs typeface="Arial" charset="0"/>
              </a:rPr>
              <a:t>mol,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2000" smtClean="0">
                <a:cs typeface="Arial" charset="0"/>
              </a:rPr>
              <a:t> M(Br)=80g</a:t>
            </a:r>
            <a:r>
              <a:rPr lang="en-US" sz="2000" smtClean="0">
                <a:cs typeface="Arial" charset="0"/>
              </a:rPr>
              <a:t>/</a:t>
            </a:r>
            <a:r>
              <a:rPr lang="sq-AL" sz="2000" smtClean="0">
                <a:cs typeface="Arial" charset="0"/>
              </a:rPr>
              <a:t>mol.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2000" smtClean="0">
                <a:cs typeface="Arial" charset="0"/>
              </a:rPr>
              <a:t>Onda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2000" smtClean="0">
                <a:cs typeface="Arial" charset="0"/>
              </a:rPr>
              <a:t>           M(CnH</a:t>
            </a:r>
            <a:r>
              <a:rPr lang="sq-AL" sz="1600" smtClean="0">
                <a:cs typeface="Arial" charset="0"/>
              </a:rPr>
              <a:t>2n+1</a:t>
            </a:r>
            <a:r>
              <a:rPr lang="sq-AL" sz="2000" smtClean="0">
                <a:cs typeface="Arial" charset="0"/>
              </a:rPr>
              <a:t>)=123-80=43g</a:t>
            </a:r>
            <a:r>
              <a:rPr lang="en-US" sz="2000" smtClean="0">
                <a:cs typeface="Arial" charset="0"/>
              </a:rPr>
              <a:t>/</a:t>
            </a:r>
            <a:r>
              <a:rPr lang="sq-AL" sz="2000" smtClean="0">
                <a:cs typeface="Arial" charset="0"/>
              </a:rPr>
              <a:t>mol.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2000" smtClean="0">
                <a:cs typeface="Arial" charset="0"/>
              </a:rPr>
              <a:t> Diýmek, n=3: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2000" smtClean="0">
                <a:cs typeface="Arial" charset="0"/>
              </a:rPr>
              <a:t>             M(C</a:t>
            </a:r>
            <a:r>
              <a:rPr lang="sq-AL" sz="1600" smtClean="0">
                <a:cs typeface="Arial" charset="0"/>
              </a:rPr>
              <a:t>3</a:t>
            </a:r>
            <a:r>
              <a:rPr lang="sq-AL" sz="2000" smtClean="0">
                <a:cs typeface="Arial" charset="0"/>
              </a:rPr>
              <a:t>H</a:t>
            </a:r>
            <a:r>
              <a:rPr lang="sq-AL" sz="1600" smtClean="0">
                <a:cs typeface="Arial" charset="0"/>
              </a:rPr>
              <a:t>7</a:t>
            </a:r>
            <a:r>
              <a:rPr lang="sq-AL" sz="2000" smtClean="0">
                <a:cs typeface="Arial" charset="0"/>
              </a:rPr>
              <a:t>)=43g</a:t>
            </a:r>
            <a:r>
              <a:rPr lang="en-US" sz="2000" smtClean="0">
                <a:cs typeface="Arial" charset="0"/>
              </a:rPr>
              <a:t>/</a:t>
            </a:r>
            <a:r>
              <a:rPr lang="sq-AL" sz="2000" smtClean="0">
                <a:cs typeface="Arial" charset="0"/>
              </a:rPr>
              <a:t>mol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2000" smtClean="0">
                <a:cs typeface="Arial" charset="0"/>
              </a:rPr>
              <a:t> Diýmek, näbelli madda-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2000" smtClean="0">
                <a:cs typeface="Arial" charset="0"/>
              </a:rPr>
              <a:t>     Jogaby:</a:t>
            </a:r>
            <a:r>
              <a:rPr lang="sq-AL" sz="1600" smtClean="0">
                <a:cs typeface="Arial" charset="0"/>
              </a:rPr>
              <a:t> </a:t>
            </a:r>
            <a:r>
              <a:rPr lang="sq-AL" sz="2000" smtClean="0">
                <a:cs typeface="Arial" charset="0"/>
              </a:rPr>
              <a:t>C</a:t>
            </a:r>
            <a:r>
              <a:rPr lang="sq-AL" sz="16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600" smtClean="0">
                <a:cs typeface="Arial" charset="0"/>
              </a:rPr>
              <a:t>7</a:t>
            </a:r>
            <a:r>
              <a:rPr lang="sq-AL" sz="2000" smtClean="0">
                <a:cs typeface="Arial" charset="0"/>
              </a:rPr>
              <a:t>Br.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2000" smtClean="0">
                <a:cs typeface="Arial" charset="0"/>
              </a:rPr>
              <a:t>2)Halkaly butan we buten-1 : a)geometriki izomerler,b)gomologlar, ç)gurluş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1600" smtClean="0">
                <a:cs typeface="Arial" charset="0"/>
              </a:rPr>
              <a:t>  </a:t>
            </a:r>
            <a:r>
              <a:rPr lang="sq-AL" sz="2000" smtClean="0">
                <a:cs typeface="Arial" charset="0"/>
              </a:rPr>
              <a:t>izomerler, d)şol bir madda.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1600" smtClean="0">
                <a:cs typeface="Arial" charset="0"/>
              </a:rPr>
              <a:t>  Jogaby: 3).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q-AL" sz="2000" smtClean="0">
                <a:cs typeface="Arial" charset="0"/>
              </a:rPr>
              <a:t>         </a:t>
            </a:r>
            <a:r>
              <a:rPr lang="sq-AL" sz="2000" smtClean="0"/>
              <a:t> </a:t>
            </a:r>
            <a:endParaRPr lang="ru-RU" sz="2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669088"/>
          </a:xfrm>
        </p:spPr>
        <p:txBody>
          <a:bodyPr/>
          <a:lstStyle/>
          <a:p>
            <a:r>
              <a:rPr lang="sq-AL" smtClean="0"/>
              <a:t>2.Alkenler.Alkinler.</a:t>
            </a:r>
          </a:p>
          <a:p>
            <a:r>
              <a:rPr lang="sq-AL" sz="2000" smtClean="0"/>
              <a:t>1)Gaz halyndaky maddanyň element düzüminiň aşakdakylar ýalydygy ýalydygy eksperiment ýoly bilen takyklanyldy: uglerodyň massa ülşi 0,8571</a:t>
            </a:r>
          </a:p>
          <a:p>
            <a:r>
              <a:rPr lang="sq-AL" sz="2000" smtClean="0"/>
              <a:t>(85,71</a:t>
            </a:r>
            <a:r>
              <a:rPr lang="en-US" sz="2000" smtClean="0"/>
              <a:t>%)</a:t>
            </a:r>
            <a:r>
              <a:rPr lang="sq-AL" sz="2000" smtClean="0"/>
              <a:t>, wodorodyň massa ülşi 0,1429 (ýa-da 14,29</a:t>
            </a:r>
            <a:r>
              <a:rPr lang="en-US" sz="2000" smtClean="0"/>
              <a:t>%</a:t>
            </a:r>
            <a:r>
              <a:rPr lang="sq-AL" sz="2000" smtClean="0"/>
              <a:t>). Kadaly şertlerde</a:t>
            </a:r>
          </a:p>
          <a:p>
            <a:r>
              <a:rPr lang="sq-AL" sz="2000" smtClean="0"/>
              <a:t>bu gazyň 1L massasy 1,25g düzýär. Berlen maddanyň himiki formulasyny</a:t>
            </a:r>
          </a:p>
          <a:p>
            <a:r>
              <a:rPr lang="sq-AL" sz="2000" smtClean="0"/>
              <a:t>tapyň.</a:t>
            </a:r>
          </a:p>
          <a:p>
            <a:r>
              <a:rPr lang="sq-AL" sz="2000" smtClean="0"/>
              <a:t>Berlen:                                         Çözülişi.</a:t>
            </a:r>
          </a:p>
          <a:p>
            <a:r>
              <a:rPr lang="sq-AL" sz="2000" smtClean="0"/>
              <a:t>W(</a:t>
            </a:r>
            <a:r>
              <a:rPr lang="en-US" sz="2000" smtClean="0"/>
              <a:t>C)=85</a:t>
            </a:r>
            <a:r>
              <a:rPr lang="sq-AL" sz="2000" smtClean="0"/>
              <a:t>,71</a:t>
            </a:r>
            <a:r>
              <a:rPr lang="en-US" sz="2000" smtClean="0"/>
              <a:t>%</a:t>
            </a:r>
            <a:r>
              <a:rPr lang="sq-AL" sz="2000" smtClean="0"/>
              <a:t>        1.Elementleriň atomlarynyň sanlarynyň gatnaşygy:        </a:t>
            </a:r>
            <a:endParaRPr lang="en-US" sz="2000" smtClean="0"/>
          </a:p>
          <a:p>
            <a:r>
              <a:rPr lang="en-US" sz="2000" smtClean="0"/>
              <a:t>W(H)=14</a:t>
            </a:r>
            <a:r>
              <a:rPr lang="sq-AL" sz="2000" smtClean="0"/>
              <a:t>,29</a:t>
            </a:r>
            <a:r>
              <a:rPr lang="en-US" sz="2000" smtClean="0"/>
              <a:t>%</a:t>
            </a:r>
            <a:r>
              <a:rPr lang="sq-AL" sz="2000" smtClean="0"/>
              <a:t>         C:H=85,71</a:t>
            </a:r>
            <a:r>
              <a:rPr lang="en-US" sz="2000" smtClean="0">
                <a:cs typeface="Arial" charset="0"/>
              </a:rPr>
              <a:t>/</a:t>
            </a:r>
            <a:r>
              <a:rPr lang="sq-AL" sz="2000" smtClean="0">
                <a:cs typeface="Arial" charset="0"/>
              </a:rPr>
              <a:t> 12:14,29</a:t>
            </a:r>
            <a:r>
              <a:rPr lang="en-US" sz="2000" smtClean="0">
                <a:cs typeface="Arial" charset="0"/>
              </a:rPr>
              <a:t>/</a:t>
            </a:r>
            <a:r>
              <a:rPr lang="sq-AL" sz="2000" smtClean="0">
                <a:cs typeface="Arial" charset="0"/>
              </a:rPr>
              <a:t>1=7,14:!4,29=1:2</a:t>
            </a:r>
            <a:endParaRPr lang="en-US" sz="2000" smtClean="0">
              <a:cs typeface="Arial" charset="0"/>
            </a:endParaRPr>
          </a:p>
          <a:p>
            <a:r>
              <a:rPr lang="sq-AL" sz="2000" smtClean="0"/>
              <a:t>V(X)=1L                  Ýönekeý formulasy:CH</a:t>
            </a:r>
            <a:r>
              <a:rPr lang="sq-AL" sz="1400" smtClean="0"/>
              <a:t>2.</a:t>
            </a:r>
          </a:p>
          <a:p>
            <a:r>
              <a:rPr lang="sq-AL" sz="2000" smtClean="0"/>
              <a:t>M(x)=1,25g       Ýönekeý:M(CH</a:t>
            </a:r>
            <a:r>
              <a:rPr lang="sq-AL" sz="1400" smtClean="0"/>
              <a:t>2</a:t>
            </a:r>
            <a:r>
              <a:rPr lang="sq-AL" sz="2000" smtClean="0"/>
              <a:t>)=12+2=14g</a:t>
            </a:r>
            <a:r>
              <a:rPr lang="en-US" sz="2000" smtClean="0">
                <a:cs typeface="Arial" charset="0"/>
              </a:rPr>
              <a:t>/</a:t>
            </a:r>
            <a:r>
              <a:rPr lang="sq-AL" sz="2000" smtClean="0">
                <a:cs typeface="Arial" charset="0"/>
              </a:rPr>
              <a:t> mol</a:t>
            </a:r>
            <a:endParaRPr lang="en-US" sz="1400" smtClean="0">
              <a:cs typeface="Arial" charset="0"/>
            </a:endParaRPr>
          </a:p>
          <a:p>
            <a:r>
              <a:rPr lang="sq-AL" sz="2000" smtClean="0"/>
              <a:t>X-?                    3. M=Vp=22,4*1,25=28,</a:t>
            </a:r>
          </a:p>
          <a:p>
            <a:r>
              <a:rPr lang="sq-AL" sz="2000" smtClean="0"/>
              <a:t>                              M=28g</a:t>
            </a:r>
            <a:r>
              <a:rPr lang="en-US" sz="2000" smtClean="0">
                <a:cs typeface="Arial" charset="0"/>
              </a:rPr>
              <a:t>/</a:t>
            </a:r>
            <a:r>
              <a:rPr lang="sq-AL" sz="2000" smtClean="0">
                <a:cs typeface="Arial" charset="0"/>
              </a:rPr>
              <a:t> mol</a:t>
            </a:r>
          </a:p>
          <a:p>
            <a:r>
              <a:rPr lang="sq-AL" sz="2000" smtClean="0">
                <a:cs typeface="Arial" charset="0"/>
              </a:rPr>
              <a:t>                              C</a:t>
            </a:r>
            <a:r>
              <a:rPr lang="sq-AL" sz="1400" smtClean="0">
                <a:cs typeface="Arial" charset="0"/>
              </a:rPr>
              <a:t>2</a:t>
            </a:r>
            <a:r>
              <a:rPr lang="sq-AL" sz="2000" smtClean="0">
                <a:cs typeface="Arial" charset="0"/>
              </a:rPr>
              <a:t>H</a:t>
            </a:r>
            <a:r>
              <a:rPr lang="sq-AL" sz="1400" smtClean="0">
                <a:cs typeface="Arial" charset="0"/>
              </a:rPr>
              <a:t>4</a:t>
            </a:r>
            <a:r>
              <a:rPr lang="sq-AL" sz="2000" smtClean="0"/>
              <a:t> </a:t>
            </a:r>
          </a:p>
          <a:p>
            <a:r>
              <a:rPr lang="sq-AL" sz="2000" smtClean="0"/>
              <a:t>                  Jogaby: etilen.                  </a:t>
            </a:r>
            <a:endParaRPr lang="ru-RU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524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smtClean="0"/>
              <a:t>2)</a:t>
            </a:r>
            <a:r>
              <a:rPr lang="sq-AL" sz="2000" smtClean="0"/>
              <a:t>.Asetileniň ýanmagynyň termohimiki deňlemesi: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 2C</a:t>
            </a:r>
            <a:r>
              <a:rPr lang="sq-AL" sz="1400" smtClean="0"/>
              <a:t>2</a:t>
            </a:r>
            <a:r>
              <a:rPr lang="sq-AL" sz="2000" smtClean="0"/>
              <a:t>H</a:t>
            </a:r>
            <a:r>
              <a:rPr lang="sq-AL" sz="1400" smtClean="0"/>
              <a:t>2</a:t>
            </a:r>
            <a:r>
              <a:rPr lang="sq-AL" sz="2000" smtClean="0"/>
              <a:t>+5O</a:t>
            </a:r>
            <a:r>
              <a:rPr lang="sq-AL" sz="1400" smtClean="0"/>
              <a:t>2</a:t>
            </a:r>
            <a:r>
              <a:rPr lang="sq-AL" sz="2000" smtClean="0"/>
              <a:t>=4CO</a:t>
            </a:r>
            <a:r>
              <a:rPr lang="sq-AL" sz="1400" smtClean="0"/>
              <a:t>2</a:t>
            </a:r>
            <a:r>
              <a:rPr lang="sq-AL" sz="2000" smtClean="0"/>
              <a:t>+2H</a:t>
            </a:r>
            <a:r>
              <a:rPr lang="sq-AL" sz="1400" smtClean="0"/>
              <a:t>2</a:t>
            </a:r>
            <a:r>
              <a:rPr lang="sq-AL" sz="2000" smtClean="0"/>
              <a:t>O+2610kj. 1,12L asetilen ýananda näçe ýylylyk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 bölünip çykar ? 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 Berlen:                                 Çözülişi.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Q=</a:t>
            </a:r>
            <a:r>
              <a:rPr lang="sq-AL" sz="2000" smtClean="0"/>
              <a:t>2610kj                       1,12L                       </a:t>
            </a:r>
            <a:r>
              <a:rPr lang="en-US" sz="2000" smtClean="0"/>
              <a:t>Q</a:t>
            </a:r>
            <a:r>
              <a:rPr lang="en-US" sz="1400" smtClean="0"/>
              <a:t>1</a:t>
            </a:r>
            <a:r>
              <a:rPr lang="sq-AL" sz="2000" smtClean="0"/>
              <a:t> 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V(C</a:t>
            </a:r>
            <a:r>
              <a:rPr lang="sq-AL" sz="1400" smtClean="0"/>
              <a:t>2</a:t>
            </a:r>
            <a:r>
              <a:rPr lang="sq-AL" sz="2000" smtClean="0"/>
              <a:t>H</a:t>
            </a:r>
            <a:r>
              <a:rPr lang="sq-AL" sz="1400" smtClean="0"/>
              <a:t>2</a:t>
            </a:r>
            <a:r>
              <a:rPr lang="sq-AL" sz="2000" smtClean="0"/>
              <a:t>)=1,12L             2C</a:t>
            </a:r>
            <a:r>
              <a:rPr lang="sq-AL" sz="1400" smtClean="0"/>
              <a:t>2</a:t>
            </a:r>
            <a:r>
              <a:rPr lang="sq-AL" sz="2000" smtClean="0"/>
              <a:t>H</a:t>
            </a:r>
            <a:r>
              <a:rPr lang="sq-AL" sz="1400" smtClean="0"/>
              <a:t>2+</a:t>
            </a:r>
            <a:r>
              <a:rPr lang="sq-AL" sz="2000" smtClean="0"/>
              <a:t>5O</a:t>
            </a:r>
            <a:r>
              <a:rPr lang="sq-AL" sz="1400" smtClean="0"/>
              <a:t>2</a:t>
            </a:r>
            <a:r>
              <a:rPr lang="sq-AL" sz="2000" smtClean="0"/>
              <a:t>=4CO</a:t>
            </a:r>
            <a:r>
              <a:rPr lang="sq-AL" sz="1400" smtClean="0"/>
              <a:t>2+</a:t>
            </a:r>
            <a:r>
              <a:rPr lang="sq-AL" sz="2000" smtClean="0"/>
              <a:t>2610kj      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--------------------      Vm=22,4L</a:t>
            </a:r>
            <a:r>
              <a:rPr lang="en-US" sz="2000" smtClean="0">
                <a:cs typeface="Arial" charset="0"/>
              </a:rPr>
              <a:t>/</a:t>
            </a:r>
            <a:r>
              <a:rPr lang="sq-AL" sz="2000" smtClean="0">
                <a:cs typeface="Arial" charset="0"/>
              </a:rPr>
              <a:t> mol</a:t>
            </a:r>
            <a:endParaRPr lang="en-US" sz="2000" smtClean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smtClean="0"/>
              <a:t>Q</a:t>
            </a:r>
            <a:r>
              <a:rPr lang="sq-AL" sz="1400" smtClean="0"/>
              <a:t>1=</a:t>
            </a:r>
            <a:r>
              <a:rPr lang="sq-AL" sz="2000" smtClean="0"/>
              <a:t>?                      V=44,8L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                                              44,8:2610=1,12:</a:t>
            </a:r>
            <a:r>
              <a:rPr lang="en-US" sz="2000" smtClean="0"/>
              <a:t>Q</a:t>
            </a:r>
            <a:r>
              <a:rPr lang="en-US" sz="1400" smtClean="0"/>
              <a:t>1</a:t>
            </a:r>
          </a:p>
          <a:p>
            <a:pPr>
              <a:lnSpc>
                <a:spcPct val="90000"/>
              </a:lnSpc>
            </a:pPr>
            <a:r>
              <a:rPr lang="en-US" sz="1400" smtClean="0"/>
              <a:t>    </a:t>
            </a:r>
            <a:r>
              <a:rPr lang="en-US" sz="2000" smtClean="0"/>
              <a:t>                   </a:t>
            </a:r>
            <a:r>
              <a:rPr lang="sq-AL" sz="2000" smtClean="0"/>
              <a:t>2610*1,12</a:t>
            </a:r>
            <a:r>
              <a:rPr lang="en-US" sz="20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                Q</a:t>
            </a:r>
            <a:r>
              <a:rPr lang="en-US" sz="1400" smtClean="0"/>
              <a:t>1=</a:t>
            </a:r>
            <a:r>
              <a:rPr lang="en-US" sz="2000" smtClean="0"/>
              <a:t>---------------</a:t>
            </a:r>
            <a:r>
              <a:rPr lang="sq-AL" sz="2000" smtClean="0"/>
              <a:t>=65,25kj.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                         44,8        </a:t>
            </a:r>
          </a:p>
          <a:p>
            <a:pPr>
              <a:lnSpc>
                <a:spcPct val="90000"/>
              </a:lnSpc>
            </a:pPr>
            <a:endParaRPr lang="sq-AL" sz="2000" smtClean="0"/>
          </a:p>
          <a:p>
            <a:pPr>
              <a:lnSpc>
                <a:spcPct val="90000"/>
              </a:lnSpc>
            </a:pPr>
            <a:r>
              <a:rPr lang="sq-AL" sz="2000" smtClean="0"/>
              <a:t>                 Jogaby:</a:t>
            </a:r>
            <a:r>
              <a:rPr lang="en-US" sz="2000" smtClean="0"/>
              <a:t>Q=</a:t>
            </a:r>
            <a:r>
              <a:rPr lang="sq-AL" sz="2000" smtClean="0"/>
              <a:t>65,25kj.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3)Etilen ýananda (1 mol) 14OOkj ýylylyk bölünip çykýar. 70kj ýylylyk almak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  üçin näçe ýylylyk ýakmaly</a:t>
            </a:r>
            <a:r>
              <a:rPr lang="ru-RU" sz="2000" smtClean="0"/>
              <a:t>?</a:t>
            </a:r>
            <a:endParaRPr lang="sq-AL" sz="2000" smtClean="0"/>
          </a:p>
          <a:p>
            <a:pPr>
              <a:lnSpc>
                <a:spcPct val="90000"/>
              </a:lnSpc>
            </a:pPr>
            <a:r>
              <a:rPr lang="ru-RU" sz="2000" smtClean="0"/>
              <a:t>4)1</a:t>
            </a:r>
            <a:r>
              <a:rPr lang="sq-AL" sz="2000" smtClean="0"/>
              <a:t>,12L asetilen ýananda 65,25kj ýylylyk bölünip çykdy. Termohimiki deň-</a:t>
            </a:r>
          </a:p>
          <a:p>
            <a:pPr>
              <a:lnSpc>
                <a:spcPct val="90000"/>
              </a:lnSpc>
            </a:pPr>
            <a:r>
              <a:rPr lang="sq-AL" sz="2000" smtClean="0"/>
              <a:t> leme düzüň.</a:t>
            </a:r>
            <a:endParaRPr lang="ru-RU" sz="2000" smtClean="0"/>
          </a:p>
          <a:p>
            <a:pPr>
              <a:lnSpc>
                <a:spcPct val="90000"/>
              </a:lnSpc>
            </a:pPr>
            <a:r>
              <a:rPr lang="sq-AL" sz="2000" smtClean="0"/>
              <a:t>5)Butadiýeniň massasynyň mukdary 0,25mol. Butadiýeniň m tapyň </a:t>
            </a:r>
            <a:r>
              <a:rPr lang="ru-RU" sz="2000" smtClean="0"/>
              <a:t>?</a:t>
            </a:r>
            <a:r>
              <a:rPr lang="sq-AL" sz="2000" smtClean="0"/>
              <a:t>                 </a:t>
            </a:r>
            <a:endParaRPr lang="ru-RU" sz="1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mtClean="0"/>
              <a:t>3</a:t>
            </a:r>
            <a:r>
              <a:rPr lang="sq-AL" smtClean="0"/>
              <a:t>.Tebigy gaz. Nebit.</a:t>
            </a:r>
            <a:endParaRPr lang="sq-AL" sz="2000" smtClean="0"/>
          </a:p>
          <a:p>
            <a:r>
              <a:rPr lang="sq-AL" sz="2000" smtClean="0"/>
              <a:t>1)90</a:t>
            </a:r>
            <a:r>
              <a:rPr lang="en-US" sz="2000" smtClean="0"/>
              <a:t>%metandan</a:t>
            </a:r>
            <a:r>
              <a:rPr lang="sq-AL" sz="2000" smtClean="0"/>
              <a:t>, 5</a:t>
            </a:r>
            <a:r>
              <a:rPr lang="en-US" sz="2000" smtClean="0"/>
              <a:t>%</a:t>
            </a:r>
            <a:r>
              <a:rPr lang="sq-AL" sz="2000" smtClean="0"/>
              <a:t>etandan, 3</a:t>
            </a:r>
            <a:r>
              <a:rPr lang="en-US" sz="2000" smtClean="0"/>
              <a:t>%</a:t>
            </a:r>
            <a:r>
              <a:rPr lang="sq-AL" sz="2000" smtClean="0"/>
              <a:t>propandan we 2</a:t>
            </a:r>
            <a:r>
              <a:rPr lang="en-US" sz="2000" smtClean="0"/>
              <a:t>%azotdan dur</a:t>
            </a:r>
            <a:r>
              <a:rPr lang="sq-AL" sz="2000" smtClean="0"/>
              <a:t>ýan tebigy</a:t>
            </a:r>
          </a:p>
          <a:p>
            <a:r>
              <a:rPr lang="sq-AL" sz="2000" smtClean="0"/>
              <a:t>Gazyň 1m3-ny doly ýakmak üçin näçe göwrüm kislorod we howa gerek?</a:t>
            </a:r>
          </a:p>
          <a:p>
            <a:r>
              <a:rPr lang="sq-AL" sz="2000" smtClean="0"/>
              <a:t>(H0wanyň düzüminde kislorod 20% diýip hasaplamaly).</a:t>
            </a:r>
          </a:p>
          <a:p>
            <a:r>
              <a:rPr lang="sq-AL" sz="2000" smtClean="0"/>
              <a:t>Berlen:</a:t>
            </a:r>
            <a:r>
              <a:rPr lang="ru-RU" sz="2000" smtClean="0"/>
              <a:t>                                    </a:t>
            </a:r>
            <a:r>
              <a:rPr lang="sq-AL" sz="2000" smtClean="0"/>
              <a:t>Çözülişi.</a:t>
            </a:r>
          </a:p>
          <a:p>
            <a:r>
              <a:rPr lang="sq-AL" sz="2000" smtClean="0"/>
              <a:t>W(CH</a:t>
            </a:r>
            <a:r>
              <a:rPr lang="sq-AL" sz="1400" smtClean="0"/>
              <a:t>4</a:t>
            </a:r>
            <a:r>
              <a:rPr lang="sq-AL" sz="2000" smtClean="0"/>
              <a:t>)=90%        1. V(CH</a:t>
            </a:r>
            <a:r>
              <a:rPr lang="sq-AL" sz="1400" smtClean="0"/>
              <a:t>4</a:t>
            </a:r>
            <a:r>
              <a:rPr lang="sq-AL" sz="2000" smtClean="0"/>
              <a:t>):  1m3t.g.—100% </a:t>
            </a:r>
            <a:endParaRPr lang="sq-AL" sz="1400" smtClean="0"/>
          </a:p>
          <a:p>
            <a:r>
              <a:rPr lang="sq-AL" sz="2000" smtClean="0"/>
              <a:t>W(C</a:t>
            </a:r>
            <a:r>
              <a:rPr lang="sq-AL" sz="1400" smtClean="0"/>
              <a:t>2</a:t>
            </a:r>
            <a:r>
              <a:rPr lang="sq-AL" sz="2000" smtClean="0"/>
              <a:t>H</a:t>
            </a:r>
            <a:r>
              <a:rPr lang="sq-AL" sz="1400" smtClean="0"/>
              <a:t>6</a:t>
            </a:r>
            <a:r>
              <a:rPr lang="sq-AL" sz="2000" smtClean="0"/>
              <a:t>)=5%                           X</a:t>
            </a:r>
            <a:r>
              <a:rPr lang="sq-AL" sz="1400" smtClean="0"/>
              <a:t>1</a:t>
            </a:r>
            <a:r>
              <a:rPr lang="sq-AL" sz="2000" smtClean="0"/>
              <a:t>----------90%;</a:t>
            </a:r>
            <a:endParaRPr lang="sq-AL" sz="1400" smtClean="0"/>
          </a:p>
          <a:p>
            <a:r>
              <a:rPr lang="sq-AL" sz="2000" smtClean="0"/>
              <a:t>W(C</a:t>
            </a:r>
            <a:r>
              <a:rPr lang="sq-AL" sz="1400" smtClean="0"/>
              <a:t>3</a:t>
            </a:r>
            <a:r>
              <a:rPr lang="sq-AL" sz="2000" smtClean="0"/>
              <a:t>H</a:t>
            </a:r>
            <a:r>
              <a:rPr lang="sq-AL" sz="1400" smtClean="0"/>
              <a:t>8</a:t>
            </a:r>
            <a:r>
              <a:rPr lang="sq-AL" sz="2000" smtClean="0"/>
              <a:t>)=3%               90* 1 </a:t>
            </a:r>
          </a:p>
          <a:p>
            <a:r>
              <a:rPr lang="sq-AL" sz="2000" smtClean="0"/>
              <a:t>W(N</a:t>
            </a:r>
            <a:r>
              <a:rPr lang="sq-AL" sz="1400" smtClean="0"/>
              <a:t>2</a:t>
            </a:r>
            <a:r>
              <a:rPr lang="sq-AL" sz="2000" smtClean="0"/>
              <a:t>)=2%             X</a:t>
            </a:r>
            <a:r>
              <a:rPr lang="sq-AL" sz="1400" smtClean="0"/>
              <a:t>1=------------=</a:t>
            </a:r>
            <a:r>
              <a:rPr lang="sq-AL" sz="2000" smtClean="0"/>
              <a:t>0,9</a:t>
            </a:r>
            <a:r>
              <a:rPr lang="sq-AL" sz="1400" smtClean="0"/>
              <a:t>m3 </a:t>
            </a:r>
            <a:r>
              <a:rPr lang="sq-AL" sz="2000" smtClean="0"/>
              <a:t>CH</a:t>
            </a:r>
            <a:r>
              <a:rPr lang="sq-AL" sz="1400" smtClean="0"/>
              <a:t>4.</a:t>
            </a:r>
          </a:p>
          <a:p>
            <a:r>
              <a:rPr lang="sq-AL" sz="2000" smtClean="0"/>
              <a:t>V(t.g.)=1m3                   100</a:t>
            </a:r>
          </a:p>
          <a:p>
            <a:r>
              <a:rPr lang="sq-AL" sz="2000" smtClean="0"/>
              <a:t>-----------------         2.V(C</a:t>
            </a:r>
            <a:r>
              <a:rPr lang="sq-AL" sz="1400" smtClean="0"/>
              <a:t>2</a:t>
            </a:r>
            <a:r>
              <a:rPr lang="sq-AL" sz="2000" smtClean="0"/>
              <a:t>H</a:t>
            </a:r>
            <a:r>
              <a:rPr lang="sq-AL" sz="1400" smtClean="0"/>
              <a:t>6</a:t>
            </a:r>
            <a:r>
              <a:rPr lang="sq-AL" sz="2000" smtClean="0"/>
              <a:t>):  1</a:t>
            </a:r>
            <a:r>
              <a:rPr lang="sq-AL" sz="1400" smtClean="0"/>
              <a:t>m3</a:t>
            </a:r>
            <a:r>
              <a:rPr lang="sq-AL" sz="2000" smtClean="0"/>
              <a:t>t.g.----100%</a:t>
            </a:r>
            <a:endParaRPr lang="sq-AL" sz="1400" smtClean="0"/>
          </a:p>
          <a:p>
            <a:r>
              <a:rPr lang="sq-AL" sz="2000" smtClean="0"/>
              <a:t>V(O</a:t>
            </a:r>
            <a:r>
              <a:rPr lang="sq-AL" sz="1400" smtClean="0"/>
              <a:t>2</a:t>
            </a:r>
            <a:r>
              <a:rPr lang="sq-AL" sz="1800" smtClean="0"/>
              <a:t>),V(howa)-</a:t>
            </a:r>
            <a:r>
              <a:rPr lang="ru-RU" sz="1800" smtClean="0"/>
              <a:t>?</a:t>
            </a:r>
            <a:r>
              <a:rPr lang="sq-AL" sz="1800" smtClean="0"/>
              <a:t>                          X</a:t>
            </a:r>
            <a:r>
              <a:rPr lang="sq-AL" sz="1400" smtClean="0"/>
              <a:t>2--------------   </a:t>
            </a:r>
            <a:r>
              <a:rPr lang="sq-AL" sz="2000" smtClean="0"/>
              <a:t>5%</a:t>
            </a:r>
            <a:endParaRPr lang="sq-AL" sz="1400" smtClean="0"/>
          </a:p>
          <a:p>
            <a:r>
              <a:rPr lang="sq-AL" sz="2000" smtClean="0"/>
              <a:t>                                    1*  5</a:t>
            </a:r>
          </a:p>
          <a:p>
            <a:r>
              <a:rPr lang="sq-AL" sz="2000" smtClean="0"/>
              <a:t>                            X</a:t>
            </a:r>
            <a:r>
              <a:rPr lang="sq-AL" sz="1400" smtClean="0"/>
              <a:t>2</a:t>
            </a:r>
            <a:r>
              <a:rPr lang="sq-AL" sz="2000" smtClean="0"/>
              <a:t>=--------=0,05m</a:t>
            </a:r>
            <a:r>
              <a:rPr lang="sq-AL" sz="1400" smtClean="0"/>
              <a:t>3 </a:t>
            </a:r>
            <a:r>
              <a:rPr lang="sq-AL" sz="2000" smtClean="0"/>
              <a:t>C</a:t>
            </a:r>
            <a:r>
              <a:rPr lang="sq-AL" sz="1400" smtClean="0"/>
              <a:t>2</a:t>
            </a:r>
            <a:r>
              <a:rPr lang="sq-AL" sz="2000" smtClean="0"/>
              <a:t>H</a:t>
            </a:r>
            <a:r>
              <a:rPr lang="sq-AL" sz="1400" smtClean="0"/>
              <a:t>6</a:t>
            </a:r>
            <a:r>
              <a:rPr lang="sq-AL" sz="2000" smtClean="0"/>
              <a:t>.</a:t>
            </a:r>
            <a:endParaRPr lang="sq-AL" sz="1400" smtClean="0"/>
          </a:p>
          <a:p>
            <a:r>
              <a:rPr lang="sq-AL" sz="1400" smtClean="0"/>
              <a:t>                                                   </a:t>
            </a:r>
            <a:r>
              <a:rPr lang="sq-AL" sz="2000" smtClean="0"/>
              <a:t> 100</a:t>
            </a:r>
          </a:p>
          <a:p>
            <a:r>
              <a:rPr lang="sq-AL" sz="2000" smtClean="0"/>
              <a:t>3.V(C</a:t>
            </a:r>
            <a:r>
              <a:rPr lang="sq-AL" sz="1400" smtClean="0"/>
              <a:t>3</a:t>
            </a:r>
            <a:r>
              <a:rPr lang="sq-AL" sz="2000" smtClean="0"/>
              <a:t>H</a:t>
            </a:r>
            <a:r>
              <a:rPr lang="sq-AL" sz="1400" smtClean="0"/>
              <a:t>8</a:t>
            </a:r>
            <a:r>
              <a:rPr lang="sq-AL" sz="2000" smtClean="0"/>
              <a:t>):  1m</a:t>
            </a:r>
            <a:r>
              <a:rPr lang="sq-AL" sz="1400" smtClean="0"/>
              <a:t>3</a:t>
            </a:r>
            <a:r>
              <a:rPr lang="sq-AL" sz="2000" smtClean="0"/>
              <a:t>t.g.---100%             </a:t>
            </a:r>
            <a:r>
              <a:rPr lang="sq-AL" sz="2000" u="sng" smtClean="0"/>
              <a:t>  1 * 3</a:t>
            </a:r>
            <a:endParaRPr lang="sq-AL" sz="2000" smtClean="0"/>
          </a:p>
          <a:p>
            <a:r>
              <a:rPr lang="sq-AL" sz="2000" smtClean="0"/>
              <a:t>                   X</a:t>
            </a:r>
            <a:r>
              <a:rPr lang="sq-AL" sz="1400" smtClean="0"/>
              <a:t>3------------  </a:t>
            </a:r>
            <a:r>
              <a:rPr lang="sq-AL" sz="2000" smtClean="0"/>
              <a:t>3 ;            X</a:t>
            </a:r>
            <a:r>
              <a:rPr lang="sq-AL" sz="1400" smtClean="0"/>
              <a:t>3</a:t>
            </a:r>
            <a:r>
              <a:rPr lang="sq-AL" sz="2000" smtClean="0"/>
              <a:t>=    100  =0,03m</a:t>
            </a:r>
            <a:r>
              <a:rPr lang="sq-AL" sz="1400" smtClean="0"/>
              <a:t>3.</a:t>
            </a:r>
            <a:endParaRPr lang="ru-RU" sz="1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sq-AL" sz="1800" smtClean="0"/>
              <a:t>4.V(N</a:t>
            </a:r>
            <a:r>
              <a:rPr lang="sq-AL" sz="1200" smtClean="0"/>
              <a:t>2</a:t>
            </a:r>
            <a:r>
              <a:rPr lang="sq-AL" sz="1800" smtClean="0"/>
              <a:t>): 1m</a:t>
            </a:r>
            <a:r>
              <a:rPr lang="sq-AL" sz="1200" smtClean="0"/>
              <a:t>3----</a:t>
            </a:r>
            <a:r>
              <a:rPr lang="sq-AL" sz="1800" smtClean="0"/>
              <a:t>100%       2* 1</a:t>
            </a:r>
          </a:p>
          <a:p>
            <a:r>
              <a:rPr lang="sq-AL" sz="1800" smtClean="0"/>
              <a:t>             X</a:t>
            </a:r>
            <a:r>
              <a:rPr lang="sq-AL" sz="1200" smtClean="0"/>
              <a:t>4-------- </a:t>
            </a:r>
            <a:r>
              <a:rPr lang="sq-AL" sz="1800" smtClean="0"/>
              <a:t>2%;    x</a:t>
            </a:r>
            <a:r>
              <a:rPr lang="sq-AL" sz="1200" smtClean="0"/>
              <a:t>4</a:t>
            </a:r>
            <a:r>
              <a:rPr lang="sq-AL" sz="1800" smtClean="0"/>
              <a:t>=-------=0,02mN</a:t>
            </a:r>
            <a:r>
              <a:rPr lang="sq-AL" sz="1200" smtClean="0"/>
              <a:t>2</a:t>
            </a:r>
          </a:p>
          <a:p>
            <a:r>
              <a:rPr lang="sq-AL" sz="1800" smtClean="0"/>
              <a:t>                                        100                        </a:t>
            </a:r>
          </a:p>
          <a:p>
            <a:r>
              <a:rPr lang="sq-AL" sz="1800" smtClean="0"/>
              <a:t>5. 0,9m</a:t>
            </a:r>
            <a:r>
              <a:rPr lang="sq-AL" sz="1200" smtClean="0"/>
              <a:t>3                                                                                    </a:t>
            </a:r>
          </a:p>
          <a:p>
            <a:r>
              <a:rPr lang="sq-AL" sz="1200" smtClean="0"/>
              <a:t>    </a:t>
            </a:r>
            <a:r>
              <a:rPr lang="sq-AL" sz="1800" smtClean="0"/>
              <a:t>CH</a:t>
            </a:r>
            <a:r>
              <a:rPr lang="sq-AL" sz="1200" smtClean="0"/>
              <a:t>4</a:t>
            </a:r>
            <a:r>
              <a:rPr lang="sq-AL" sz="1800" smtClean="0"/>
              <a:t> + 2O</a:t>
            </a:r>
            <a:r>
              <a:rPr lang="sq-AL" sz="1200" smtClean="0"/>
              <a:t>2</a:t>
            </a:r>
            <a:r>
              <a:rPr lang="sq-AL" sz="1200" smtClean="0">
                <a:cs typeface="Arial" charset="0"/>
              </a:rPr>
              <a:t>→ </a:t>
            </a:r>
            <a:r>
              <a:rPr lang="sq-AL" sz="1800" smtClean="0">
                <a:cs typeface="Arial" charset="0"/>
              </a:rPr>
              <a:t>CO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+H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O    </a:t>
            </a:r>
            <a:r>
              <a:rPr lang="sq-AL" sz="1800" u="sng" smtClean="0">
                <a:cs typeface="Arial" charset="0"/>
              </a:rPr>
              <a:t>0,9   </a:t>
            </a:r>
            <a:r>
              <a:rPr lang="en-US" sz="1800" u="sng" smtClean="0">
                <a:cs typeface="Arial" charset="0"/>
              </a:rPr>
              <a:t>y</a:t>
            </a:r>
            <a:r>
              <a:rPr lang="sq-AL" sz="1200" smtClean="0">
                <a:cs typeface="Arial" charset="0"/>
              </a:rPr>
              <a:t>1</a:t>
            </a:r>
            <a:r>
              <a:rPr lang="sq-AL" sz="1800" u="sng" smtClean="0">
                <a:cs typeface="Arial" charset="0"/>
              </a:rPr>
              <a:t> </a:t>
            </a:r>
            <a:r>
              <a:rPr lang="sq-AL" sz="1800" smtClean="0">
                <a:cs typeface="Arial" charset="0"/>
              </a:rPr>
              <a:t>;  </a:t>
            </a:r>
            <a:r>
              <a:rPr lang="sq-AL" sz="1800" u="sng" smtClean="0">
                <a:cs typeface="Arial" charset="0"/>
              </a:rPr>
              <a:t>           </a:t>
            </a:r>
            <a:endParaRPr lang="en-US" sz="1800" smtClean="0">
              <a:cs typeface="Arial" charset="0"/>
            </a:endParaRPr>
          </a:p>
          <a:p>
            <a:r>
              <a:rPr lang="sq-AL" sz="1800" smtClean="0">
                <a:cs typeface="Arial" charset="0"/>
              </a:rPr>
              <a:t>    1m</a:t>
            </a:r>
            <a:r>
              <a:rPr lang="sq-AL" sz="1200" smtClean="0">
                <a:cs typeface="Arial" charset="0"/>
              </a:rPr>
              <a:t>3                                             </a:t>
            </a:r>
            <a:r>
              <a:rPr lang="sq-AL" sz="1800" smtClean="0">
                <a:cs typeface="Arial" charset="0"/>
              </a:rPr>
              <a:t>   1  = 2    </a:t>
            </a:r>
            <a:r>
              <a:rPr lang="en-US" sz="1800" smtClean="0">
                <a:cs typeface="Arial" charset="0"/>
              </a:rPr>
              <a:t>y</a:t>
            </a:r>
            <a:r>
              <a:rPr lang="sq-AL" sz="1200" smtClean="0">
                <a:cs typeface="Arial" charset="0"/>
              </a:rPr>
              <a:t>1=</a:t>
            </a:r>
            <a:r>
              <a:rPr lang="sq-AL" sz="1800" u="sng" smtClean="0">
                <a:cs typeface="Arial" charset="0"/>
              </a:rPr>
              <a:t>0,9*2</a:t>
            </a:r>
            <a:r>
              <a:rPr lang="sq-AL" sz="1800" smtClean="0">
                <a:cs typeface="Arial" charset="0"/>
              </a:rPr>
              <a:t> =1,8m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O</a:t>
            </a:r>
            <a:r>
              <a:rPr lang="sq-AL" sz="1200" smtClean="0">
                <a:cs typeface="Arial" charset="0"/>
              </a:rPr>
              <a:t>2</a:t>
            </a:r>
          </a:p>
          <a:p>
            <a:r>
              <a:rPr lang="sq-AL" sz="1200" smtClean="0">
                <a:cs typeface="Arial" charset="0"/>
              </a:rPr>
              <a:t>          0,05m3   </a:t>
            </a:r>
            <a:r>
              <a:rPr lang="sq-AL" sz="1800" smtClean="0">
                <a:cs typeface="Arial" charset="0"/>
              </a:rPr>
              <a:t>y</a:t>
            </a:r>
            <a:r>
              <a:rPr lang="sq-AL" sz="1200" smtClean="0">
                <a:cs typeface="Arial" charset="0"/>
              </a:rPr>
              <a:t>2                                                                                                        </a:t>
            </a:r>
            <a:endParaRPr lang="sq-AL" sz="1800" smtClean="0">
              <a:cs typeface="Arial" charset="0"/>
            </a:endParaRPr>
          </a:p>
          <a:p>
            <a:r>
              <a:rPr lang="sq-AL" sz="1800" smtClean="0">
                <a:cs typeface="Arial" charset="0"/>
              </a:rPr>
              <a:t>6. 2C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+7O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=4CO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+H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O; </a:t>
            </a:r>
            <a:r>
              <a:rPr lang="sq-AL" sz="1800" u="sng" smtClean="0">
                <a:cs typeface="Arial" charset="0"/>
              </a:rPr>
              <a:t>0,05  </a:t>
            </a:r>
            <a:r>
              <a:rPr lang="sq-AL" sz="1800" smtClean="0">
                <a:cs typeface="Arial" charset="0"/>
              </a:rPr>
              <a:t> y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          0,05*7</a:t>
            </a:r>
          </a:p>
          <a:p>
            <a:r>
              <a:rPr lang="sq-AL" sz="1800" smtClean="0">
                <a:cs typeface="Arial" charset="0"/>
              </a:rPr>
              <a:t>      2m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   7m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                       2     =7</a:t>
            </a:r>
            <a:r>
              <a:rPr lang="en-US" sz="1800" smtClean="0">
                <a:cs typeface="Arial" charset="0"/>
              </a:rPr>
              <a:t>¯</a:t>
            </a:r>
            <a:r>
              <a:rPr lang="sq-AL" sz="1800" smtClean="0">
                <a:cs typeface="Arial" charset="0"/>
              </a:rPr>
              <a:t>;    y</a:t>
            </a:r>
            <a:r>
              <a:rPr lang="sq-AL" sz="1200" smtClean="0">
                <a:cs typeface="Arial" charset="0"/>
              </a:rPr>
              <a:t>2=---------------=</a:t>
            </a:r>
            <a:r>
              <a:rPr lang="sq-AL" sz="1800" smtClean="0">
                <a:cs typeface="Arial" charset="0"/>
              </a:rPr>
              <a:t>0,175m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O</a:t>
            </a:r>
            <a:r>
              <a:rPr lang="sq-AL" sz="1200" smtClean="0">
                <a:cs typeface="Arial" charset="0"/>
              </a:rPr>
              <a:t>2</a:t>
            </a:r>
          </a:p>
          <a:p>
            <a:r>
              <a:rPr lang="sq-AL" sz="1200" smtClean="0">
                <a:cs typeface="Arial" charset="0"/>
              </a:rPr>
              <a:t>                                                                                                         </a:t>
            </a:r>
            <a:r>
              <a:rPr lang="sq-AL" sz="1800" smtClean="0">
                <a:cs typeface="Arial" charset="0"/>
              </a:rPr>
              <a:t> 2         </a:t>
            </a:r>
            <a:endParaRPr lang="sq-AL" sz="1200" u="sng" smtClean="0">
              <a:cs typeface="Arial" charset="0"/>
            </a:endParaRPr>
          </a:p>
          <a:p>
            <a:r>
              <a:rPr lang="sq-AL" sz="1800" smtClean="0">
                <a:cs typeface="Arial" charset="0"/>
              </a:rPr>
              <a:t>   </a:t>
            </a:r>
            <a:r>
              <a:rPr lang="sq-AL" sz="1400" smtClean="0">
                <a:cs typeface="Arial" charset="0"/>
              </a:rPr>
              <a:t>  0,03m</a:t>
            </a:r>
            <a:r>
              <a:rPr lang="sq-AL" sz="1200" smtClean="0">
                <a:cs typeface="Arial" charset="0"/>
              </a:rPr>
              <a:t>3   </a:t>
            </a:r>
            <a:r>
              <a:rPr lang="sq-AL" sz="1400" smtClean="0">
                <a:cs typeface="Arial" charset="0"/>
              </a:rPr>
              <a:t>y</a:t>
            </a:r>
            <a:r>
              <a:rPr lang="sq-AL" sz="1200" smtClean="0">
                <a:cs typeface="Arial" charset="0"/>
              </a:rPr>
              <a:t>3                                            </a:t>
            </a:r>
            <a:r>
              <a:rPr lang="sq-AL" sz="1800" smtClean="0">
                <a:cs typeface="Arial" charset="0"/>
              </a:rPr>
              <a:t>0,03*5</a:t>
            </a:r>
            <a:endParaRPr lang="sq-AL" sz="1200" smtClean="0">
              <a:cs typeface="Arial" charset="0"/>
            </a:endParaRPr>
          </a:p>
          <a:p>
            <a:r>
              <a:rPr lang="sq-AL" sz="1800" smtClean="0">
                <a:cs typeface="Arial" charset="0"/>
              </a:rPr>
              <a:t>7.C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8</a:t>
            </a:r>
            <a:r>
              <a:rPr lang="sq-AL" sz="1800" smtClean="0">
                <a:cs typeface="Arial" charset="0"/>
              </a:rPr>
              <a:t>+ 5O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=3CO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+3H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O, y</a:t>
            </a:r>
            <a:r>
              <a:rPr lang="sq-AL" sz="1200" smtClean="0">
                <a:cs typeface="Arial" charset="0"/>
              </a:rPr>
              <a:t>3=</a:t>
            </a:r>
            <a:r>
              <a:rPr lang="sq-AL" sz="1800" smtClean="0">
                <a:cs typeface="Arial" charset="0"/>
              </a:rPr>
              <a:t>---------=0,15m</a:t>
            </a:r>
            <a:r>
              <a:rPr lang="sq-AL" sz="1200" smtClean="0">
                <a:cs typeface="Arial" charset="0"/>
              </a:rPr>
              <a:t>3 </a:t>
            </a:r>
            <a:r>
              <a:rPr lang="sq-AL" sz="1800" smtClean="0">
                <a:cs typeface="Arial" charset="0"/>
              </a:rPr>
              <a:t>O</a:t>
            </a:r>
            <a:r>
              <a:rPr lang="sq-AL" sz="1200" smtClean="0">
                <a:cs typeface="Arial" charset="0"/>
              </a:rPr>
              <a:t>2</a:t>
            </a:r>
          </a:p>
          <a:p>
            <a:r>
              <a:rPr lang="sq-AL" sz="1800" smtClean="0">
                <a:cs typeface="Arial" charset="0"/>
              </a:rPr>
              <a:t>     1m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  5m</a:t>
            </a:r>
            <a:r>
              <a:rPr lang="sq-AL" sz="1200" smtClean="0">
                <a:cs typeface="Arial" charset="0"/>
              </a:rPr>
              <a:t>3                                                </a:t>
            </a:r>
            <a:r>
              <a:rPr lang="sq-AL" sz="1800" smtClean="0">
                <a:cs typeface="Arial" charset="0"/>
              </a:rPr>
              <a:t>1                   </a:t>
            </a:r>
          </a:p>
          <a:p>
            <a:r>
              <a:rPr lang="sq-AL" sz="1800" smtClean="0">
                <a:cs typeface="Arial" charset="0"/>
              </a:rPr>
              <a:t>    </a:t>
            </a:r>
            <a:r>
              <a:rPr lang="sq-AL" sz="1200" smtClean="0">
                <a:cs typeface="Arial" charset="0"/>
              </a:rPr>
              <a:t>0,02m3       </a:t>
            </a:r>
            <a:r>
              <a:rPr lang="sq-AL" sz="1600" smtClean="0">
                <a:cs typeface="Arial" charset="0"/>
              </a:rPr>
              <a:t>y</a:t>
            </a:r>
            <a:r>
              <a:rPr lang="sq-AL" sz="1200" smtClean="0">
                <a:cs typeface="Arial" charset="0"/>
              </a:rPr>
              <a:t>4                                           </a:t>
            </a:r>
            <a:r>
              <a:rPr lang="sq-AL" sz="1800" smtClean="0">
                <a:cs typeface="Arial" charset="0"/>
              </a:rPr>
              <a:t>0,02*1</a:t>
            </a:r>
            <a:r>
              <a:rPr lang="sq-AL" sz="1200" smtClean="0">
                <a:cs typeface="Arial" charset="0"/>
              </a:rPr>
              <a:t>              </a:t>
            </a:r>
          </a:p>
          <a:p>
            <a:r>
              <a:rPr lang="sq-AL" sz="1800" smtClean="0">
                <a:cs typeface="Arial" charset="0"/>
              </a:rPr>
              <a:t>8. N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  +   O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 =2NO            y</a:t>
            </a:r>
            <a:r>
              <a:rPr lang="sq-AL" sz="1200" smtClean="0">
                <a:cs typeface="Arial" charset="0"/>
              </a:rPr>
              <a:t>4</a:t>
            </a:r>
            <a:r>
              <a:rPr lang="sq-AL" sz="1800" smtClean="0">
                <a:cs typeface="Arial" charset="0"/>
              </a:rPr>
              <a:t>=---------=0,02m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 O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.</a:t>
            </a:r>
          </a:p>
          <a:p>
            <a:r>
              <a:rPr lang="sq-AL" sz="1800" smtClean="0">
                <a:cs typeface="Arial" charset="0"/>
              </a:rPr>
              <a:t>   1m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      1m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                              1</a:t>
            </a:r>
          </a:p>
          <a:p>
            <a:r>
              <a:rPr lang="sq-AL" sz="1800" smtClean="0">
                <a:cs typeface="Arial" charset="0"/>
              </a:rPr>
              <a:t>9.y</a:t>
            </a:r>
            <a:r>
              <a:rPr lang="sq-AL" sz="1200" smtClean="0">
                <a:cs typeface="Arial" charset="0"/>
              </a:rPr>
              <a:t>1</a:t>
            </a:r>
            <a:r>
              <a:rPr lang="sq-AL" sz="1800" smtClean="0">
                <a:cs typeface="Arial" charset="0"/>
              </a:rPr>
              <a:t>+y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+y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+y</a:t>
            </a:r>
            <a:r>
              <a:rPr lang="sq-AL" sz="1200" smtClean="0">
                <a:cs typeface="Arial" charset="0"/>
              </a:rPr>
              <a:t>4</a:t>
            </a:r>
            <a:r>
              <a:rPr lang="sq-AL" sz="1800" smtClean="0">
                <a:cs typeface="Arial" charset="0"/>
              </a:rPr>
              <a:t>=1,8+0,175+0,15+0,02=2,145m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 O</a:t>
            </a:r>
            <a:r>
              <a:rPr lang="sq-AL" sz="1200" smtClean="0">
                <a:cs typeface="Arial" charset="0"/>
              </a:rPr>
              <a:t>2</a:t>
            </a:r>
          </a:p>
          <a:p>
            <a:r>
              <a:rPr lang="sq-AL" sz="1800" smtClean="0">
                <a:cs typeface="Arial" charset="0"/>
              </a:rPr>
              <a:t>10.Howa Z---100%          2,145*100</a:t>
            </a:r>
          </a:p>
          <a:p>
            <a:r>
              <a:rPr lang="sq-AL" sz="1800" smtClean="0">
                <a:cs typeface="Arial" charset="0"/>
              </a:rPr>
              <a:t>   O22,145m3—20%   Z=------------- =10,725m3. Jogaby: 10,725m3 howa gerek.</a:t>
            </a:r>
          </a:p>
          <a:p>
            <a:r>
              <a:rPr lang="sq-AL" sz="1800" smtClean="0">
                <a:cs typeface="Arial" charset="0"/>
              </a:rPr>
              <a:t>                                             1</a:t>
            </a:r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sq-AL" smtClean="0"/>
              <a:t>4.Arenler.</a:t>
            </a:r>
          </a:p>
          <a:p>
            <a:r>
              <a:rPr lang="sq-AL" sz="1800" smtClean="0"/>
              <a:t>1).Praktikada alynan teoriya boyunça alynmalysynyň 80%-i diýip hasapiap, 10,4g</a:t>
            </a:r>
          </a:p>
          <a:p>
            <a:r>
              <a:rPr lang="sq-AL" sz="1800" smtClean="0"/>
              <a:t>  benzol almak üçin ňäçe litr asetilen gerek?</a:t>
            </a:r>
          </a:p>
          <a:p>
            <a:r>
              <a:rPr lang="sq-AL" sz="1800" smtClean="0"/>
              <a:t> Berlen:                                     Çözülişi.</a:t>
            </a:r>
          </a:p>
          <a:p>
            <a:r>
              <a:rPr lang="sq-AL" sz="1800" smtClean="0"/>
              <a:t> w(pr.)=80%          1.Teoriýa boýunça benzolyň näçe m alynmalydygy:</a:t>
            </a:r>
          </a:p>
          <a:p>
            <a:r>
              <a:rPr lang="sq-AL" sz="1800" smtClean="0"/>
              <a:t> m(C</a:t>
            </a:r>
            <a:r>
              <a:rPr lang="sq-AL" sz="1200" smtClean="0"/>
              <a:t>6</a:t>
            </a:r>
            <a:r>
              <a:rPr lang="sq-AL" sz="1800" smtClean="0"/>
              <a:t>H</a:t>
            </a:r>
            <a:r>
              <a:rPr lang="sq-AL" sz="1200" smtClean="0"/>
              <a:t>6</a:t>
            </a:r>
            <a:r>
              <a:rPr lang="sq-AL" sz="1800" smtClean="0"/>
              <a:t>)=10,4g     10,4g---80%  </a:t>
            </a:r>
          </a:p>
          <a:p>
            <a:r>
              <a:rPr lang="sq-AL" sz="1800" smtClean="0"/>
              <a:t> v(C</a:t>
            </a:r>
            <a:r>
              <a:rPr lang="sq-AL" sz="1200" smtClean="0"/>
              <a:t>2</a:t>
            </a:r>
            <a:r>
              <a:rPr lang="sq-AL" sz="1800" smtClean="0"/>
              <a:t>H</a:t>
            </a:r>
            <a:r>
              <a:rPr lang="sq-AL" sz="1200" smtClean="0"/>
              <a:t>2</a:t>
            </a:r>
            <a:r>
              <a:rPr lang="sq-AL" sz="1800" smtClean="0"/>
              <a:t>)=?              X1------100%; 10,4:x=80:100, x=(10,4*100):80=13g.</a:t>
            </a:r>
          </a:p>
          <a:p>
            <a:r>
              <a:rPr lang="sq-AL" sz="1800" smtClean="0"/>
              <a:t>                              2.Näçe litr asetilen gerek:</a:t>
            </a:r>
          </a:p>
          <a:p>
            <a:r>
              <a:rPr lang="sq-AL" sz="1800" smtClean="0"/>
              <a:t>                                XL    t    13g </a:t>
            </a:r>
          </a:p>
          <a:p>
            <a:r>
              <a:rPr lang="sq-AL" sz="1800" smtClean="0"/>
              <a:t>                             3C</a:t>
            </a:r>
            <a:r>
              <a:rPr lang="sq-AL" sz="1200" smtClean="0"/>
              <a:t>2</a:t>
            </a:r>
            <a:r>
              <a:rPr lang="sq-AL" sz="1800" smtClean="0"/>
              <a:t>H</a:t>
            </a:r>
            <a:r>
              <a:rPr lang="sq-AL" sz="1200" smtClean="0"/>
              <a:t>2</a:t>
            </a:r>
            <a:r>
              <a:rPr lang="sq-AL" sz="1800" smtClean="0">
                <a:cs typeface="Arial" charset="0"/>
              </a:rPr>
              <a:t>→C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6</a:t>
            </a:r>
          </a:p>
          <a:p>
            <a:r>
              <a:rPr lang="sq-AL" sz="1800" smtClean="0">
                <a:cs typeface="Arial" charset="0"/>
              </a:rPr>
              <a:t>                              67,2L      78g</a:t>
            </a:r>
          </a:p>
          <a:p>
            <a:r>
              <a:rPr lang="sq-AL" sz="1800" smtClean="0">
                <a:cs typeface="Arial" charset="0"/>
              </a:rPr>
              <a:t>    M(C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)=78g</a:t>
            </a:r>
            <a:r>
              <a:rPr lang="sq-AL" sz="1800" smtClean="0"/>
              <a:t> 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mol,</a:t>
            </a:r>
            <a:r>
              <a:rPr lang="ru-RU" sz="1800" smtClean="0">
                <a:cs typeface="Arial" charset="0"/>
              </a:rPr>
              <a:t> </a:t>
            </a:r>
            <a:r>
              <a:rPr lang="sq-AL" sz="1800" smtClean="0">
                <a:cs typeface="Arial" charset="0"/>
              </a:rPr>
              <a:t>m(C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)=78g;</a:t>
            </a:r>
          </a:p>
          <a:p>
            <a:r>
              <a:rPr lang="sq-AL" sz="1800" smtClean="0">
                <a:cs typeface="Arial" charset="0"/>
              </a:rPr>
              <a:t>    Vm=22,4L,</a:t>
            </a:r>
          </a:p>
          <a:p>
            <a:r>
              <a:rPr lang="sq-AL" sz="1800" smtClean="0">
                <a:cs typeface="Arial" charset="0"/>
              </a:rPr>
              <a:t>   V(C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)=22,4L*3=67,2L,</a:t>
            </a:r>
          </a:p>
          <a:p>
            <a:endParaRPr lang="sq-AL" sz="1800" smtClean="0">
              <a:cs typeface="Arial" charset="0"/>
            </a:endParaRPr>
          </a:p>
          <a:p>
            <a:r>
              <a:rPr lang="sq-AL" sz="1800" smtClean="0">
                <a:cs typeface="Arial" charset="0"/>
              </a:rPr>
              <a:t>  X :67,2=13: 78,  X=67,2 *13 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 78=11,2L C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.</a:t>
            </a:r>
          </a:p>
          <a:p>
            <a:r>
              <a:rPr lang="sq-AL" sz="1800" smtClean="0">
                <a:cs typeface="Arial" charset="0"/>
              </a:rPr>
              <a:t>                                                                  Jogaby: V(C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)=11,2L. </a:t>
            </a:r>
          </a:p>
          <a:p>
            <a:r>
              <a:rPr lang="sq-AL" sz="1800" smtClean="0">
                <a:cs typeface="Arial" charset="0"/>
              </a:rPr>
              <a:t>2).Öwrülişigi amala aşyryň:  C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14</a:t>
            </a:r>
            <a:r>
              <a:rPr lang="sq-AL" sz="1800" smtClean="0">
                <a:cs typeface="Arial" charset="0"/>
              </a:rPr>
              <a:t>→A →C6H</a:t>
            </a:r>
            <a:r>
              <a:rPr lang="sq-AL" sz="1200" smtClean="0">
                <a:cs typeface="Arial" charset="0"/>
              </a:rPr>
              <a:t>5</a:t>
            </a:r>
            <a:r>
              <a:rPr lang="sq-AL" sz="1800" smtClean="0">
                <a:cs typeface="Arial" charset="0"/>
              </a:rPr>
              <a:t>CL</a:t>
            </a:r>
          </a:p>
          <a:p>
            <a:r>
              <a:rPr lang="sq-AL" sz="1800" smtClean="0">
                <a:cs typeface="Arial" charset="0"/>
              </a:rPr>
              <a:t>  1.C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14</a:t>
            </a:r>
            <a:r>
              <a:rPr lang="sq-AL" sz="1800" smtClean="0">
                <a:cs typeface="Arial" charset="0"/>
              </a:rPr>
              <a:t>→C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+4H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,  2.C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+CL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→C</a:t>
            </a:r>
            <a:r>
              <a:rPr lang="sq-AL" sz="1200" smtClean="0">
                <a:cs typeface="Arial" charset="0"/>
              </a:rPr>
              <a:t>6</a:t>
            </a:r>
            <a:r>
              <a:rPr lang="sq-AL" sz="1800" smtClean="0">
                <a:cs typeface="Arial" charset="0"/>
              </a:rPr>
              <a:t>H</a:t>
            </a:r>
            <a:r>
              <a:rPr lang="sq-AL" sz="1200" smtClean="0">
                <a:cs typeface="Arial" charset="0"/>
              </a:rPr>
              <a:t>5</a:t>
            </a:r>
            <a:r>
              <a:rPr lang="sq-AL" sz="1800" smtClean="0">
                <a:cs typeface="Arial" charset="0"/>
              </a:rPr>
              <a:t>CL+HCL       </a:t>
            </a:r>
            <a:r>
              <a:rPr lang="ru-RU" sz="1800" smtClean="0">
                <a:cs typeface="Arial" charset="0"/>
              </a:rPr>
              <a:t> </a:t>
            </a:r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036050" cy="6858000"/>
          </a:xfrm>
        </p:spPr>
        <p:txBody>
          <a:bodyPr/>
          <a:lstStyle/>
          <a:p>
            <a:r>
              <a:rPr lang="sq-AL" smtClean="0"/>
              <a:t>5.Spirtler.</a:t>
            </a:r>
            <a:endParaRPr lang="sq-AL" sz="1800" smtClean="0"/>
          </a:p>
          <a:p>
            <a:r>
              <a:rPr lang="sq-AL" sz="1800" smtClean="0"/>
              <a:t>1)1L metanolyň (p=0,8g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 sm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) ýanmagy üçin näçe göwrüm howa gerek?</a:t>
            </a:r>
          </a:p>
          <a:p>
            <a:r>
              <a:rPr lang="sq-AL" sz="1800" smtClean="0">
                <a:cs typeface="Arial" charset="0"/>
              </a:rPr>
              <a:t>Berlen:               Çözülişi.</a:t>
            </a:r>
          </a:p>
          <a:p>
            <a:r>
              <a:rPr lang="sq-AL" sz="1800" smtClean="0">
                <a:cs typeface="Arial" charset="0"/>
              </a:rPr>
              <a:t>V(CH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OH)=1L   1.1L metanolyň m:  m(CH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OH)=100osm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*0,8g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 sm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=800g</a:t>
            </a:r>
            <a:endParaRPr lang="en-US" sz="1800" smtClean="0">
              <a:cs typeface="Arial" charset="0"/>
            </a:endParaRPr>
          </a:p>
          <a:p>
            <a:r>
              <a:rPr lang="sq-AL" sz="1800" smtClean="0">
                <a:cs typeface="Arial" charset="0"/>
              </a:rPr>
              <a:t>p=0,8g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sm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        2.Näçe L kislorod gerek:</a:t>
            </a:r>
            <a:endParaRPr lang="en-US" sz="1800" smtClean="0">
              <a:cs typeface="Arial" charset="0"/>
            </a:endParaRPr>
          </a:p>
          <a:p>
            <a:r>
              <a:rPr lang="sq-AL" sz="1800" smtClean="0">
                <a:cs typeface="Arial" charset="0"/>
              </a:rPr>
              <a:t>V(howa)-?         </a:t>
            </a:r>
          </a:p>
          <a:p>
            <a:r>
              <a:rPr lang="sq-AL" sz="1800" smtClean="0">
                <a:cs typeface="Arial" charset="0"/>
              </a:rPr>
              <a:t>   800g            xL</a:t>
            </a:r>
          </a:p>
          <a:p>
            <a:r>
              <a:rPr lang="sq-AL" sz="1800" smtClean="0">
                <a:cs typeface="Arial" charset="0"/>
              </a:rPr>
              <a:t>2CH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OH+   3O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 =2CO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+4H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O         M(CH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OH)=32g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mol,m(CH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OH)=32*2=64g,</a:t>
            </a:r>
          </a:p>
          <a:p>
            <a:r>
              <a:rPr lang="sq-AL" sz="1800" smtClean="0">
                <a:cs typeface="Arial" charset="0"/>
              </a:rPr>
              <a:t>   64g             67,2L                             Vm=22,4L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mol, V(O</a:t>
            </a:r>
            <a:r>
              <a:rPr lang="sq-AL" sz="1200" smtClean="0">
                <a:cs typeface="Arial" charset="0"/>
              </a:rPr>
              <a:t>2</a:t>
            </a:r>
            <a:r>
              <a:rPr lang="sq-AL" sz="1800" smtClean="0">
                <a:cs typeface="Arial" charset="0"/>
              </a:rPr>
              <a:t>)=22,4L*3=67,2L.</a:t>
            </a:r>
          </a:p>
          <a:p>
            <a:endParaRPr lang="sq-AL" sz="1800" smtClean="0">
              <a:cs typeface="Arial" charset="0"/>
            </a:endParaRPr>
          </a:p>
          <a:p>
            <a:r>
              <a:rPr lang="sq-AL" sz="1800" smtClean="0">
                <a:cs typeface="Arial" charset="0"/>
              </a:rPr>
              <a:t>800:64=x:67,2, x=800*67,2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 64=840,   x=840L O</a:t>
            </a:r>
            <a:r>
              <a:rPr lang="sq-AL" sz="1200" smtClean="0">
                <a:cs typeface="Arial" charset="0"/>
              </a:rPr>
              <a:t>2</a:t>
            </a:r>
          </a:p>
          <a:p>
            <a:r>
              <a:rPr lang="sq-AL" sz="1800" smtClean="0">
                <a:cs typeface="Arial" charset="0"/>
              </a:rPr>
              <a:t>3.Näçe L howa gerekdigini kesgitleýäris:</a:t>
            </a:r>
          </a:p>
          <a:p>
            <a:r>
              <a:rPr lang="sq-AL" sz="1800" smtClean="0">
                <a:cs typeface="Arial" charset="0"/>
              </a:rPr>
              <a:t> 840L---21%</a:t>
            </a:r>
          </a:p>
          <a:p>
            <a:r>
              <a:rPr lang="sq-AL" sz="1800" smtClean="0">
                <a:cs typeface="Arial" charset="0"/>
              </a:rPr>
              <a:t>  x</a:t>
            </a:r>
            <a:r>
              <a:rPr lang="sq-AL" sz="1200" smtClean="0">
                <a:cs typeface="Arial" charset="0"/>
              </a:rPr>
              <a:t>1</a:t>
            </a:r>
            <a:r>
              <a:rPr lang="sq-AL" sz="1800" smtClean="0">
                <a:cs typeface="Arial" charset="0"/>
              </a:rPr>
              <a:t>----100%      840:x</a:t>
            </a:r>
            <a:r>
              <a:rPr lang="sq-AL" sz="1200" smtClean="0">
                <a:cs typeface="Arial" charset="0"/>
              </a:rPr>
              <a:t>1</a:t>
            </a:r>
            <a:r>
              <a:rPr lang="sq-AL" sz="1800" smtClean="0">
                <a:cs typeface="Arial" charset="0"/>
              </a:rPr>
              <a:t>=21:100,  x</a:t>
            </a:r>
            <a:r>
              <a:rPr lang="sq-AL" sz="1200" smtClean="0">
                <a:cs typeface="Arial" charset="0"/>
              </a:rPr>
              <a:t>1</a:t>
            </a:r>
            <a:r>
              <a:rPr lang="sq-AL" sz="1800" smtClean="0">
                <a:cs typeface="Arial" charset="0"/>
              </a:rPr>
              <a:t>=840 *100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 21=4000L=4m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.  x</a:t>
            </a:r>
            <a:r>
              <a:rPr lang="sq-AL" sz="1200" smtClean="0">
                <a:cs typeface="Arial" charset="0"/>
              </a:rPr>
              <a:t>1</a:t>
            </a:r>
            <a:r>
              <a:rPr lang="sq-AL" sz="1800" smtClean="0">
                <a:cs typeface="Arial" charset="0"/>
              </a:rPr>
              <a:t>=4m</a:t>
            </a:r>
            <a:r>
              <a:rPr lang="sq-AL" sz="1200" smtClean="0">
                <a:cs typeface="Arial" charset="0"/>
              </a:rPr>
              <a:t>3</a:t>
            </a:r>
          </a:p>
          <a:p>
            <a:r>
              <a:rPr lang="sq-AL" sz="1800" smtClean="0">
                <a:cs typeface="Arial" charset="0"/>
              </a:rPr>
              <a:t>                                                                              Jogaby: V(howa)=4m</a:t>
            </a:r>
            <a:r>
              <a:rPr lang="sq-AL" sz="1200" smtClean="0">
                <a:cs typeface="Arial" charset="0"/>
              </a:rPr>
              <a:t>3</a:t>
            </a:r>
            <a:r>
              <a:rPr lang="sq-AL" sz="1800" smtClean="0">
                <a:cs typeface="Arial" charset="0"/>
              </a:rPr>
              <a:t>.</a:t>
            </a:r>
          </a:p>
          <a:p>
            <a:r>
              <a:rPr lang="sq-AL" sz="1800" smtClean="0">
                <a:cs typeface="Arial" charset="0"/>
              </a:rPr>
              <a:t>2).Bugunyň wodoroda görä dykyzlygy 23 bolan spirtiň formulasyny tapmaly.</a:t>
            </a:r>
          </a:p>
          <a:p>
            <a:r>
              <a:rPr lang="sq-AL" sz="1800" smtClean="0">
                <a:cs typeface="Arial" charset="0"/>
              </a:rPr>
              <a:t>Berlen:   Çözülişi.</a:t>
            </a:r>
          </a:p>
          <a:p>
            <a:r>
              <a:rPr lang="sq-AL" sz="1800" smtClean="0">
                <a:cs typeface="Arial" charset="0"/>
              </a:rPr>
              <a:t>D=23         M=2D=2* 23=46; CnH2n+1OH; 12n+2n+1+16+1=46, 14n=46-18,</a:t>
            </a:r>
          </a:p>
          <a:p>
            <a:r>
              <a:rPr lang="sq-AL" sz="1800" smtClean="0">
                <a:cs typeface="Arial" charset="0"/>
              </a:rPr>
              <a:t>X-?           14n=28, n=2, C2H5OH   Jogaby: etanol.</a:t>
            </a:r>
            <a:endParaRPr lang="en-US" sz="1800" smtClean="0">
              <a:cs typeface="Arial" charset="0"/>
            </a:endParaRPr>
          </a:p>
          <a:p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453188"/>
          </a:xfrm>
        </p:spPr>
        <p:txBody>
          <a:bodyPr/>
          <a:lstStyle/>
          <a:p>
            <a:r>
              <a:rPr lang="sq-AL" smtClean="0"/>
              <a:t>6.Fenollar.</a:t>
            </a:r>
            <a:endParaRPr lang="sq-AL" sz="1800" smtClean="0"/>
          </a:p>
          <a:p>
            <a:r>
              <a:rPr lang="sq-AL" sz="1800" smtClean="0"/>
              <a:t>1)Brom erginine ýeterlik mukdarda fenol goşulanda 24g çökündi emele geldi.</a:t>
            </a:r>
          </a:p>
          <a:p>
            <a:r>
              <a:rPr lang="sq-AL" sz="1800" smtClean="0"/>
              <a:t>Brom erginindäki bromuň massasyny hasaplamaly.</a:t>
            </a:r>
          </a:p>
          <a:p>
            <a:r>
              <a:rPr lang="sq-AL" sz="1800" smtClean="0"/>
              <a:t>Berlen:                         Çözülişi.</a:t>
            </a:r>
          </a:p>
          <a:p>
            <a:r>
              <a:rPr lang="sq-AL" sz="1800" smtClean="0"/>
              <a:t>m(çökün.)=24g   1.                    x           24g                      M(Br2)=160g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 mol,</a:t>
            </a:r>
            <a:endParaRPr lang="en-US" sz="1800" smtClean="0">
              <a:cs typeface="Arial" charset="0"/>
            </a:endParaRPr>
          </a:p>
          <a:p>
            <a:r>
              <a:rPr lang="sq-AL" sz="1800" smtClean="0"/>
              <a:t>M(Br2)-?                C6H5OH+ 3Br2=C6H5OHBr2+3HBr   m(Br2)=160*3=480g.</a:t>
            </a:r>
          </a:p>
          <a:p>
            <a:r>
              <a:rPr lang="sq-AL" sz="1800" smtClean="0"/>
              <a:t>                                                                                           m(C6H2OHBr3)=331g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 mol</a:t>
            </a:r>
          </a:p>
          <a:p>
            <a:r>
              <a:rPr lang="sq-AL" sz="1800" smtClean="0">
                <a:cs typeface="Arial" charset="0"/>
              </a:rPr>
              <a:t> </a:t>
            </a:r>
          </a:p>
          <a:p>
            <a:r>
              <a:rPr lang="sq-AL" sz="1800" smtClean="0">
                <a:cs typeface="Arial" charset="0"/>
              </a:rPr>
              <a:t>X : 480 = 24 : 331,  X=480 * 24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 331=34,8.</a:t>
            </a:r>
          </a:p>
          <a:p>
            <a:r>
              <a:rPr lang="sq-AL" sz="1800" smtClean="0">
                <a:cs typeface="Arial" charset="0"/>
              </a:rPr>
              <a:t>                                                                   J0gaby: m(Br2)=34,8g</a:t>
            </a:r>
            <a:r>
              <a:rPr lang="en-US" sz="1800" smtClean="0">
                <a:cs typeface="Arial" charset="0"/>
              </a:rPr>
              <a:t>/</a:t>
            </a:r>
            <a:r>
              <a:rPr lang="sq-AL" sz="1800" smtClean="0">
                <a:cs typeface="Arial" charset="0"/>
              </a:rPr>
              <a:t> mol.</a:t>
            </a:r>
          </a:p>
          <a:p>
            <a:r>
              <a:rPr lang="sq-AL" sz="1800" smtClean="0">
                <a:cs typeface="Arial" charset="0"/>
              </a:rPr>
              <a:t>2)</a:t>
            </a:r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943</Words>
  <PresentationFormat>Экран (4:3)</PresentationFormat>
  <Paragraphs>144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zohre</dc:creator>
  <cp:lastModifiedBy>Toshiba</cp:lastModifiedBy>
  <cp:revision>1</cp:revision>
  <dcterms:created xsi:type="dcterms:W3CDTF">2014-07-05T10:24:46Z</dcterms:created>
  <dcterms:modified xsi:type="dcterms:W3CDTF">2014-07-05T10:25:00Z</dcterms:modified>
</cp:coreProperties>
</file>