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5" r:id="rId1"/>
    <p:sldMasterId id="2147483922" r:id="rId2"/>
  </p:sldMasterIdLst>
  <p:notesMasterIdLst>
    <p:notesMasterId r:id="rId16"/>
  </p:notesMasterIdLst>
  <p:sldIdLst>
    <p:sldId id="328" r:id="rId3"/>
    <p:sldId id="340" r:id="rId4"/>
    <p:sldId id="428" r:id="rId5"/>
    <p:sldId id="435" r:id="rId6"/>
    <p:sldId id="436" r:id="rId7"/>
    <p:sldId id="427" r:id="rId8"/>
    <p:sldId id="432" r:id="rId9"/>
    <p:sldId id="431" r:id="rId10"/>
    <p:sldId id="433" r:id="rId11"/>
    <p:sldId id="434" r:id="rId12"/>
    <p:sldId id="414" r:id="rId13"/>
    <p:sldId id="415" r:id="rId14"/>
    <p:sldId id="400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5FB8B"/>
    <a:srgbClr val="FF0000"/>
    <a:srgbClr val="05C325"/>
    <a:srgbClr val="E7BC07"/>
    <a:srgbClr val="FFFF57"/>
    <a:srgbClr val="FFFF25"/>
    <a:srgbClr val="0FF936"/>
    <a:srgbClr val="F4F43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0283" autoAdjust="0"/>
    <p:restoredTop sz="94615" autoAdjust="0"/>
  </p:normalViewPr>
  <p:slideViewPr>
    <p:cSldViewPr>
      <p:cViewPr varScale="1">
        <p:scale>
          <a:sx n="55" d="100"/>
          <a:sy n="55" d="100"/>
        </p:scale>
        <p:origin x="-78" y="-12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466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DA19BA95-2C76-475B-8A89-FA9B5556FDE9}" type="datetimeFigureOut">
              <a:rPr lang="ru-RU"/>
              <a:pPr>
                <a:defRPr/>
              </a:pPr>
              <a:t>06.03.2017</a:t>
            </a:fld>
            <a:endParaRPr lang="ru-RU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0CDEE2C0-56AD-4EC8-AD02-DD615AA155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098537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FAC58-7717-4150-A06E-36C563F5A4DF}" type="datetimeFigureOut">
              <a:rPr lang="ru-RU" smtClean="0">
                <a:solidFill>
                  <a:srgbClr val="DBF5F9">
                    <a:shade val="90000"/>
                  </a:srgbClr>
                </a:solidFill>
              </a:rPr>
              <a:pPr/>
              <a:t>06.03.2017</a:t>
            </a:fld>
            <a:endParaRPr lang="ru-RU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D4DD1-3159-4A90-A55C-390CBB68A66B}" type="slidenum">
              <a:rPr lang="ru-RU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03499937"/>
      </p:ext>
    </p:extLst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FAC58-7717-4150-A06E-36C563F5A4DF}" type="datetimeFigureOut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06.03.2017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D4DD1-3159-4A90-A55C-390CBB68A66B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36111122"/>
      </p:ext>
    </p:extLst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FAC58-7717-4150-A06E-36C563F5A4DF}" type="datetimeFigureOut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06.03.2017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D4DD1-3159-4A90-A55C-390CBB68A66B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84173432"/>
      </p:ext>
    </p:extLst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802BE0-945D-443E-98A3-C517ECE24053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38798002"/>
      </p:ext>
    </p:extLst>
  </p:cSld>
  <p:clrMapOvr>
    <a:masterClrMapping/>
  </p:clrMapOvr>
  <p:transition advTm="0">
    <p:random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DCE3F4-C36A-4F30-9B1F-54AF6013B64A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13852327"/>
      </p:ext>
    </p:extLst>
  </p:cSld>
  <p:clrMapOvr>
    <a:masterClrMapping/>
  </p:clrMapOvr>
  <p:transition advTm="0">
    <p:random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EB3BC0-7A02-46A7-835C-1E28674E35AD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87552168"/>
      </p:ext>
    </p:extLst>
  </p:cSld>
  <p:clrMapOvr>
    <a:masterClrMapping/>
  </p:clrMapOvr>
  <p:transition advTm="0">
    <p:random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636EB3-899A-4248-9314-50452454DE8B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35521047"/>
      </p:ext>
    </p:extLst>
  </p:cSld>
  <p:clrMapOvr>
    <a:masterClrMapping/>
  </p:clrMapOvr>
  <p:transition advTm="0">
    <p:random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3E1319-2892-4268-80DE-DC25729D24E4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16052243"/>
      </p:ext>
    </p:extLst>
  </p:cSld>
  <p:clrMapOvr>
    <a:masterClrMapping/>
  </p:clrMapOvr>
  <p:transition advTm="0">
    <p:random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8774C3-1DC6-4E91-8EF3-33718A11B751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59523272"/>
      </p:ext>
    </p:extLst>
  </p:cSld>
  <p:clrMapOvr>
    <a:masterClrMapping/>
  </p:clrMapOvr>
  <p:transition advTm="0">
    <p:random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45F67-9239-46BC-9215-095D61A022A1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75203366"/>
      </p:ext>
    </p:extLst>
  </p:cSld>
  <p:clrMapOvr>
    <a:masterClrMapping/>
  </p:clrMapOvr>
  <p:transition advTm="0">
    <p:random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C4336-62CF-4CD3-8F38-5F363CFCF258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28405834"/>
      </p:ext>
    </p:extLst>
  </p:cSld>
  <p:clrMapOvr>
    <a:masterClrMapping/>
  </p:clrMapOvr>
  <p:transition advTm="0"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FAC58-7717-4150-A06E-36C563F5A4DF}" type="datetimeFigureOut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06.03.2017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D4DD1-3159-4A90-A55C-390CBB68A66B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4766320"/>
      </p:ext>
    </p:extLst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B738FD-F994-47D3-85D4-8CB72AEBE07F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4299903"/>
      </p:ext>
    </p:extLst>
  </p:cSld>
  <p:clrMapOvr>
    <a:masterClrMapping/>
  </p:clrMapOvr>
  <p:transition advTm="0">
    <p:random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55ED7D-6037-449B-B96C-1BC39097A95B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91188254"/>
      </p:ext>
    </p:extLst>
  </p:cSld>
  <p:clrMapOvr>
    <a:masterClrMapping/>
  </p:clrMapOvr>
  <p:transition advTm="0">
    <p:random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803885-DE0A-4BA6-A5CD-91C9D26D0D02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63124928"/>
      </p:ext>
    </p:extLst>
  </p:cSld>
  <p:clrMapOvr>
    <a:masterClrMapping/>
  </p:clrMapOvr>
  <p:transition advTm="0">
    <p:random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E68D3E-2226-448A-928D-2249D63F38C9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11128524"/>
      </p:ext>
    </p:extLst>
  </p:cSld>
  <p:clrMapOvr>
    <a:masterClrMapping/>
  </p:clrMapOvr>
  <p:transition advTm="0"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FAC58-7717-4150-A06E-36C563F5A4DF}" type="datetimeFigureOut">
              <a:rPr lang="ru-RU" smtClean="0">
                <a:solidFill>
                  <a:srgbClr val="DBF5F9">
                    <a:shade val="90000"/>
                  </a:srgbClr>
                </a:solidFill>
              </a:rPr>
              <a:pPr/>
              <a:t>06.03.2017</a:t>
            </a:fld>
            <a:endParaRPr lang="ru-RU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D4DD1-3159-4A90-A55C-390CBB68A66B}" type="slidenum">
              <a:rPr lang="ru-RU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07544890"/>
      </p:ext>
    </p:extLst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FAC58-7717-4150-A06E-36C563F5A4DF}" type="datetimeFigureOut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06.03.2017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D4DD1-3159-4A90-A55C-390CBB68A66B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90960575"/>
      </p:ext>
    </p:extLst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FAC58-7717-4150-A06E-36C563F5A4DF}" type="datetimeFigureOut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06.03.2017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D4DD1-3159-4A90-A55C-390CBB68A66B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86361876"/>
      </p:ext>
    </p:extLst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FAC58-7717-4150-A06E-36C563F5A4DF}" type="datetimeFigureOut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06.03.2017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D4DD1-3159-4A90-A55C-390CBB68A66B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53616392"/>
      </p:ext>
    </p:extLst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FAC58-7717-4150-A06E-36C563F5A4DF}" type="datetimeFigureOut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06.03.2017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D4DD1-3159-4A90-A55C-390CBB68A66B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60663722"/>
      </p:ext>
    </p:extLst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FAC58-7717-4150-A06E-36C563F5A4DF}" type="datetimeFigureOut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06.03.2017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D4DD1-3159-4A90-A55C-390CBB68A66B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43807682"/>
      </p:ext>
    </p:extLst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FAC58-7717-4150-A06E-36C563F5A4DF}" type="datetimeFigureOut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06.03.2017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D4DD1-3159-4A90-A55C-390CBB68A66B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07860993"/>
      </p:ext>
    </p:extLst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B2FFAC58-7717-4150-A06E-36C563F5A4DF}" type="datetimeFigureOut">
              <a:rPr lang="ru-RU" smtClean="0">
                <a:solidFill>
                  <a:srgbClr val="04617B">
                    <a:shade val="90000"/>
                  </a:srgbClr>
                </a:solidFill>
                <a:latin typeface="Constantia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06.03.2017</a:t>
            </a:fld>
            <a:endParaRPr lang="ru-RU">
              <a:solidFill>
                <a:srgbClr val="04617B">
                  <a:shade val="90000"/>
                </a:srgbClr>
              </a:solidFill>
              <a:latin typeface="Constantia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srgbClr val="04617B">
                  <a:shade val="90000"/>
                </a:srgbClr>
              </a:solidFill>
              <a:latin typeface="Constantia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978D4DD1-3159-4A90-A55C-390CBB68A66B}" type="slidenum">
              <a:rPr lang="ru-RU" smtClean="0">
                <a:solidFill>
                  <a:srgbClr val="04617B">
                    <a:shade val="90000"/>
                  </a:srgbClr>
                </a:solidFill>
                <a:latin typeface="Constantia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>
              <a:solidFill>
                <a:srgbClr val="04617B">
                  <a:shade val="90000"/>
                </a:srgbClr>
              </a:solidFill>
              <a:latin typeface="Constantia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66448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6" r:id="rId1"/>
    <p:sldLayoutId id="2147483887" r:id="rId2"/>
    <p:sldLayoutId id="2147483888" r:id="rId3"/>
    <p:sldLayoutId id="2147483889" r:id="rId4"/>
    <p:sldLayoutId id="2147483890" r:id="rId5"/>
    <p:sldLayoutId id="2147483891" r:id="rId6"/>
    <p:sldLayoutId id="2147483892" r:id="rId7"/>
    <p:sldLayoutId id="2147483893" r:id="rId8"/>
    <p:sldLayoutId id="2147483894" r:id="rId9"/>
    <p:sldLayoutId id="2147483895" r:id="rId10"/>
    <p:sldLayoutId id="2147483896" r:id="rId11"/>
  </p:sldLayoutIdLst>
  <p:transition spd="slow">
    <p:pull dir="d"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9DC5FF"/>
            </a:gs>
            <a:gs pos="50000">
              <a:srgbClr val="FFEBFA"/>
            </a:gs>
            <a:gs pos="100000">
              <a:srgbClr val="9DC5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i="0" smtClean="0"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i="0" smtClean="0"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i="0" smtClean="0"/>
            </a:lvl1pPr>
          </a:lstStyle>
          <a:p>
            <a:pPr>
              <a:defRPr/>
            </a:pPr>
            <a:fld id="{FEF10F1C-4A87-46A0-AC5E-305247760E62}" type="slidenum">
              <a:rPr lang="ru-RU">
                <a:solidFill>
                  <a:srgbClr val="000000"/>
                </a:solidFill>
                <a:latin typeface="Times New Roman" pitchFamily="18" charset="0"/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12470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3" r:id="rId1"/>
    <p:sldLayoutId id="2147483924" r:id="rId2"/>
    <p:sldLayoutId id="2147483925" r:id="rId3"/>
    <p:sldLayoutId id="2147483926" r:id="rId4"/>
    <p:sldLayoutId id="2147483927" r:id="rId5"/>
    <p:sldLayoutId id="2147483928" r:id="rId6"/>
    <p:sldLayoutId id="2147483929" r:id="rId7"/>
    <p:sldLayoutId id="2147483930" r:id="rId8"/>
    <p:sldLayoutId id="2147483931" r:id="rId9"/>
    <p:sldLayoutId id="2147483932" r:id="rId10"/>
    <p:sldLayoutId id="2147483933" r:id="rId11"/>
    <p:sldLayoutId id="2147483934" r:id="rId12"/>
  </p:sldLayoutIdLst>
  <p:transition advTm="0">
    <p:random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AutoShape 36"/>
          <p:cNvSpPr>
            <a:spLocks noChangeArrowheads="1"/>
          </p:cNvSpPr>
          <p:nvPr/>
        </p:nvSpPr>
        <p:spPr bwMode="auto">
          <a:xfrm>
            <a:off x="1112942" y="283143"/>
            <a:ext cx="7848600" cy="1368152"/>
          </a:xfrm>
          <a:prstGeom prst="plaque">
            <a:avLst>
              <a:gd name="adj" fmla="val 16667"/>
            </a:avLst>
          </a:prstGeom>
          <a:solidFill>
            <a:srgbClr val="008000"/>
          </a:solidFill>
          <a:ln w="57150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ru-RU" sz="2800" dirty="0" smtClean="0">
              <a:solidFill>
                <a:prstClr val="black"/>
              </a:solidFill>
              <a:latin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US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    </a:t>
            </a:r>
            <a:r>
              <a:rPr lang="ru-RU" b="1" dirty="0" smtClean="0">
                <a:latin typeface="Times New Roman"/>
                <a:ea typeface="Calibri"/>
                <a:cs typeface="Times New Roman"/>
              </a:rPr>
              <a:t>      </a:t>
            </a:r>
            <a:endParaRPr lang="en-US" b="1" dirty="0" smtClean="0">
              <a:latin typeface="Times New Roman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n-US" sz="3200" b="1" dirty="0">
              <a:latin typeface="Times New Roman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n-US" sz="3200" b="1" dirty="0" smtClean="0">
              <a:latin typeface="Times New Roman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n-US" sz="3200" b="1" dirty="0">
              <a:latin typeface="Times New Roman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n-US" sz="3200" b="1" dirty="0" smtClean="0">
              <a:latin typeface="Times New Roman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n-US" sz="3200" b="1" dirty="0" smtClean="0">
              <a:latin typeface="Times New Roman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n-US" sz="3200" b="1" i="1" dirty="0" smtClean="0">
              <a:solidFill>
                <a:schemeClr val="bg1"/>
              </a:solidFill>
              <a:latin typeface="Times New Roman"/>
              <a:ea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n-US" sz="3200" b="1" i="1" dirty="0">
              <a:solidFill>
                <a:schemeClr val="bg1"/>
              </a:solidFill>
              <a:latin typeface="Times New Roman"/>
              <a:ea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n-US" sz="3200" b="1" i="1" dirty="0" smtClean="0">
              <a:solidFill>
                <a:schemeClr val="bg1"/>
              </a:solidFill>
              <a:latin typeface="Times New Roman"/>
              <a:ea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3200" b="1" i="1" dirty="0" err="1" smtClean="0">
                <a:solidFill>
                  <a:schemeClr val="bg1"/>
                </a:solidFill>
                <a:latin typeface="Times New Roman"/>
                <a:ea typeface="Times New Roman"/>
              </a:rPr>
              <a:t>Türkmenistanyň</a:t>
            </a:r>
            <a:r>
              <a:rPr lang="ru-RU" sz="3200" b="1" dirty="0" smtClean="0">
                <a:solidFill>
                  <a:schemeClr val="bg1"/>
                </a:solidFill>
                <a:latin typeface="Times New Roman"/>
                <a:ea typeface="Times New Roman"/>
              </a:rPr>
              <a:t> </a:t>
            </a:r>
            <a:r>
              <a:rPr lang="ru-RU" sz="3200" b="1" i="1" dirty="0" err="1">
                <a:solidFill>
                  <a:schemeClr val="bg1"/>
                </a:solidFill>
                <a:latin typeface="Times New Roman"/>
                <a:ea typeface="Times New Roman"/>
              </a:rPr>
              <a:t>döwlet</a:t>
            </a:r>
            <a:r>
              <a:rPr lang="ru-RU" sz="3200" b="1" i="1" dirty="0">
                <a:solidFill>
                  <a:schemeClr val="bg1"/>
                </a:solidFill>
                <a:latin typeface="Times New Roman"/>
                <a:ea typeface="Times New Roman"/>
              </a:rPr>
              <a:t> </a:t>
            </a:r>
            <a:r>
              <a:rPr lang="ru-RU" sz="3200" b="1" i="1" dirty="0" err="1">
                <a:solidFill>
                  <a:schemeClr val="bg1"/>
                </a:solidFill>
                <a:latin typeface="Times New Roman"/>
                <a:ea typeface="Times New Roman"/>
              </a:rPr>
              <a:t>hukugynyň</a:t>
            </a:r>
            <a:r>
              <a:rPr lang="ru-RU" sz="3200" b="1" i="1" dirty="0">
                <a:solidFill>
                  <a:schemeClr val="bg1"/>
                </a:solidFill>
                <a:latin typeface="Times New Roman"/>
                <a:ea typeface="Times New Roman"/>
              </a:rPr>
              <a:t>  </a:t>
            </a:r>
            <a:r>
              <a:rPr lang="ru-RU" sz="3200" b="1" i="1" dirty="0" err="1">
                <a:solidFill>
                  <a:schemeClr val="bg1"/>
                </a:solidFill>
                <a:latin typeface="Times New Roman"/>
                <a:ea typeface="Times New Roman"/>
              </a:rPr>
              <a:t>esaslary</a:t>
            </a:r>
            <a:endParaRPr lang="en-US" sz="3200" b="1" i="1" dirty="0">
              <a:solidFill>
                <a:schemeClr val="bg1"/>
              </a:solidFill>
              <a:latin typeface="Times New Roman"/>
              <a:ea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n-US" sz="3200" b="1" i="1" dirty="0" smtClean="0">
              <a:solidFill>
                <a:schemeClr val="bg1"/>
              </a:solidFill>
              <a:latin typeface="Times New Roman"/>
              <a:ea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US" sz="3200" b="1" i="1" dirty="0" smtClean="0">
                <a:solidFill>
                  <a:schemeClr val="bg1"/>
                </a:solidFill>
                <a:latin typeface="Times New Roman"/>
                <a:ea typeface="Times New Roman"/>
              </a:rPr>
              <a:t> </a:t>
            </a:r>
            <a:endParaRPr lang="ru-RU" sz="3200" dirty="0" smtClean="0">
              <a:latin typeface="Calibri"/>
              <a:ea typeface="Calibri"/>
              <a:cs typeface="Times New Roman"/>
            </a:endParaRPr>
          </a:p>
          <a:p>
            <a:pPr marR="107950" lvl="0" algn="just">
              <a:spcAft>
                <a:spcPts val="0"/>
              </a:spcAft>
              <a:tabLst>
                <a:tab pos="408940" algn="l"/>
              </a:tabLst>
            </a:pPr>
            <a:endParaRPr lang="en-US" b="1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R="107950" lvl="0" algn="just">
              <a:spcAft>
                <a:spcPts val="0"/>
              </a:spcAft>
              <a:tabLst>
                <a:tab pos="408940" algn="l"/>
              </a:tabLst>
            </a:pPr>
            <a:endParaRPr lang="en-US" sz="2000" b="1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R="107950" lvl="0" algn="just">
              <a:spcAft>
                <a:spcPts val="0"/>
              </a:spcAft>
              <a:tabLst>
                <a:tab pos="408940" algn="l"/>
              </a:tabLst>
            </a:pPr>
            <a:r>
              <a:rPr lang="en-US" sz="20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1.</a:t>
            </a:r>
            <a:r>
              <a:rPr lang="cs-CZ" sz="20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Döwlet  </a:t>
            </a:r>
            <a:r>
              <a:rPr lang="cs-CZ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hukugy barada düşünje</a:t>
            </a:r>
            <a:r>
              <a:rPr lang="en-US" sz="20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en-US" sz="2000" b="1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onu</a:t>
            </a:r>
            <a:r>
              <a:rPr lang="tk-TM" sz="20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ň</a:t>
            </a:r>
            <a:r>
              <a:rPr lang="en-US" sz="20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 we </a:t>
            </a:r>
            <a:r>
              <a:rPr lang="tk-TM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ç</a:t>
            </a:r>
            <a:r>
              <a:rPr lang="en-US" sz="2000" b="1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esmeleri</a:t>
            </a:r>
            <a:r>
              <a:rPr lang="tk-TM" sz="20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en-US" sz="2000" b="1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R="107950" lvl="0" algn="just">
              <a:spcAft>
                <a:spcPts val="0"/>
              </a:spcAft>
              <a:tabLst>
                <a:tab pos="408940" algn="l"/>
              </a:tabLst>
            </a:pPr>
            <a:endParaRPr lang="en-US" sz="200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R="107950" lvl="0" algn="just">
              <a:spcAft>
                <a:spcPts val="0"/>
              </a:spcAft>
              <a:tabLst>
                <a:tab pos="408940" algn="l"/>
              </a:tabLst>
            </a:pPr>
            <a:r>
              <a:rPr lang="en-US" sz="20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2</a:t>
            </a:r>
            <a:r>
              <a:rPr lang="en-US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. </a:t>
            </a:r>
            <a:r>
              <a:rPr lang="en-US" sz="20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Türkmenistanyň</a:t>
            </a:r>
            <a:r>
              <a:rPr lang="en-US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tk-TM" sz="20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k</a:t>
            </a:r>
            <a:r>
              <a:rPr lang="en-US" sz="2000" b="1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onstitusi</a:t>
            </a:r>
            <a:r>
              <a:rPr lang="tk-TM" sz="20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on</a:t>
            </a:r>
            <a:r>
              <a:rPr lang="en-US" sz="20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- </a:t>
            </a:r>
            <a:r>
              <a:rPr lang="en-US" sz="20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hukuk</a:t>
            </a:r>
            <a:r>
              <a:rPr lang="en-US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  </a:t>
            </a:r>
            <a:r>
              <a:rPr lang="en-US" sz="2000" b="1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gurl</a:t>
            </a:r>
            <a:r>
              <a:rPr lang="tk-TM" sz="20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u</a:t>
            </a:r>
            <a:r>
              <a:rPr lang="en-US" sz="2000" b="1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şynyň</a:t>
            </a:r>
            <a:r>
              <a:rPr lang="en-US" sz="20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esaslary</a:t>
            </a:r>
            <a:r>
              <a:rPr lang="tk-TM" sz="20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en-US" sz="2000" b="1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R="107950" lvl="0" algn="just">
              <a:spcAft>
                <a:spcPts val="0"/>
              </a:spcAft>
              <a:tabLst>
                <a:tab pos="408940" algn="l"/>
              </a:tabLst>
            </a:pPr>
            <a:endParaRPr lang="en-US" sz="200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R="107950" lvl="0" algn="just">
              <a:spcAft>
                <a:spcPts val="0"/>
              </a:spcAft>
              <a:tabLst>
                <a:tab pos="408940" algn="l"/>
              </a:tabLst>
            </a:pPr>
            <a:r>
              <a:rPr lang="en-US" sz="20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3</a:t>
            </a:r>
            <a:r>
              <a:rPr lang="en-US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. </a:t>
            </a:r>
            <a:r>
              <a:rPr lang="en-US" sz="20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Türkmenistanda</a:t>
            </a:r>
            <a:r>
              <a:rPr lang="en-US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adamyň</a:t>
            </a:r>
            <a:r>
              <a:rPr lang="en-US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 we </a:t>
            </a:r>
            <a:r>
              <a:rPr lang="en-US" sz="20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raýatyň</a:t>
            </a:r>
            <a:r>
              <a:rPr lang="en-US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esasy</a:t>
            </a:r>
            <a:r>
              <a:rPr lang="en-US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hukuklary</a:t>
            </a:r>
            <a:r>
              <a:rPr lang="en-US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en-US" sz="2000" b="1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azatlyklary</a:t>
            </a:r>
            <a:endParaRPr lang="en-US" sz="2000" b="1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R="107950" lvl="0" algn="just">
              <a:spcAft>
                <a:spcPts val="0"/>
              </a:spcAft>
              <a:tabLst>
                <a:tab pos="408940" algn="l"/>
              </a:tabLst>
            </a:pPr>
            <a:r>
              <a:rPr lang="en-US" sz="20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hem </a:t>
            </a:r>
            <a:r>
              <a:rPr lang="ru-RU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  </a:t>
            </a:r>
            <a:r>
              <a:rPr lang="ru-RU" sz="20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borçlary</a:t>
            </a:r>
            <a:r>
              <a:rPr lang="tk-TM" sz="20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ru-RU" sz="2000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R="107950" lvl="0" algn="just">
              <a:spcAft>
                <a:spcPts val="0"/>
              </a:spcAft>
              <a:tabLst>
                <a:tab pos="408940" algn="l"/>
              </a:tabLst>
            </a:pPr>
            <a:endParaRPr lang="en-US" sz="2000" b="1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R="107950" lvl="0" algn="just">
              <a:spcAft>
                <a:spcPts val="0"/>
              </a:spcAft>
              <a:tabLst>
                <a:tab pos="408940" algn="l"/>
              </a:tabLst>
            </a:pPr>
            <a:endParaRPr lang="en-US" sz="2000" b="1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 sz="2800" dirty="0">
              <a:solidFill>
                <a:srgbClr val="00000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tk-TM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endParaRPr lang="ru-RU" sz="28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940" name="Oval 37"/>
          <p:cNvSpPr>
            <a:spLocks noChangeArrowheads="1"/>
          </p:cNvSpPr>
          <p:nvPr/>
        </p:nvSpPr>
        <p:spPr bwMode="auto">
          <a:xfrm>
            <a:off x="1040855" y="184471"/>
            <a:ext cx="1440160" cy="475828"/>
          </a:xfrm>
          <a:prstGeom prst="ellipse">
            <a:avLst/>
          </a:prstGeom>
          <a:solidFill>
            <a:srgbClr val="000099"/>
          </a:solidFill>
          <a:ln w="57150">
            <a:solidFill>
              <a:srgbClr val="FFFF66"/>
            </a:solidFill>
            <a:round/>
            <a:headEnd/>
            <a:tailEnd/>
          </a:ln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b="1" dirty="0" smtClean="0">
                <a:solidFill>
                  <a:srgbClr val="FFFF00"/>
                </a:solidFill>
                <a:latin typeface="Times New Roman"/>
              </a:rPr>
              <a:t>2</a:t>
            </a:r>
            <a:r>
              <a:rPr lang="sq-AL" b="1" dirty="0" smtClean="0">
                <a:solidFill>
                  <a:srgbClr val="FFFF00"/>
                </a:solidFill>
                <a:latin typeface="Times New Roman"/>
              </a:rPr>
              <a:t>-nji sapak</a:t>
            </a:r>
            <a:endParaRPr lang="ru-RU" b="1" dirty="0">
              <a:solidFill>
                <a:srgbClr val="FFFF00"/>
              </a:solidFill>
              <a:latin typeface="Times New Roman"/>
            </a:endParaRPr>
          </a:p>
        </p:txBody>
      </p:sp>
      <p:pic>
        <p:nvPicPr>
          <p:cNvPr id="39942" name="Picture 4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0502" y="30709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>
            <a:off x="611560" y="2852936"/>
            <a:ext cx="81369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b="1" i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dirty="0" smtClean="0">
              <a:solidFill>
                <a:srgbClr val="000000"/>
              </a:solidFill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50202923"/>
      </p:ext>
    </p:extLst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8215370" cy="142876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385575"/>
            <a:ext cx="8229600" cy="5688632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sz="8800" dirty="0" smtClean="0">
                <a:latin typeface="Times New Roman"/>
                <a:ea typeface="Calibri"/>
              </a:rPr>
              <a:t>      </a:t>
            </a:r>
            <a:r>
              <a:rPr lang="az-Latn-AZ" sz="12800" dirty="0">
                <a:solidFill>
                  <a:srgbClr val="FF0000"/>
                </a:solidFill>
                <a:latin typeface="Times New Roman"/>
                <a:ea typeface="Times New Roman"/>
              </a:rPr>
              <a:t>Türkmenistan </a:t>
            </a:r>
            <a:r>
              <a:rPr lang="sl-SI" sz="12800" dirty="0">
                <a:solidFill>
                  <a:srgbClr val="FF0000"/>
                </a:solidFill>
                <a:latin typeface="Times New Roman"/>
                <a:ea typeface="Times New Roman"/>
              </a:rPr>
              <a:t>- </a:t>
            </a:r>
            <a:r>
              <a:rPr lang="az-Latn-AZ" sz="12800" dirty="0">
                <a:solidFill>
                  <a:srgbClr val="FF0000"/>
                </a:solidFill>
                <a:latin typeface="Times New Roman"/>
                <a:ea typeface="Times New Roman"/>
              </a:rPr>
              <a:t>demokratik, hukuk we dünýewi döwlet bolup, onda döwleti dolandyrmak prezident respublikasy görnüşinde amala aşyrylýar.</a:t>
            </a:r>
            <a:endParaRPr lang="ru-RU" sz="12800" dirty="0">
              <a:latin typeface="Times New Roman"/>
              <a:ea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sz="12800" dirty="0" smtClean="0">
                <a:solidFill>
                  <a:srgbClr val="FF0000"/>
                </a:solidFill>
                <a:latin typeface="Times New Roman"/>
                <a:ea typeface="Times New Roman"/>
              </a:rPr>
              <a:t>      </a:t>
            </a:r>
            <a:r>
              <a:rPr lang="az-Latn-AZ" sz="12800" dirty="0" smtClean="0">
                <a:solidFill>
                  <a:srgbClr val="FF0000"/>
                </a:solidFill>
                <a:latin typeface="Times New Roman"/>
                <a:ea typeface="Times New Roman"/>
              </a:rPr>
              <a:t>Türkmenistan </a:t>
            </a:r>
            <a:r>
              <a:rPr lang="az-Latn-AZ" sz="12800" dirty="0">
                <a:solidFill>
                  <a:srgbClr val="FF0000"/>
                </a:solidFill>
                <a:latin typeface="Times New Roman"/>
                <a:ea typeface="Times New Roman"/>
              </a:rPr>
              <a:t>öz çäginde hökmürowandyr we bütin häkimiýete eýedir, ol içeri we daşary syýasaty özbaşdak amala aşyrýar. Türkmenistanyň döwlet özygtyýarlylygy we çägi bitewidir hem bölünmezdir.</a:t>
            </a:r>
            <a:endParaRPr lang="ru-RU" sz="12800" dirty="0">
              <a:latin typeface="Times New Roman"/>
              <a:ea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sz="12800" dirty="0" smtClean="0">
                <a:solidFill>
                  <a:srgbClr val="FF0000"/>
                </a:solidFill>
                <a:latin typeface="Times New Roman"/>
                <a:ea typeface="Times New Roman"/>
              </a:rPr>
              <a:t>       </a:t>
            </a:r>
            <a:r>
              <a:rPr lang="az-Latn-AZ" sz="12800" dirty="0" smtClean="0">
                <a:solidFill>
                  <a:srgbClr val="FF0000"/>
                </a:solidFill>
                <a:latin typeface="Times New Roman"/>
                <a:ea typeface="Times New Roman"/>
              </a:rPr>
              <a:t>Döwlet </a:t>
            </a:r>
            <a:r>
              <a:rPr lang="az-Latn-AZ" sz="12800" dirty="0">
                <a:solidFill>
                  <a:srgbClr val="FF0000"/>
                </a:solidFill>
                <a:latin typeface="Times New Roman"/>
                <a:ea typeface="Times New Roman"/>
              </a:rPr>
              <a:t>Türkmenistanyň garaşsyzlygyny, çäk bütewiligini, konstitusion gurluşyny goraýar, kanunylygyň berjaý edilmegini hem hukuk tertibini üpjün edýär.</a:t>
            </a:r>
            <a:endParaRPr lang="ru-RU" sz="12800" dirty="0">
              <a:latin typeface="Times New Roman"/>
              <a:ea typeface="Times New Roman"/>
            </a:endParaRPr>
          </a:p>
          <a:p>
            <a:pPr marL="0" lvl="0" indent="0" algn="just">
              <a:lnSpc>
                <a:spcPct val="115000"/>
              </a:lnSpc>
              <a:buClr>
                <a:srgbClr val="0BD0D9"/>
              </a:buClr>
              <a:buNone/>
            </a:pPr>
            <a:endParaRPr lang="ru-RU" sz="12800" dirty="0" smtClean="0">
              <a:latin typeface="Calibri"/>
              <a:ea typeface="Calibri"/>
              <a:cs typeface="Times New Roman"/>
            </a:endParaRPr>
          </a:p>
          <a:p>
            <a:pPr lvl="0" algn="just">
              <a:lnSpc>
                <a:spcPct val="115000"/>
              </a:lnSpc>
              <a:buClr>
                <a:srgbClr val="0BD0D9"/>
              </a:buClr>
            </a:pPr>
            <a:endParaRPr lang="ru-RU" sz="12800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8600" b="1" dirty="0" smtClean="0">
                <a:latin typeface="Times New Roman"/>
                <a:ea typeface="Calibri"/>
                <a:cs typeface="Times New Roman"/>
              </a:rPr>
              <a:t>     </a:t>
            </a:r>
            <a:r>
              <a:rPr lang="tk-TM" sz="8600" b="1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en-US" sz="8600" b="1" dirty="0" smtClean="0">
                <a:latin typeface="Times New Roman"/>
                <a:ea typeface="Calibri"/>
                <a:cs typeface="Times New Roman"/>
              </a:rPr>
              <a:t>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55576" y="1312267"/>
            <a:ext cx="7488832" cy="3853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tk-TM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</a:t>
            </a:r>
            <a:endParaRPr lang="ru-RU" sz="1400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116632"/>
            <a:ext cx="842493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endParaRPr lang="ru-RU" sz="2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67544" y="358755"/>
            <a:ext cx="813690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07950" algn="just">
              <a:spcAft>
                <a:spcPts val="0"/>
              </a:spcAft>
            </a:pPr>
            <a:r>
              <a:rPr lang="en-US" sz="36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   </a:t>
            </a:r>
            <a:r>
              <a:rPr lang="en-US" sz="28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endParaRPr lang="ru-RU" sz="2400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marR="107950" algn="just">
              <a:spcAft>
                <a:spcPts val="0"/>
              </a:spcAft>
            </a:pPr>
            <a:endParaRPr lang="ru-RU" sz="2800" dirty="0">
              <a:solidFill>
                <a:srgbClr val="000000"/>
              </a:solidFill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44061109"/>
      </p:ext>
    </p:extLst>
  </p:cSld>
  <p:clrMapOvr>
    <a:masterClrMapping/>
  </p:clrMapOvr>
  <p:transition spd="slow" advTm="9157">
    <p:pull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22" name="Text Box 26"/>
          <p:cNvSpPr txBox="1">
            <a:spLocks noChangeArrowheads="1"/>
          </p:cNvSpPr>
          <p:nvPr/>
        </p:nvSpPr>
        <p:spPr bwMode="auto">
          <a:xfrm>
            <a:off x="1547664" y="1744794"/>
            <a:ext cx="6480720" cy="3108543"/>
          </a:xfrm>
          <a:prstGeom prst="rect">
            <a:avLst/>
          </a:prstGeom>
          <a:noFill/>
          <a:ln w="9525">
            <a:solidFill>
              <a:srgbClr val="A5002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sz="20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0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0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0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0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/>
            <a:r>
              <a:rPr lang="tr-TR" sz="2800" b="1" i="0" dirty="0"/>
              <a:t>bu jemgyýetde </a:t>
            </a:r>
            <a:r>
              <a:rPr lang="ru-RU" sz="2800" b="1" i="0" dirty="0" err="1"/>
              <a:t>çykarylýan</a:t>
            </a:r>
            <a:r>
              <a:rPr lang="ru-RU" sz="2800" b="1" i="0" dirty="0"/>
              <a:t> </a:t>
            </a:r>
            <a:r>
              <a:rPr lang="ru-RU" sz="2800" b="1" i="0" dirty="0" err="1"/>
              <a:t>hukuk</a:t>
            </a:r>
            <a:r>
              <a:rPr lang="ru-RU" sz="2800" b="1" i="0" dirty="0"/>
              <a:t> </a:t>
            </a:r>
            <a:r>
              <a:rPr lang="ru-RU" sz="2800" b="1" i="0" dirty="0" err="1"/>
              <a:t>namalary</a:t>
            </a:r>
            <a:r>
              <a:rPr lang="ru-RU" sz="2800" b="1" i="0" dirty="0"/>
              <a:t> </a:t>
            </a:r>
            <a:r>
              <a:rPr lang="ru-RU" sz="2800" b="1" i="0" dirty="0" err="1"/>
              <a:t>bilen</a:t>
            </a:r>
            <a:r>
              <a:rPr lang="ru-RU" sz="2800" b="1" i="0" dirty="0"/>
              <a:t> </a:t>
            </a:r>
            <a:r>
              <a:rPr lang="tr-TR" sz="2800" b="1" i="0" dirty="0"/>
              <a:t>döwle</a:t>
            </a:r>
            <a:r>
              <a:rPr lang="ru-RU" sz="2800" b="1" i="0" dirty="0" err="1"/>
              <a:t>diň</a:t>
            </a:r>
            <a:r>
              <a:rPr lang="ru-RU" sz="2800" b="1" i="0" dirty="0"/>
              <a:t> </a:t>
            </a:r>
            <a:r>
              <a:rPr lang="ru-RU" sz="2800" b="1" i="0" dirty="0" err="1"/>
              <a:t>özuniň</a:t>
            </a:r>
            <a:r>
              <a:rPr lang="ru-RU" sz="2800" b="1" i="0" dirty="0"/>
              <a:t> </a:t>
            </a:r>
            <a:r>
              <a:rPr lang="ru-RU" sz="2800" b="1" i="0" dirty="0" err="1"/>
              <a:t>baglanşyklydygyny</a:t>
            </a:r>
            <a:r>
              <a:rPr lang="ru-RU" sz="2800" b="1" i="0" dirty="0"/>
              <a:t> </a:t>
            </a:r>
            <a:r>
              <a:rPr lang="ru-RU" sz="2800" b="1" i="0" dirty="0" err="1"/>
              <a:t>aňladýar</a:t>
            </a:r>
            <a:r>
              <a:rPr lang="ru-RU" sz="2800" b="1" i="0" dirty="0"/>
              <a:t>, </a:t>
            </a:r>
            <a:r>
              <a:rPr lang="tr-TR" sz="2800" b="1" i="0" dirty="0"/>
              <a:t>döwlet</a:t>
            </a:r>
            <a:r>
              <a:rPr lang="ru-RU" sz="2800" b="1" i="0" dirty="0"/>
              <a:t> </a:t>
            </a:r>
            <a:r>
              <a:rPr lang="ru-RU" sz="2800" b="1" i="0" dirty="0" err="1"/>
              <a:t>edaralary,wezipeli</a:t>
            </a:r>
            <a:r>
              <a:rPr lang="ru-RU" sz="2800" b="1" i="0" dirty="0"/>
              <a:t> </a:t>
            </a:r>
            <a:r>
              <a:rPr lang="ru-RU" sz="2800" b="1" i="0" dirty="0" err="1"/>
              <a:t>adamlar</a:t>
            </a:r>
            <a:r>
              <a:rPr lang="ru-RU" sz="2800" b="1" i="0" dirty="0"/>
              <a:t> </a:t>
            </a:r>
            <a:r>
              <a:rPr lang="ru-RU" sz="2800" b="1" i="0" dirty="0" err="1"/>
              <a:t>we</a:t>
            </a:r>
            <a:r>
              <a:rPr lang="ru-RU" sz="2800" b="1" i="0" dirty="0"/>
              <a:t>  </a:t>
            </a:r>
            <a:r>
              <a:rPr lang="ru-RU" sz="2800" b="1" i="0" dirty="0" err="1"/>
              <a:t>raýatlar</a:t>
            </a:r>
            <a:r>
              <a:rPr lang="ru-RU" sz="2800" b="1" i="0" dirty="0"/>
              <a:t> </a:t>
            </a:r>
            <a:r>
              <a:rPr lang="ru-RU" sz="2800" b="1" i="0" dirty="0" err="1"/>
              <a:t>hukuk</a:t>
            </a:r>
            <a:r>
              <a:rPr lang="ru-RU" sz="2800" b="1" i="0" dirty="0"/>
              <a:t> </a:t>
            </a:r>
            <a:r>
              <a:rPr lang="ru-RU" sz="2800" b="1" i="0" dirty="0" err="1"/>
              <a:t>namalary</a:t>
            </a:r>
            <a:r>
              <a:rPr lang="ru-RU" sz="2800" b="1" i="0" dirty="0"/>
              <a:t> </a:t>
            </a:r>
            <a:r>
              <a:rPr lang="ru-RU" sz="2800" b="1" i="0" dirty="0" err="1"/>
              <a:t>berjaý</a:t>
            </a:r>
            <a:r>
              <a:rPr lang="ru-RU" sz="2800" b="1" i="0" dirty="0"/>
              <a:t> </a:t>
            </a:r>
            <a:r>
              <a:rPr lang="ru-RU" sz="2800" b="1" i="0" dirty="0" err="1"/>
              <a:t>etmäge</a:t>
            </a:r>
            <a:r>
              <a:rPr lang="ru-RU" sz="2800" b="1" i="0" dirty="0"/>
              <a:t> </a:t>
            </a:r>
            <a:r>
              <a:rPr lang="ru-RU" sz="2800" b="1" i="0" dirty="0" err="1"/>
              <a:t>borçlydyr</a:t>
            </a:r>
            <a:r>
              <a:rPr lang="ru-RU" sz="2800" b="1" i="0" dirty="0"/>
              <a:t> </a:t>
            </a:r>
            <a:r>
              <a:rPr lang="tr-TR" sz="2800" b="1" i="0" dirty="0"/>
              <a:t>.</a:t>
            </a:r>
            <a:endParaRPr lang="ru-RU" sz="2800" b="1" i="0" dirty="0"/>
          </a:p>
          <a:p>
            <a:pPr algn="just"/>
            <a:r>
              <a:rPr lang="en-US" sz="2800" i="0" dirty="0" smtClean="0"/>
              <a:t> </a:t>
            </a:r>
            <a:endParaRPr lang="ru-RU" sz="2800" i="0" dirty="0">
              <a:solidFill>
                <a:srgbClr val="000000"/>
              </a:solidFill>
              <a:latin typeface="Calibri"/>
              <a:ea typeface="Calibri"/>
              <a:cs typeface="Times New Roman"/>
            </a:endParaRPr>
          </a:p>
        </p:txBody>
      </p:sp>
      <p:sp>
        <p:nvSpPr>
          <p:cNvPr id="2" name="Скругленный прямоугольник 1"/>
          <p:cNvSpPr/>
          <p:nvPr/>
        </p:nvSpPr>
        <p:spPr bwMode="auto">
          <a:xfrm>
            <a:off x="1115616" y="116632"/>
            <a:ext cx="7416824" cy="108012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tr-TR" sz="5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Hukuk döwleti </a:t>
            </a:r>
            <a:endParaRPr lang="ru-RU" sz="5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483768" y="-362942"/>
            <a:ext cx="590465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b="1" dirty="0" smtClean="0">
              <a:solidFill>
                <a:srgbClr val="000000"/>
              </a:solidFill>
              <a:latin typeface="Times New Roman"/>
            </a:endParaRPr>
          </a:p>
          <a:p>
            <a:r>
              <a:rPr lang="tk-TM" sz="2400" b="1" dirty="0" smtClean="0">
                <a:solidFill>
                  <a:srgbClr val="000000"/>
                </a:solidFill>
                <a:latin typeface="Times New Roman"/>
              </a:rPr>
              <a:t> </a:t>
            </a:r>
            <a:endParaRPr lang="ru-RU" sz="2400" dirty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9" name="Двойная стрелка вверх/вниз 8"/>
          <p:cNvSpPr/>
          <p:nvPr/>
        </p:nvSpPr>
        <p:spPr bwMode="auto">
          <a:xfrm>
            <a:off x="4739444" y="1121934"/>
            <a:ext cx="216024" cy="581684"/>
          </a:xfrm>
          <a:prstGeom prst="up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ru-RU" sz="2000" i="1" smtClean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49978560"/>
      </p:ext>
    </p:extLst>
  </p:cSld>
  <p:clrMapOvr>
    <a:masterClrMapping/>
  </p:clrMapOvr>
  <p:transition spd="slow" advTm="175000">
    <p:pull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070" y="4616477"/>
            <a:ext cx="8183880" cy="1051560"/>
          </a:xfrm>
        </p:spPr>
        <p:txBody>
          <a:bodyPr>
            <a:normAutofit fontScale="90000"/>
          </a:bodyPr>
          <a:lstStyle/>
          <a:p>
            <a:pPr indent="450215">
              <a:lnSpc>
                <a:spcPct val="115000"/>
              </a:lnSpc>
            </a:pPr>
            <a:r>
              <a:rPr lang="ru-RU" b="1" dirty="0" smtClean="0"/>
              <a:t/>
            </a:r>
            <a:br>
              <a:rPr lang="ru-RU" b="1" dirty="0" smtClean="0"/>
            </a:br>
            <a:r>
              <a:rPr lang="en-US" b="1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5996" y="548680"/>
            <a:ext cx="8461448" cy="5141168"/>
          </a:xfrm>
        </p:spPr>
        <p:txBody>
          <a:bodyPr>
            <a:normAutofit/>
          </a:bodyPr>
          <a:lstStyle/>
          <a:p>
            <a:pPr indent="0" algn="just">
              <a:lnSpc>
                <a:spcPct val="115000"/>
              </a:lnSpc>
              <a:buNone/>
            </a:pPr>
            <a:r>
              <a:rPr lang="en-US" dirty="0" smtClean="0"/>
              <a:t> 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548680"/>
            <a:ext cx="828092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</a:pPr>
            <a:r>
              <a:rPr lang="en-US" sz="3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393996" y="2900003"/>
            <a:ext cx="2396518" cy="11438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6" name="Вертикальный свиток 15"/>
          <p:cNvSpPr/>
          <p:nvPr/>
        </p:nvSpPr>
        <p:spPr>
          <a:xfrm>
            <a:off x="451821" y="622905"/>
            <a:ext cx="2391987" cy="1282987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tk-TM" b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az-Latn-AZ" b="1" dirty="0" smtClean="0">
                <a:latin typeface="Times New Roman" pitchFamily="18" charset="0"/>
                <a:cs typeface="Times New Roman" pitchFamily="18" charset="0"/>
              </a:rPr>
              <a:t>anunlaryň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hil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taýdan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ýokary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derejede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bolmagy</a:t>
            </a:r>
            <a:endParaRPr lang="ru-RU" b="1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763960" y="701080"/>
            <a:ext cx="828092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</a:pPr>
            <a:r>
              <a:rPr lang="en-US" sz="3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068760" y="1005880"/>
            <a:ext cx="828092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</a:pPr>
            <a:r>
              <a:rPr lang="en-US" sz="3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Вертикальный свиток 21"/>
          <p:cNvSpPr/>
          <p:nvPr/>
        </p:nvSpPr>
        <p:spPr>
          <a:xfrm>
            <a:off x="6100081" y="2748246"/>
            <a:ext cx="2739317" cy="1143000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lnSpc>
                <a:spcPct val="115000"/>
              </a:lnSpc>
              <a:spcAft>
                <a:spcPts val="1000"/>
              </a:spcAft>
              <a:buClr>
                <a:srgbClr val="000000"/>
              </a:buClr>
              <a:buSzPts val="1250"/>
            </a:pP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araşsyz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kazyýet</a:t>
            </a:r>
            <a:endParaRPr lang="ru-RU" sz="1400" b="1" u="none" strike="noStrike" spc="0" dirty="0">
              <a:effectLst/>
              <a:latin typeface="Times New Roman"/>
              <a:ea typeface="Calibri"/>
              <a:cs typeface="Times New Roman"/>
            </a:endParaRPr>
          </a:p>
        </p:txBody>
      </p:sp>
      <p:sp>
        <p:nvSpPr>
          <p:cNvPr id="23" name="Вертикальный свиток 22"/>
          <p:cNvSpPr/>
          <p:nvPr/>
        </p:nvSpPr>
        <p:spPr>
          <a:xfrm>
            <a:off x="296549" y="2703310"/>
            <a:ext cx="2827895" cy="1537260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öwletiň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şahsyetiň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özara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jogapkärçiligi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Вертикальный свиток 23"/>
          <p:cNvSpPr/>
          <p:nvPr/>
        </p:nvSpPr>
        <p:spPr>
          <a:xfrm>
            <a:off x="6100080" y="670195"/>
            <a:ext cx="2511978" cy="1270084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ru-RU" b="1" dirty="0" err="1">
                <a:latin typeface="Times New Roman"/>
                <a:ea typeface="Calibri"/>
                <a:cs typeface="Times New Roman"/>
              </a:rPr>
              <a:t>raýatlaryň</a:t>
            </a:r>
            <a:r>
              <a:rPr lang="ru-RU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Calibri"/>
                <a:cs typeface="Times New Roman"/>
              </a:rPr>
              <a:t>hukuk</a:t>
            </a:r>
            <a:r>
              <a:rPr lang="ru-RU" b="1" dirty="0">
                <a:latin typeface="Times New Roman"/>
                <a:ea typeface="Calibri"/>
                <a:cs typeface="Times New Roman"/>
              </a:rPr>
              <a:t>             </a:t>
            </a:r>
            <a:r>
              <a:rPr lang="en-US" b="1" dirty="0">
                <a:latin typeface="Times New Roman"/>
                <a:ea typeface="Calibri"/>
                <a:cs typeface="Times New Roman"/>
              </a:rPr>
              <a:t>    </a:t>
            </a:r>
            <a:r>
              <a:rPr lang="ru-RU" b="1" dirty="0" err="1">
                <a:latin typeface="Times New Roman"/>
                <a:ea typeface="Calibri"/>
                <a:cs typeface="Times New Roman"/>
              </a:rPr>
              <a:t>medeniýetli</a:t>
            </a:r>
            <a:r>
              <a:rPr lang="ru-RU" b="1" dirty="0">
                <a:latin typeface="Times New Roman"/>
                <a:ea typeface="Calibri"/>
                <a:cs typeface="Times New Roman"/>
              </a:rPr>
              <a:t>   </a:t>
            </a:r>
            <a:r>
              <a:rPr lang="ru-RU" b="1" dirty="0" err="1">
                <a:latin typeface="Times New Roman"/>
                <a:ea typeface="Calibri"/>
                <a:cs typeface="Times New Roman"/>
              </a:rPr>
              <a:t>bolmagy</a:t>
            </a:r>
            <a:endParaRPr lang="ru-RU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Вертикальный свиток 24"/>
          <p:cNvSpPr/>
          <p:nvPr/>
        </p:nvSpPr>
        <p:spPr>
          <a:xfrm>
            <a:off x="1066478" y="4881486"/>
            <a:ext cx="4215177" cy="1067794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1223628" y="5018300"/>
            <a:ext cx="410144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k-TM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k-TM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az-Latn-AZ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anunlaryň</a:t>
            </a: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ýerine</a:t>
            </a: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ýetirilisine</a:t>
            </a: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gözegçilik</a:t>
            </a: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k-TM" sz="1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200" b="1" dirty="0">
              <a:solidFill>
                <a:prstClr val="black"/>
              </a:solidFill>
              <a:latin typeface="Verdana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3242439" y="2860734"/>
            <a:ext cx="262283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tk-TM" sz="2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b="1" dirty="0" smtClean="0">
                <a:latin typeface="Times New Roman" pitchFamily="18" charset="0"/>
                <a:cs typeface="Times New Roman" pitchFamily="18" charset="0"/>
              </a:rPr>
              <a:t>Hukuk </a:t>
            </a:r>
            <a:r>
              <a:rPr lang="tr-TR" sz="2400" b="1" dirty="0">
                <a:latin typeface="Times New Roman" pitchFamily="18" charset="0"/>
                <a:cs typeface="Times New Roman" pitchFamily="18" charset="0"/>
              </a:rPr>
              <a:t>döwleti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ň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tr-TR" sz="24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esasy alamatlary</a:t>
            </a:r>
            <a:endParaRPr lang="ru-RU" sz="2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Объект 2"/>
          <p:cNvSpPr txBox="1">
            <a:spLocks/>
          </p:cNvSpPr>
          <p:nvPr/>
        </p:nvSpPr>
        <p:spPr>
          <a:xfrm>
            <a:off x="431032" y="591754"/>
            <a:ext cx="8461448" cy="5141168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lvl1pPr marL="265176" indent="-265176" algn="l" rtl="0" eaLnBrk="1" latinLnBrk="0" hangingPunct="1">
              <a:spcBef>
                <a:spcPts val="25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548640" indent="-201168" algn="l" rtl="0" eaLnBrk="1" latinLnBrk="0" hangingPunct="1">
              <a:spcBef>
                <a:spcPts val="250"/>
              </a:spcBef>
              <a:buClr>
                <a:schemeClr val="accent1"/>
              </a:buClr>
              <a:buSzPct val="100000"/>
              <a:buFont typeface="Verdana"/>
              <a:buChar char="◦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86384" indent="-182880" algn="l" rtl="0" eaLnBrk="1" latinLnBrk="0" hangingPunct="1">
              <a:spcBef>
                <a:spcPts val="250"/>
              </a:spcBef>
              <a:buClr>
                <a:schemeClr val="accent2">
                  <a:tint val="85000"/>
                  <a:satMod val="285000"/>
                </a:schemeClr>
              </a:buClr>
              <a:buSzPct val="100000"/>
              <a:buFont typeface="Wingdings 2"/>
              <a:buChar char="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4128" indent="-182880" algn="l" rtl="0" eaLnBrk="1" latinLnBrk="0" hangingPunct="1">
              <a:spcBef>
                <a:spcPts val="230"/>
              </a:spcBef>
              <a:buClr>
                <a:schemeClr val="accent2">
                  <a:tint val="85000"/>
                  <a:satMod val="285000"/>
                </a:schemeClr>
              </a:buClr>
              <a:buSzPct val="112000"/>
              <a:buFont typeface="Verdana"/>
              <a:buChar char="◦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90472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7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784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spcBef>
                <a:spcPts val="257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5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48840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indent="0" algn="just" fontAlgn="auto">
              <a:lnSpc>
                <a:spcPct val="115000"/>
              </a:lnSpc>
              <a:spcAft>
                <a:spcPts val="0"/>
              </a:spcAft>
              <a:buClr>
                <a:srgbClr val="F07F09"/>
              </a:buClr>
              <a:buFont typeface="Wingdings 2"/>
              <a:buNone/>
            </a:pPr>
            <a:r>
              <a:rPr lang="en-US" smtClean="0">
                <a:solidFill>
                  <a:prstClr val="black"/>
                </a:solidFill>
              </a:rPr>
              <a:t>  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40" name="Прямоугольник 39"/>
          <p:cNvSpPr/>
          <p:nvPr/>
        </p:nvSpPr>
        <p:spPr>
          <a:xfrm flipH="1">
            <a:off x="5148064" y="1190651"/>
            <a:ext cx="498011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</a:pP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Объект 2"/>
          <p:cNvSpPr txBox="1">
            <a:spLocks/>
          </p:cNvSpPr>
          <p:nvPr/>
        </p:nvSpPr>
        <p:spPr>
          <a:xfrm>
            <a:off x="431032" y="526869"/>
            <a:ext cx="8461448" cy="5141168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lvl1pPr marL="265176" indent="-265176" algn="l" rtl="0" eaLnBrk="1" latinLnBrk="0" hangingPunct="1">
              <a:spcBef>
                <a:spcPts val="25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548640" indent="-201168" algn="l" rtl="0" eaLnBrk="1" latinLnBrk="0" hangingPunct="1">
              <a:spcBef>
                <a:spcPts val="250"/>
              </a:spcBef>
              <a:buClr>
                <a:schemeClr val="accent1"/>
              </a:buClr>
              <a:buSzPct val="100000"/>
              <a:buFont typeface="Verdana"/>
              <a:buChar char="◦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86384" indent="-182880" algn="l" rtl="0" eaLnBrk="1" latinLnBrk="0" hangingPunct="1">
              <a:spcBef>
                <a:spcPts val="250"/>
              </a:spcBef>
              <a:buClr>
                <a:schemeClr val="accent2">
                  <a:tint val="85000"/>
                  <a:satMod val="285000"/>
                </a:schemeClr>
              </a:buClr>
              <a:buSzPct val="100000"/>
              <a:buFont typeface="Wingdings 2"/>
              <a:buChar char="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4128" indent="-182880" algn="l" rtl="0" eaLnBrk="1" latinLnBrk="0" hangingPunct="1">
              <a:spcBef>
                <a:spcPts val="230"/>
              </a:spcBef>
              <a:buClr>
                <a:schemeClr val="accent2">
                  <a:tint val="85000"/>
                  <a:satMod val="285000"/>
                </a:schemeClr>
              </a:buClr>
              <a:buSzPct val="112000"/>
              <a:buFont typeface="Verdana"/>
              <a:buChar char="◦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90472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7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784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spcBef>
                <a:spcPts val="257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5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48840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indent="0" algn="just" fontAlgn="auto">
              <a:lnSpc>
                <a:spcPct val="115000"/>
              </a:lnSpc>
              <a:spcAft>
                <a:spcPts val="0"/>
              </a:spcAft>
              <a:buClr>
                <a:srgbClr val="F07F09"/>
              </a:buClr>
              <a:buFont typeface="Wingdings 2"/>
              <a:buNone/>
            </a:pPr>
            <a:r>
              <a:rPr lang="en-US" smtClean="0">
                <a:solidFill>
                  <a:prstClr val="black"/>
                </a:solidFill>
              </a:rPr>
              <a:t>  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44" name="Объект 2"/>
          <p:cNvSpPr txBox="1">
            <a:spLocks/>
          </p:cNvSpPr>
          <p:nvPr/>
        </p:nvSpPr>
        <p:spPr>
          <a:xfrm>
            <a:off x="466528" y="569943"/>
            <a:ext cx="8461448" cy="5141168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lvl1pPr marL="265176" indent="-265176" algn="l" rtl="0" eaLnBrk="1" latinLnBrk="0" hangingPunct="1">
              <a:spcBef>
                <a:spcPts val="25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548640" indent="-201168" algn="l" rtl="0" eaLnBrk="1" latinLnBrk="0" hangingPunct="1">
              <a:spcBef>
                <a:spcPts val="250"/>
              </a:spcBef>
              <a:buClr>
                <a:schemeClr val="accent1"/>
              </a:buClr>
              <a:buSzPct val="100000"/>
              <a:buFont typeface="Verdana"/>
              <a:buChar char="◦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86384" indent="-182880" algn="l" rtl="0" eaLnBrk="1" latinLnBrk="0" hangingPunct="1">
              <a:spcBef>
                <a:spcPts val="250"/>
              </a:spcBef>
              <a:buClr>
                <a:schemeClr val="accent2">
                  <a:tint val="85000"/>
                  <a:satMod val="285000"/>
                </a:schemeClr>
              </a:buClr>
              <a:buSzPct val="100000"/>
              <a:buFont typeface="Wingdings 2"/>
              <a:buChar char="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4128" indent="-182880" algn="l" rtl="0" eaLnBrk="1" latinLnBrk="0" hangingPunct="1">
              <a:spcBef>
                <a:spcPts val="230"/>
              </a:spcBef>
              <a:buClr>
                <a:schemeClr val="accent2">
                  <a:tint val="85000"/>
                  <a:satMod val="285000"/>
                </a:schemeClr>
              </a:buClr>
              <a:buSzPct val="112000"/>
              <a:buFont typeface="Verdana"/>
              <a:buChar char="◦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90472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7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784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spcBef>
                <a:spcPts val="257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5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48840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indent="0" algn="just" fontAlgn="auto">
              <a:lnSpc>
                <a:spcPct val="115000"/>
              </a:lnSpc>
              <a:spcAft>
                <a:spcPts val="0"/>
              </a:spcAft>
              <a:buClr>
                <a:srgbClr val="F07F09"/>
              </a:buClr>
              <a:buFont typeface="Wingdings 2"/>
              <a:buNone/>
            </a:pPr>
            <a:r>
              <a:rPr lang="en-US" dirty="0" smtClean="0">
                <a:solidFill>
                  <a:prstClr val="black"/>
                </a:solidFill>
              </a:rPr>
              <a:t>  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1223628" y="1477348"/>
            <a:ext cx="828092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</a:pPr>
            <a:r>
              <a:rPr lang="en-US" sz="3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Прямоугольник 51"/>
          <p:cNvSpPr/>
          <p:nvPr/>
        </p:nvSpPr>
        <p:spPr>
          <a:xfrm>
            <a:off x="4787516" y="864289"/>
            <a:ext cx="58817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</a:pP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Объект 2"/>
          <p:cNvSpPr txBox="1">
            <a:spLocks/>
          </p:cNvSpPr>
          <p:nvPr/>
        </p:nvSpPr>
        <p:spPr>
          <a:xfrm>
            <a:off x="251520" y="-1781078"/>
            <a:ext cx="8360538" cy="988683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lvl1pPr marL="265176" indent="-265176" algn="l" rtl="0" eaLnBrk="1" latinLnBrk="0" hangingPunct="1">
              <a:spcBef>
                <a:spcPts val="25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548640" indent="-201168" algn="l" rtl="0" eaLnBrk="1" latinLnBrk="0" hangingPunct="1">
              <a:spcBef>
                <a:spcPts val="250"/>
              </a:spcBef>
              <a:buClr>
                <a:schemeClr val="accent1"/>
              </a:buClr>
              <a:buSzPct val="100000"/>
              <a:buFont typeface="Verdana"/>
              <a:buChar char="◦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86384" indent="-182880" algn="l" rtl="0" eaLnBrk="1" latinLnBrk="0" hangingPunct="1">
              <a:spcBef>
                <a:spcPts val="250"/>
              </a:spcBef>
              <a:buClr>
                <a:schemeClr val="accent2">
                  <a:tint val="85000"/>
                  <a:satMod val="285000"/>
                </a:schemeClr>
              </a:buClr>
              <a:buSzPct val="100000"/>
              <a:buFont typeface="Wingdings 2"/>
              <a:buChar char="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4128" indent="-182880" algn="l" rtl="0" eaLnBrk="1" latinLnBrk="0" hangingPunct="1">
              <a:spcBef>
                <a:spcPts val="230"/>
              </a:spcBef>
              <a:buClr>
                <a:schemeClr val="accent2">
                  <a:tint val="85000"/>
                  <a:satMod val="285000"/>
                </a:schemeClr>
              </a:buClr>
              <a:buSzPct val="112000"/>
              <a:buFont typeface="Verdana"/>
              <a:buChar char="◦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90472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7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784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spcBef>
                <a:spcPts val="257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5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48840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indent="0" algn="just" fontAlgn="auto">
              <a:lnSpc>
                <a:spcPct val="115000"/>
              </a:lnSpc>
              <a:spcAft>
                <a:spcPts val="0"/>
              </a:spcAft>
              <a:buClr>
                <a:srgbClr val="F07F09"/>
              </a:buClr>
              <a:buFont typeface="Wingdings 2"/>
              <a:buNone/>
            </a:pPr>
            <a:r>
              <a:rPr lang="en-US" smtClean="0">
                <a:solidFill>
                  <a:prstClr val="black"/>
                </a:solidFill>
              </a:rPr>
              <a:t>  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56" name="Объект 2"/>
          <p:cNvSpPr txBox="1">
            <a:spLocks/>
          </p:cNvSpPr>
          <p:nvPr/>
        </p:nvSpPr>
        <p:spPr>
          <a:xfrm>
            <a:off x="780977" y="-1667183"/>
            <a:ext cx="8360538" cy="988683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lvl1pPr marL="265176" indent="-265176" algn="l" rtl="0" eaLnBrk="1" latinLnBrk="0" hangingPunct="1">
              <a:spcBef>
                <a:spcPts val="25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548640" indent="-201168" algn="l" rtl="0" eaLnBrk="1" latinLnBrk="0" hangingPunct="1">
              <a:spcBef>
                <a:spcPts val="250"/>
              </a:spcBef>
              <a:buClr>
                <a:schemeClr val="accent1"/>
              </a:buClr>
              <a:buSzPct val="100000"/>
              <a:buFont typeface="Verdana"/>
              <a:buChar char="◦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86384" indent="-182880" algn="l" rtl="0" eaLnBrk="1" latinLnBrk="0" hangingPunct="1">
              <a:spcBef>
                <a:spcPts val="250"/>
              </a:spcBef>
              <a:buClr>
                <a:schemeClr val="accent2">
                  <a:tint val="85000"/>
                  <a:satMod val="285000"/>
                </a:schemeClr>
              </a:buClr>
              <a:buSzPct val="100000"/>
              <a:buFont typeface="Wingdings 2"/>
              <a:buChar char="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4128" indent="-182880" algn="l" rtl="0" eaLnBrk="1" latinLnBrk="0" hangingPunct="1">
              <a:spcBef>
                <a:spcPts val="230"/>
              </a:spcBef>
              <a:buClr>
                <a:schemeClr val="accent2">
                  <a:tint val="85000"/>
                  <a:satMod val="285000"/>
                </a:schemeClr>
              </a:buClr>
              <a:buSzPct val="112000"/>
              <a:buFont typeface="Verdana"/>
              <a:buChar char="◦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90472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7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784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spcBef>
                <a:spcPts val="257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5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48840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indent="0" algn="just" fontAlgn="auto">
              <a:lnSpc>
                <a:spcPct val="115000"/>
              </a:lnSpc>
              <a:spcAft>
                <a:spcPts val="0"/>
              </a:spcAft>
              <a:buClr>
                <a:srgbClr val="F07F09"/>
              </a:buClr>
              <a:buFont typeface="Wingdings 2"/>
              <a:buNone/>
            </a:pPr>
            <a:r>
              <a:rPr lang="en-US" smtClean="0">
                <a:solidFill>
                  <a:prstClr val="black"/>
                </a:solidFill>
              </a:rPr>
              <a:t>  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4835486" y="898157"/>
            <a:ext cx="58817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</a:pP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9" name="Прямоугольник 68"/>
          <p:cNvSpPr/>
          <p:nvPr/>
        </p:nvSpPr>
        <p:spPr>
          <a:xfrm>
            <a:off x="1221160" y="1158280"/>
            <a:ext cx="828092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</a:pPr>
            <a:r>
              <a:rPr lang="en-US" sz="3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" name="Вертикальный свиток 70"/>
          <p:cNvSpPr/>
          <p:nvPr/>
        </p:nvSpPr>
        <p:spPr>
          <a:xfrm>
            <a:off x="3106464" y="644361"/>
            <a:ext cx="2740829" cy="1282987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k-TM" sz="2000" b="1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az-Latn-AZ" sz="2000" b="1" dirty="0" smtClean="0">
                <a:latin typeface="Times New Roman" pitchFamily="18" charset="0"/>
                <a:cs typeface="Times New Roman" pitchFamily="18" charset="0"/>
              </a:rPr>
              <a:t>anunlarynyň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hökmürowanlygy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cxnSp>
        <p:nvCxnSpPr>
          <p:cNvPr id="75" name="Прямая со стрелкой 74"/>
          <p:cNvCxnSpPr/>
          <p:nvPr/>
        </p:nvCxnSpPr>
        <p:spPr>
          <a:xfrm flipH="1" flipV="1">
            <a:off x="2634395" y="1940279"/>
            <a:ext cx="759601" cy="8489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 стрелкой 75"/>
          <p:cNvCxnSpPr/>
          <p:nvPr/>
        </p:nvCxnSpPr>
        <p:spPr>
          <a:xfrm flipV="1">
            <a:off x="4592255" y="1968795"/>
            <a:ext cx="0" cy="89193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Прямая со стрелкой 78"/>
          <p:cNvCxnSpPr/>
          <p:nvPr/>
        </p:nvCxnSpPr>
        <p:spPr>
          <a:xfrm>
            <a:off x="4592255" y="3777566"/>
            <a:ext cx="24569" cy="94757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Прямая со стрелкой 93"/>
          <p:cNvCxnSpPr/>
          <p:nvPr/>
        </p:nvCxnSpPr>
        <p:spPr>
          <a:xfrm flipV="1">
            <a:off x="5730032" y="2011829"/>
            <a:ext cx="457058" cy="84890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Прямая со стрелкой 96"/>
          <p:cNvCxnSpPr/>
          <p:nvPr/>
        </p:nvCxnSpPr>
        <p:spPr>
          <a:xfrm>
            <a:off x="5764964" y="3398350"/>
            <a:ext cx="47262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>
            <a:endCxn id="23" idx="3"/>
          </p:cNvCxnSpPr>
          <p:nvPr/>
        </p:nvCxnSpPr>
        <p:spPr>
          <a:xfrm flipH="1">
            <a:off x="2932287" y="3471940"/>
            <a:ext cx="46170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Вертикальный свиток 31"/>
          <p:cNvSpPr/>
          <p:nvPr/>
        </p:nvSpPr>
        <p:spPr>
          <a:xfrm>
            <a:off x="5985835" y="5010150"/>
            <a:ext cx="2739317" cy="1143000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  <a:buClr>
                <a:srgbClr val="000000"/>
              </a:buClr>
              <a:buSzPts val="1250"/>
            </a:pPr>
            <a:r>
              <a:rPr lang="tk-TM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1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eýleki</a:t>
            </a:r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tr-TR" sz="16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alamatlary</a:t>
            </a:r>
            <a:endParaRPr lang="ru-RU" sz="16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>
              <a:lnSpc>
                <a:spcPct val="115000"/>
              </a:lnSpc>
              <a:spcAft>
                <a:spcPts val="1000"/>
              </a:spcAft>
              <a:buClr>
                <a:srgbClr val="000000"/>
              </a:buClr>
              <a:buSzPts val="1250"/>
            </a:pPr>
            <a:r>
              <a:rPr lang="ru-RU" sz="1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400" b="1" u="none" strike="noStrike" spc="0" dirty="0">
              <a:effectLst/>
              <a:latin typeface="Times New Roman"/>
              <a:ea typeface="Calibri"/>
              <a:cs typeface="Times New Roman"/>
            </a:endParaRPr>
          </a:p>
        </p:txBody>
      </p:sp>
      <p:cxnSp>
        <p:nvCxnSpPr>
          <p:cNvPr id="33" name="Прямая со стрелкой 32"/>
          <p:cNvCxnSpPr/>
          <p:nvPr/>
        </p:nvCxnSpPr>
        <p:spPr>
          <a:xfrm>
            <a:off x="5580112" y="4043480"/>
            <a:ext cx="606978" cy="94757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82742403"/>
      </p:ext>
    </p:extLst>
  </p:cSld>
  <p:clrMapOvr>
    <a:masterClrMapping/>
  </p:clrMapOvr>
  <p:transition spd="slow" advTm="0">
    <p:pull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AutoShape 3"/>
          <p:cNvSpPr>
            <a:spLocks noChangeArrowheads="1"/>
          </p:cNvSpPr>
          <p:nvPr/>
        </p:nvSpPr>
        <p:spPr bwMode="auto">
          <a:xfrm>
            <a:off x="1907704" y="21140"/>
            <a:ext cx="5574300" cy="1396127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9525">
            <a:solidFill>
              <a:srgbClr val="A50021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az-Latn-AZ" sz="24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Türkmenistanda </a:t>
            </a:r>
            <a:r>
              <a:rPr lang="az-Latn-AZ" sz="2400" b="1" dirty="0">
                <a:solidFill>
                  <a:srgbClr val="FF0000"/>
                </a:solidFill>
                <a:latin typeface="Times New Roman"/>
                <a:ea typeface="Times New Roman"/>
              </a:rPr>
              <a:t>adamyň we raýatyň hukuklary, azatlyklary </a:t>
            </a:r>
            <a:r>
              <a:rPr lang="tk-TM" sz="24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we </a:t>
            </a:r>
            <a:r>
              <a:rPr lang="az-Latn-AZ" sz="24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borçlary</a:t>
            </a:r>
            <a:endParaRPr lang="ru-RU" sz="2400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az-Latn-AZ" sz="2800" b="1" dirty="0">
                <a:latin typeface="Times New Roman"/>
                <a:ea typeface="Times New Roman"/>
              </a:rPr>
              <a:t> </a:t>
            </a:r>
            <a:endParaRPr lang="ru-RU" sz="2800" dirty="0">
              <a:effectLst/>
              <a:latin typeface="Times New Roman"/>
              <a:ea typeface="Times New Roman"/>
            </a:endParaRPr>
          </a:p>
        </p:txBody>
      </p:sp>
      <p:sp>
        <p:nvSpPr>
          <p:cNvPr id="29708" name="Line 12"/>
          <p:cNvSpPr>
            <a:spLocks noChangeShapeType="1"/>
          </p:cNvSpPr>
          <p:nvPr/>
        </p:nvSpPr>
        <p:spPr bwMode="auto">
          <a:xfrm>
            <a:off x="2106149" y="3379491"/>
            <a:ext cx="4889736" cy="0"/>
          </a:xfrm>
          <a:prstGeom prst="line">
            <a:avLst/>
          </a:prstGeom>
          <a:noFill/>
          <a:ln w="9525">
            <a:solidFill>
              <a:srgbClr val="A5002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 sz="2000" i="1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9709" name="AutoShape 13"/>
          <p:cNvSpPr>
            <a:spLocks noChangeArrowheads="1"/>
          </p:cNvSpPr>
          <p:nvPr/>
        </p:nvSpPr>
        <p:spPr bwMode="auto">
          <a:xfrm>
            <a:off x="467544" y="2868713"/>
            <a:ext cx="1769241" cy="1021556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9525">
            <a:solidFill>
              <a:srgbClr val="A50021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cs-CZ" b="1" dirty="0">
                <a:solidFill>
                  <a:srgbClr val="000000"/>
                </a:solidFill>
                <a:latin typeface="Times New Roman"/>
                <a:ea typeface="Times New Roman"/>
              </a:rPr>
              <a:t>durmuş-ykdysady hukuklar</a:t>
            </a:r>
            <a:endParaRPr lang="ru-RU" b="1" dirty="0" smtClean="0">
              <a:solidFill>
                <a:srgbClr val="990000"/>
              </a:solidFill>
              <a:latin typeface="Times New Roman" pitchFamily="18" charset="0"/>
            </a:endParaRPr>
          </a:p>
        </p:txBody>
      </p:sp>
      <p:sp>
        <p:nvSpPr>
          <p:cNvPr id="29710" name="AutoShape 14"/>
          <p:cNvSpPr>
            <a:spLocks noChangeArrowheads="1"/>
          </p:cNvSpPr>
          <p:nvPr/>
        </p:nvSpPr>
        <p:spPr bwMode="auto">
          <a:xfrm>
            <a:off x="6995885" y="2882407"/>
            <a:ext cx="1732160" cy="1123712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9525">
            <a:solidFill>
              <a:srgbClr val="A50021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cs-CZ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şahsy hukuklar we azatlyklar</a:t>
            </a:r>
            <a:endParaRPr lang="ru-RU" sz="2000" b="1" dirty="0">
              <a:solidFill>
                <a:srgbClr val="990000"/>
              </a:solidFill>
              <a:latin typeface="Times New Roman" pitchFamily="18" charset="0"/>
            </a:endParaRPr>
          </a:p>
        </p:txBody>
      </p:sp>
      <p:sp>
        <p:nvSpPr>
          <p:cNvPr id="60" name="Line 33"/>
          <p:cNvSpPr>
            <a:spLocks noChangeShapeType="1"/>
          </p:cNvSpPr>
          <p:nvPr/>
        </p:nvSpPr>
        <p:spPr bwMode="auto">
          <a:xfrm flipV="1">
            <a:off x="4701790" y="1418689"/>
            <a:ext cx="0" cy="1450024"/>
          </a:xfrm>
          <a:prstGeom prst="line">
            <a:avLst/>
          </a:prstGeom>
          <a:noFill/>
          <a:ln w="9525">
            <a:solidFill>
              <a:srgbClr val="A5002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 sz="2000" i="1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1" name="AutoShape 14"/>
          <p:cNvSpPr>
            <a:spLocks noChangeArrowheads="1"/>
          </p:cNvSpPr>
          <p:nvPr/>
        </p:nvSpPr>
        <p:spPr bwMode="auto">
          <a:xfrm>
            <a:off x="3647638" y="2876169"/>
            <a:ext cx="1898487" cy="1123712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9525">
            <a:solidFill>
              <a:srgbClr val="A50021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cs-CZ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syýasy hukuklar we azatlyklar</a:t>
            </a:r>
            <a:endParaRPr lang="ru-RU" sz="2000" b="1" dirty="0">
              <a:solidFill>
                <a:srgbClr val="99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75270399"/>
      </p:ext>
    </p:extLst>
  </p:cSld>
  <p:clrMapOvr>
    <a:masterClrMapping/>
  </p:clrMapOvr>
  <p:transition advTm="175000"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8215370" cy="142876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4389120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cs-CZ" sz="3600" dirty="0" smtClean="0">
                <a:latin typeface="Times New Roman"/>
                <a:ea typeface="Calibri"/>
                <a:cs typeface="Times New Roman"/>
              </a:rPr>
              <a:t>1.Türkmenistanyň </a:t>
            </a:r>
            <a:r>
              <a:rPr lang="cs-CZ" sz="3600" dirty="0">
                <a:latin typeface="Times New Roman"/>
                <a:ea typeface="Calibri"/>
                <a:cs typeface="Times New Roman"/>
              </a:rPr>
              <a:t>Konstitusiýasy</a:t>
            </a:r>
            <a:r>
              <a:rPr lang="cs-CZ" sz="3600">
                <a:latin typeface="Times New Roman"/>
                <a:ea typeface="Calibri"/>
                <a:cs typeface="Times New Roman"/>
              </a:rPr>
              <a:t>. </a:t>
            </a:r>
            <a:r>
              <a:rPr lang="cs-CZ" sz="360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- </a:t>
            </a:r>
            <a:r>
              <a:rPr lang="cs-CZ" sz="36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˝Türkmenistan˝ gazeti</a:t>
            </a:r>
            <a:r>
              <a:rPr lang="sq-AL" sz="36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,</a:t>
            </a:r>
            <a:r>
              <a:rPr lang="cs-CZ" sz="36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36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15.09.16 ý. </a:t>
            </a:r>
            <a:endParaRPr lang="en-US" sz="3600" dirty="0">
              <a:solidFill>
                <a:srgbClr val="00000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457200" indent="-457200" algn="just">
              <a:spcAft>
                <a:spcPts val="0"/>
              </a:spcAft>
              <a:buAutoNum type="arabicPeriod"/>
            </a:pPr>
            <a:endParaRPr lang="ru-RU" sz="340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sk-SK" sz="3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2</a:t>
            </a:r>
            <a:r>
              <a:rPr lang="cs-CZ" sz="3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. </a:t>
            </a:r>
            <a:r>
              <a:rPr lang="ro-RO" sz="3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Türkmenistanyň kanunçylygynyň esaslary</a:t>
            </a:r>
            <a:r>
              <a:rPr lang="ru-RU" sz="3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hr-HR" sz="3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Ý</a:t>
            </a:r>
            <a:r>
              <a:rPr lang="ro-RO" sz="3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okary okuw mekdepleri üçin okuw kitaby</a:t>
            </a:r>
            <a:r>
              <a:rPr lang="cs-CZ" sz="3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. </a:t>
            </a:r>
            <a:r>
              <a:rPr lang="sq-AL" sz="3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A</a:t>
            </a:r>
            <a:r>
              <a:rPr lang="ru-RU" sz="3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., </a:t>
            </a:r>
            <a:r>
              <a:rPr lang="sq-AL" sz="3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2010 </a:t>
            </a:r>
            <a:r>
              <a:rPr lang="cs-CZ" sz="3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ý</a:t>
            </a:r>
            <a:r>
              <a:rPr lang="ru-RU" sz="3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.,</a:t>
            </a:r>
            <a:r>
              <a:rPr lang="cs-CZ" sz="3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 s. 9- 5</a:t>
            </a:r>
            <a:r>
              <a:rPr lang="tk-TM" sz="3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2</a:t>
            </a:r>
            <a:r>
              <a:rPr lang="en-US" sz="3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ru-RU" sz="340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R="180340" algn="just">
              <a:spcAft>
                <a:spcPts val="0"/>
              </a:spcAft>
            </a:pPr>
            <a:endParaRPr lang="en-US" sz="340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sz="3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3</a:t>
            </a:r>
            <a:r>
              <a:rPr lang="cs-CZ" sz="3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.«Türkmenistanyň </a:t>
            </a:r>
            <a:r>
              <a:rPr lang="ru-RU" sz="3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h</a:t>
            </a:r>
            <a:r>
              <a:rPr lang="cs-CZ" sz="3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emiselik bitaraplyk</a:t>
            </a:r>
            <a:r>
              <a:rPr lang="ru-RU" sz="34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gy</a:t>
            </a:r>
            <a:r>
              <a:rPr lang="ru-RU" sz="3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cs-CZ" sz="3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hakynda» Türkmenistanyň </a:t>
            </a:r>
            <a:r>
              <a:rPr lang="ru-RU" sz="3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 </a:t>
            </a:r>
            <a:r>
              <a:rPr lang="cs-CZ" sz="3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Konstitusion</a:t>
            </a:r>
            <a:r>
              <a:rPr lang="cs-CZ" sz="3400" b="1" i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34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kanuny</a:t>
            </a:r>
            <a:r>
              <a:rPr lang="cs-CZ" sz="3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-Türkmenistanyň Mejlisiniň Maglumatlary  № </a:t>
            </a:r>
            <a:r>
              <a:rPr lang="ru-RU" sz="3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4</a:t>
            </a:r>
            <a:r>
              <a:rPr lang="cs-CZ" sz="3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, 199</a:t>
            </a:r>
            <a:r>
              <a:rPr lang="ru-RU" sz="3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5</a:t>
            </a:r>
            <a:r>
              <a:rPr lang="cs-CZ" sz="3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ý.</a:t>
            </a:r>
            <a:endParaRPr lang="ru-RU" sz="340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R="180340" algn="just">
              <a:spcAft>
                <a:spcPts val="0"/>
              </a:spcAft>
            </a:pPr>
            <a:endParaRPr lang="en-US" sz="340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0" marR="180340" indent="0" algn="just">
              <a:buNone/>
            </a:pPr>
            <a:r>
              <a:rPr lang="en-US" sz="3400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4</a:t>
            </a:r>
            <a:r>
              <a:rPr lang="ru-RU" sz="3400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. «</a:t>
            </a:r>
            <a:r>
              <a:rPr lang="ru-RU" sz="3400" dirty="0" err="1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Syýasy</a:t>
            </a:r>
            <a:r>
              <a:rPr lang="ru-RU" sz="3400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3400" dirty="0" err="1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partiýarlar</a:t>
            </a:r>
            <a:r>
              <a:rPr lang="ru-RU" sz="3400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3400" dirty="0" err="1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hakynda</a:t>
            </a:r>
            <a:r>
              <a:rPr lang="cs-CZ" sz="3400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» Türkmenistanyň kanuny- ˝Türkmenistan˝ gazeti</a:t>
            </a:r>
            <a:r>
              <a:rPr lang="sq-AL" sz="3400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,</a:t>
            </a:r>
            <a:r>
              <a:rPr lang="cs-CZ" sz="3400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3400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13.01.12 ý. </a:t>
            </a:r>
            <a:endParaRPr lang="en-US" sz="3400" dirty="0" smtClean="0">
              <a:solidFill>
                <a:srgbClr val="00000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0" marR="180340" indent="0" algn="just">
              <a:buNone/>
            </a:pPr>
            <a:r>
              <a:rPr lang="en-US" sz="3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5.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cs-CZ" sz="3400" dirty="0">
                <a:latin typeface="Times New Roman" pitchFamily="18" charset="0"/>
                <a:cs typeface="Times New Roman" pitchFamily="18" charset="0"/>
              </a:rPr>
              <a:t>«T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elekiçilik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işi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3400" dirty="0">
                <a:latin typeface="Times New Roman" pitchFamily="18" charset="0"/>
                <a:cs typeface="Times New Roman" pitchFamily="18" charset="0"/>
              </a:rPr>
              <a:t>hakynda» Türk</a:t>
            </a:r>
            <a:r>
              <a:rPr lang="sq-AL" sz="3400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cs-CZ" sz="3400" dirty="0">
                <a:latin typeface="Times New Roman" pitchFamily="18" charset="0"/>
                <a:cs typeface="Times New Roman" pitchFamily="18" charset="0"/>
              </a:rPr>
              <a:t>enistanyň kanuny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cs-CZ" sz="3400" dirty="0">
                <a:latin typeface="Times New Roman" pitchFamily="18" charset="0"/>
                <a:cs typeface="Times New Roman" pitchFamily="18" charset="0"/>
              </a:rPr>
              <a:t>Türkmenistanyň Mejlisiniň Maglumatlary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cs-CZ" sz="3400" dirty="0">
                <a:latin typeface="Times New Roman" pitchFamily="18" charset="0"/>
                <a:cs typeface="Times New Roman" pitchFamily="18" charset="0"/>
              </a:rPr>
              <a:t> 1993 ý.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sz="3400" dirty="0">
                <a:latin typeface="Times New Roman" pitchFamily="18" charset="0"/>
                <a:cs typeface="Times New Roman" pitchFamily="18" charset="0"/>
              </a:rPr>
              <a:t>№ 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9-10</a:t>
            </a:r>
            <a:r>
              <a:rPr lang="cs-CZ" sz="34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400" dirty="0">
              <a:latin typeface="Times New Roman" pitchFamily="18" charset="0"/>
              <a:cs typeface="Times New Roman" pitchFamily="18" charset="0"/>
            </a:endParaRPr>
          </a:p>
          <a:p>
            <a:pPr marL="0" marR="180340" indent="0" algn="just">
              <a:spcAft>
                <a:spcPts val="0"/>
              </a:spcAft>
              <a:buNone/>
            </a:pPr>
            <a:endParaRPr lang="ru-RU" sz="2400" dirty="0">
              <a:solidFill>
                <a:srgbClr val="000000"/>
              </a:solidFill>
              <a:effectLst/>
              <a:latin typeface="Times New Roman"/>
              <a:ea typeface="Times New Roman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347864" y="141099"/>
            <a:ext cx="147580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Edebiýat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9512" y="570622"/>
            <a:ext cx="8570276" cy="3853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ru-RU" b="1" dirty="0">
                <a:latin typeface="Times New Roman"/>
                <a:ea typeface="Calibri"/>
                <a:cs typeface="Times New Roman"/>
              </a:rPr>
              <a:t> </a:t>
            </a:r>
            <a:endParaRPr lang="ru-RU" sz="14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25444544"/>
      </p:ext>
    </p:extLst>
  </p:cSld>
  <p:clrMapOvr>
    <a:masterClrMapping/>
  </p:clrMapOvr>
  <p:transition spd="slow" advTm="9157">
    <p:pull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8215370" cy="142876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385575"/>
            <a:ext cx="8229600" cy="5688632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15000"/>
              </a:lnSpc>
              <a:buClr>
                <a:srgbClr val="0BD0D9"/>
              </a:buClr>
              <a:buNone/>
            </a:pPr>
            <a:r>
              <a:rPr lang="en-US" sz="8800" dirty="0" smtClean="0">
                <a:latin typeface="Times New Roman"/>
                <a:ea typeface="Calibri"/>
              </a:rPr>
              <a:t>      </a:t>
            </a:r>
            <a:endParaRPr lang="ru-RU" sz="4800" dirty="0" smtClean="0">
              <a:latin typeface="Calibri"/>
              <a:ea typeface="Calibri"/>
              <a:cs typeface="Times New Roman"/>
            </a:endParaRPr>
          </a:p>
          <a:p>
            <a:pPr lvl="0" algn="just">
              <a:lnSpc>
                <a:spcPct val="115000"/>
              </a:lnSpc>
              <a:buClr>
                <a:srgbClr val="0BD0D9"/>
              </a:buClr>
            </a:pPr>
            <a:endParaRPr lang="ru-RU" sz="7200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8600" b="1" dirty="0" smtClean="0">
                <a:latin typeface="Times New Roman"/>
                <a:ea typeface="Calibri"/>
                <a:cs typeface="Times New Roman"/>
              </a:rPr>
              <a:t>     </a:t>
            </a:r>
            <a:r>
              <a:rPr lang="tk-TM" sz="8600" b="1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en-US" sz="8600" b="1" dirty="0" smtClean="0">
                <a:latin typeface="Times New Roman"/>
                <a:ea typeface="Calibri"/>
                <a:cs typeface="Times New Roman"/>
              </a:rPr>
              <a:t>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55576" y="1312267"/>
            <a:ext cx="7488832" cy="3853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tk-TM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</a:t>
            </a:r>
            <a:endParaRPr lang="ru-RU" sz="1400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116632"/>
            <a:ext cx="842493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endParaRPr lang="ru-RU" sz="2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67544" y="358755"/>
            <a:ext cx="8136904" cy="6376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07950" algn="just">
              <a:spcAft>
                <a:spcPts val="0"/>
              </a:spcAft>
            </a:pPr>
            <a:r>
              <a:rPr lang="en-US" sz="36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   </a:t>
            </a:r>
            <a:r>
              <a:rPr lang="cs-CZ" sz="28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Hukuk pudaklarynyň namalarynyň  arasynda birinji we esasy orun - döwlet (konstitusion) hukugyna degişli. </a:t>
            </a:r>
            <a:endParaRPr lang="en-US" sz="280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indent="270510" algn="just">
              <a:spcBef>
                <a:spcPts val="500"/>
              </a:spcBef>
              <a:spcAft>
                <a:spcPts val="0"/>
              </a:spcAft>
            </a:pPr>
            <a:r>
              <a:rPr lang="en-US" sz="28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    </a:t>
            </a:r>
            <a:r>
              <a:rPr lang="cs-CZ" sz="2800" dirty="0" smtClean="0">
                <a:solidFill>
                  <a:srgbClr val="FF0000"/>
                </a:solidFill>
                <a:latin typeface="Times New Roman"/>
                <a:ea typeface="Times New Roman"/>
              </a:rPr>
              <a:t>Döwlet hukugynyň namalary jemgyýetçilik gurluşynyň we  </a:t>
            </a:r>
            <a:r>
              <a:rPr lang="ru-RU" sz="2800" dirty="0" smtClean="0">
                <a:solidFill>
                  <a:srgbClr val="FF0000"/>
                </a:solidFill>
                <a:latin typeface="Times New Roman"/>
                <a:ea typeface="Times New Roman"/>
              </a:rPr>
              <a:t>d</a:t>
            </a:r>
            <a:r>
              <a:rPr lang="cs-CZ" sz="2800" dirty="0" smtClean="0">
                <a:solidFill>
                  <a:srgbClr val="FF0000"/>
                </a:solidFill>
                <a:latin typeface="Times New Roman"/>
                <a:ea typeface="Times New Roman"/>
              </a:rPr>
              <a:t>öwlet</a:t>
            </a:r>
            <a:r>
              <a:rPr lang="ru-RU" sz="2800" dirty="0" err="1" smtClean="0">
                <a:solidFill>
                  <a:srgbClr val="FF0000"/>
                </a:solidFill>
                <a:latin typeface="Times New Roman"/>
                <a:ea typeface="Times New Roman"/>
              </a:rPr>
              <a:t>iň</a:t>
            </a:r>
            <a:r>
              <a:rPr lang="ru-RU" sz="2800" dirty="0" smtClean="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r>
              <a:rPr lang="cs-CZ" sz="2800" dirty="0" smtClean="0">
                <a:solidFill>
                  <a:srgbClr val="FF0000"/>
                </a:solidFill>
                <a:latin typeface="Times New Roman"/>
                <a:ea typeface="Times New Roman"/>
              </a:rPr>
              <a:t>syýasatynyň, raýatlaryň hem-de jemgyýetçilik  guramalarynyň hukuk ýagdaýynyň esaslaryny, ýokary we ýerli häkimiýet edaralarynyň  gurluşynyň  we işleýşiniň düzümini</a:t>
            </a:r>
            <a:r>
              <a:rPr lang="ru-RU" sz="2800" dirty="0" smtClean="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 smtClean="0">
                <a:solidFill>
                  <a:srgbClr val="FF0000"/>
                </a:solidFill>
                <a:latin typeface="Times New Roman"/>
                <a:ea typeface="Times New Roman"/>
              </a:rPr>
              <a:t>kesgitleỳär</a:t>
            </a:r>
            <a:r>
              <a:rPr lang="ru-RU" sz="2800" dirty="0" smtClean="0">
                <a:solidFill>
                  <a:srgbClr val="FF0000"/>
                </a:solidFill>
                <a:latin typeface="Times New Roman"/>
                <a:ea typeface="Times New Roman"/>
              </a:rPr>
              <a:t>.</a:t>
            </a:r>
            <a:r>
              <a:rPr lang="en-US" sz="2800" spc="20" dirty="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endParaRPr lang="tk-TM" sz="2800" spc="20" dirty="0" smtClean="0">
              <a:solidFill>
                <a:srgbClr val="FF0000"/>
              </a:solidFill>
              <a:latin typeface="Times New Roman"/>
              <a:ea typeface="Times New Roman"/>
            </a:endParaRPr>
          </a:p>
          <a:p>
            <a:pPr indent="270510" algn="just">
              <a:spcBef>
                <a:spcPts val="500"/>
              </a:spcBef>
              <a:spcAft>
                <a:spcPts val="0"/>
              </a:spcAft>
            </a:pPr>
            <a:r>
              <a:rPr lang="tk-TM" sz="2800" spc="2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tk-TM" sz="2800" spc="2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800" spc="2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Döwlet</a:t>
            </a:r>
            <a:r>
              <a:rPr lang="en-US" sz="2800" spc="2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800" spc="20" dirty="0" err="1">
                <a:solidFill>
                  <a:srgbClr val="000000"/>
                </a:solidFill>
                <a:latin typeface="Times New Roman"/>
                <a:ea typeface="Times New Roman"/>
              </a:rPr>
              <a:t>hukugy</a:t>
            </a:r>
            <a:r>
              <a:rPr lang="en-US" sz="2800" spc="2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800" spc="20" dirty="0" err="1">
                <a:solidFill>
                  <a:srgbClr val="000000"/>
                </a:solidFill>
                <a:latin typeface="Times New Roman"/>
                <a:ea typeface="Times New Roman"/>
              </a:rPr>
              <a:t>hukuk</a:t>
            </a:r>
            <a:r>
              <a:rPr lang="en-US" sz="2800" spc="2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800" spc="20" dirty="0" err="1">
                <a:solidFill>
                  <a:srgbClr val="000000"/>
                </a:solidFill>
                <a:latin typeface="Times New Roman"/>
                <a:ea typeface="Times New Roman"/>
              </a:rPr>
              <a:t>ulgamynyň</a:t>
            </a:r>
            <a:r>
              <a:rPr lang="en-US" sz="2800" spc="2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spc="20" dirty="0" err="1">
                <a:solidFill>
                  <a:srgbClr val="000000"/>
                </a:solidFill>
                <a:latin typeface="Times New Roman"/>
                <a:ea typeface="Times New Roman"/>
              </a:rPr>
              <a:t>esasyny</a:t>
            </a:r>
            <a:r>
              <a:rPr lang="ru-RU" sz="2800" spc="2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spc="20" dirty="0" err="1">
                <a:solidFill>
                  <a:srgbClr val="000000"/>
                </a:solidFill>
                <a:latin typeface="Times New Roman"/>
                <a:ea typeface="Times New Roman"/>
              </a:rPr>
              <a:t>dűzyä</a:t>
            </a:r>
            <a:r>
              <a:rPr lang="en-US" sz="2800" spc="20" dirty="0">
                <a:solidFill>
                  <a:srgbClr val="000000"/>
                </a:solidFill>
                <a:latin typeface="Times New Roman"/>
                <a:ea typeface="Times New Roman"/>
              </a:rPr>
              <a:t>r. </a:t>
            </a:r>
            <a:r>
              <a:rPr lang="en-US" sz="2800" spc="20" dirty="0" err="1">
                <a:solidFill>
                  <a:srgbClr val="000000"/>
                </a:solidFill>
                <a:latin typeface="Times New Roman"/>
                <a:ea typeface="Times New Roman"/>
              </a:rPr>
              <a:t>Döwlet</a:t>
            </a:r>
            <a:r>
              <a:rPr lang="en-US" sz="2800" spc="2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800" spc="20" dirty="0" err="1">
                <a:solidFill>
                  <a:srgbClr val="000000"/>
                </a:solidFill>
                <a:latin typeface="Times New Roman"/>
                <a:ea typeface="Times New Roman"/>
              </a:rPr>
              <a:t>hukugynyň</a:t>
            </a:r>
            <a:r>
              <a:rPr lang="en-US" sz="2800" spc="2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800" spc="25" dirty="0" err="1">
                <a:solidFill>
                  <a:srgbClr val="000000"/>
                </a:solidFill>
                <a:latin typeface="Times New Roman"/>
                <a:ea typeface="Times New Roman"/>
              </a:rPr>
              <a:t>namalary</a:t>
            </a:r>
            <a:r>
              <a:rPr lang="en-US" sz="2800" spc="25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800" spc="25" dirty="0" err="1">
                <a:solidFill>
                  <a:srgbClr val="000000"/>
                </a:solidFill>
                <a:latin typeface="Times New Roman"/>
                <a:ea typeface="Times New Roman"/>
              </a:rPr>
              <a:t>jemgyýetiň</a:t>
            </a:r>
            <a:r>
              <a:rPr lang="en-US" sz="2800" spc="25" dirty="0">
                <a:solidFill>
                  <a:srgbClr val="000000"/>
                </a:solidFill>
                <a:latin typeface="Times New Roman"/>
                <a:ea typeface="Times New Roman"/>
              </a:rPr>
              <a:t> we </a:t>
            </a:r>
            <a:r>
              <a:rPr lang="en-US" sz="2800" spc="25" dirty="0" err="1">
                <a:solidFill>
                  <a:srgbClr val="000000"/>
                </a:solidFill>
                <a:latin typeface="Times New Roman"/>
                <a:ea typeface="Times New Roman"/>
              </a:rPr>
              <a:t>döwlediň</a:t>
            </a:r>
            <a:r>
              <a:rPr lang="en-US" sz="2800" spc="25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800" spc="20" dirty="0" err="1">
                <a:solidFill>
                  <a:srgbClr val="000000"/>
                </a:solidFill>
                <a:latin typeface="Times New Roman"/>
                <a:ea typeface="Times New Roman"/>
              </a:rPr>
              <a:t>syýasy</a:t>
            </a:r>
            <a:r>
              <a:rPr lang="en-US" sz="2800" spc="20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en-US" sz="2800" spc="20" dirty="0" err="1">
                <a:solidFill>
                  <a:srgbClr val="000000"/>
                </a:solidFill>
                <a:latin typeface="Times New Roman"/>
                <a:ea typeface="Times New Roman"/>
              </a:rPr>
              <a:t>ykdysady</a:t>
            </a:r>
            <a:r>
              <a:rPr lang="en-US" sz="2800" spc="20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en-US" sz="2800" spc="20" dirty="0" err="1">
                <a:solidFill>
                  <a:srgbClr val="000000"/>
                </a:solidFill>
                <a:latin typeface="Times New Roman"/>
                <a:ea typeface="Times New Roman"/>
              </a:rPr>
              <a:t>durmuş</a:t>
            </a:r>
            <a:r>
              <a:rPr lang="en-US" sz="2800" spc="2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800" spc="20" dirty="0" err="1">
                <a:solidFill>
                  <a:srgbClr val="000000"/>
                </a:solidFill>
                <a:latin typeface="Times New Roman"/>
                <a:ea typeface="Times New Roman"/>
              </a:rPr>
              <a:t>gurluşynyň</a:t>
            </a:r>
            <a:r>
              <a:rPr lang="en-US" sz="2800" spc="2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800" spc="20" dirty="0" err="1">
                <a:solidFill>
                  <a:srgbClr val="000000"/>
                </a:solidFill>
                <a:latin typeface="Times New Roman"/>
                <a:ea typeface="Times New Roman"/>
              </a:rPr>
              <a:t>wajyp</a:t>
            </a:r>
            <a:r>
              <a:rPr lang="en-US" sz="2800" spc="2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800" spc="20" dirty="0" err="1">
                <a:solidFill>
                  <a:srgbClr val="000000"/>
                </a:solidFill>
                <a:latin typeface="Times New Roman"/>
                <a:ea typeface="Times New Roman"/>
              </a:rPr>
              <a:t>esaslaryny</a:t>
            </a:r>
            <a:r>
              <a:rPr lang="en-US" sz="2800" spc="2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800" spc="20" dirty="0" err="1">
                <a:solidFill>
                  <a:srgbClr val="000000"/>
                </a:solidFill>
                <a:latin typeface="Times New Roman"/>
                <a:ea typeface="Times New Roman"/>
              </a:rPr>
              <a:t>berkidip</a:t>
            </a:r>
            <a:r>
              <a:rPr lang="en-US" sz="2800" spc="20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en-US" sz="2800" spc="20" dirty="0" err="1">
                <a:solidFill>
                  <a:srgbClr val="000000"/>
                </a:solidFill>
                <a:latin typeface="Times New Roman"/>
                <a:ea typeface="Times New Roman"/>
              </a:rPr>
              <a:t>beýleki</a:t>
            </a:r>
            <a:r>
              <a:rPr lang="en-US" sz="2800" spc="2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800" spc="-10" dirty="0" err="1">
                <a:solidFill>
                  <a:srgbClr val="000000"/>
                </a:solidFill>
                <a:latin typeface="Times New Roman"/>
                <a:ea typeface="Times New Roman"/>
              </a:rPr>
              <a:t>hukuk</a:t>
            </a:r>
            <a:r>
              <a:rPr lang="en-US" sz="2800" spc="-1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800" spc="-10" dirty="0" err="1">
                <a:solidFill>
                  <a:srgbClr val="000000"/>
                </a:solidFill>
                <a:latin typeface="Times New Roman"/>
                <a:ea typeface="Times New Roman"/>
              </a:rPr>
              <a:t>pudaklary</a:t>
            </a:r>
            <a:r>
              <a:rPr lang="en-US" sz="2800" spc="-1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800" spc="-10" dirty="0" err="1">
                <a:solidFill>
                  <a:srgbClr val="000000"/>
                </a:solidFill>
                <a:latin typeface="Times New Roman"/>
                <a:ea typeface="Times New Roman"/>
              </a:rPr>
              <a:t>üçin</a:t>
            </a:r>
            <a:r>
              <a:rPr lang="en-US" sz="2800" spc="-1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800" spc="-10" dirty="0" err="1">
                <a:solidFill>
                  <a:srgbClr val="000000"/>
                </a:solidFill>
                <a:latin typeface="Times New Roman"/>
                <a:ea typeface="Times New Roman"/>
              </a:rPr>
              <a:t>esaslandyryjy</a:t>
            </a:r>
            <a:r>
              <a:rPr lang="en-US" sz="2800" spc="-1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800" spc="-10" dirty="0" err="1">
                <a:solidFill>
                  <a:srgbClr val="000000"/>
                </a:solidFill>
                <a:latin typeface="Times New Roman"/>
                <a:ea typeface="Times New Roman"/>
              </a:rPr>
              <a:t>bolup</a:t>
            </a:r>
            <a:r>
              <a:rPr lang="en-US" sz="2800" spc="-1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800" spc="-10" dirty="0" err="1">
                <a:solidFill>
                  <a:srgbClr val="000000"/>
                </a:solidFill>
                <a:latin typeface="Times New Roman"/>
                <a:ea typeface="Times New Roman"/>
              </a:rPr>
              <a:t>çykyş</a:t>
            </a:r>
            <a:r>
              <a:rPr lang="en-US" sz="2800" spc="-1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800" spc="-10" dirty="0" err="1">
                <a:solidFill>
                  <a:srgbClr val="000000"/>
                </a:solidFill>
                <a:latin typeface="Times New Roman"/>
                <a:ea typeface="Times New Roman"/>
              </a:rPr>
              <a:t>edýär</a:t>
            </a:r>
            <a:r>
              <a:rPr lang="en-US" sz="2800" spc="-1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ru-RU" sz="2400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marR="107950" algn="just">
              <a:spcAft>
                <a:spcPts val="0"/>
              </a:spcAft>
            </a:pPr>
            <a:endParaRPr lang="ru-RU" sz="2800" dirty="0">
              <a:solidFill>
                <a:srgbClr val="000000"/>
              </a:solidFill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7725574"/>
      </p:ext>
    </p:extLst>
  </p:cSld>
  <p:clrMapOvr>
    <a:masterClrMapping/>
  </p:clrMapOvr>
  <p:transition spd="slow" advTm="9157">
    <p:pull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Загнутый угол 1"/>
          <p:cNvSpPr>
            <a:spLocks noChangeArrowheads="1"/>
          </p:cNvSpPr>
          <p:nvPr/>
        </p:nvSpPr>
        <p:spPr bwMode="auto">
          <a:xfrm>
            <a:off x="3214678" y="642918"/>
            <a:ext cx="2683134" cy="1695088"/>
          </a:xfrm>
          <a:prstGeom prst="foldedCorner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Raýatlaryň  hukuklary</a:t>
            </a: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4" name="Блок-схема: подготовка 5"/>
          <p:cNvSpPr>
            <a:spLocks noChangeArrowheads="1"/>
          </p:cNvSpPr>
          <p:nvPr/>
        </p:nvSpPr>
        <p:spPr bwMode="auto">
          <a:xfrm>
            <a:off x="500034" y="2428868"/>
            <a:ext cx="2946008" cy="1869583"/>
          </a:xfrm>
          <a:prstGeom prst="flowChartPreparation">
            <a:avLst/>
          </a:prstGeom>
          <a:solidFill>
            <a:srgbClr val="FFFFFF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durmuş-ykdysady hukuklar</a:t>
            </a: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3" name="Блок-схема: подготовка 6"/>
          <p:cNvSpPr>
            <a:spLocks noChangeArrowheads="1"/>
          </p:cNvSpPr>
          <p:nvPr/>
        </p:nvSpPr>
        <p:spPr bwMode="auto">
          <a:xfrm>
            <a:off x="5429256" y="2357430"/>
            <a:ext cx="3000396" cy="1851454"/>
          </a:xfrm>
          <a:prstGeom prst="flowChartPreparation">
            <a:avLst/>
          </a:prstGeom>
          <a:solidFill>
            <a:srgbClr val="FFFFFF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syýasy hukuklar we azatlyklar</a:t>
            </a: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2" name="Блок-схема: подготовка 7"/>
          <p:cNvSpPr>
            <a:spLocks noChangeArrowheads="1"/>
          </p:cNvSpPr>
          <p:nvPr/>
        </p:nvSpPr>
        <p:spPr bwMode="auto">
          <a:xfrm>
            <a:off x="2786050" y="4286256"/>
            <a:ext cx="3242876" cy="1196533"/>
          </a:xfrm>
          <a:prstGeom prst="flowChartPreparation">
            <a:avLst/>
          </a:prstGeom>
          <a:solidFill>
            <a:srgbClr val="FFFFFF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şahsy hukuklar we azatlyklar</a:t>
            </a: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1" name="AutoShape 3"/>
          <p:cNvSpPr>
            <a:spLocks noChangeShapeType="1"/>
          </p:cNvSpPr>
          <p:nvPr/>
        </p:nvSpPr>
        <p:spPr bwMode="auto">
          <a:xfrm flipH="1">
            <a:off x="3929058" y="3143248"/>
            <a:ext cx="1561385" cy="1096821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0" name="AutoShape 2"/>
          <p:cNvSpPr>
            <a:spLocks noChangeShapeType="1"/>
          </p:cNvSpPr>
          <p:nvPr/>
        </p:nvSpPr>
        <p:spPr bwMode="auto">
          <a:xfrm flipV="1">
            <a:off x="3643306" y="2714620"/>
            <a:ext cx="2143787" cy="80901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49" name="AutoShape 1"/>
          <p:cNvSpPr>
            <a:spLocks noChangeShapeType="1"/>
          </p:cNvSpPr>
          <p:nvPr/>
        </p:nvSpPr>
        <p:spPr bwMode="auto">
          <a:xfrm flipH="1">
            <a:off x="1000100" y="714356"/>
            <a:ext cx="2211772" cy="1681491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457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pull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7" name="Ромб 6"/>
          <p:cNvSpPr>
            <a:spLocks noChangeArrowheads="1"/>
          </p:cNvSpPr>
          <p:nvPr/>
        </p:nvSpPr>
        <p:spPr bwMode="auto">
          <a:xfrm>
            <a:off x="2684455" y="1227147"/>
            <a:ext cx="3935413" cy="1854200"/>
          </a:xfrm>
          <a:prstGeom prst="diamond">
            <a:avLst/>
          </a:prstGeom>
          <a:solidFill>
            <a:srgbClr val="FFFFFF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z-Latn-AZ" sz="15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Türkmenistanda adamyň we raýatyň hukuklary, azatlyklary</a:t>
            </a:r>
            <a:endParaRPr kumimoji="0" lang="az-Latn-A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66" name="Овал 14"/>
          <p:cNvSpPr>
            <a:spLocks noChangeArrowheads="1"/>
          </p:cNvSpPr>
          <p:nvPr/>
        </p:nvSpPr>
        <p:spPr bwMode="auto">
          <a:xfrm>
            <a:off x="1625592" y="3151197"/>
            <a:ext cx="1993901" cy="1112838"/>
          </a:xfrm>
          <a:prstGeom prst="ellipse">
            <a:avLst/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durmuş-ykdysady hukuklar</a:t>
            </a: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65" name="Овал 15"/>
          <p:cNvSpPr>
            <a:spLocks noChangeArrowheads="1"/>
          </p:cNvSpPr>
          <p:nvPr/>
        </p:nvSpPr>
        <p:spPr bwMode="auto">
          <a:xfrm>
            <a:off x="3500430" y="4786322"/>
            <a:ext cx="2078038" cy="1062038"/>
          </a:xfrm>
          <a:prstGeom prst="ellipse">
            <a:avLst/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şahsy hukuklar we azatlyklar</a:t>
            </a: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64" name="Овал 16"/>
          <p:cNvSpPr>
            <a:spLocks noChangeArrowheads="1"/>
          </p:cNvSpPr>
          <p:nvPr/>
        </p:nvSpPr>
        <p:spPr bwMode="auto">
          <a:xfrm>
            <a:off x="5578468" y="3151197"/>
            <a:ext cx="1966912" cy="1243013"/>
          </a:xfrm>
          <a:prstGeom prst="ellipse">
            <a:avLst/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syýasy hukuklar we azatlyklar</a:t>
            </a: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63" name="AutoShape 3"/>
          <p:cNvSpPr>
            <a:spLocks noChangeShapeType="1"/>
          </p:cNvSpPr>
          <p:nvPr/>
        </p:nvSpPr>
        <p:spPr bwMode="auto">
          <a:xfrm>
            <a:off x="6621455" y="2147897"/>
            <a:ext cx="0" cy="102393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0962" name="AutoShape 2"/>
          <p:cNvSpPr>
            <a:spLocks noChangeShapeType="1"/>
          </p:cNvSpPr>
          <p:nvPr/>
        </p:nvSpPr>
        <p:spPr bwMode="auto">
          <a:xfrm>
            <a:off x="2684455" y="2147897"/>
            <a:ext cx="0" cy="102393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0961" name="AutoShape 1"/>
          <p:cNvSpPr>
            <a:spLocks noChangeShapeType="1"/>
          </p:cNvSpPr>
          <p:nvPr/>
        </p:nvSpPr>
        <p:spPr bwMode="auto">
          <a:xfrm>
            <a:off x="4652955" y="3041660"/>
            <a:ext cx="0" cy="178911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096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73" name="Rectangle 13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698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pull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4828" y="140621"/>
            <a:ext cx="7832924" cy="1416171"/>
          </a:xfr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lvl="0">
              <a:spcBef>
                <a:spcPts val="0"/>
              </a:spcBef>
              <a:defRPr/>
            </a:pPr>
            <a:r>
              <a:rPr lang="ru-RU" sz="28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D</a:t>
            </a:r>
            <a:r>
              <a:rPr lang="tk-TM" sz="28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ö</a:t>
            </a:r>
            <a:r>
              <a:rPr lang="ru-RU" sz="2800" b="1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wlet</a:t>
            </a:r>
            <a:r>
              <a:rPr lang="ru-RU" sz="28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hukugynyň</a:t>
            </a:r>
            <a:r>
              <a:rPr lang="ru-RU" sz="28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8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25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kadalarynda</a:t>
            </a:r>
            <a:r>
              <a:rPr lang="ru-RU" sz="2800" b="1" spc="25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25" dirty="0" err="1">
                <a:solidFill>
                  <a:srgbClr val="000000"/>
                </a:solidFill>
                <a:latin typeface="Times New Roman"/>
                <a:ea typeface="Times New Roman"/>
              </a:rPr>
              <a:t>döwlet</a:t>
            </a:r>
            <a:r>
              <a:rPr lang="ru-RU" sz="2800" b="1" spc="25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25" dirty="0" err="1">
                <a:solidFill>
                  <a:srgbClr val="000000"/>
                </a:solidFill>
                <a:latin typeface="Times New Roman"/>
                <a:ea typeface="Times New Roman"/>
              </a:rPr>
              <a:t>hakimiýeti</a:t>
            </a:r>
            <a:r>
              <a:rPr lang="ru-RU" sz="2800" b="1" spc="25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25" dirty="0" err="1">
                <a:solidFill>
                  <a:srgbClr val="000000"/>
                </a:solidFill>
                <a:latin typeface="Times New Roman"/>
                <a:ea typeface="Times New Roman"/>
              </a:rPr>
              <a:t>guralanda</a:t>
            </a:r>
            <a:r>
              <a:rPr lang="ru-RU" sz="2800" b="1" spc="25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25" dirty="0" err="1">
                <a:solidFill>
                  <a:srgbClr val="000000"/>
                </a:solidFill>
                <a:latin typeface="Times New Roman"/>
                <a:ea typeface="Times New Roman"/>
              </a:rPr>
              <a:t>we</a:t>
            </a:r>
            <a:r>
              <a:rPr lang="ru-RU" sz="2800" b="1" spc="25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25" dirty="0" err="1">
                <a:solidFill>
                  <a:srgbClr val="000000"/>
                </a:solidFill>
                <a:latin typeface="Times New Roman"/>
                <a:ea typeface="Times New Roman"/>
              </a:rPr>
              <a:t>amala</a:t>
            </a:r>
            <a:r>
              <a:rPr lang="ru-RU" sz="2800" b="1" spc="25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10" dirty="0" err="1">
                <a:solidFill>
                  <a:srgbClr val="000000"/>
                </a:solidFill>
                <a:latin typeface="Times New Roman"/>
                <a:ea typeface="Times New Roman"/>
              </a:rPr>
              <a:t>aşyralynda</a:t>
            </a:r>
            <a:r>
              <a:rPr lang="ru-RU" sz="2800" b="1" spc="1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1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ýüze</a:t>
            </a:r>
            <a:r>
              <a:rPr lang="ru-RU" sz="2800" b="1" spc="1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10" dirty="0" err="1">
                <a:solidFill>
                  <a:srgbClr val="000000"/>
                </a:solidFill>
                <a:latin typeface="Times New Roman"/>
                <a:ea typeface="Times New Roman"/>
              </a:rPr>
              <a:t>çykýan</a:t>
            </a:r>
            <a:endParaRPr lang="ru-RU" sz="1300" b="1" dirty="0">
              <a:solidFill>
                <a:schemeClr val="tx1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428665" y="2771229"/>
            <a:ext cx="3479451" cy="1434848"/>
          </a:xfrm>
          <a:prstGeom prst="round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342900"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2400" b="1" spc="20" dirty="0" err="1">
                <a:solidFill>
                  <a:srgbClr val="000000"/>
                </a:solidFill>
                <a:latin typeface="Times New Roman"/>
                <a:ea typeface="Times New Roman"/>
              </a:rPr>
              <a:t>şahsyýetiň</a:t>
            </a:r>
            <a:r>
              <a:rPr lang="en-US" sz="2400" b="1" spc="2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spc="20" dirty="0" err="1">
                <a:solidFill>
                  <a:srgbClr val="000000"/>
                </a:solidFill>
                <a:latin typeface="Times New Roman"/>
                <a:ea typeface="Times New Roman"/>
              </a:rPr>
              <a:t>hukuk</a:t>
            </a:r>
            <a:r>
              <a:rPr lang="en-US" sz="2400" b="1" spc="2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b="1" spc="20" dirty="0" err="1">
                <a:solidFill>
                  <a:srgbClr val="000000"/>
                </a:solidFill>
                <a:latin typeface="Times New Roman"/>
                <a:ea typeface="Times New Roman"/>
              </a:rPr>
              <a:t>ýagdaýyny</a:t>
            </a:r>
            <a:endParaRPr lang="ru-RU" sz="2400" b="1" dirty="0">
              <a:solidFill>
                <a:prstClr val="black"/>
              </a:solidFill>
              <a:ea typeface="Times New Roman"/>
              <a:cs typeface="Times New Roman" pitchFamily="18" charset="0"/>
            </a:endParaRPr>
          </a:p>
        </p:txBody>
      </p:sp>
      <p:cxnSp>
        <p:nvCxnSpPr>
          <p:cNvPr id="15" name="Прямая со стрелкой 14"/>
          <p:cNvCxnSpPr/>
          <p:nvPr/>
        </p:nvCxnSpPr>
        <p:spPr>
          <a:xfrm>
            <a:off x="6743773" y="1585787"/>
            <a:ext cx="1" cy="11854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Прямоугольник 2"/>
          <p:cNvSpPr/>
          <p:nvPr/>
        </p:nvSpPr>
        <p:spPr>
          <a:xfrm>
            <a:off x="5995732" y="4206077"/>
            <a:ext cx="3072080" cy="224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</a:t>
            </a:r>
            <a:endParaRPr lang="ru-RU" sz="1000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467569" y="3894453"/>
            <a:ext cx="249691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1600" b="1" dirty="0" smtClean="0">
                <a:solidFill>
                  <a:prstClr val="black"/>
                </a:solidFill>
                <a:latin typeface="Times New Roman"/>
                <a:ea typeface="Calibri"/>
              </a:rPr>
              <a:t> </a:t>
            </a:r>
            <a:endParaRPr lang="ru-RU" sz="1600" b="1" dirty="0">
              <a:solidFill>
                <a:prstClr val="black"/>
              </a:solidFill>
              <a:latin typeface="Times New Roman"/>
            </a:endParaRPr>
          </a:p>
        </p:txBody>
      </p:sp>
      <p:cxnSp>
        <p:nvCxnSpPr>
          <p:cNvPr id="18" name="Прямая со стрелкой 17"/>
          <p:cNvCxnSpPr/>
          <p:nvPr/>
        </p:nvCxnSpPr>
        <p:spPr>
          <a:xfrm flipH="1">
            <a:off x="2105986" y="1585787"/>
            <a:ext cx="7220" cy="11854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рямоугольник 19"/>
          <p:cNvSpPr/>
          <p:nvPr/>
        </p:nvSpPr>
        <p:spPr>
          <a:xfrm>
            <a:off x="694828" y="2401897"/>
            <a:ext cx="2423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prstClr val="black"/>
                </a:solidFill>
                <a:latin typeface="Times New Roman"/>
                <a:ea typeface="Calibri"/>
              </a:rPr>
              <a:t> 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44018" y="3417399"/>
            <a:ext cx="332393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858315" y="4941168"/>
            <a:ext cx="5795545" cy="1226553"/>
          </a:xfrm>
          <a:prstGeom prst="round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342900"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2000" b="1" dirty="0" smtClean="0">
                <a:solidFill>
                  <a:prstClr val="black"/>
                </a:solidFill>
                <a:latin typeface="Times New Roman"/>
                <a:ea typeface="Calibri"/>
              </a:rPr>
              <a:t> </a:t>
            </a:r>
            <a:endParaRPr lang="ru-RU" sz="1400" b="1" dirty="0">
              <a:solidFill>
                <a:prstClr val="black"/>
              </a:solidFill>
              <a:ea typeface="Times New Roman"/>
              <a:cs typeface="Times New Roman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79795" y="2771229"/>
            <a:ext cx="3479451" cy="1461778"/>
          </a:xfrm>
          <a:prstGeom prst="round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342900" algn="ctr" fontAlgn="auto">
              <a:spcBef>
                <a:spcPts val="0"/>
              </a:spcBef>
              <a:spcAft>
                <a:spcPts val="0"/>
              </a:spcAft>
            </a:pPr>
            <a:r>
              <a:rPr lang="cs-CZ" sz="2400" b="1" spc="20" dirty="0">
                <a:solidFill>
                  <a:srgbClr val="000000"/>
                </a:solidFill>
                <a:latin typeface="Times New Roman"/>
                <a:ea typeface="Times New Roman"/>
              </a:rPr>
              <a:t>jemgyýetçilik gurluşynyň we döwlediň syýasatyň esaslaryny</a:t>
            </a:r>
            <a:endParaRPr lang="ru-RU" sz="2400" b="1" dirty="0">
              <a:solidFill>
                <a:prstClr val="black"/>
              </a:solidFill>
              <a:ea typeface="Times New Roman"/>
              <a:cs typeface="Times New Roman" pitchFamily="18" charset="0"/>
            </a:endParaRPr>
          </a:p>
        </p:txBody>
      </p:sp>
      <p:cxnSp>
        <p:nvCxnSpPr>
          <p:cNvPr id="16" name="Прямая со стрелкой 15"/>
          <p:cNvCxnSpPr>
            <a:stCxn id="2" idx="2"/>
          </p:cNvCxnSpPr>
          <p:nvPr/>
        </p:nvCxnSpPr>
        <p:spPr>
          <a:xfrm>
            <a:off x="4611290" y="1556792"/>
            <a:ext cx="15520" cy="33843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Прямоугольник 8"/>
          <p:cNvSpPr/>
          <p:nvPr/>
        </p:nvSpPr>
        <p:spPr>
          <a:xfrm>
            <a:off x="1982417" y="5077390"/>
            <a:ext cx="528878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spc="20" dirty="0" err="1">
                <a:solidFill>
                  <a:srgbClr val="000000"/>
                </a:solidFill>
                <a:latin typeface="Times New Roman"/>
                <a:ea typeface="Times New Roman"/>
              </a:rPr>
              <a:t>Türkmenistanyň</a:t>
            </a:r>
            <a:r>
              <a:rPr lang="en-US" sz="2800" b="1" spc="2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800" b="1" spc="20" dirty="0" err="1">
                <a:solidFill>
                  <a:srgbClr val="000000"/>
                </a:solidFill>
                <a:latin typeface="Times New Roman"/>
                <a:ea typeface="Times New Roman"/>
              </a:rPr>
              <a:t>dolandyryş</a:t>
            </a:r>
            <a:r>
              <a:rPr lang="en-US" sz="2800" b="1" spc="2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800" b="1" spc="20" dirty="0" smtClean="0">
                <a:solidFill>
                  <a:srgbClr val="000000"/>
                </a:solidFill>
                <a:latin typeface="Times New Roman"/>
                <a:ea typeface="Times New Roman"/>
              </a:rPr>
              <a:t>– </a:t>
            </a:r>
            <a:r>
              <a:rPr lang="en-US" sz="2800" b="1" spc="2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çäk</a:t>
            </a:r>
            <a:r>
              <a:rPr lang="en-US" sz="2800" b="1" spc="2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800" b="1" spc="2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gurluşyny</a:t>
            </a:r>
            <a:r>
              <a:rPr lang="en-US" sz="2800" b="1" spc="2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800" b="1" spc="20" dirty="0" err="1">
                <a:solidFill>
                  <a:srgbClr val="000000"/>
                </a:solidFill>
                <a:latin typeface="Times New Roman"/>
                <a:ea typeface="Times New Roman"/>
              </a:rPr>
              <a:t>berkidilýar</a:t>
            </a:r>
            <a:endParaRPr lang="ru-RU" sz="28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54754802"/>
      </p:ext>
    </p:extLst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AutoShape 5"/>
          <p:cNvSpPr>
            <a:spLocks noChangeArrowheads="1"/>
          </p:cNvSpPr>
          <p:nvPr/>
        </p:nvSpPr>
        <p:spPr bwMode="auto">
          <a:xfrm rot="5400000">
            <a:off x="3851920" y="-2374230"/>
            <a:ext cx="1296144" cy="6624736"/>
          </a:xfrm>
          <a:prstGeom prst="moon">
            <a:avLst>
              <a:gd name="adj" fmla="val 87500"/>
            </a:avLst>
          </a:prstGeom>
          <a:solidFill>
            <a:srgbClr val="92D050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just" hangingPunct="0">
              <a:spcAft>
                <a:spcPts val="0"/>
              </a:spcAft>
            </a:pPr>
            <a:r>
              <a:rPr lang="ru-RU" sz="20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       </a:t>
            </a:r>
            <a:r>
              <a:rPr lang="ru-RU" sz="2400" b="1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Döwlet</a:t>
            </a:r>
            <a:r>
              <a:rPr lang="ru-RU" sz="24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 </a:t>
            </a:r>
            <a:r>
              <a:rPr lang="ru-RU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hukugynyň</a:t>
            </a:r>
            <a:r>
              <a:rPr lang="ru-RU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çeşmeleri</a:t>
            </a:r>
            <a:r>
              <a:rPr lang="ru-RU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endParaRPr lang="ru-RU" sz="2400" dirty="0">
              <a:solidFill>
                <a:prstClr val="black"/>
              </a:solidFill>
              <a:latin typeface="Times New Roman"/>
              <a:ea typeface="Times New Roman"/>
            </a:endParaRPr>
          </a:p>
        </p:txBody>
      </p:sp>
      <p:sp>
        <p:nvSpPr>
          <p:cNvPr id="44037" name="AutoShape 10"/>
          <p:cNvSpPr>
            <a:spLocks noChangeArrowheads="1"/>
          </p:cNvSpPr>
          <p:nvPr/>
        </p:nvSpPr>
        <p:spPr bwMode="auto">
          <a:xfrm>
            <a:off x="290084" y="3284983"/>
            <a:ext cx="3955317" cy="1152129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just" eaLnBrk="0" hangingPunct="0"/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</a:t>
            </a:r>
            <a:r>
              <a:rPr lang="ru-RU" sz="20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Türkmenistanyň</a:t>
            </a:r>
            <a:r>
              <a:rPr lang="ru-RU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Konstitusiýasy</a:t>
            </a:r>
            <a:endParaRPr lang="ru-RU" sz="2000" b="1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algn="just" eaLnBrk="0" hangingPunct="0"/>
            <a:r>
              <a:rPr lang="en-US" sz="20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endParaRPr lang="ru-RU" sz="12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270510" algn="just">
              <a:lnSpc>
                <a:spcPct val="90000"/>
              </a:lnSpc>
              <a:spcAft>
                <a:spcPts val="0"/>
              </a:spcAft>
            </a:pPr>
            <a:r>
              <a:rPr lang="cs-CZ" sz="1200" dirty="0" smtClean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.</a:t>
            </a:r>
            <a:endParaRPr lang="ru-RU" sz="1200" dirty="0">
              <a:solidFill>
                <a:prstClr val="black"/>
              </a:solidFill>
            </a:endParaRPr>
          </a:p>
        </p:txBody>
      </p:sp>
      <p:sp>
        <p:nvSpPr>
          <p:cNvPr id="44038" name="AutoShape 11"/>
          <p:cNvSpPr>
            <a:spLocks noChangeArrowheads="1"/>
          </p:cNvSpPr>
          <p:nvPr/>
        </p:nvSpPr>
        <p:spPr bwMode="auto">
          <a:xfrm>
            <a:off x="4843867" y="3284985"/>
            <a:ext cx="4176464" cy="1152127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ru-RU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043" name="Line 17"/>
          <p:cNvSpPr>
            <a:spLocks noChangeShapeType="1"/>
          </p:cNvSpPr>
          <p:nvPr/>
        </p:nvSpPr>
        <p:spPr bwMode="auto">
          <a:xfrm flipH="1">
            <a:off x="2123728" y="1514220"/>
            <a:ext cx="864095" cy="1770763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11" name="Line 17"/>
          <p:cNvSpPr>
            <a:spLocks noChangeShapeType="1"/>
          </p:cNvSpPr>
          <p:nvPr/>
        </p:nvSpPr>
        <p:spPr bwMode="auto">
          <a:xfrm>
            <a:off x="5796136" y="1514221"/>
            <a:ext cx="1135963" cy="1770764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220072" y="3480068"/>
            <a:ext cx="303801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Konstitusion</a:t>
            </a:r>
            <a:r>
              <a:rPr lang="ru-RU" sz="20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     </a:t>
            </a:r>
            <a:r>
              <a:rPr lang="ru-RU" sz="2000" b="1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kanunlar</a:t>
            </a:r>
            <a:endParaRPr lang="ru-RU" sz="2000" dirty="0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869794" y="3853374"/>
            <a:ext cx="4572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0"/>
              </a:spcAft>
            </a:pPr>
            <a:r>
              <a:rPr lang="tk-TM" sz="1400" dirty="0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1400" dirty="0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endParaRPr lang="ru-RU" sz="1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4142409"/>
      </p:ext>
    </p:extLst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вал 5"/>
          <p:cNvSpPr/>
          <p:nvPr/>
        </p:nvSpPr>
        <p:spPr>
          <a:xfrm>
            <a:off x="-956071" y="2533918"/>
            <a:ext cx="3456384" cy="2200558"/>
          </a:xfrm>
          <a:prstGeom prst="ellipse">
            <a:avLst/>
          </a:prstGeom>
          <a:solidFill>
            <a:schemeClr val="bg2"/>
          </a:solidFill>
          <a:ln>
            <a:solidFill>
              <a:srgbClr val="FFFF00"/>
            </a:solidFill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Aft>
                <a:spcPts val="0"/>
              </a:spcAft>
            </a:pPr>
            <a:endParaRPr lang="en-US" sz="1600" b="1" dirty="0" smtClean="0">
              <a:solidFill>
                <a:srgbClr val="FF0000"/>
              </a:solidFill>
              <a:ea typeface="Times New Roman"/>
            </a:endParaRPr>
          </a:p>
          <a:p>
            <a:pPr algn="ctr">
              <a:spcAft>
                <a:spcPts val="0"/>
              </a:spcAft>
            </a:pPr>
            <a:endParaRPr lang="en-US" sz="1600" b="1" dirty="0" smtClean="0">
              <a:solidFill>
                <a:srgbClr val="FF0000"/>
              </a:solidFill>
              <a:ea typeface="Times New Roman"/>
            </a:endParaRPr>
          </a:p>
          <a:p>
            <a:pPr algn="ctr">
              <a:spcAft>
                <a:spcPts val="0"/>
              </a:spcAft>
            </a:pPr>
            <a:endParaRPr lang="en-US" sz="1200" b="1" dirty="0" smtClean="0">
              <a:solidFill>
                <a:srgbClr val="FF0000"/>
              </a:solidFill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endParaRPr lang="en-US" sz="1200" b="1" dirty="0" smtClean="0">
              <a:solidFill>
                <a:srgbClr val="FF0000"/>
              </a:solidFill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sz="12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3</a:t>
            </a:r>
            <a:r>
              <a:rPr lang="tk-TM" sz="12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 bölüm</a:t>
            </a:r>
            <a:r>
              <a:rPr lang="en-US" sz="12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.</a:t>
            </a:r>
          </a:p>
          <a:p>
            <a:pPr algn="ctr">
              <a:spcAft>
                <a:spcPts val="0"/>
              </a:spcAft>
            </a:pPr>
            <a:r>
              <a:rPr lang="az-Latn-AZ" sz="12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Türkmenistanda </a:t>
            </a:r>
            <a:r>
              <a:rPr lang="en-US" sz="12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r>
              <a:rPr lang="tk-TM" sz="12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döwlet </a:t>
            </a:r>
            <a:r>
              <a:rPr lang="az-Latn-AZ" sz="1200" b="1" dirty="0" smtClean="0">
                <a:solidFill>
                  <a:srgbClr val="FF0000"/>
                </a:solidFill>
                <a:ea typeface="Times New Roman"/>
              </a:rPr>
              <a:t>häkimiýet </a:t>
            </a:r>
            <a:r>
              <a:rPr lang="en-US" sz="1200" b="1" dirty="0" smtClean="0">
                <a:solidFill>
                  <a:srgbClr val="FF0000"/>
                </a:solidFill>
                <a:ea typeface="Times New Roman"/>
              </a:rPr>
              <a:t> </a:t>
            </a:r>
            <a:r>
              <a:rPr lang="tk-TM" sz="1200" b="1" dirty="0" smtClean="0">
                <a:solidFill>
                  <a:srgbClr val="FF0000"/>
                </a:solidFill>
                <a:ea typeface="Times New Roman"/>
              </a:rPr>
              <a:t>e</a:t>
            </a:r>
            <a:r>
              <a:rPr lang="az-Latn-AZ" sz="1200" b="1" dirty="0" smtClean="0">
                <a:solidFill>
                  <a:srgbClr val="FF0000"/>
                </a:solidFill>
                <a:ea typeface="Times New Roman"/>
              </a:rPr>
              <a:t>daralary</a:t>
            </a:r>
            <a:r>
              <a:rPr lang="tk-TM" sz="1200" b="1" dirty="0" smtClean="0">
                <a:solidFill>
                  <a:srgbClr val="FF0000"/>
                </a:solidFill>
                <a:ea typeface="Times New Roman"/>
              </a:rPr>
              <a:t>nyň ulgamy</a:t>
            </a:r>
          </a:p>
          <a:p>
            <a:pPr algn="ctr">
              <a:spcAft>
                <a:spcPts val="0"/>
              </a:spcAft>
            </a:pPr>
            <a:r>
              <a:rPr lang="en-US" sz="1200" b="1" dirty="0" smtClean="0">
                <a:solidFill>
                  <a:srgbClr val="FF0000"/>
                </a:solidFill>
                <a:ea typeface="Times New Roman"/>
              </a:rPr>
              <a:t>(</a:t>
            </a:r>
            <a:r>
              <a:rPr lang="az-Latn-AZ" sz="1200" b="1" dirty="0" smtClean="0">
                <a:solidFill>
                  <a:srgbClr val="FF0000"/>
                </a:solidFill>
                <a:ea typeface="Times New Roman"/>
              </a:rPr>
              <a:t>Türkmenistanyň</a:t>
            </a:r>
            <a:r>
              <a:rPr lang="en-US" sz="1200" b="1" dirty="0" smtClean="0">
                <a:solidFill>
                  <a:srgbClr val="FF0000"/>
                </a:solidFill>
                <a:ea typeface="Times New Roman"/>
              </a:rPr>
              <a:t> </a:t>
            </a:r>
            <a:r>
              <a:rPr lang="az-Latn-AZ" sz="1200" b="1" dirty="0" smtClean="0">
                <a:solidFill>
                  <a:srgbClr val="FF0000"/>
                </a:solidFill>
                <a:ea typeface="Times New Roman"/>
              </a:rPr>
              <a:t>Prezidenti,</a:t>
            </a:r>
            <a:endParaRPr lang="tk-TM" sz="1200" b="1" dirty="0" smtClean="0">
              <a:solidFill>
                <a:srgbClr val="FF0000"/>
              </a:solidFill>
              <a:ea typeface="Times New Roman"/>
            </a:endParaRPr>
          </a:p>
          <a:p>
            <a:pPr lvl="0" algn="ctr">
              <a:spcAft>
                <a:spcPts val="0"/>
              </a:spcAft>
            </a:pPr>
            <a:r>
              <a:rPr lang="az-Latn-AZ" sz="1200" b="1" dirty="0" smtClean="0">
                <a:solidFill>
                  <a:srgbClr val="FF0000"/>
                </a:solidFill>
                <a:ea typeface="Times New Roman"/>
              </a:rPr>
              <a:t>Mejlis,   Ministrler Kabinet</a:t>
            </a:r>
            <a:r>
              <a:rPr lang="tk-TM" sz="1200" b="1" dirty="0" smtClean="0">
                <a:solidFill>
                  <a:srgbClr val="FF0000"/>
                </a:solidFill>
                <a:ea typeface="Times New Roman"/>
              </a:rPr>
              <a:t>i</a:t>
            </a:r>
            <a:r>
              <a:rPr lang="az-Latn-AZ" sz="1200" b="1" dirty="0" smtClean="0">
                <a:solidFill>
                  <a:srgbClr val="FF0000"/>
                </a:solidFill>
                <a:ea typeface="Times New Roman"/>
              </a:rPr>
              <a:t>, </a:t>
            </a:r>
            <a:endParaRPr lang="tk-TM" sz="1200" b="1" dirty="0" smtClean="0">
              <a:solidFill>
                <a:srgbClr val="FF0000"/>
              </a:solidFill>
              <a:ea typeface="Times New Roman"/>
            </a:endParaRPr>
          </a:p>
          <a:p>
            <a:pPr lvl="0" algn="ctr">
              <a:spcAft>
                <a:spcPts val="0"/>
              </a:spcAft>
            </a:pPr>
            <a:r>
              <a:rPr lang="az-Latn-AZ" sz="1200" b="1" dirty="0" smtClean="0">
                <a:solidFill>
                  <a:srgbClr val="FF0000"/>
                </a:solidFill>
                <a:ea typeface="Times New Roman"/>
              </a:rPr>
              <a:t>kazyýet häkimiýet</a:t>
            </a:r>
            <a:r>
              <a:rPr lang="en-US" sz="1200" b="1" dirty="0" err="1" smtClean="0">
                <a:solidFill>
                  <a:srgbClr val="FF0000"/>
                </a:solidFill>
                <a:ea typeface="Times New Roman"/>
              </a:rPr>
              <a:t>i</a:t>
            </a:r>
            <a:r>
              <a:rPr lang="en-US" sz="1200" b="1" dirty="0" smtClean="0">
                <a:solidFill>
                  <a:srgbClr val="FF0000"/>
                </a:solidFill>
                <a:ea typeface="Times New Roman"/>
              </a:rPr>
              <a:t>)</a:t>
            </a:r>
            <a:r>
              <a:rPr lang="tk-TM" sz="1200" b="1" dirty="0">
                <a:solidFill>
                  <a:srgbClr val="FF0000"/>
                </a:solidFill>
                <a:ea typeface="Times New Roman"/>
              </a:rPr>
              <a:t>,</a:t>
            </a:r>
            <a:endParaRPr lang="tk-TM" sz="1200" b="1" dirty="0" smtClean="0">
              <a:solidFill>
                <a:srgbClr val="FF0000"/>
              </a:solidFill>
              <a:ea typeface="Times New Roman"/>
            </a:endParaRPr>
          </a:p>
          <a:p>
            <a:pPr lvl="0" algn="ctr">
              <a:spcAft>
                <a:spcPts val="0"/>
              </a:spcAft>
            </a:pPr>
            <a:r>
              <a:rPr lang="tk-TM" sz="12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döwlet </a:t>
            </a:r>
            <a:r>
              <a:rPr lang="az-Latn-AZ" sz="12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häkimiýet</a:t>
            </a:r>
            <a:r>
              <a:rPr lang="tk-TM" sz="12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iniň ý</a:t>
            </a:r>
            <a:r>
              <a:rPr lang="az-Latn-AZ" sz="12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erli </a:t>
            </a:r>
            <a:endParaRPr lang="en-US" sz="1200" b="1" dirty="0" smtClean="0">
              <a:solidFill>
                <a:srgbClr val="FF0000"/>
              </a:solidFill>
              <a:latin typeface="Times New Roman"/>
              <a:ea typeface="Times New Roman"/>
            </a:endParaRPr>
          </a:p>
          <a:p>
            <a:pPr lvl="0" algn="ctr">
              <a:spcAft>
                <a:spcPts val="0"/>
              </a:spcAft>
            </a:pPr>
            <a:r>
              <a:rPr lang="az-Latn-AZ" sz="12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 edaralary</a:t>
            </a:r>
            <a:endParaRPr lang="en-US" sz="1200" b="1" dirty="0" smtClean="0">
              <a:solidFill>
                <a:srgbClr val="FF0000"/>
              </a:solidFill>
              <a:latin typeface="Times New Roman"/>
              <a:ea typeface="Times New Roman"/>
            </a:endParaRPr>
          </a:p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(</a:t>
            </a:r>
            <a:r>
              <a:rPr lang="az-Latn-AZ" sz="12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halk maslahatlary</a:t>
            </a:r>
            <a:r>
              <a:rPr lang="en-US" sz="12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, h</a:t>
            </a:r>
            <a:r>
              <a:rPr lang="az-Latn-AZ" sz="12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äkimler</a:t>
            </a:r>
            <a:r>
              <a:rPr lang="en-US" sz="12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)</a:t>
            </a:r>
            <a:r>
              <a:rPr lang="tk-TM" sz="1200" b="1" dirty="0">
                <a:solidFill>
                  <a:srgbClr val="FF0000"/>
                </a:solidFill>
                <a:ea typeface="Times New Roman"/>
              </a:rPr>
              <a:t> </a:t>
            </a:r>
            <a:endParaRPr lang="tk-TM" sz="1200" b="1" dirty="0" smtClean="0">
              <a:solidFill>
                <a:srgbClr val="FF0000"/>
              </a:solidFill>
              <a:ea typeface="Times New Roman"/>
            </a:endParaRPr>
          </a:p>
          <a:p>
            <a:pPr lvl="0" algn="ctr">
              <a:spcAft>
                <a:spcPts val="0"/>
              </a:spcAft>
            </a:pPr>
            <a:endParaRPr lang="tk-TM" sz="800" dirty="0" smtClean="0">
              <a:solidFill>
                <a:srgbClr val="FF0000"/>
              </a:solidFill>
              <a:latin typeface="Times New Roman"/>
              <a:ea typeface="Times New Roman"/>
            </a:endParaRPr>
          </a:p>
          <a:p>
            <a:pPr lvl="0" algn="ctr">
              <a:spcAft>
                <a:spcPts val="0"/>
              </a:spcAft>
            </a:pPr>
            <a:endParaRPr lang="tk-TM" sz="800" dirty="0" smtClean="0">
              <a:solidFill>
                <a:srgbClr val="FF0000"/>
              </a:solidFill>
              <a:latin typeface="Times New Roman"/>
              <a:ea typeface="Times New Roman"/>
            </a:endParaRPr>
          </a:p>
          <a:p>
            <a:pPr lvl="0" algn="ctr">
              <a:spcAft>
                <a:spcPts val="0"/>
              </a:spcAft>
            </a:pPr>
            <a:endParaRPr lang="ru-RU" sz="800" dirty="0" smtClean="0">
              <a:solidFill>
                <a:srgbClr val="FF0000"/>
              </a:solidFill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endParaRPr lang="ru-RU" sz="1200" dirty="0" smtClean="0"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az-Latn-AZ" sz="2800" b="1" dirty="0" smtClean="0">
                <a:ea typeface="Times New Roman"/>
              </a:rPr>
              <a:t> </a:t>
            </a:r>
            <a:endParaRPr lang="ru-RU" sz="1600" dirty="0" smtClean="0">
              <a:ea typeface="Times New Roman"/>
            </a:endParaRPr>
          </a:p>
          <a:p>
            <a:pPr algn="ctr">
              <a:spcAft>
                <a:spcPts val="0"/>
              </a:spcAft>
            </a:pPr>
            <a:endParaRPr lang="ru-RU" sz="1600" dirty="0">
              <a:ea typeface="Times New Roman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6473334" y="188640"/>
            <a:ext cx="2786082" cy="1714536"/>
          </a:xfrm>
          <a:prstGeom prst="ellipse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rgbClr val="FFFF00"/>
            </a:solidFill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k-TM" sz="14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8 bölüm</a:t>
            </a:r>
            <a:r>
              <a:rPr lang="tk-TM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k-TM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 Jemleýji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k-TM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düzgünler </a:t>
            </a:r>
            <a:endParaRPr lang="ru-RU" sz="1600" dirty="0">
              <a:solidFill>
                <a:prstClr val="black"/>
              </a:solidFill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864642" y="2963862"/>
            <a:ext cx="3000375" cy="928688"/>
          </a:xfrm>
          <a:prstGeom prst="rect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Aft>
                <a:spcPts val="0"/>
              </a:spcAft>
            </a:pPr>
            <a:r>
              <a:rPr lang="az-Latn-AZ" sz="1400" b="1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TÜRKMENISTANYŇ 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algn="ctr">
              <a:spcAft>
                <a:spcPts val="0"/>
              </a:spcAft>
            </a:pPr>
            <a:r>
              <a:rPr lang="az-Latn-AZ" sz="1400" b="1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KONSTITUSIÝASY</a:t>
            </a:r>
            <a:r>
              <a:rPr lang="en-US" sz="1400" b="1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-14.09.2016 </a:t>
            </a:r>
            <a:r>
              <a:rPr lang="tk-TM" sz="1400" b="1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ý.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algn="ctr">
              <a:spcAft>
                <a:spcPts val="0"/>
              </a:spcAft>
            </a:pPr>
            <a:r>
              <a:rPr lang="az-Latn-AZ" sz="1400" dirty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 </a:t>
            </a:r>
            <a:r>
              <a:rPr lang="tk-TM" sz="1400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rejelenen görnüşi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</p:txBody>
      </p:sp>
      <p:cxnSp>
        <p:nvCxnSpPr>
          <p:cNvPr id="17" name="Прямая со стрелкой 16"/>
          <p:cNvCxnSpPr/>
          <p:nvPr/>
        </p:nvCxnSpPr>
        <p:spPr>
          <a:xfrm>
            <a:off x="6072188" y="3357563"/>
            <a:ext cx="732060" cy="158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5857875" y="4000500"/>
            <a:ext cx="946373" cy="108953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>
            <a:off x="4500563" y="4143375"/>
            <a:ext cx="0" cy="79779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flipH="1">
            <a:off x="2231595" y="4071938"/>
            <a:ext cx="911656" cy="115726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 rot="10800000">
            <a:off x="2426042" y="3419041"/>
            <a:ext cx="428625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 flipH="1" flipV="1">
            <a:off x="2500313" y="1785939"/>
            <a:ext cx="1135583" cy="104326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 flipV="1">
            <a:off x="4464446" y="2117725"/>
            <a:ext cx="14292" cy="71148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5612346" y="1371638"/>
            <a:ext cx="1302320" cy="15135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3872" y="-264574"/>
            <a:ext cx="2871787" cy="2620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143251" y="4542272"/>
            <a:ext cx="2871787" cy="2620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284418" y="4643437"/>
            <a:ext cx="2871787" cy="2620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Овал 21"/>
          <p:cNvSpPr/>
          <p:nvPr/>
        </p:nvSpPr>
        <p:spPr>
          <a:xfrm>
            <a:off x="2821782" y="343209"/>
            <a:ext cx="2900374" cy="1714536"/>
          </a:xfrm>
          <a:prstGeom prst="ellipse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rgbClr val="FFFF00"/>
            </a:solidFill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 smtClean="0">
                <a:solidFill>
                  <a:prstClr val="black"/>
                </a:solidFill>
                <a:cs typeface="Times New Roman" pitchFamily="18" charset="0"/>
              </a:rPr>
              <a:t> </a:t>
            </a:r>
            <a:endParaRPr lang="ru-RU" sz="1400" dirty="0">
              <a:solidFill>
                <a:prstClr val="black"/>
              </a:solidFill>
              <a:cs typeface="Times New Roman" pitchFamily="18" charset="0"/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60231" y="1963836"/>
            <a:ext cx="2871787" cy="2620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065658" y="738580"/>
            <a:ext cx="286662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sz="14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1</a:t>
            </a:r>
            <a:r>
              <a:rPr lang="tk-TM" sz="14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 bölüm</a:t>
            </a:r>
          </a:p>
          <a:p>
            <a:pPr algn="ctr">
              <a:spcAft>
                <a:spcPts val="0"/>
              </a:spcAft>
            </a:pPr>
            <a:r>
              <a:rPr lang="az-Latn-AZ" sz="14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Türkmenistanyň konstitusion</a:t>
            </a:r>
            <a:endParaRPr lang="en-US" sz="1400" b="1" dirty="0" smtClean="0">
              <a:solidFill>
                <a:srgbClr val="FF0000"/>
              </a:solidFill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az-Latn-AZ" sz="14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r>
              <a:rPr lang="az-Latn-AZ" sz="1400" b="1" dirty="0">
                <a:solidFill>
                  <a:srgbClr val="FF0000"/>
                </a:solidFill>
                <a:latin typeface="Times New Roman"/>
                <a:ea typeface="Times New Roman"/>
              </a:rPr>
              <a:t>gurluşynyň esaslary</a:t>
            </a:r>
            <a:endParaRPr lang="ru-RU" sz="1400" dirty="0">
              <a:effectLst/>
              <a:latin typeface="Times New Roman"/>
              <a:ea typeface="Times New Roman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46258" y="548680"/>
            <a:ext cx="2426246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sz="14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2</a:t>
            </a:r>
            <a:r>
              <a:rPr lang="tk-TM" sz="1400" b="1" smtClean="0">
                <a:solidFill>
                  <a:srgbClr val="FF0000"/>
                </a:solidFill>
                <a:latin typeface="Times New Roman"/>
                <a:ea typeface="Times New Roman"/>
              </a:rPr>
              <a:t>  </a:t>
            </a:r>
            <a:r>
              <a:rPr lang="tk-TM" sz="14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bölüm.</a:t>
            </a:r>
          </a:p>
          <a:p>
            <a:pPr algn="ctr">
              <a:spcAft>
                <a:spcPts val="0"/>
              </a:spcAft>
            </a:pPr>
            <a:r>
              <a:rPr lang="az-Latn-AZ" sz="14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Türkmenistanda adamyň</a:t>
            </a:r>
            <a:endParaRPr lang="en-US" sz="1400" b="1" dirty="0" smtClean="0">
              <a:solidFill>
                <a:srgbClr val="FF0000"/>
              </a:solidFill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az-Latn-AZ" sz="14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r>
              <a:rPr lang="az-Latn-AZ" sz="1400" b="1" dirty="0">
                <a:solidFill>
                  <a:srgbClr val="FF0000"/>
                </a:solidFill>
                <a:latin typeface="Times New Roman"/>
                <a:ea typeface="Times New Roman"/>
              </a:rPr>
              <a:t>we raýatyň hukuklary</a:t>
            </a:r>
            <a:r>
              <a:rPr lang="az-Latn-AZ" sz="14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,</a:t>
            </a:r>
            <a:endParaRPr lang="en-US" sz="1400" b="1" dirty="0" smtClean="0">
              <a:solidFill>
                <a:srgbClr val="FF0000"/>
              </a:solidFill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az-Latn-AZ" sz="14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r>
              <a:rPr lang="az-Latn-AZ" sz="1400" b="1" dirty="0">
                <a:solidFill>
                  <a:srgbClr val="FF0000"/>
                </a:solidFill>
                <a:latin typeface="Times New Roman"/>
                <a:ea typeface="Times New Roman"/>
              </a:rPr>
              <a:t>azatlyklary </a:t>
            </a:r>
            <a:r>
              <a:rPr lang="en-US" sz="14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we </a:t>
            </a:r>
            <a:r>
              <a:rPr lang="az-Latn-AZ" sz="14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r>
              <a:rPr lang="az-Latn-AZ" sz="1400" b="1" dirty="0">
                <a:solidFill>
                  <a:srgbClr val="FF0000"/>
                </a:solidFill>
                <a:latin typeface="Times New Roman"/>
                <a:ea typeface="Times New Roman"/>
              </a:rPr>
              <a:t>borçlary</a:t>
            </a:r>
            <a:endParaRPr lang="ru-RU" sz="1400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az-Latn-AZ" sz="1400" b="1" dirty="0">
                <a:latin typeface="Times New Roman"/>
                <a:ea typeface="Times New Roman"/>
              </a:rPr>
              <a:t> </a:t>
            </a:r>
            <a:endParaRPr lang="ru-RU" sz="1400" dirty="0">
              <a:effectLst/>
              <a:latin typeface="Times New Roman"/>
              <a:ea typeface="Times New Roman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7747286" y="3058874"/>
            <a:ext cx="235962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tk-TM" sz="8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  </a:t>
            </a:r>
            <a:endParaRPr lang="ru-RU" sz="800" dirty="0">
              <a:solidFill>
                <a:srgbClr val="FF0000"/>
              </a:solidFill>
              <a:effectLst/>
              <a:latin typeface="Times New Roman"/>
              <a:ea typeface="Times New Roman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725418" y="5538419"/>
            <a:ext cx="1781321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tk-TM" sz="14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5 bölüm.</a:t>
            </a:r>
          </a:p>
          <a:p>
            <a:pPr algn="ctr">
              <a:spcAft>
                <a:spcPts val="0"/>
              </a:spcAft>
            </a:pPr>
            <a:r>
              <a:rPr lang="tk-TM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 S</a:t>
            </a:r>
            <a:r>
              <a:rPr lang="az-Latn-AZ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aýlaw </a:t>
            </a:r>
            <a:r>
              <a:rPr lang="az-Latn-AZ" b="1" dirty="0">
                <a:solidFill>
                  <a:srgbClr val="FF0000"/>
                </a:solidFill>
                <a:latin typeface="Times New Roman"/>
                <a:ea typeface="Times New Roman"/>
              </a:rPr>
              <a:t>ulgamy</a:t>
            </a:r>
            <a:r>
              <a:rPr lang="az-Latn-AZ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,</a:t>
            </a:r>
            <a:endParaRPr lang="en-US" b="1" dirty="0" smtClean="0">
              <a:solidFill>
                <a:srgbClr val="FF0000"/>
              </a:solidFill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az-Latn-AZ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r>
              <a:rPr lang="az-Latn-AZ" b="1" dirty="0">
                <a:solidFill>
                  <a:srgbClr val="FF0000"/>
                </a:solidFill>
                <a:latin typeface="Times New Roman"/>
                <a:ea typeface="Times New Roman"/>
              </a:rPr>
              <a:t>sala salşyk</a:t>
            </a:r>
            <a:endParaRPr lang="ru-RU" sz="1100" dirty="0">
              <a:effectLst/>
              <a:latin typeface="Times New Roman"/>
              <a:ea typeface="Times New Roman"/>
            </a:endParaRPr>
          </a:p>
        </p:txBody>
      </p:sp>
      <p:pic>
        <p:nvPicPr>
          <p:cNvPr id="28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10129" y="4312838"/>
            <a:ext cx="2871787" cy="2620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Прямоугольник 15"/>
          <p:cNvSpPr/>
          <p:nvPr/>
        </p:nvSpPr>
        <p:spPr>
          <a:xfrm>
            <a:off x="7020273" y="5369588"/>
            <a:ext cx="149496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        </a:t>
            </a:r>
            <a:r>
              <a:rPr lang="tk-TM" sz="14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6 bölüm. </a:t>
            </a:r>
          </a:p>
          <a:p>
            <a:r>
              <a:rPr lang="tk-TM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P</a:t>
            </a:r>
            <a:r>
              <a:rPr lang="az-Latn-AZ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rokuratura</a:t>
            </a:r>
            <a:r>
              <a:rPr lang="tk-TM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7268935" y="2829206"/>
            <a:ext cx="1830180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tk-TM" sz="1400" b="1" dirty="0">
                <a:solidFill>
                  <a:srgbClr val="FF0000"/>
                </a:solidFill>
                <a:latin typeface="Times New Roman"/>
                <a:ea typeface="Times New Roman"/>
              </a:rPr>
              <a:t>7</a:t>
            </a:r>
            <a:r>
              <a:rPr lang="tk-TM" sz="14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 bölüm. </a:t>
            </a:r>
          </a:p>
          <a:p>
            <a:pPr algn="ctr">
              <a:spcAft>
                <a:spcPts val="0"/>
              </a:spcAft>
            </a:pPr>
            <a:r>
              <a:rPr lang="tk-TM" sz="14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Ykdysadyýet we</a:t>
            </a:r>
          </a:p>
          <a:p>
            <a:pPr algn="ctr">
              <a:spcAft>
                <a:spcPts val="0"/>
              </a:spcAft>
            </a:pPr>
            <a:r>
              <a:rPr lang="tk-TM" sz="14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m</a:t>
            </a:r>
            <a:r>
              <a:rPr lang="tk-TM" sz="1400" b="1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aliýe-karz</a:t>
            </a:r>
            <a:r>
              <a:rPr lang="en-US" sz="1400" b="1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tk-TM" sz="1400" b="1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(</a:t>
            </a:r>
            <a:r>
              <a:rPr lang="ru-RU" sz="1400" b="1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кредит</a:t>
            </a:r>
            <a:r>
              <a:rPr lang="tk-TM" sz="1400" b="1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)</a:t>
            </a:r>
            <a:endParaRPr lang="en-US" sz="1400" b="1" dirty="0" smtClean="0">
              <a:solidFill>
                <a:srgbClr val="FF0000"/>
              </a:solidFill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tk-TM" sz="1400" b="1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ulgamy</a:t>
            </a:r>
            <a:endParaRPr lang="ru-RU" sz="1400" dirty="0">
              <a:solidFill>
                <a:srgbClr val="FF0000"/>
              </a:solidFill>
              <a:effectLst/>
              <a:latin typeface="Times New Roman"/>
              <a:ea typeface="Times New Roman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1354" y="5476865"/>
            <a:ext cx="216024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k-TM" sz="1400" b="1" dirty="0" smtClean="0">
                <a:solidFill>
                  <a:srgbClr val="FF0000"/>
                </a:solidFill>
                <a:latin typeface="Calibri"/>
                <a:ea typeface="Times New Roman"/>
              </a:rPr>
              <a:t>4  </a:t>
            </a:r>
            <a:r>
              <a:rPr lang="tk-TM" sz="14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bölüm.</a:t>
            </a:r>
            <a:endParaRPr lang="tk-TM" sz="1400" b="1" dirty="0">
              <a:solidFill>
                <a:srgbClr val="FF0000"/>
              </a:solidFill>
              <a:latin typeface="Times New Roman"/>
              <a:ea typeface="Times New Roman"/>
            </a:endParaRPr>
          </a:p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k-TM" sz="1400" b="1" dirty="0" smtClean="0">
                <a:solidFill>
                  <a:srgbClr val="FF0000"/>
                </a:solidFill>
                <a:latin typeface="Calibri"/>
                <a:ea typeface="Times New Roman"/>
              </a:rPr>
              <a:t> </a:t>
            </a:r>
            <a:r>
              <a:rPr lang="tk-TM" sz="1400" b="1" dirty="0">
                <a:solidFill>
                  <a:srgbClr val="FF0000"/>
                </a:solidFill>
                <a:latin typeface="Calibri"/>
                <a:ea typeface="Times New Roman"/>
              </a:rPr>
              <a:t>Ý</a:t>
            </a:r>
            <a:r>
              <a:rPr lang="az-Latn-AZ" sz="1400" b="1" dirty="0" smtClean="0">
                <a:solidFill>
                  <a:srgbClr val="FF0000"/>
                </a:solidFill>
                <a:latin typeface="Calibri"/>
                <a:ea typeface="Times New Roman"/>
              </a:rPr>
              <a:t>erli </a:t>
            </a:r>
            <a:r>
              <a:rPr lang="az-Latn-AZ" sz="1400" b="1" dirty="0">
                <a:solidFill>
                  <a:srgbClr val="FF0000"/>
                </a:solidFill>
                <a:latin typeface="Calibri"/>
                <a:ea typeface="Times New Roman"/>
              </a:rPr>
              <a:t>öz-özüňi dolandyryş</a:t>
            </a:r>
            <a:endParaRPr lang="en-US" sz="1400" b="1" dirty="0">
              <a:solidFill>
                <a:srgbClr val="FF0000"/>
              </a:solidFill>
              <a:latin typeface="Calibri"/>
              <a:ea typeface="Times New Roman"/>
            </a:endParaRPr>
          </a:p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rgbClr val="FF0000"/>
                </a:solidFill>
                <a:latin typeface="Calibri"/>
                <a:ea typeface="Times New Roman"/>
              </a:rPr>
              <a:t>(</a:t>
            </a:r>
            <a:r>
              <a:rPr lang="en-US" sz="1400" dirty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g</a:t>
            </a:r>
            <a:r>
              <a:rPr lang="az-Latn-AZ" sz="1400" dirty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eňeşler we ýerli jemgyýetçilik </a:t>
            </a:r>
            <a:r>
              <a:rPr lang="en-US" sz="1400" dirty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az-Latn-AZ" sz="1400" dirty="0" smtClean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edaralary</a:t>
            </a:r>
            <a:r>
              <a:rPr lang="tk-TM" sz="1400" dirty="0" smtClean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)</a:t>
            </a:r>
            <a:endParaRPr lang="tk-TM" sz="1400" dirty="0">
              <a:solidFill>
                <a:srgbClr val="FF000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36162343"/>
      </p:ext>
    </p:extLst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22" name="Text Box 26"/>
          <p:cNvSpPr txBox="1">
            <a:spLocks noChangeArrowheads="1"/>
          </p:cNvSpPr>
          <p:nvPr/>
        </p:nvSpPr>
        <p:spPr bwMode="auto">
          <a:xfrm>
            <a:off x="107504" y="1744794"/>
            <a:ext cx="8856984" cy="3539430"/>
          </a:xfrm>
          <a:prstGeom prst="rect">
            <a:avLst/>
          </a:prstGeom>
          <a:noFill/>
          <a:ln w="9525">
            <a:solidFill>
              <a:srgbClr val="A5002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sz="20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0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0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0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0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457200" indent="-457200">
              <a:buFontTx/>
              <a:buChar char="-"/>
            </a:pPr>
            <a:r>
              <a:rPr lang="az-Latn-AZ" sz="3200" dirty="0" smtClean="0">
                <a:cs typeface="Times New Roman" pitchFamily="18" charset="0"/>
              </a:rPr>
              <a:t>adamyň </a:t>
            </a:r>
            <a:r>
              <a:rPr lang="az-Latn-AZ" sz="3200" dirty="0">
                <a:cs typeface="Times New Roman" pitchFamily="18" charset="0"/>
              </a:rPr>
              <a:t>we raýatyň hukuklary</a:t>
            </a:r>
            <a:r>
              <a:rPr lang="ru-RU" sz="3200" dirty="0" err="1" smtClean="0">
                <a:cs typeface="Times New Roman" pitchFamily="18" charset="0"/>
              </a:rPr>
              <a:t>na</a:t>
            </a:r>
            <a:r>
              <a:rPr lang="az-Latn-AZ" sz="3200" dirty="0" smtClean="0">
                <a:cs typeface="Times New Roman" pitchFamily="18" charset="0"/>
              </a:rPr>
              <a:t>, </a:t>
            </a:r>
            <a:r>
              <a:rPr lang="en-US" sz="3200" dirty="0" smtClean="0">
                <a:cs typeface="Times New Roman" pitchFamily="18" charset="0"/>
              </a:rPr>
              <a:t> </a:t>
            </a:r>
            <a:r>
              <a:rPr lang="az-Latn-AZ" sz="3200" dirty="0" smtClean="0">
                <a:cs typeface="Times New Roman" pitchFamily="18" charset="0"/>
              </a:rPr>
              <a:t>azatlyklary</a:t>
            </a:r>
            <a:r>
              <a:rPr lang="ru-RU" sz="3200" dirty="0" err="1">
                <a:cs typeface="Times New Roman" pitchFamily="18" charset="0"/>
              </a:rPr>
              <a:t>na</a:t>
            </a:r>
            <a:r>
              <a:rPr lang="az-Latn-AZ" sz="3200" dirty="0">
                <a:cs typeface="Times New Roman" pitchFamily="18" charset="0"/>
              </a:rPr>
              <a:t> </a:t>
            </a:r>
            <a:endParaRPr lang="en-US" sz="3200" dirty="0" smtClean="0">
              <a:cs typeface="Times New Roman" pitchFamily="18" charset="0"/>
            </a:endParaRPr>
          </a:p>
          <a:p>
            <a:r>
              <a:rPr lang="en-US" sz="3200" dirty="0">
                <a:cs typeface="Times New Roman" pitchFamily="18" charset="0"/>
              </a:rPr>
              <a:t> </a:t>
            </a:r>
            <a:r>
              <a:rPr lang="en-US" sz="3200" dirty="0" smtClean="0">
                <a:cs typeface="Times New Roman" pitchFamily="18" charset="0"/>
              </a:rPr>
              <a:t>   </a:t>
            </a:r>
            <a:r>
              <a:rPr lang="az-Latn-AZ" sz="3200" dirty="0" smtClean="0">
                <a:cs typeface="Times New Roman" pitchFamily="18" charset="0"/>
              </a:rPr>
              <a:t>hem </a:t>
            </a:r>
            <a:r>
              <a:rPr lang="az-Latn-AZ" sz="3200" dirty="0">
                <a:cs typeface="Times New Roman" pitchFamily="18" charset="0"/>
              </a:rPr>
              <a:t>borçlary</a:t>
            </a:r>
            <a:r>
              <a:rPr lang="ru-RU" sz="3200" dirty="0" err="1" smtClean="0">
                <a:cs typeface="Times New Roman" pitchFamily="18" charset="0"/>
              </a:rPr>
              <a:t>na</a:t>
            </a:r>
            <a:r>
              <a:rPr lang="ru-RU" sz="3200" dirty="0" smtClean="0">
                <a:cs typeface="Times New Roman" pitchFamily="18" charset="0"/>
              </a:rPr>
              <a:t>,</a:t>
            </a:r>
            <a:r>
              <a:rPr lang="az-Latn-AZ" sz="3200" dirty="0" smtClean="0">
                <a:cs typeface="Times New Roman" pitchFamily="18" charset="0"/>
              </a:rPr>
              <a:t> </a:t>
            </a:r>
            <a:endParaRPr lang="en-US" sz="3200" dirty="0" smtClean="0">
              <a:cs typeface="Times New Roman" pitchFamily="18" charset="0"/>
            </a:endParaRPr>
          </a:p>
          <a:p>
            <a:pPr marL="457200" indent="-457200">
              <a:buFontTx/>
              <a:buChar char="-"/>
            </a:pPr>
            <a:r>
              <a:rPr lang="az-Latn-AZ" sz="3200" dirty="0" smtClean="0">
                <a:cs typeface="Times New Roman" pitchFamily="18" charset="0"/>
              </a:rPr>
              <a:t>häkimiýet </a:t>
            </a:r>
            <a:r>
              <a:rPr lang="az-Latn-AZ" sz="3200" dirty="0">
                <a:cs typeface="Times New Roman" pitchFamily="18" charset="0"/>
              </a:rPr>
              <a:t>we dolandyryş edaralarynyň </a:t>
            </a:r>
            <a:r>
              <a:rPr lang="az-Latn-AZ" sz="3200" dirty="0" smtClean="0">
                <a:cs typeface="Times New Roman" pitchFamily="18" charset="0"/>
              </a:rPr>
              <a:t>ulgamy</a:t>
            </a:r>
            <a:r>
              <a:rPr lang="ru-RU" sz="3200" dirty="0" err="1" smtClean="0">
                <a:cs typeface="Times New Roman" pitchFamily="18" charset="0"/>
              </a:rPr>
              <a:t>na</a:t>
            </a:r>
            <a:r>
              <a:rPr lang="ru-RU" sz="3200" dirty="0" smtClean="0">
                <a:cs typeface="Times New Roman" pitchFamily="18" charset="0"/>
              </a:rPr>
              <a:t>, </a:t>
            </a:r>
            <a:endParaRPr lang="en-US" sz="3200" dirty="0" smtClean="0">
              <a:cs typeface="Times New Roman" pitchFamily="18" charset="0"/>
            </a:endParaRPr>
          </a:p>
          <a:p>
            <a:r>
              <a:rPr lang="en-US" sz="3200" dirty="0" smtClean="0">
                <a:cs typeface="Times New Roman" pitchFamily="18" charset="0"/>
              </a:rPr>
              <a:t>-    </a:t>
            </a:r>
            <a:r>
              <a:rPr lang="ru-RU" sz="3200" dirty="0" smtClean="0">
                <a:cs typeface="Times New Roman" pitchFamily="18" charset="0"/>
              </a:rPr>
              <a:t>ý</a:t>
            </a:r>
            <a:r>
              <a:rPr lang="az-Latn-AZ" sz="3200" dirty="0" smtClean="0">
                <a:cs typeface="Times New Roman" pitchFamily="18" charset="0"/>
              </a:rPr>
              <a:t>erli öz-özüňi dolandyryş ulgamy</a:t>
            </a:r>
            <a:r>
              <a:rPr lang="ru-RU" sz="3200" dirty="0" err="1" smtClean="0">
                <a:cs typeface="Times New Roman" pitchFamily="18" charset="0"/>
              </a:rPr>
              <a:t>na</a:t>
            </a:r>
            <a:r>
              <a:rPr lang="ru-RU" sz="3200" dirty="0" smtClean="0">
                <a:cs typeface="Times New Roman" pitchFamily="18" charset="0"/>
              </a:rPr>
              <a:t>, </a:t>
            </a:r>
            <a:endParaRPr lang="en-US" sz="3200" dirty="0" smtClean="0">
              <a:cs typeface="Times New Roman" pitchFamily="18" charset="0"/>
            </a:endParaRPr>
          </a:p>
          <a:p>
            <a:r>
              <a:rPr lang="en-US" sz="3200" dirty="0" smtClean="0">
                <a:cs typeface="Times New Roman" pitchFamily="18" charset="0"/>
              </a:rPr>
              <a:t>-   </a:t>
            </a:r>
            <a:r>
              <a:rPr lang="az-Latn-AZ" sz="3200" dirty="0" smtClean="0">
                <a:cs typeface="Times New Roman" pitchFamily="18" charset="0"/>
              </a:rPr>
              <a:t>sala salşyk</a:t>
            </a:r>
            <a:r>
              <a:rPr lang="en-US" sz="3200" smtClean="0">
                <a:cs typeface="Times New Roman" pitchFamily="18" charset="0"/>
              </a:rPr>
              <a:t>,</a:t>
            </a:r>
            <a:r>
              <a:rPr lang="az-Latn-AZ" sz="3200" smtClean="0">
                <a:cs typeface="Times New Roman" pitchFamily="18" charset="0"/>
              </a:rPr>
              <a:t> </a:t>
            </a:r>
            <a:r>
              <a:rPr lang="ru-RU" sz="3200" dirty="0">
                <a:cs typeface="Times New Roman" pitchFamily="18" charset="0"/>
              </a:rPr>
              <a:t>s</a:t>
            </a:r>
            <a:r>
              <a:rPr lang="az-Latn-AZ" sz="3200" dirty="0">
                <a:cs typeface="Times New Roman" pitchFamily="18" charset="0"/>
              </a:rPr>
              <a:t>aýlaw ulgamy</a:t>
            </a:r>
            <a:r>
              <a:rPr lang="ru-RU" sz="3200" dirty="0" err="1">
                <a:cs typeface="Times New Roman" pitchFamily="18" charset="0"/>
              </a:rPr>
              <a:t>na</a:t>
            </a:r>
            <a:r>
              <a:rPr lang="ru-RU" sz="3200" dirty="0" smtClean="0">
                <a:cs typeface="Times New Roman" pitchFamily="18" charset="0"/>
              </a:rPr>
              <a:t>,</a:t>
            </a:r>
            <a:endParaRPr lang="en-US" sz="3200" dirty="0" smtClean="0">
              <a:cs typeface="Times New Roman" pitchFamily="18" charset="0"/>
            </a:endParaRPr>
          </a:p>
          <a:p>
            <a:pPr marL="571500" indent="-571500">
              <a:buFontTx/>
              <a:buChar char="-"/>
            </a:pPr>
            <a:r>
              <a:rPr lang="ru-RU" sz="3200" dirty="0" smtClean="0">
                <a:cs typeface="Times New Roman" pitchFamily="18" charset="0"/>
              </a:rPr>
              <a:t>k</a:t>
            </a:r>
            <a:r>
              <a:rPr lang="az-Latn-AZ" sz="3200" dirty="0">
                <a:cs typeface="Times New Roman" pitchFamily="18" charset="0"/>
              </a:rPr>
              <a:t>azyýet häkimiýeti</a:t>
            </a:r>
            <a:r>
              <a:rPr lang="ru-RU" sz="3200" dirty="0" err="1">
                <a:cs typeface="Times New Roman" pitchFamily="18" charset="0"/>
              </a:rPr>
              <a:t>ne</a:t>
            </a:r>
            <a:r>
              <a:rPr lang="ru-RU" sz="3200" dirty="0">
                <a:cs typeface="Times New Roman" pitchFamily="18" charset="0"/>
              </a:rPr>
              <a:t>, </a:t>
            </a:r>
            <a:endParaRPr lang="en-US" sz="3200" dirty="0" smtClean="0">
              <a:cs typeface="Times New Roman" pitchFamily="18" charset="0"/>
            </a:endParaRPr>
          </a:p>
          <a:p>
            <a:pPr marL="571500" indent="-571500">
              <a:buFontTx/>
              <a:buChar char="-"/>
            </a:pPr>
            <a:r>
              <a:rPr lang="ru-RU" sz="3200" dirty="0" smtClean="0">
                <a:cs typeface="Times New Roman" pitchFamily="18" charset="0"/>
              </a:rPr>
              <a:t>p</a:t>
            </a:r>
            <a:r>
              <a:rPr lang="az-Latn-AZ" sz="3200" dirty="0">
                <a:cs typeface="Times New Roman" pitchFamily="18" charset="0"/>
              </a:rPr>
              <a:t>rokuratura</a:t>
            </a:r>
            <a:r>
              <a:rPr lang="ru-RU" sz="3200" dirty="0">
                <a:cs typeface="Times New Roman" pitchFamily="18" charset="0"/>
              </a:rPr>
              <a:t> </a:t>
            </a:r>
            <a:r>
              <a:rPr lang="ru-RU" sz="3200" dirty="0" err="1">
                <a:cs typeface="Times New Roman" pitchFamily="18" charset="0"/>
              </a:rPr>
              <a:t>degişli</a:t>
            </a:r>
            <a:r>
              <a:rPr lang="ru-RU" sz="3200" dirty="0">
                <a:cs typeface="Times New Roman" pitchFamily="18" charset="0"/>
              </a:rPr>
              <a:t> </a:t>
            </a:r>
            <a:r>
              <a:rPr lang="en-US" sz="3200" dirty="0" smtClean="0">
                <a:cs typeface="Times New Roman" pitchFamily="18" charset="0"/>
              </a:rPr>
              <a:t>   </a:t>
            </a:r>
            <a:r>
              <a:rPr lang="ru-RU" sz="3200" dirty="0" err="1" smtClean="0">
                <a:cs typeface="Times New Roman" pitchFamily="18" charset="0"/>
              </a:rPr>
              <a:t>kadalar</a:t>
            </a:r>
            <a:r>
              <a:rPr lang="ru-RU" sz="3200" dirty="0" smtClean="0">
                <a:cs typeface="Times New Roman" pitchFamily="18" charset="0"/>
              </a:rPr>
              <a:t> </a:t>
            </a:r>
            <a:r>
              <a:rPr lang="cs-CZ" sz="3200" dirty="0">
                <a:cs typeface="Times New Roman" pitchFamily="18" charset="0"/>
              </a:rPr>
              <a:t>beýan ed</a:t>
            </a:r>
            <a:r>
              <a:rPr lang="ru-RU" sz="3200" dirty="0" err="1">
                <a:cs typeface="Times New Roman" pitchFamily="18" charset="0"/>
              </a:rPr>
              <a:t>ilen</a:t>
            </a:r>
            <a:r>
              <a:rPr lang="cs-CZ" sz="3200" dirty="0" smtClean="0">
                <a:cs typeface="Times New Roman" pitchFamily="18" charset="0"/>
              </a:rPr>
              <a:t>.</a:t>
            </a:r>
            <a:endParaRPr lang="ru-RU" sz="3200" dirty="0">
              <a:cs typeface="Times New Roman" pitchFamily="18" charset="0"/>
            </a:endParaRPr>
          </a:p>
        </p:txBody>
      </p:sp>
      <p:sp>
        <p:nvSpPr>
          <p:cNvPr id="2" name="Скругленный прямоугольник 1"/>
          <p:cNvSpPr/>
          <p:nvPr/>
        </p:nvSpPr>
        <p:spPr bwMode="auto">
          <a:xfrm>
            <a:off x="611560" y="116632"/>
            <a:ext cx="8136904" cy="108012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az-Latn-AZ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Konstitusiý</a:t>
            </a:r>
            <a:r>
              <a:rPr lang="ru-RU" sz="2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ru-RU" sz="2800" b="1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ru-RU" sz="2400" b="1" dirty="0">
                <a:solidFill>
                  <a:schemeClr val="bg1"/>
                </a:solidFill>
                <a:cs typeface="Times New Roman" pitchFamily="18" charset="0"/>
              </a:rPr>
              <a:t>d</a:t>
            </a:r>
            <a:r>
              <a:rPr lang="cs-CZ" sz="2400" b="1" dirty="0">
                <a:solidFill>
                  <a:schemeClr val="bg1"/>
                </a:solidFill>
                <a:cs typeface="Times New Roman" pitchFamily="18" charset="0"/>
              </a:rPr>
              <a:t>öwlet </a:t>
            </a:r>
            <a:r>
              <a:rPr lang="az-Latn-AZ" sz="2400" b="1" dirty="0">
                <a:solidFill>
                  <a:schemeClr val="bg1"/>
                </a:solidFill>
                <a:cs typeface="Times New Roman" pitchFamily="18" charset="0"/>
              </a:rPr>
              <a:t>gurluşyn</a:t>
            </a:r>
            <a:r>
              <a:rPr lang="ru-RU" sz="2400" b="1" dirty="0" err="1">
                <a:solidFill>
                  <a:schemeClr val="bg1"/>
                </a:solidFill>
                <a:cs typeface="Times New Roman" pitchFamily="18" charset="0"/>
              </a:rPr>
              <a:t>yň</a:t>
            </a:r>
            <a:r>
              <a:rPr lang="ru-RU" sz="2400" b="1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az-Latn-AZ" sz="2400" b="1" dirty="0">
                <a:solidFill>
                  <a:schemeClr val="bg1"/>
                </a:solidFill>
                <a:cs typeface="Times New Roman" pitchFamily="18" charset="0"/>
              </a:rPr>
              <a:t> esaslary</a:t>
            </a:r>
            <a:r>
              <a:rPr lang="ru-RU" sz="2400" b="1" dirty="0" err="1">
                <a:solidFill>
                  <a:schemeClr val="bg1"/>
                </a:solidFill>
                <a:cs typeface="Times New Roman" pitchFamily="18" charset="0"/>
              </a:rPr>
              <a:t>na</a:t>
            </a:r>
            <a:r>
              <a:rPr lang="ru-RU" sz="2400" b="1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cs typeface="Times New Roman" pitchFamily="18" charset="0"/>
              </a:rPr>
              <a:t>degişli</a:t>
            </a:r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483768" y="-362942"/>
            <a:ext cx="590465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b="1" dirty="0" smtClean="0">
              <a:solidFill>
                <a:srgbClr val="000000"/>
              </a:solidFill>
              <a:latin typeface="Times New Roman"/>
            </a:endParaRPr>
          </a:p>
          <a:p>
            <a:r>
              <a:rPr lang="tk-TM" sz="2400" b="1" dirty="0" smtClean="0">
                <a:solidFill>
                  <a:srgbClr val="000000"/>
                </a:solidFill>
                <a:latin typeface="Times New Roman"/>
              </a:rPr>
              <a:t> </a:t>
            </a:r>
            <a:endParaRPr lang="ru-RU" sz="2400" dirty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9" name="Двойная стрелка вверх/вниз 8"/>
          <p:cNvSpPr/>
          <p:nvPr/>
        </p:nvSpPr>
        <p:spPr bwMode="auto">
          <a:xfrm>
            <a:off x="4739444" y="1121934"/>
            <a:ext cx="216024" cy="581684"/>
          </a:xfrm>
          <a:prstGeom prst="up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ru-RU" sz="2000" i="1" smtClean="0">
              <a:solidFill>
                <a:prstClr val="black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31075589"/>
      </p:ext>
    </p:extLst>
  </p:cSld>
  <p:clrMapOvr>
    <a:masterClrMapping/>
  </p:clrMapOvr>
  <p:transition advTm="175000">
    <p:random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Оформление по умолчанию">
  <a:themeElements>
    <a:clrScheme name="Оформление по умолчанию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Оформление по умолчанию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0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0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1329</TotalTime>
  <Words>593</Words>
  <Application>Microsoft Office PowerPoint</Application>
  <PresentationFormat>Экран (4:3)</PresentationFormat>
  <Paragraphs>171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13</vt:i4>
      </vt:variant>
    </vt:vector>
  </HeadingPairs>
  <TitlesOfParts>
    <vt:vector size="15" baseType="lpstr">
      <vt:lpstr>Тема Office</vt:lpstr>
      <vt:lpstr>Оформление по умолчанию</vt:lpstr>
      <vt:lpstr>Слайд 1</vt:lpstr>
      <vt:lpstr>  </vt:lpstr>
      <vt:lpstr>  </vt:lpstr>
      <vt:lpstr>Слайд 4</vt:lpstr>
      <vt:lpstr>Слайд 5</vt:lpstr>
      <vt:lpstr>Döwlet  hukugynyň  kadalarynda döwlet hakimiýeti guralanda we amala aşyralynda ýüze çykýan</vt:lpstr>
      <vt:lpstr>Слайд 7</vt:lpstr>
      <vt:lpstr>Слайд 8</vt:lpstr>
      <vt:lpstr>Слайд 9</vt:lpstr>
      <vt:lpstr>  </vt:lpstr>
      <vt:lpstr>Слайд 11</vt:lpstr>
      <vt:lpstr>  </vt:lpstr>
      <vt:lpstr>Слайд 13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A-17-026-A</dc:creator>
  <cp:lastModifiedBy>Enara</cp:lastModifiedBy>
  <cp:revision>238</cp:revision>
  <dcterms:created xsi:type="dcterms:W3CDTF">2014-11-12T06:10:33Z</dcterms:created>
  <dcterms:modified xsi:type="dcterms:W3CDTF">2017-03-06T12:37:26Z</dcterms:modified>
</cp:coreProperties>
</file>