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67" r:id="rId3"/>
    <p:sldId id="268" r:id="rId4"/>
    <p:sldId id="269" r:id="rId5"/>
    <p:sldId id="279" r:id="rId6"/>
    <p:sldId id="280" r:id="rId7"/>
    <p:sldId id="281" r:id="rId8"/>
    <p:sldId id="282" r:id="rId9"/>
    <p:sldId id="292" r:id="rId10"/>
    <p:sldId id="293" r:id="rId11"/>
    <p:sldId id="294" r:id="rId12"/>
    <p:sldId id="289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33"/>
    <a:srgbClr val="FF9933"/>
    <a:srgbClr val="BEA6F2"/>
    <a:srgbClr val="3BB432"/>
    <a:srgbClr val="3FC135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14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523031" y="620965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4181" y="95589"/>
            <a:ext cx="11432312" cy="1408746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-nji umumy okuw</a:t>
            </a:r>
          </a:p>
          <a:p>
            <a:pPr algn="ctr">
              <a:spcAft>
                <a:spcPts val="0"/>
              </a:spcAft>
            </a:pPr>
            <a:r>
              <a:rPr lang="tk-TM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Perspektiwa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16850" y="1546036"/>
            <a:ext cx="11389642" cy="4357341"/>
            <a:chOff x="798532" y="2197284"/>
            <a:chExt cx="10582840" cy="4357341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798532" y="2197284"/>
              <a:ext cx="10582835" cy="3264771"/>
              <a:chOff x="261551" y="868474"/>
              <a:chExt cx="8573365" cy="3264770"/>
            </a:xfrm>
            <a:solidFill>
              <a:schemeClr val="accent1">
                <a:lumMod val="20000"/>
                <a:lumOff val="80000"/>
              </a:schemeClr>
            </a:solidFill>
            <a:effectLst/>
          </p:grpSpPr>
          <p:grpSp>
            <p:nvGrpSpPr>
              <p:cNvPr id="41" name="Группа 40"/>
              <p:cNvGrpSpPr/>
              <p:nvPr/>
            </p:nvGrpSpPr>
            <p:grpSpPr>
              <a:xfrm>
                <a:off x="261551" y="1585084"/>
                <a:ext cx="8573364" cy="2548160"/>
                <a:chOff x="261548" y="1569283"/>
                <a:chExt cx="8433908" cy="2400841"/>
              </a:xfrm>
              <a:grpFill/>
            </p:grpSpPr>
            <p:sp>
              <p:nvSpPr>
                <p:cNvPr id="30" name="Пятиугольник 29"/>
                <p:cNvSpPr/>
                <p:nvPr/>
              </p:nvSpPr>
              <p:spPr>
                <a:xfrm flipH="1">
                  <a:off x="261548" y="2782532"/>
                  <a:ext cx="8433908" cy="1187592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eaLnBrk="0" fontAlgn="base" hangingPunct="0"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2.</a:t>
                  </a:r>
                  <a:r>
                    <a:rPr lang="ru-RU" sz="40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Nokadyň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we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göni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çyzygyň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,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tekiz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figuralaryň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perspektiwasy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.</a:t>
                  </a:r>
                  <a:endParaRPr lang="ru-RU" sz="4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1" name="Пятиугольник 30"/>
                <p:cNvSpPr/>
                <p:nvPr/>
              </p:nvSpPr>
              <p:spPr>
                <a:xfrm flipH="1">
                  <a:off x="261548" y="1569283"/>
                  <a:ext cx="8433906" cy="1169895"/>
                </a:xfrm>
                <a:prstGeom prst="homePlate">
                  <a:avLst>
                    <a:gd name="adj" fmla="val 0"/>
                  </a:avLst>
                </a:prstGeom>
                <a:grpFill/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1.</a:t>
                  </a:r>
                  <a:r>
                    <a:rPr lang="tk-TM" sz="4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Umumy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düşünjeler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ru-RU" sz="3600" dirty="0" err="1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Perspektiw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proýeksiýalarynyň</a:t>
                  </a:r>
                  <a:r>
                    <a:rPr lang="ru-RU" sz="3600" dirty="0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ru-RU" sz="3600" dirty="0" err="1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görnüşleri</a:t>
                  </a:r>
                  <a:r>
                    <a:rPr lang="ru-RU" sz="3600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ru-RU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Пятиугольник 41"/>
              <p:cNvSpPr/>
              <p:nvPr/>
            </p:nvSpPr>
            <p:spPr>
              <a:xfrm flipH="1">
                <a:off x="261552" y="868474"/>
                <a:ext cx="8573364" cy="670596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107950" dist="12700" dir="5400000" algn="ctr">
                  <a:srgbClr val="000000"/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tk-TM" sz="40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Meýilnama:</a:t>
                </a:r>
                <a:endParaRPr lang="ru-RU" sz="40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Пятиугольник 9"/>
            <p:cNvSpPr/>
            <p:nvPr/>
          </p:nvSpPr>
          <p:spPr>
            <a:xfrm flipH="1">
              <a:off x="798532" y="5573208"/>
              <a:ext cx="10582840" cy="981417"/>
            </a:xfrm>
            <a:prstGeom prst="homePlat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tk-TM" sz="40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3</a:t>
              </a:r>
              <a:r>
                <a:rPr lang="en-US" sz="4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r>
                <a:rPr lang="ru-RU" sz="4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Köpgranlyklaryň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we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aýlanma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üstleriň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ru-RU" sz="3600" dirty="0" err="1">
                  <a:latin typeface="Times New Roman" panose="02020603050405020304" pitchFamily="18" charset="0"/>
                  <a:ea typeface="Times New Roman" panose="02020603050405020304" pitchFamily="18" charset="0"/>
                </a:rPr>
                <a:t>perspektiwasy</a:t>
              </a:r>
              <a:r>
                <a:rPr lang="ru-RU" sz="36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ru-RU" sz="4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yza parallel ýagdaýda ýerleşýärler.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bize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çyzygydyr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merkezli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r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radiusly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töwereklerdir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degişli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2', 3', 4', 5', 8', 9', 10'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2'', 3'', 4'', 5'', 8'', 9'', 10''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1-2-3-4-5-6-7-8-9-10-11-12-1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egri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birikdirilýär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alt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ähli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tekilikde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6'', 7'', 8'', 9'', 10'', 11''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12''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birikýän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galan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b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Utgaşdyrmak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usulynyň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kömegi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kesişmeginde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gelen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kesigiň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hakyky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ululygy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altLang="ru-RU" sz="3600" dirty="0" err="1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alt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343862" y="6222737"/>
            <a:ext cx="678958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8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15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1516364" y="621239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2145" y="60836"/>
            <a:ext cx="119087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1.Topografiki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çyzgylar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barada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umumy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maglumatlar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stler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Ýeriň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stdir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topografiýa-grekçeden-topos-ýeri, grapho-ýazýaryn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Onuň üsti hiç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geometriki kanunlara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boyun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egýän däldir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Şeýle üsti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tekizlikde şekillendirmeklik ýokardaky aýdylan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umumy usul bilen amala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(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haýsy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bolsa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zada görä)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absolýut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bolünýärler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islendik şertleýin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alnan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tekizlikden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Absolyut 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aýlagynda ýerleşen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nokatdan alynýar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Çyzgylarda köplenç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otnositel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belgiler ulanylýar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11514701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61" y="107989"/>
            <a:ext cx="53141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Inžener gurluşyk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meseleleri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işlenende köp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halatlarda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üstler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salyşylýar</a:t>
            </a:r>
            <a:r>
              <a:rPr lang="tk-TM" sz="3600" dirty="0" smtClean="0">
                <a:latin typeface="TimesNewRomanPSMT"/>
              </a:rPr>
              <a:t>.</a:t>
            </a:r>
          </a:p>
          <a:p>
            <a:pPr algn="just"/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mysal.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masştaby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berlen 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ü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kesişme çyzygyny tapmaly. (1-nji surat)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lum bright="-40000" contrast="80000"/>
          </a:blip>
          <a:stretch>
            <a:fillRect/>
          </a:stretch>
        </p:blipFill>
        <p:spPr>
          <a:xfrm>
            <a:off x="5632703" y="164589"/>
            <a:ext cx="6381905" cy="570424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731048" y="5863063"/>
            <a:ext cx="2185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1-nji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surat.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1" y="6215086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Çözülişi: </a:t>
            </a:r>
            <a:r>
              <a:rPr lang="el-GR" sz="3600" dirty="0" smtClean="0">
                <a:latin typeface="Times New Roman" panose="02020603050405020304" pitchFamily="18" charset="0"/>
              </a:rPr>
              <a:t>α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apgytlyk masştabyny graduirläp, onda topografiki üstüň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çyzyklarynyň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belgilerine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bolan belgili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 tapylýar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nokatlardan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geçirilýär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kese çyzyklaryň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topografiki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üstüň degişli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çyzyklary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kesişýän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tapyl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birle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tk-TM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dirty="0">
                <a:latin typeface="Times New Roman" panose="02020603050405020304" pitchFamily="18" charset="0"/>
              </a:rPr>
              <a:t>α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ň topografiki üsti kesýän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yzygydyr.</a:t>
            </a:r>
          </a:p>
          <a:p>
            <a:pPr algn="just"/>
            <a:r>
              <a:rPr lang="tk-TM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Bellik.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Eger tekizlik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ýapgytlygy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berilse, onda edil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 tertipde meseläni işläp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bolar.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Ýöne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ilki bilen berlen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ýapgytlyk boýunça tekizligiň aralygyny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kesgitlemeli bolar.</a:t>
            </a: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53672" y="6218735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9059" y="95588"/>
            <a:ext cx="119362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belgili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proýeksiýalary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gurmagyň</a:t>
            </a: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usullary</a:t>
            </a:r>
            <a:endParaRPr lang="tk-TM" sz="3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k-TM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tk-TM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belgili proýeksiyalar.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Eger-de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predmetiň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kese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ölçegleri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deňeşdirilende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ujypsyz bolsalar (has beteri hem ol predmetler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kanunalaýyk gelmeýän üstler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bolsalar, mysal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baýyrlaryň üstleri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onda ol predmeti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Monžuň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usulynda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şekillendirmek örän amatsyz bolýar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 ýagdaýlarda </a:t>
            </a:r>
            <a:r>
              <a:rPr lang="tk-TM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 belgili </a:t>
            </a:r>
            <a:r>
              <a:rPr lang="tk-TM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proýeksiýalar diýilýän proýeksiýalar ulanylýar.</a:t>
            </a:r>
          </a:p>
        </p:txBody>
      </p:sp>
    </p:spTree>
    <p:extLst>
      <p:ext uri="{BB962C8B-B14F-4D97-AF65-F5344CB8AC3E}">
        <p14:creationId xmlns:p14="http://schemas.microsoft.com/office/powerpoint/2010/main" val="299189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14702" y="6214361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9059" y="95588"/>
            <a:ext cx="1196352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k-TM" sz="3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Bellik:</a:t>
            </a:r>
            <a:r>
              <a:rPr lang="tk-TM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Nokatlaryň proýeksiýalaryny harplary ulanman, diňe san belgileri bilen hem görkezmek bolýar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k-TM" sz="3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tekizlik elmydama kese 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ýagdaýda ýerleşdirilýär we köplenç halatlarda H</a:t>
            </a:r>
            <a:r>
              <a:rPr lang="tk-TM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tk-TM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bilen bellenilyar. HQ tekizlige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esasy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ya-da </a:t>
            </a:r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nulynjy</a:t>
            </a:r>
          </a:p>
          <a:p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derejeli tekizlik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diyilyar. 01 tekizlik deregine Dekartyn koordinatalar</a:t>
            </a:r>
          </a:p>
          <a:p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sistemasyndaky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ХОУ </a:t>
            </a:r>
            <a:r>
              <a:rPr lang="tk-TM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tekizligi almak bolar.</a:t>
            </a:r>
          </a:p>
        </p:txBody>
      </p:sp>
    </p:spTree>
    <p:extLst>
      <p:ext uri="{BB962C8B-B14F-4D97-AF65-F5344CB8AC3E}">
        <p14:creationId xmlns:p14="http://schemas.microsoft.com/office/powerpoint/2010/main" val="827120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8951" y="62082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pic>
        <p:nvPicPr>
          <p:cNvPr id="5" name="Рисунок 3" descr="D:\Şahsy dokument\Bawa\Ismailow ÇG\Cyzuw geometriya çyzgylar\soky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9" y="153826"/>
            <a:ext cx="5457678" cy="6176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9399" y="6105067"/>
            <a:ext cx="97622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k-TM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umumy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haldaky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kumimoji="0" lang="ru-RU" altLang="ru-RU" sz="3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altLang="ru-RU" sz="32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kesişmegi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12084" y="111621"/>
            <a:ext cx="62687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proýektirleýji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yzyna perpendikulýardyr (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Soňra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h''v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kesimdir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84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1524135" y="6214623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β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proýeksiýasy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bolsa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a''b''s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üçburçlykdyr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özara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b's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emele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getirijileriň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7'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okdaky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ýokarky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  <a:b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görünmeýän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böleklerini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çäklendirýän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tapmak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ýene-de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depesiniň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simmetriýa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okunyň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frontal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Soňra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φ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tekizligiň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8907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99059" y="95588"/>
            <a:ext cx="11981816" cy="6666824"/>
          </a:xfrm>
          <a:prstGeom prst="rect">
            <a:avLst/>
          </a:prstGeom>
          <a:noFill/>
          <a:ln w="88900" cap="flat" cmpd="sng">
            <a:solidFill>
              <a:srgbClr val="C0000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99059" y="95588"/>
            <a:ext cx="11981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çyzyklaryny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geçirip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12'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tapylýar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1, 7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6, 12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häsiýetli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nokatlar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tapylandan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egri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çyzygyň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takyk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bolmagy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üçin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aşakda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nokatdan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ýokarda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birnäçe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gorizontal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geçirilýär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yzlardyr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</a:t>
            </a:r>
            <a:r>
              <a:rPr lang="ru-RU" sz="3600" dirty="0" err="1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suratda</a:t>
            </a:r>
            <a:r>
              <a:rPr lang="ru-RU" sz="36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diňe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baseline="-250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görkezilen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).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α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çyzyklarynyň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tekizlikdäki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proýeksiýalary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hem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ru-RU" sz="3600" b="1" baseline="-250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</a:t>
            </a:r>
            <a:r>
              <a:rPr lang="ru-RU" sz="3600" b="1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yzlaryň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üstünde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ýatýar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tekizlikde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kömekçi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γ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berlen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konus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α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tekizlik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bilen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kesişme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çyzyklary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tapylýar</a:t>
            </a:r>
            <a:r>
              <a:rPr lang="ru-RU" sz="3600" dirty="0">
                <a:ln w="3175" cmpd="sng">
                  <a:noFill/>
                </a:ln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541200" y="6222737"/>
            <a:ext cx="481619" cy="48161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5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1648</TotalTime>
  <Words>740</Words>
  <Application>Microsoft Office PowerPoint</Application>
  <PresentationFormat>Широкоэкранный</PresentationFormat>
  <Paragraphs>41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TimesNewRomanPSMT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179</cp:revision>
  <dcterms:created xsi:type="dcterms:W3CDTF">2020-05-31T16:38:52Z</dcterms:created>
  <dcterms:modified xsi:type="dcterms:W3CDTF">2021-09-15T08:28:31Z</dcterms:modified>
</cp:coreProperties>
</file>