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5" r:id="rId7"/>
    <p:sldId id="264" r:id="rId8"/>
    <p:sldId id="266" r:id="rId9"/>
    <p:sldId id="267" r:id="rId10"/>
    <p:sldId id="269" r:id="rId1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001751E8-FAD1-48E8-9FEB-068488689658}" type="datetimeFigureOut">
              <a:rPr lang="en-US"/>
              <a:pPr>
                <a:defRPr/>
              </a:pPr>
              <a:t>11/21/2020</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9AB20812-C6F4-4651-9E4B-E2CD1BAA9A00}" type="slidenum">
              <a:rPr lang="en-US"/>
              <a:pPr>
                <a:defRPr/>
              </a:pPr>
              <a:t>‹#›</a:t>
            </a:fld>
            <a:endParaRPr lang="en-US"/>
          </a:p>
        </p:txBody>
      </p:sp>
    </p:spTree>
    <p:extLst>
      <p:ext uri="{BB962C8B-B14F-4D97-AF65-F5344CB8AC3E}">
        <p14:creationId xmlns:p14="http://schemas.microsoft.com/office/powerpoint/2010/main" val="298834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A43DE423-EEAE-4168-A865-48306877AAD0}" type="datetimeFigureOut">
              <a:rPr lang="en-US"/>
              <a:pPr>
                <a:defRPr/>
              </a:pPr>
              <a:t>11/21/2020</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23DC92A9-0A7A-4078-B7B9-53B1A67A2484}" type="slidenum">
              <a:rPr lang="en-US"/>
              <a:pPr>
                <a:defRPr/>
              </a:pPr>
              <a:t>‹#›</a:t>
            </a:fld>
            <a:endParaRPr lang="en-US"/>
          </a:p>
        </p:txBody>
      </p:sp>
    </p:spTree>
    <p:extLst>
      <p:ext uri="{BB962C8B-B14F-4D97-AF65-F5344CB8AC3E}">
        <p14:creationId xmlns:p14="http://schemas.microsoft.com/office/powerpoint/2010/main" val="134326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7FAAF622-3970-4C41-981A-66F5E4633D44}"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BE2294-46FD-4A29-9B2F-B7844F048C46}" type="slidenum">
              <a:rPr lang="en-US"/>
              <a:pPr>
                <a:defRPr/>
              </a:pPr>
              <a:t>‹#›</a:t>
            </a:fld>
            <a:endParaRPr lang="en-US"/>
          </a:p>
        </p:txBody>
      </p:sp>
    </p:spTree>
    <p:extLst>
      <p:ext uri="{BB962C8B-B14F-4D97-AF65-F5344CB8AC3E}">
        <p14:creationId xmlns:p14="http://schemas.microsoft.com/office/powerpoint/2010/main" val="1758100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C7ADDA18-356E-41EC-BFB6-A3718E2CBE67}" type="datetimeFigureOut">
              <a:rPr lang="en-US"/>
              <a:pPr>
                <a:defRPr/>
              </a:pPr>
              <a:t>11/21/2020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2B0C810-2C8E-4A27-9CF7-3D902C6CBD9C}" type="slidenum">
              <a:rPr lang="en-US"/>
              <a:pPr>
                <a:defRPr/>
              </a:pPr>
              <a:t>‹#›</a:t>
            </a:fld>
            <a:endParaRPr lang="en-US"/>
          </a:p>
        </p:txBody>
      </p:sp>
    </p:spTree>
    <p:extLst>
      <p:ext uri="{BB962C8B-B14F-4D97-AF65-F5344CB8AC3E}">
        <p14:creationId xmlns:p14="http://schemas.microsoft.com/office/powerpoint/2010/main" val="1751476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D668ECFC-B905-47B7-B762-F24EE465F795}"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5DD3FE-69CA-43CC-A0DB-9DCC5EBB42FF}" type="slidenum">
              <a:rPr lang="en-US"/>
              <a:pPr>
                <a:defRPr/>
              </a:pPr>
              <a:t>‹#›</a:t>
            </a:fld>
            <a:endParaRPr lang="en-US"/>
          </a:p>
        </p:txBody>
      </p:sp>
    </p:spTree>
    <p:extLst>
      <p:ext uri="{BB962C8B-B14F-4D97-AF65-F5344CB8AC3E}">
        <p14:creationId xmlns:p14="http://schemas.microsoft.com/office/powerpoint/2010/main" val="298199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091D211C-E110-4AAC-B629-1046F2C40BF2}" type="datetimeFigureOut">
              <a:rPr lang="en-US"/>
              <a:pPr>
                <a:defRPr/>
              </a:pPr>
              <a:t>11/21/2020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B2A99BBB-ED09-4E70-9508-C37E1C8B4975}" type="slidenum">
              <a:rPr lang="en-US"/>
              <a:pPr>
                <a:defRPr/>
              </a:pPr>
              <a:t>‹#›</a:t>
            </a:fld>
            <a:endParaRPr lang="en-US"/>
          </a:p>
        </p:txBody>
      </p:sp>
    </p:spTree>
    <p:extLst>
      <p:ext uri="{BB962C8B-B14F-4D97-AF65-F5344CB8AC3E}">
        <p14:creationId xmlns:p14="http://schemas.microsoft.com/office/powerpoint/2010/main" val="3641037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8DC1BA65-AAA1-409B-B7F9-220C9B6EB120}" type="datetimeFigureOut">
              <a:rPr lang="en-US"/>
              <a:pPr>
                <a:defRPr/>
              </a:pPr>
              <a:t>11/21/2020</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797661CA-A236-4C63-B6E6-B5D06FB8CC75}" type="slidenum">
              <a:rPr lang="en-US"/>
              <a:pPr>
                <a:defRPr/>
              </a:pPr>
              <a:t>‹#›</a:t>
            </a:fld>
            <a:endParaRPr lang="en-US"/>
          </a:p>
        </p:txBody>
      </p:sp>
    </p:spTree>
    <p:extLst>
      <p:ext uri="{BB962C8B-B14F-4D97-AF65-F5344CB8AC3E}">
        <p14:creationId xmlns:p14="http://schemas.microsoft.com/office/powerpoint/2010/main" val="3420535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B3C36931-A0A1-41E2-8272-B2E8315B6066}"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2C32C6-9CB9-4F95-8963-AD2DF1D5E1FF}" type="slidenum">
              <a:rPr lang="en-US"/>
              <a:pPr>
                <a:defRPr/>
              </a:pPr>
              <a:t>‹#›</a:t>
            </a:fld>
            <a:endParaRPr lang="en-US"/>
          </a:p>
        </p:txBody>
      </p:sp>
    </p:spTree>
    <p:extLst>
      <p:ext uri="{BB962C8B-B14F-4D97-AF65-F5344CB8AC3E}">
        <p14:creationId xmlns:p14="http://schemas.microsoft.com/office/powerpoint/2010/main" val="1713643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A56516DF-D658-490A-A50B-3CA5385DEF62}"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E05453-BA2B-43E8-9809-FC73A13EBD11}" type="slidenum">
              <a:rPr lang="en-US"/>
              <a:pPr>
                <a:defRPr/>
              </a:pPr>
              <a:t>‹#›</a:t>
            </a:fld>
            <a:endParaRPr lang="en-US"/>
          </a:p>
        </p:txBody>
      </p:sp>
    </p:spTree>
    <p:extLst>
      <p:ext uri="{BB962C8B-B14F-4D97-AF65-F5344CB8AC3E}">
        <p14:creationId xmlns:p14="http://schemas.microsoft.com/office/powerpoint/2010/main" val="378482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7388241-1439-43EC-8281-7C3E31DD5549}"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A5263E-4D58-415C-BF62-B3FD4258ADEE}" type="slidenum">
              <a:rPr lang="en-US"/>
              <a:pPr>
                <a:defRPr/>
              </a:pPr>
              <a:t>‹#›</a:t>
            </a:fld>
            <a:endParaRPr lang="en-US"/>
          </a:p>
        </p:txBody>
      </p:sp>
    </p:spTree>
    <p:extLst>
      <p:ext uri="{BB962C8B-B14F-4D97-AF65-F5344CB8AC3E}">
        <p14:creationId xmlns:p14="http://schemas.microsoft.com/office/powerpoint/2010/main" val="1074719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F891D6E8-B2BF-47EA-94AA-7F81A1C74CFA}" type="datetimeFigureOut">
              <a:rPr lang="en-US"/>
              <a:pPr>
                <a:defRPr/>
              </a:pPr>
              <a:t>11/21/2020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21DACF-AEE3-499B-8AFF-E464C7D2F8CD}" type="slidenum">
              <a:rPr lang="en-US"/>
              <a:pPr>
                <a:defRPr/>
              </a:pPr>
              <a:t>‹#›</a:t>
            </a:fld>
            <a:endParaRPr lang="en-US"/>
          </a:p>
        </p:txBody>
      </p:sp>
    </p:spTree>
    <p:extLst>
      <p:ext uri="{BB962C8B-B14F-4D97-AF65-F5344CB8AC3E}">
        <p14:creationId xmlns:p14="http://schemas.microsoft.com/office/powerpoint/2010/main" val="168136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D0829F89-402E-4CD5-B187-C23BB758FDE5}" type="datetimeFigureOut">
              <a:rPr lang="en-US"/>
              <a:pPr>
                <a:defRPr/>
              </a:pPr>
              <a:t>11/21/2020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D6C737-56C5-4AAA-8E9F-E36AC7840EE4}" type="slidenum">
              <a:rPr lang="en-US"/>
              <a:pPr>
                <a:defRPr/>
              </a:pPr>
              <a:t>‹#›</a:t>
            </a:fld>
            <a:endParaRPr lang="en-US"/>
          </a:p>
        </p:txBody>
      </p:sp>
    </p:spTree>
    <p:extLst>
      <p:ext uri="{BB962C8B-B14F-4D97-AF65-F5344CB8AC3E}">
        <p14:creationId xmlns:p14="http://schemas.microsoft.com/office/powerpoint/2010/main" val="2007924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8187E2B4-3EB8-460B-9BB7-36A56404143E}" type="datetimeFigureOut">
              <a:rPr lang="en-US"/>
              <a:pPr>
                <a:defRPr/>
              </a:pPr>
              <a:t>11/21/2020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337798C-2446-44D3-8BD5-300F8DB4EECF}" type="slidenum">
              <a:rPr lang="en-US"/>
              <a:pPr>
                <a:defRPr/>
              </a:pPr>
              <a:t>‹#›</a:t>
            </a:fld>
            <a:endParaRPr lang="en-US"/>
          </a:p>
        </p:txBody>
      </p:sp>
    </p:spTree>
    <p:extLst>
      <p:ext uri="{BB962C8B-B14F-4D97-AF65-F5344CB8AC3E}">
        <p14:creationId xmlns:p14="http://schemas.microsoft.com/office/powerpoint/2010/main" val="336580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DC582558-7BA5-49EF-A9AF-33A43BAF96FB}" type="datetimeFigureOut">
              <a:rPr lang="en-US"/>
              <a:pPr>
                <a:defRPr/>
              </a:pPr>
              <a:t>11/21/2020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AE6A209-9C91-4E3D-AB16-0661F9A9A735}" type="slidenum">
              <a:rPr lang="en-US"/>
              <a:pPr>
                <a:defRPr/>
              </a:pPr>
              <a:t>‹#›</a:t>
            </a:fld>
            <a:endParaRPr lang="en-US"/>
          </a:p>
        </p:txBody>
      </p:sp>
    </p:spTree>
    <p:extLst>
      <p:ext uri="{BB962C8B-B14F-4D97-AF65-F5344CB8AC3E}">
        <p14:creationId xmlns:p14="http://schemas.microsoft.com/office/powerpoint/2010/main" val="36481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FDDD8D-FB8E-4231-98BD-9D96A9E947A1}" type="datetimeFigureOut">
              <a:rPr lang="en-US"/>
              <a:pPr>
                <a:defRPr/>
              </a:pPr>
              <a:t>11/21/2020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73654B9-C0A0-4E1A-ABF2-5FC033CF2CF5}" type="slidenum">
              <a:rPr lang="en-US"/>
              <a:pPr>
                <a:defRPr/>
              </a:pPr>
              <a:t>‹#›</a:t>
            </a:fld>
            <a:endParaRPr lang="en-US"/>
          </a:p>
        </p:txBody>
      </p:sp>
    </p:spTree>
    <p:extLst>
      <p:ext uri="{BB962C8B-B14F-4D97-AF65-F5344CB8AC3E}">
        <p14:creationId xmlns:p14="http://schemas.microsoft.com/office/powerpoint/2010/main" val="35892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E92E4279-92AB-4565-B259-D92D705D50C1}" type="datetimeFigureOut">
              <a:rPr lang="en-US"/>
              <a:pPr>
                <a:defRPr/>
              </a:pPr>
              <a:t>11/21/2020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99CB11-A3A2-4CF9-96A5-FDFE4B40EFDD}" type="slidenum">
              <a:rPr lang="en-US"/>
              <a:pPr>
                <a:defRPr/>
              </a:pPr>
              <a:t>‹#›</a:t>
            </a:fld>
            <a:endParaRPr lang="en-US"/>
          </a:p>
        </p:txBody>
      </p:sp>
    </p:spTree>
    <p:extLst>
      <p:ext uri="{BB962C8B-B14F-4D97-AF65-F5344CB8AC3E}">
        <p14:creationId xmlns:p14="http://schemas.microsoft.com/office/powerpoint/2010/main" val="338181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32AFCB4-6E61-4A92-9343-6DB072EE4EAA}" type="datetimeFigureOut">
              <a:rPr lang="en-US"/>
              <a:pPr>
                <a:defRPr/>
              </a:pPr>
              <a:t>11/21/2020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D8CC43-181E-49C8-B345-25B3AC61045B}" type="slidenum">
              <a:rPr lang="en-US"/>
              <a:pPr>
                <a:defRPr/>
              </a:pPr>
              <a:t>‹#›</a:t>
            </a:fld>
            <a:endParaRPr lang="en-US"/>
          </a:p>
        </p:txBody>
      </p:sp>
    </p:spTree>
    <p:extLst>
      <p:ext uri="{BB962C8B-B14F-4D97-AF65-F5344CB8AC3E}">
        <p14:creationId xmlns:p14="http://schemas.microsoft.com/office/powerpoint/2010/main" val="3069215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00C52F6A-087E-45E7-8123-C0E313A3407F}" type="datetimeFigureOut">
              <a:rPr lang="en-US"/>
              <a:pPr>
                <a:defRPr/>
              </a:pPr>
              <a:t>11/21/2020</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09073EA9-1463-41E0-BDD1-B8A2A8FD05F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06"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7" r:id="rId12"/>
    <p:sldLayoutId id="2147483802" r:id="rId13"/>
    <p:sldLayoutId id="2147483808" r:id="rId14"/>
    <p:sldLayoutId id="2147483803" r:id="rId15"/>
    <p:sldLayoutId id="2147483804" r:id="rId16"/>
    <p:sldLayoutId id="214748380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3" y="685800"/>
            <a:ext cx="11136312" cy="2971800"/>
          </a:xfrm>
        </p:spPr>
        <p:txBody>
          <a:bodyPr/>
          <a:lstStyle/>
          <a:p>
            <a:pPr eaLnBrk="1" fontAlgn="auto" hangingPunct="1">
              <a:spcAft>
                <a:spcPts val="0"/>
              </a:spcAft>
              <a:defRPr/>
            </a:pPr>
            <a:r>
              <a:rPr lang="tk-TM" b="1" dirty="0" smtClean="0">
                <a:solidFill>
                  <a:schemeClr val="bg1"/>
                </a:solidFill>
                <a:latin typeface="Times New Roman" panose="02020603050405020304" pitchFamily="18" charset="0"/>
                <a:cs typeface="Times New Roman" panose="02020603050405020304" pitchFamily="18" charset="0"/>
              </a:rPr>
              <a:t>Ders:</a:t>
            </a:r>
            <a:r>
              <a:rPr lang="tk-TM" dirty="0" smtClean="0">
                <a:latin typeface="Times New Roman" panose="02020603050405020304" pitchFamily="18" charset="0"/>
                <a:cs typeface="Times New Roman" panose="02020603050405020304" pitchFamily="18" charset="0"/>
              </a:rPr>
              <a:t> Çyzuwly geometriýa we inženerçilik grafikasy</a:t>
            </a:r>
            <a:endParaRPr lang="ru-RU" dirty="0">
              <a:latin typeface="Times New Roman" panose="02020603050405020304" pitchFamily="18" charset="0"/>
              <a:cs typeface="Times New Roman" panose="02020603050405020304" pitchFamily="18" charset="0"/>
            </a:endParaRPr>
          </a:p>
        </p:txBody>
      </p:sp>
      <p:sp>
        <p:nvSpPr>
          <p:cNvPr id="5123" name="Подзаголовок 2"/>
          <p:cNvSpPr>
            <a:spLocks noGrp="1"/>
          </p:cNvSpPr>
          <p:nvPr>
            <p:ph type="subTitle" idx="1"/>
          </p:nvPr>
        </p:nvSpPr>
        <p:spPr>
          <a:xfrm>
            <a:off x="684213" y="3843338"/>
            <a:ext cx="11195050" cy="1947862"/>
          </a:xfrm>
        </p:spPr>
        <p:txBody>
          <a:bodyPr/>
          <a:lstStyle/>
          <a:p>
            <a:pPr eaLnBrk="1" hangingPunct="1"/>
            <a:r>
              <a:rPr lang="tk-TM" altLang="ru-RU" sz="3600" b="1" smtClean="0">
                <a:solidFill>
                  <a:schemeClr val="bg1"/>
                </a:solidFill>
                <a:latin typeface="Times New Roman" panose="02020603050405020304" pitchFamily="18" charset="0"/>
                <a:cs typeface="Times New Roman" panose="02020603050405020304" pitchFamily="18" charset="0"/>
              </a:rPr>
              <a:t>Mugallym:</a:t>
            </a:r>
            <a:r>
              <a:rPr lang="tk-TM" altLang="ru-RU" sz="3600" smtClean="0">
                <a:solidFill>
                  <a:schemeClr val="tx1"/>
                </a:solidFill>
                <a:latin typeface="Times New Roman" panose="02020603050405020304" pitchFamily="18" charset="0"/>
                <a:cs typeface="Times New Roman" panose="02020603050405020304" pitchFamily="18" charset="0"/>
              </a:rPr>
              <a:t> Öremedow Akmyrat</a:t>
            </a:r>
            <a:endParaRPr lang="ru-RU" altLang="ru-RU" sz="360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838" y="257175"/>
            <a:ext cx="11896725"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a:t>
            </a:r>
            <a:r>
              <a:rPr lang="tk-TM" b="1" dirty="0">
                <a:latin typeface="Times New Roman" panose="02020603050405020304" pitchFamily="18" charset="0"/>
                <a:cs typeface="Times New Roman" panose="02020603050405020304" pitchFamily="18" charset="0"/>
              </a:rPr>
              <a:t>2</a:t>
            </a:r>
            <a:r>
              <a:rPr lang="tk-TM" b="1" dirty="0" smtClean="0">
                <a:latin typeface="Times New Roman" panose="02020603050405020304" pitchFamily="18" charset="0"/>
                <a:cs typeface="Times New Roman" panose="02020603050405020304" pitchFamily="18" charset="0"/>
              </a:rPr>
              <a:t>-nji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egri çyzyklar</a:t>
            </a:r>
            <a:r>
              <a:rPr lang="tk-TM" dirty="0" smtClean="0">
                <a:latin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cs typeface="Times New Roman" panose="02020603050405020304" pitchFamily="18" charset="0"/>
              </a:rPr>
            </a:b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Egri 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düşünje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häsiýetleri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Silindrik</a:t>
            </a:r>
            <a:r>
              <a:rPr lang="ru-RU" cap="none" dirty="0" smtClean="0">
                <a:latin typeface="Times New Roman" panose="02020603050405020304" pitchFamily="18" charset="0"/>
                <a:cs typeface="Times New Roman" panose="02020603050405020304" pitchFamily="18" charset="0"/>
              </a:rPr>
              <a:t>i</a:t>
            </a:r>
            <a:r>
              <a:rPr lang="sk-SK" cap="none" dirty="0" smtClean="0">
                <a:latin typeface="Times New Roman" panose="02020603050405020304" pitchFamily="18" charset="0"/>
                <a:cs typeface="Times New Roman" panose="02020603050405020304" pitchFamily="18" charset="0"/>
              </a:rPr>
              <a:t> nurbat çyzygy.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Koniki nurbat çyzygy.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defRPr/>
            </a:pP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.1. </a:t>
            </a:r>
            <a:r>
              <a:rPr lang="ru-RU" b="1" cap="none" dirty="0" err="1" smtClean="0">
                <a:solidFill>
                  <a:schemeClr val="bg1"/>
                </a:solidFill>
                <a:latin typeface="Times New Roman" panose="02020603050405020304" pitchFamily="18" charset="0"/>
                <a:cs typeface="Times New Roman" panose="02020603050405020304" pitchFamily="18" charset="0"/>
              </a:rPr>
              <a:t>Egri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çyzyklar</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barada</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düşünje</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we</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olaryň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proýeksiýalarynyň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häsiýetleri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maşyngurluşygynda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duş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gelinýär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hyrly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önümlerde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ýük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äkidiji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şneklerde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kesişenlerinde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Konstruksiýalarda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düzüm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düzüji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element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bolup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durýarlar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Çyzuw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geometriýasy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dersinde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yzygiderli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döreýän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görnüşinde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garalýar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topara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bölünýärler</a:t>
            </a:r>
            <a:r>
              <a:rPr lang="ru-RU" cap="none" dirty="0" smtClean="0">
                <a:latin typeface="Times New Roman" panose="02020603050405020304" pitchFamily="18" charset="0"/>
                <a:cs typeface="Times New Roman" panose="02020603050405020304" pitchFamily="18" charset="0"/>
              </a:rPr>
              <a:t> –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giňişlikdäkilere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ýatsalar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tekiz</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egri</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çyzyklar</a:t>
            </a:r>
            <a:r>
              <a:rPr lang="ru-RU" u="sng"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deňleme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kanuna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laýykdyr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ellips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algebranyň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deňlemesi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bolmaýanlary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bardyr</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141288"/>
            <a:ext cx="12192000" cy="6575425"/>
          </a:xfrm>
        </p:spPr>
        <p:txBody>
          <a:bodyPr wrap="square" numCol="1" anchorCtr="0" compatLnSpc="1">
            <a:prstTxWarp prst="textNoShape">
              <a:avLst/>
            </a:prstTxWarp>
            <a:normAutofit fontScale="90000"/>
          </a:bodyPr>
          <a:lstStyle/>
          <a:p>
            <a:pPr>
              <a:defRPr/>
            </a:pPr>
            <a:r>
              <a:rPr lang="tk-TM" cap="none" dirty="0" smtClean="0">
                <a:latin typeface="Times New Roman" panose="02020603050405020304" pitchFamily="18" charset="0"/>
                <a:cs typeface="Times New Roman" panose="02020603050405020304" pitchFamily="18" charset="0"/>
              </a:rPr>
              <a:t>Uçar hereket edende oňa täsir edýän garşylygy </a:t>
            </a:r>
            <a:r>
              <a:rPr lang="ru-RU" cap="none" dirty="0" err="1" smtClean="0">
                <a:latin typeface="Times New Roman" panose="02020603050405020304" pitchFamily="18" charset="0"/>
                <a:cs typeface="Times New Roman" panose="02020603050405020304" pitchFamily="18" charset="0"/>
              </a:rPr>
              <a:t>kagyza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ýazsaň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alnan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kanuna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laýyk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Sebäbi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a:t>
            </a:r>
            <a:r>
              <a:rPr lang="ru-RU" cap="none" dirty="0" smtClean="0">
                <a:latin typeface="Times New Roman" panose="02020603050405020304" pitchFamily="18" charset="0"/>
                <a:cs typeface="Times New Roman" panose="02020603050405020304" pitchFamily="18" charset="0"/>
              </a:rPr>
              <a:t> </a:t>
            </a:r>
            <a:r>
              <a:rPr lang="tk-TM" cap="none" dirty="0" smtClean="0">
                <a:latin typeface="Times New Roman" panose="02020603050405020304" pitchFamily="18" charset="0"/>
                <a:cs typeface="Times New Roman" panose="02020603050405020304" pitchFamily="18" charset="0"/>
              </a:rPr>
              <a:t>aralykda howa we beýleki faktorlaryň täsiri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üýtgeýär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däldir</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çyzykda</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ýakyn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bolarlar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Eger-de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tarap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örän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kiçi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tükeniksiz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aralyga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süýşürip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ergi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egriniň</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egrilik</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radiusy</a:t>
            </a:r>
            <a:r>
              <a:rPr lang="ru-RU" u="sng"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O</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O</a:t>
            </a:r>
            <a:r>
              <a:rPr lang="ru-RU" cap="none" dirty="0" smtClean="0">
                <a:latin typeface="Times New Roman" panose="02020603050405020304" pitchFamily="18" charset="0"/>
                <a:cs typeface="Times New Roman" panose="02020603050405020304" pitchFamily="18" charset="0"/>
              </a:rPr>
              <a:t>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perpendikulýardyr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nokadyndaky</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galtaşýan</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nokadyndaky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normaly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n </a:t>
            </a:r>
            <a:r>
              <a:rPr lang="ru-RU" cap="none" dirty="0" smtClean="0">
                <a:latin typeface="Times New Roman" panose="02020603050405020304" pitchFamily="18" charset="0"/>
                <a:cs typeface="Times New Roman" panose="02020603050405020304" pitchFamily="18" charset="0"/>
              </a:rPr>
              <a:t>Є</a:t>
            </a:r>
            <a:r>
              <a:rPr lang="ru-RU" b="1" cap="none" dirty="0" smtClean="0">
                <a:latin typeface="Times New Roman" panose="02020603050405020304" pitchFamily="18" charset="0"/>
                <a:cs typeface="Times New Roman" panose="02020603050405020304" pitchFamily="18" charset="0"/>
              </a:rPr>
              <a:t> O</a:t>
            </a:r>
            <a:r>
              <a:rPr lang="ru-RU" cap="none" dirty="0" smtClean="0">
                <a:latin typeface="Times New Roman" panose="02020603050405020304" pitchFamily="18" charset="0"/>
                <a:cs typeface="Times New Roman" panose="02020603050405020304" pitchFamily="18" charset="0"/>
              </a:rPr>
              <a:t>A</a:t>
            </a:r>
            <a:r>
              <a:rPr lang="ru-RU" cap="none" baseline="-25000" dirty="0" smtClean="0">
                <a:latin typeface="Times New Roman" panose="02020603050405020304" pitchFamily="18" charset="0"/>
                <a:cs typeface="Times New Roman" panose="02020603050405020304" pitchFamily="18" charset="0"/>
              </a:rPr>
              <a:t>3 </a:t>
            </a:r>
            <a:r>
              <a:rPr lang="ru-RU"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b="1" cap="none" dirty="0" smtClean="0">
                <a:latin typeface="Times New Roman" panose="02020603050405020304" pitchFamily="18" charset="0"/>
                <a:cs typeface="Times New Roman" panose="02020603050405020304" pitchFamily="18" charset="0"/>
              </a:rPr>
              <a:t> 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290513" y="139700"/>
            <a:ext cx="4779962" cy="6418263"/>
          </a:xfrm>
        </p:spPr>
        <p:txBody>
          <a:bodyPr wrap="square" numCol="1" anchorCtr="0" compatLnSpc="1">
            <a:prstTxWarp prst="textNoShape">
              <a:avLst/>
            </a:prstTxWarp>
            <a:normAutofit fontScale="90000"/>
          </a:bodyPr>
          <a:lstStyle/>
          <a:p>
            <a:pPr algn="ctr">
              <a:defRPr/>
            </a:pPr>
            <a:r>
              <a:rPr lang="tk-TM" cap="none" dirty="0" smtClean="0">
                <a:latin typeface="Times New Roman" panose="02020603050405020304" pitchFamily="18" charset="0"/>
                <a:cs typeface="Times New Roman" panose="02020603050405020304" pitchFamily="18" charset="0"/>
              </a:rPr>
              <a:t>Uçar hereket edende oňa täsir edýän garşylygyň </a:t>
            </a:r>
            <a:r>
              <a:rPr lang="ru-RU" cap="none" dirty="0" err="1" smtClean="0">
                <a:latin typeface="Times New Roman" panose="02020603050405020304" pitchFamily="18" charset="0"/>
                <a:cs typeface="Times New Roman" panose="02020603050405020304" pitchFamily="18" charset="0"/>
              </a:rPr>
              <a:t>üýtgeýşini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görkezýän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a:latin typeface="Times New Roman" panose="02020603050405020304" pitchFamily="18" charset="0"/>
                <a:cs typeface="Times New Roman" panose="02020603050405020304" pitchFamily="18" charset="0"/>
              </a:rPr>
              <a:t/>
            </a:r>
            <a:br>
              <a:rPr lang="tk-TM" cap="none" dirty="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a:latin typeface="Times New Roman" panose="02020603050405020304" pitchFamily="18" charset="0"/>
                <a:cs typeface="Times New Roman" panose="02020603050405020304" pitchFamily="18" charset="0"/>
              </a:rPr>
              <a:t/>
            </a:r>
            <a:br>
              <a:rPr lang="tk-TM" cap="none" dirty="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umumylykda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häsiýetlendirilişi</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altLang="ru-RU" cap="none" dirty="0" smtClean="0">
              <a:ln>
                <a:noFill/>
              </a:ln>
              <a:latin typeface="Times New Roman" panose="02020603050405020304" pitchFamily="18" charset="0"/>
              <a:cs typeface="Times New Roman" panose="02020603050405020304" pitchFamily="18" charset="0"/>
            </a:endParaRPr>
          </a:p>
        </p:txBody>
      </p:sp>
      <p:pic>
        <p:nvPicPr>
          <p:cNvPr id="9219" name="Рисунок 3" descr="C:\Users\babageldi\Desktop\2018-10-22\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513" y="139700"/>
            <a:ext cx="6681787"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Рисунок 4" descr="C:\Users\babageldi\Favorites\2018-11-08\Scan100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1350" y="3149600"/>
            <a:ext cx="3071813"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688" y="74613"/>
            <a:ext cx="11944350" cy="6608762"/>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Silindriki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nurbat</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tehnikada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ýaýrany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birmeňzeş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eňňitli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birnäçe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mehanizmlerde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priborlarda</a:t>
            </a:r>
            <a:r>
              <a:rPr lang="ru-RU" cap="none" dirty="0" smtClean="0">
                <a:latin typeface="Times New Roman" panose="02020603050405020304" pitchFamily="18" charset="0"/>
                <a:cs typeface="Times New Roman" panose="02020603050405020304" pitchFamily="18" charset="0"/>
              </a:rPr>
              <a:t> a</a:t>
            </a:r>
            <a:r>
              <a:rPr lang="tk-TM" cap="none" dirty="0" smtClean="0">
                <a:latin typeface="Times New Roman" panose="02020603050405020304" pitchFamily="18" charset="0"/>
                <a:cs typeface="Times New Roman" panose="02020603050405020304" pitchFamily="18" charset="0"/>
              </a:rPr>
              <a:t>ý</a:t>
            </a:r>
            <a:r>
              <a:rPr lang="ru-RU" cap="none" dirty="0" err="1" smtClean="0">
                <a:latin typeface="Times New Roman" panose="02020603050405020304" pitchFamily="18" charset="0"/>
                <a:cs typeface="Times New Roman" panose="02020603050405020304" pitchFamily="18" charset="0"/>
              </a:rPr>
              <a:t>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hereketini</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öňe-yza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sag</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çep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tarapa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mehanizmlerde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ýerleşýär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diametri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pružin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modelidir</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ugurly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silindriki</a:t>
            </a:r>
            <a:r>
              <a:rPr lang="ru-RU"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nurbat</a:t>
            </a:r>
            <a:r>
              <a:rPr lang="ru-RU"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ugruna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hereketindäki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süýşme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aralygyna</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nurbat</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çyzygynyň</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ädimi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241300" y="665163"/>
            <a:ext cx="2751138" cy="5518150"/>
          </a:xfrm>
        </p:spPr>
        <p:txBody>
          <a:bodyPr wrap="square" numCol="1" anchorCtr="0" compatLnSpc="1">
            <a:prstTxWarp prst="textNoShape">
              <a:avLst/>
            </a:prstTxWarp>
          </a:bodyPr>
          <a:lstStyle/>
          <a:p>
            <a:r>
              <a:rPr lang="ru-RU" altLang="ru-RU" sz="3200" cap="none" smtClean="0">
                <a:ln>
                  <a:noFill/>
                </a:ln>
                <a:latin typeface="Times New Roman" panose="02020603050405020304" pitchFamily="18" charset="0"/>
                <a:cs typeface="Times New Roman" panose="02020603050405020304" pitchFamily="18" charset="0"/>
              </a:rPr>
              <a:t>Silindriki nurbat çyzyk.</a:t>
            </a:r>
            <a:r>
              <a:rPr lang="ru-RU" altLang="ru-RU" sz="2400" cap="none" smtClean="0">
                <a:ln>
                  <a:noFill/>
                </a:ln>
                <a:latin typeface="Times New Roman" panose="02020603050405020304" pitchFamily="18" charset="0"/>
                <a:cs typeface="Times New Roman" panose="02020603050405020304" pitchFamily="18" charset="0"/>
              </a:rPr>
              <a:t/>
            </a:r>
            <a:br>
              <a:rPr lang="ru-RU" altLang="ru-RU" sz="2400" cap="none" smtClean="0">
                <a:ln>
                  <a:noFill/>
                </a:ln>
                <a:latin typeface="Times New Roman" panose="02020603050405020304" pitchFamily="18" charset="0"/>
                <a:cs typeface="Times New Roman" panose="02020603050405020304" pitchFamily="18" charset="0"/>
              </a:rPr>
            </a:b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1267" name="Рисунок 3" descr="D:\Şahsy dokument\Bawa\Ismailow B. Leksiýa ÇG\Çyzgylar\Scan1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604838"/>
            <a:ext cx="8802688"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b="1" cap="none" smtClean="0">
                <a:ln>
                  <a:noFill/>
                </a:ln>
                <a:solidFill>
                  <a:schemeClr val="bg1"/>
                </a:solidFill>
                <a:latin typeface="Times New Roman" panose="02020603050405020304" pitchFamily="18" charset="0"/>
                <a:cs typeface="Times New Roman" panose="02020603050405020304" pitchFamily="18" charset="0"/>
              </a:rPr>
              <a:t>11.</a:t>
            </a:r>
            <a:r>
              <a:rPr lang="tk-TM" altLang="ru-RU" b="1" cap="none" smtClean="0">
                <a:ln>
                  <a:noFill/>
                </a:ln>
                <a:solidFill>
                  <a:schemeClr val="bg1"/>
                </a:solidFill>
                <a:latin typeface="Times New Roman" panose="02020603050405020304" pitchFamily="18" charset="0"/>
                <a:cs typeface="Times New Roman" panose="02020603050405020304" pitchFamily="18" charset="0"/>
              </a:rPr>
              <a:t>3</a:t>
            </a:r>
            <a:r>
              <a:rPr lang="ru-RU" altLang="ru-RU" b="1" cap="none" smtClean="0">
                <a:ln>
                  <a:noFill/>
                </a:ln>
                <a:solidFill>
                  <a:schemeClr val="bg1"/>
                </a:solidFill>
                <a:latin typeface="Times New Roman" panose="02020603050405020304" pitchFamily="18" charset="0"/>
                <a:cs typeface="Times New Roman" panose="02020603050405020304" pitchFamily="18" charset="0"/>
              </a:rPr>
              <a:t>. Koniki nurbat çyzyk. </a:t>
            </a:r>
            <a:r>
              <a:rPr lang="ru-RU" altLang="ru-RU" cap="none" smtClean="0">
                <a:ln>
                  <a:noFill/>
                </a:ln>
                <a:latin typeface="Times New Roman" panose="02020603050405020304" pitchFamily="18" charset="0"/>
                <a:cs typeface="Times New Roman" panose="02020603050405020304" pitchFamily="18" charset="0"/>
              </a:rPr>
              <a:t>Eger nokat konusyň üstüne degişli bolup, aýlanma okunyň daşyndan hemişelik burç tizligi bilen hereket edip, emele getirýän egri çyzygyna </a:t>
            </a:r>
            <a:r>
              <a:rPr lang="ru-RU" altLang="ru-RU" b="1" u="sng" cap="none" smtClean="0">
                <a:ln>
                  <a:noFill/>
                </a:ln>
                <a:latin typeface="Times New Roman" panose="02020603050405020304" pitchFamily="18" charset="0"/>
                <a:cs typeface="Times New Roman" panose="02020603050405020304" pitchFamily="18" charset="0"/>
              </a:rPr>
              <a:t>koniki nurbat çyzygy</a:t>
            </a:r>
            <a:r>
              <a:rPr lang="ru-RU" altLang="ru-RU" cap="none" smtClean="0">
                <a:ln>
                  <a:noFill/>
                </a:ln>
                <a:latin typeface="Times New Roman" panose="02020603050405020304" pitchFamily="18" charset="0"/>
                <a:cs typeface="Times New Roman" panose="02020603050405020304" pitchFamily="18" charset="0"/>
              </a:rPr>
              <a:t> diýilýär. Nokadyň okuň ugruna doly bir aýlaw edendäki göni çyzykly süýşmesine </a:t>
            </a:r>
            <a:r>
              <a:rPr lang="ru-RU" altLang="ru-RU" b="1" u="sng" cap="none" smtClean="0">
                <a:ln>
                  <a:noFill/>
                </a:ln>
                <a:latin typeface="Times New Roman" panose="02020603050405020304" pitchFamily="18" charset="0"/>
                <a:cs typeface="Times New Roman" panose="02020603050405020304" pitchFamily="18" charset="0"/>
              </a:rPr>
              <a:t>koniki nurbat çyzygyň ädimi</a:t>
            </a:r>
            <a:r>
              <a:rPr lang="ru-RU" altLang="ru-RU" b="1" cap="none" smtClean="0">
                <a:ln>
                  <a:noFill/>
                </a:ln>
                <a:latin typeface="Times New Roman" panose="02020603050405020304" pitchFamily="18" charset="0"/>
                <a:cs typeface="Times New Roman" panose="02020603050405020304" pitchFamily="18" charset="0"/>
              </a:rPr>
              <a:t> </a:t>
            </a:r>
            <a:r>
              <a:rPr lang="ru-RU" altLang="ru-RU" cap="none" smtClean="0">
                <a:ln>
                  <a:noFill/>
                </a:ln>
                <a:latin typeface="Times New Roman" panose="02020603050405020304" pitchFamily="18" charset="0"/>
                <a:cs typeface="Times New Roman" panose="02020603050405020304" pitchFamily="18" charset="0"/>
              </a:rPr>
              <a:t>diýilýär. Koniki nurbat çyzygyň okuna pependikulýar bolan </a:t>
            </a:r>
            <a:r>
              <a:rPr lang="ru-RU" altLang="ru-RU" b="1" cap="none" smtClean="0">
                <a:ln>
                  <a:noFill/>
                </a:ln>
                <a:latin typeface="Times New Roman" panose="02020603050405020304" pitchFamily="18" charset="0"/>
                <a:cs typeface="Times New Roman" panose="02020603050405020304" pitchFamily="18" charset="0"/>
              </a:rPr>
              <a:t>H</a:t>
            </a:r>
            <a:r>
              <a:rPr lang="ru-RU" altLang="ru-RU" cap="none" smtClean="0">
                <a:ln>
                  <a:noFill/>
                </a:ln>
                <a:latin typeface="Times New Roman" panose="02020603050405020304" pitchFamily="18" charset="0"/>
                <a:cs typeface="Times New Roman" panose="02020603050405020304" pitchFamily="18" charset="0"/>
              </a:rPr>
              <a:t> tekizlikdäki proýeksiýasy arhimediň spiraly görnüşindedir. Konusyň okuna parallel bolan proýeksiýasy, biziň mysalymyzda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tekizlikdäki proýeksiýasy sinusoidadyr.</a:t>
            </a:r>
            <a:br>
              <a:rPr lang="ru-RU"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100013" y="1370013"/>
            <a:ext cx="2617787" cy="4116387"/>
          </a:xfrm>
        </p:spPr>
        <p:txBody>
          <a:bodyPr wrap="square" numCol="1" anchorCtr="0" compatLnSpc="1">
            <a:prstTxWarp prst="textNoShape">
              <a:avLst/>
            </a:prstTxWarp>
          </a:bodyPr>
          <a:lstStyle/>
          <a:p>
            <a:r>
              <a:rPr lang="tk-TM" altLang="ru-RU" cap="none" smtClean="0">
                <a:ln>
                  <a:noFill/>
                </a:ln>
                <a:latin typeface="Times New Roman" panose="02020603050405020304" pitchFamily="18" charset="0"/>
                <a:cs typeface="Times New Roman" panose="02020603050405020304" pitchFamily="18" charset="0"/>
              </a:rPr>
              <a:t>Koniki nurbat çyzyk</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13315" name="Рисунок 3" descr="C:\Users\babageldi\Desktop\2018-10-22\11.jpgg.jpg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188" y="414338"/>
            <a:ext cx="3914775"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Рисунок 4" descr="C:\Users\babageldi\Desktop\2018-10-22\11.jpgg.jpg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8963" y="1370013"/>
            <a:ext cx="5148262"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184</TotalTime>
  <Words>191</Words>
  <Application>Microsoft Office PowerPoint</Application>
  <PresentationFormat>Широкоэкранный</PresentationFormat>
  <Paragraphs>11</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Century Gothic</vt:lpstr>
      <vt:lpstr>Arial</vt:lpstr>
      <vt:lpstr>Wingdings 3</vt:lpstr>
      <vt:lpstr>Calibri</vt:lpstr>
      <vt:lpstr>Times New Roman</vt:lpstr>
      <vt:lpstr>Symbol</vt:lpstr>
      <vt:lpstr>Сектор</vt:lpstr>
      <vt:lpstr>Ders: Çyzuwly geometriýa we inženerçilik grafikasy</vt:lpstr>
      <vt:lpstr>                         12-nji umumy sapak  tema: egri çyzyklar                                                   Sapagyň meýilnamasy: 1. Egri çyzyklar barada düşünje we olaryň proýeksiýalarynyň häsiýetleri.  2. Silindriki nurbat çyzygy.  3. Koniki nurbat çyzygy. </vt:lpstr>
      <vt:lpstr>12.1. Egri çyzyklar barada düşünje we olaryň proýeksiýalarynyň häsiýetleri. Egri çyzyklara maşyngurluşygynda köp duş gelinýär. Olar hyrly önümlerde, ýük äkidiji şneklerde ýa-da üstler kesişenlerinde we ş.m. Konstruksiýalarda esasy düzüm düzüji element bolup durýarlar.  Çyzuw geometriýasy dersinde “egri çyzyklara” üstleriň kesişmeginde emele gelýän egri çyzyklar ýa-da nokadyň yzygiderli hereketi esasynda döreýän yzy görnüşinde garalýar. Egri çyzyklar iki topara bölünýärler – bir tekizlikdäkilere we giňişlikdäkilere. Eger-de çyzygyň hemme nokatlary bir tekizlikde ýatsalar, oňa tekiz egri çyzyklar diýilýär. Egri çyzygy deňleme bilen ýazyp bolýan bolsa, ol kanuna laýykdyr, mysal üçin töwerek ellips we ş.m. algebranyň deňlemesi bilen ýazyp bolmaýanlary hem bardyr.</vt:lpstr>
      <vt:lpstr>Uçar hereket edende oňa täsir edýän garşylygy kagyza ýazsaň, alnan egri çyzyk kanuna laýyk gelmeýär. Sebäbi her aralykda howa we beýleki faktorlaryň täsiri üýtgeýär. Giňişlik egri çyzyklaryň hemme nokatlary bir tekizlikde ýatýan däldir. k tekiz egri çyzykda A3 nokat bellenilse, oňa ýakyn nokatlar A2, A4 bolarlar. Eger-de A2 we A4 nokatlary A3 nokada tarap örän kiçi tükeniksiz aralyga süýşürip, olaryň (A2, A3, A4) üstünden egri çyzyk geçirilse, şol ergi çyzygyň radiusy R bolar. Bu radiusa R egriniň egrilik radiusy diýilýär. O nokada bolsa, getirilen radiusyň merkezi diýilýär. t göni çyzyk OA3 kesime perpendikulýardyr. t göni çyzyga K egri çyzygyň A3 nokadyndaky galtaşýan çyzygy diýilýär. Egri çyzygyň A3 nokadyndaky normaly:                                           n Є OA3  t </vt:lpstr>
      <vt:lpstr>Uçar hereket edende oňa täsir edýän garşylygyň üýtgeýşini görkezýän tekiz egri çyzyk.      Egri çyzyklaryň umumylykda häsiýetlendirilişi </vt:lpstr>
      <vt:lpstr> 12.2. Silindriki nurbat çyzyk. Giňişlik egri çyzyklardan tehnikada has giň ýaýrany birmeňzeş eňňitli silindriki nurbat çyzyklarydyr. Olar birnäçe mehanizmlerde we priborlarda aýlaw hereketini, göni çyzykly öňe-yza hereketi almak üçin hem peýdalanylýar. Bir okda kesilen sag we çep nurbatlar iki tarapa aýlanýan mehanizmlerde ulanylýar. Silindriki nurbat çyzygyň oky onuň aýlaw merkezinde ýerleşýär. Silindriň aýlaw diametri onuň aýlaw nurbat çyzygynyňka deňdir. Silindriki pružin silindriň nurbat çyzygynyň modelidir. Nokat silindriň üstünde ýatyp, merkezi okuň daşyndan bir ugurly hereket edýän bolsa, oňa silindriki nurbat çyzygy diýilýär. K nokadyň silindriň üstünde okuň ugruna bir aýlaw hereketindäki süýşme aralygyna nurbat çyzygynyň ädimi (S) diýilýar.  </vt:lpstr>
      <vt:lpstr>Silindriki nurbat çyzyk. </vt:lpstr>
      <vt:lpstr>11.3. Koniki nurbat çyzyk. Eger nokat konusyň üstüne degişli bolup, aýlanma okunyň daşyndan hemişelik burç tizligi bilen hereket edip, emele getirýän egri çyzygyna koniki nurbat çyzygy diýilýär. Nokadyň okuň ugruna doly bir aýlaw edendäki göni çyzykly süýşmesine koniki nurbat çyzygyň ädimi diýilýär. Koniki nurbat çyzygyň okuna pependikulýar bolan H tekizlikdäki proýeksiýasy arhimediň spiraly görnüşindedir. Konusyň okuna parallel bolan proýeksiýasy, biziň mysalymyzda V tekizlikdäki proýeksiýasy sinusoidadyr. </vt:lpstr>
      <vt:lpstr>Koniki nurbat çyzyk</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cp:lastModifiedBy>
  <cp:revision>125</cp:revision>
  <dcterms:created xsi:type="dcterms:W3CDTF">2019-10-28T05:20:33Z</dcterms:created>
  <dcterms:modified xsi:type="dcterms:W3CDTF">2020-11-21T03:19:11Z</dcterms:modified>
</cp:coreProperties>
</file>