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280920" cy="604867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4400" b="1" u="sng" dirty="0">
                <a:solidFill>
                  <a:schemeClr val="tx1"/>
                </a:solidFill>
                <a:latin typeface="Times New Roman"/>
                <a:ea typeface="Times New Roman"/>
              </a:rPr>
              <a:t>3-nji </a:t>
            </a:r>
            <a:r>
              <a:rPr lang="ru-RU" sz="4400" b="1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tema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Ýük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ýükleniş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ýerinden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Times New Roman"/>
              </a:rPr>
              <a:t>wagon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akymlaryny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guramak</a:t>
            </a:r>
            <a:endParaRPr lang="ru-RU" sz="44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Meýilnama:</a:t>
            </a:r>
          </a:p>
          <a:p>
            <a:pPr algn="l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4400" dirty="0">
                <a:solidFill>
                  <a:schemeClr val="tx1"/>
                </a:solidFill>
                <a:latin typeface="Times New Roman"/>
                <a:ea typeface="Calibri"/>
              </a:rPr>
              <a:t>1.</a:t>
            </a:r>
            <a:r>
              <a:rPr lang="ru-RU" sz="4400" dirty="0">
                <a:solidFill>
                  <a:schemeClr val="tx1"/>
                </a:solidFill>
                <a:latin typeface="Times New Roman"/>
                <a:ea typeface="Times New Roman"/>
              </a:rPr>
              <a:t>Esasy </a:t>
            </a:r>
            <a:r>
              <a:rPr lang="ru-RU" sz="4400" dirty="0" err="1">
                <a:solidFill>
                  <a:schemeClr val="tx1"/>
                </a:solidFill>
                <a:latin typeface="Times New Roman"/>
                <a:ea typeface="Times New Roman"/>
              </a:rPr>
              <a:t>ýagdaýlar</a:t>
            </a:r>
            <a:r>
              <a:rPr lang="ru-RU" sz="4400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sz="4400" dirty="0">
              <a:solidFill>
                <a:schemeClr val="tx1"/>
              </a:solidFill>
            </a:endParaRPr>
          </a:p>
          <a:p>
            <a:pPr algn="l">
              <a:spcAft>
                <a:spcPts val="0"/>
              </a:spcAft>
            </a:pPr>
            <a:r>
              <a:rPr lang="ru-RU" sz="4000" dirty="0">
                <a:solidFill>
                  <a:schemeClr val="tx1"/>
                </a:solidFill>
                <a:latin typeface="Times New Roman"/>
                <a:ea typeface="Calibri"/>
              </a:rPr>
              <a:t> 2.</a:t>
            </a:r>
            <a:r>
              <a:rPr lang="ru-RU" sz="4000" dirty="0">
                <a:solidFill>
                  <a:schemeClr val="tx1"/>
                </a:solidFill>
                <a:latin typeface="Times New Roman"/>
                <a:ea typeface="Times New Roman"/>
              </a:rPr>
              <a:t>Ugradyş </a:t>
            </a:r>
            <a:r>
              <a:rPr lang="ru-RU" sz="4000" dirty="0" err="1">
                <a:solidFill>
                  <a:schemeClr val="tx1"/>
                </a:solidFill>
                <a:latin typeface="Times New Roman"/>
                <a:ea typeface="Times New Roman"/>
              </a:rPr>
              <a:t>we</a:t>
            </a:r>
            <a:r>
              <a:rPr lang="ru-RU" sz="4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/>
                <a:ea typeface="Times New Roman"/>
              </a:rPr>
              <a:t>basgançakly</a:t>
            </a:r>
            <a:r>
              <a:rPr lang="ru-RU" sz="4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/>
                <a:ea typeface="Times New Roman"/>
              </a:rPr>
              <a:t>marşrutizasiýanyň</a:t>
            </a:r>
            <a:r>
              <a:rPr lang="ru-RU" sz="4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/>
                <a:ea typeface="Times New Roman"/>
              </a:rPr>
              <a:t>effektiwligi</a:t>
            </a:r>
            <a:r>
              <a:rPr lang="ru-RU" sz="4000" dirty="0">
                <a:latin typeface="Times New Roman"/>
                <a:ea typeface="Times New Roman"/>
              </a:rPr>
              <a:t>.</a:t>
            </a:r>
            <a:endParaRPr lang="ru-RU" sz="4000" dirty="0"/>
          </a:p>
          <a:p>
            <a:pPr>
              <a:spcAft>
                <a:spcPts val="0"/>
              </a:spcAft>
            </a:pPr>
            <a:endParaRPr lang="ru-RU" sz="2800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058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ýagdaýlar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Basgçakly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ugradyjy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marşrutizasiýanyň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aýgytly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enjamlary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özünde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jemlänligi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sebäpli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göni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düşuriş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stansiýasyna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wagtyň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sarp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edilmesiz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formirirlenişiniň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wagonlary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ýygnamaklýk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taýýarlygyna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rugsat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edilýär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Munyň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özi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taýaýrlamak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ony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wagytda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çaltlandyrmaklygy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ugruna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sortlaýjy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bölüm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stansiýanyň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arakesmesiz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wagonlary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yzarlamaklygyň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tygşytlylygyny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almagy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rugsat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edilýär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ugradyjynyň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borjy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agramly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koksy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daş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kömüri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nebiti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symaby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cörek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däneli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okaý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mineral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materiallary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başgalary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ugratmaklyk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marşrutlarynyň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düzgünleri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gatnawa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eltmeklik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Düzgünnamasynda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görkezilýär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120680"/>
          </a:xfrm>
        </p:spPr>
        <p:txBody>
          <a:bodyPr>
            <a:normAutofit fontScale="40000" lnSpcReduction="20000"/>
          </a:bodyPr>
          <a:lstStyle/>
          <a:p>
            <a:r>
              <a:rPr lang="hr-HR" dirty="0"/>
              <a:t> </a:t>
            </a:r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Wagon toplanyşynyň toparlarynyň ýük ýüklenilýän ýerden usullary marşrut bazalarynyn içindäki tehniki marşrutizasiýanyň usullary bilen birigýär.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Bellenen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stasiýalardan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permansyz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sortlaýjy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stansiýa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gelip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düşen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wagonlar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, hem</a:t>
            </a:r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şol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bellenmesini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otlylaryň düzümine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almagyna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marşrut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bazasy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baza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stansiýalaryň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ulanyş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raýonlara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girilýän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ýerinde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ýa</a:t>
            </a:r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önümçilik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raýonlardan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çykylýan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ýerinde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yerleşdirilip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biliner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6000" dirty="0">
                <a:latin typeface="Times New Roman" pitchFamily="18" charset="0"/>
                <a:cs typeface="Times New Roman" pitchFamily="18" charset="0"/>
              </a:rPr>
              <a:t>           Marşrutizasiýa gatnawlarynyň ýüklenýän yerden düzülýän meýilnamasynyň başlangyç görkezmeleri: ýükleriň gatnawynyň meýilnamasy; meýilnamasy wagon akymy; kärhanalarda eltýän yollarda we birigýän stansiyalarda marşrutlaryň düzülişi we toplanyşy ýollary baradaky maglumatlar; ýük ýükleniş we düşürşi stansiýalaryň  häsiýetnamalary (frontyn uzynlygy, mehanizasiýaň enjamlary we.); stansiýalaryň ýük ýükleniş we düşüriş işleriniň tehnologiýa yzygiderligi düzümleriň uzynlygynyň we agramlaryňyň normalary; kärhanalara eltýän ýollary ulanmagynyň şertnamalary, ýük ýüklenişiniň geçen periodda alnyp barylmagynyň analizi.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31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20680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Ugradyş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basgançakly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marşrutizasiýanyň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effektiwligi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ýüklenýän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ýerden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marşrutizasiýa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tehniki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stansiýalary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artykmaç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wagonlary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işläp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tayýarlamakdan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dyndarýar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şunlukda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ýükleri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eltmegi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we wagon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aýlanşygyny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çaltlandyrýar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manýowr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işlerini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azaldýar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şeýle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-de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stansiýalaryň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ulanysygyny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peseldýär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.         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      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Ugradyş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basgançakly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marşrutyň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peýdalylygy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ilki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bilen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tygşytlandyrlan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wagon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sagatlarynyň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mukdaryny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çözýär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Uzak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çaltlandyrlan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otlylar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janly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tiz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zaýalanýan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ýükleri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uly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tizlikli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ýükleri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basgalar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gatnawda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aýratyn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üns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berilmegini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talap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edýär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73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3264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b="1" dirty="0" err="1">
                <a:latin typeface="Times New Roman"/>
                <a:ea typeface="Times New Roman"/>
                <a:cs typeface="Times New Roman"/>
              </a:rPr>
              <a:t>Gatnawlaryň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şeýle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ýükleriň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aýratyn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üns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berilmegi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şulary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özünde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</a:rPr>
              <a:t>jemleýär</a:t>
            </a:r>
            <a:r>
              <a:rPr lang="en-US" b="1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2400" b="1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Times New Roman"/>
              <a:buChar char="-"/>
              <a:tabLst>
                <a:tab pos="457200" algn="l"/>
              </a:tabLst>
            </a:pPr>
            <a:r>
              <a:rPr lang="en-US" dirty="0" err="1">
                <a:latin typeface="Times New Roman"/>
                <a:ea typeface="Times New Roman"/>
                <a:cs typeface="Times New Roman"/>
              </a:rPr>
              <a:t>Ýokary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tizlikli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ýükleri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eltmek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ea typeface="Times New Roman"/>
              <a:cs typeface="Times New Roman"/>
            </a:endParaRPr>
          </a:p>
          <a:p>
            <a:pPr lvl="0" algn="just">
              <a:lnSpc>
                <a:spcPct val="107000"/>
              </a:lnSpc>
              <a:buFont typeface="Times New Roman"/>
              <a:buChar char="-"/>
              <a:tabLst>
                <a:tab pos="457200" algn="l"/>
              </a:tabLst>
            </a:pPr>
            <a:r>
              <a:rPr lang="en-US" dirty="0" err="1">
                <a:latin typeface="Times New Roman"/>
                <a:ea typeface="Times New Roman"/>
                <a:cs typeface="Times New Roman"/>
              </a:rPr>
              <a:t>Buz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wagonlaryň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tiz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zaýalanýan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ýüklerini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ýol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ugrunda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buz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bilen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,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duz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bilen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üpjün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etmeli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ea typeface="Times New Roman"/>
              <a:cs typeface="Times New Roman"/>
            </a:endParaRPr>
          </a:p>
          <a:p>
            <a:pPr lvl="0" algn="just">
              <a:lnSpc>
                <a:spcPct val="107000"/>
              </a:lnSpc>
              <a:buFont typeface="Times New Roman"/>
              <a:buChar char="-"/>
              <a:tabLst>
                <a:tab pos="457200" algn="l"/>
              </a:tabLst>
            </a:pPr>
            <a:r>
              <a:rPr lang="en-US" dirty="0" err="1">
                <a:latin typeface="Times New Roman"/>
                <a:ea typeface="Times New Roman"/>
                <a:cs typeface="Times New Roman"/>
              </a:rPr>
              <a:t>Tiz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zaýalanýan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ýükler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üçin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niýetlenen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refriterator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düzümi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hemişe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ýadrosy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bolmaly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süýt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gatnawynda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bidonlaryň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ýükleniş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düşüriş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duralgalary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süýt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sisternalaryny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goşmak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aýyrmak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duralgalary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zerurdyr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     - 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Janly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ýüklere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suw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mätäçdir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düşürişden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soňra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wagonlary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arassalamak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ýüwmak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hökmandyr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6448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yusup</dc:creator>
  <cp:lastModifiedBy>yusup</cp:lastModifiedBy>
  <cp:revision>3</cp:revision>
  <dcterms:created xsi:type="dcterms:W3CDTF">2021-10-12T05:50:19Z</dcterms:created>
  <dcterms:modified xsi:type="dcterms:W3CDTF">2021-10-12T05:55:47Z</dcterms:modified>
</cp:coreProperties>
</file>