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9" d="100"/>
          <a:sy n="79" d="100"/>
        </p:scale>
        <p:origin x="90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980728"/>
            <a:ext cx="74168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4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ZÄHMETIŇ TÄRLERI WE USULLA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birleşmeginiň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bahalandyrylyşy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ähmetiň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ornaşdyrylyşy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69847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özleşdirmegiň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brigadirler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maddy-tehniki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üpjünçiliksiz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meýilleşdirilişi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öwretmek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döredilmegi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ornaşdyrylyşynyň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gezeginde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0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23528" y="3185487"/>
            <a:ext cx="784887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5760"/>
            <a:ext cx="7992888" cy="3491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42265">
              <a:spcBef>
                <a:spcPts val="100"/>
              </a:spcBef>
              <a:spcAft>
                <a:spcPts val="10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1.Zähmet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bölünişiginiň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kooperirlenmesin</a:t>
            </a:r>
            <a:r>
              <a:rPr lang="sq-AL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ň (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birleşmeginiň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bahalandyrylyşy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bölünişiginiň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kooperirlenmesiniň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bahalandyrylyşy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bölünişiginiň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kooperirlenmesiniň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tk-TM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ululygy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ýöriteleşdirilmegiň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funksional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derejä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bölünmegiň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koeffisiýentleridir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342265" algn="just"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bölünmeginiň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ýöriteleşdirmegiň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8350" indent="-342265" algn="just">
              <a:spcBef>
                <a:spcPts val="100"/>
              </a:spcBef>
              <a:spcAft>
                <a:spcPts val="1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466563"/>
              </p:ext>
            </p:extLst>
          </p:nvPr>
        </p:nvGraphicFramePr>
        <p:xfrm>
          <a:off x="1835696" y="3108621"/>
          <a:ext cx="3338408" cy="290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408">
                  <a:extLst>
                    <a:ext uri="{9D8B030D-6E8A-4147-A177-3AD203B41FA5}">
                      <a16:colId xmlns:a16="http://schemas.microsoft.com/office/drawing/2014/main" val="22050033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ru-RU" sz="1800" b="1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</a:t>
                      </a:r>
                      <a:r>
                        <a:rPr lang="sq-AL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8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sq-AL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*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800" b="1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800" b="1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</a:t>
                      </a:r>
                      <a:r>
                        <a:rPr lang="ru-RU" sz="18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3019123"/>
                  </a:ext>
                </a:extLst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71536" y="3372323"/>
            <a:ext cx="7992888" cy="163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342265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ýöriteleşdirilen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operasiýanyň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sygymlygy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norma-sagat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ýöriteleşdirilen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operasiýalaryň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(norm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funksional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bölünişigi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isiýent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häsiýetlendirilýär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19672" y="4850364"/>
            <a:ext cx="3110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(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t.t.i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/ (T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um.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dynç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ru-RU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98992" y="5228432"/>
            <a:ext cx="8720944" cy="1567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342265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t.t.i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taýýarlanyş-tamamlanyş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dowamly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ly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kadalaşdyrylýan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kadalaşdyrylmaýan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derejesine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bölünişini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laýyk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lyk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häsiýetlendirýär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60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2216" y="3344085"/>
            <a:ext cx="784887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</a:t>
            </a:r>
            <a:r>
              <a:rPr lang="sq-A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çylşyrymlylygy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q-A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işç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işçiniň iş derejesi.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kooperirlenmesiniň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7416824" cy="94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çylşyrymlylygyna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8350" indent="-342265" algn="just">
              <a:spcBef>
                <a:spcPts val="100"/>
              </a:spcBef>
              <a:spcAft>
                <a:spcPts val="10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226402"/>
            <a:ext cx="7848872" cy="1251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342265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operasiýalaryň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ýetirilişiniň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çalyşyk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dowamlylygy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342265" algn="just"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gatnaşygyny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142593"/>
              </p:ext>
            </p:extLst>
          </p:nvPr>
        </p:nvGraphicFramePr>
        <p:xfrm>
          <a:off x="611560" y="2721191"/>
          <a:ext cx="3024336" cy="379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475977608"/>
                    </a:ext>
                  </a:extLst>
                </a:gridCol>
              </a:tblGrid>
              <a:tr h="3797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8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R</a:t>
                      </a:r>
                      <a:r>
                        <a:rPr lang="en-US" sz="18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işç</a:t>
                      </a:r>
                      <a:r>
                        <a:rPr lang="en-US" sz="18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2414509"/>
                  </a:ext>
                </a:extLst>
              </a:tr>
            </a:tbl>
          </a:graphicData>
        </a:graphic>
      </p:graphicFrame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95536" y="4612486"/>
            <a:ext cx="40324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kumimoji="0" lang="sq-AL" alt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</a:t>
            </a: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kumimoji="0" lang="sq-AL" altLang="ru-RU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sq-AL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auto">
          <a:xfrm>
            <a:off x="1187624" y="4612486"/>
            <a:ext cx="15039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kumimoji="0" lang="sq-AL" alt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*K</a:t>
            </a:r>
            <a:r>
              <a:rPr kumimoji="0" lang="sq-AL" alt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*K</a:t>
            </a:r>
            <a:r>
              <a:rPr kumimoji="0" lang="sq-AL" alt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sq-AL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*K</a:t>
            </a:r>
            <a:r>
              <a:rPr kumimoji="0" lang="sq-AL" alt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975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kämilleşdirilmegi</a:t>
            </a: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usulydyr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tärleriň,hereketleriň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düzümi,olaryň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häsiýetlenýär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467544" y="2060848"/>
            <a:ext cx="7488832" cy="4320480"/>
            <a:chOff x="1495" y="4740"/>
            <a:chExt cx="9207" cy="7286"/>
          </a:xfrm>
        </p:grpSpPr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4678" y="4740"/>
              <a:ext cx="2835" cy="51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ZÄHMETIŇ USULY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AutoShape 4"/>
            <p:cNvCxnSpPr>
              <a:cxnSpLocks noChangeShapeType="1"/>
            </p:cNvCxnSpPr>
            <p:nvPr/>
          </p:nvCxnSpPr>
          <p:spPr bwMode="auto">
            <a:xfrm>
              <a:off x="6104" y="5250"/>
              <a:ext cx="0" cy="53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1495" y="5781"/>
              <a:ext cx="3288" cy="85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Tärleriň, hereketleriň düzümi we</a:t>
              </a:r>
              <a:r>
                <a:rPr lang="sq-AL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häsiýetnamalary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4893" y="5781"/>
              <a:ext cx="3402" cy="85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Tärleriň, hereketleriň ýerine ýetirilişiniň häsiýetnamalary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8431" y="5790"/>
              <a:ext cx="2268" cy="85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Ýerine ýetirmegiň yzygiderliligi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AutoShape 8"/>
            <p:cNvCxnSpPr>
              <a:cxnSpLocks noChangeShapeType="1"/>
            </p:cNvCxnSpPr>
            <p:nvPr/>
          </p:nvCxnSpPr>
          <p:spPr bwMode="auto">
            <a:xfrm>
              <a:off x="3127" y="5534"/>
              <a:ext cx="6348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9"/>
            <p:cNvCxnSpPr>
              <a:cxnSpLocks noChangeShapeType="1"/>
            </p:cNvCxnSpPr>
            <p:nvPr/>
          </p:nvCxnSpPr>
          <p:spPr bwMode="auto">
            <a:xfrm>
              <a:off x="3125" y="5521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AutoShape 10"/>
            <p:cNvCxnSpPr>
              <a:cxnSpLocks noChangeShapeType="1"/>
            </p:cNvCxnSpPr>
            <p:nvPr/>
          </p:nvCxnSpPr>
          <p:spPr bwMode="auto">
            <a:xfrm>
              <a:off x="9474" y="5522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11"/>
            <p:cNvCxnSpPr>
              <a:cxnSpLocks noChangeShapeType="1"/>
            </p:cNvCxnSpPr>
            <p:nvPr/>
          </p:nvCxnSpPr>
          <p:spPr bwMode="auto">
            <a:xfrm>
              <a:off x="7513" y="7629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12"/>
            <p:cNvCxnSpPr>
              <a:cxnSpLocks noChangeShapeType="1"/>
            </p:cNvCxnSpPr>
            <p:nvPr/>
          </p:nvCxnSpPr>
          <p:spPr bwMode="auto">
            <a:xfrm>
              <a:off x="6748" y="7372"/>
              <a:ext cx="1" cy="51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13"/>
            <p:cNvCxnSpPr>
              <a:cxnSpLocks noChangeShapeType="1"/>
            </p:cNvCxnSpPr>
            <p:nvPr/>
          </p:nvCxnSpPr>
          <p:spPr bwMode="auto">
            <a:xfrm>
              <a:off x="3124" y="6642"/>
              <a:ext cx="1" cy="97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14"/>
            <p:cNvCxnSpPr>
              <a:cxnSpLocks noChangeShapeType="1"/>
            </p:cNvCxnSpPr>
            <p:nvPr/>
          </p:nvCxnSpPr>
          <p:spPr bwMode="auto">
            <a:xfrm>
              <a:off x="5998" y="7627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Rectangle 15"/>
            <p:cNvSpPr>
              <a:spLocks noChangeArrowheads="1"/>
            </p:cNvSpPr>
            <p:nvPr/>
          </p:nvSpPr>
          <p:spPr bwMode="auto">
            <a:xfrm>
              <a:off x="1495" y="7876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tärleriniň, hereketleriniň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mukdary we mazmuny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16"/>
            <p:cNvSpPr>
              <a:spLocks noChangeArrowheads="1"/>
            </p:cNvSpPr>
            <p:nvPr/>
          </p:nvSpPr>
          <p:spPr bwMode="auto">
            <a:xfrm>
              <a:off x="5657" y="6917"/>
              <a:ext cx="2268" cy="4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Giňişlikleýin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17"/>
            <p:cNvSpPr>
              <a:spLocks noChangeArrowheads="1"/>
            </p:cNvSpPr>
            <p:nvPr/>
          </p:nvSpPr>
          <p:spPr bwMode="auto">
            <a:xfrm>
              <a:off x="8187" y="6918"/>
              <a:ext cx="2268" cy="4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Wagtlaýyn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18"/>
            <p:cNvSpPr>
              <a:spLocks noChangeArrowheads="1"/>
            </p:cNvSpPr>
            <p:nvPr/>
          </p:nvSpPr>
          <p:spPr bwMode="auto">
            <a:xfrm>
              <a:off x="2431" y="7876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Ýerine ýetirijileriň göwresiniň ulanýan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işçi organlary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19"/>
            <p:cNvSpPr>
              <a:spLocks noChangeArrowheads="1"/>
            </p:cNvSpPr>
            <p:nvPr/>
          </p:nvSpPr>
          <p:spPr bwMode="auto">
            <a:xfrm>
              <a:off x="3375" y="7887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Operasiýalaryň ýerine ýetirilişinde agramlylyk derejesi we häsiýeti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0"/>
            <p:cNvSpPr>
              <a:spLocks noChangeArrowheads="1"/>
            </p:cNvSpPr>
            <p:nvPr/>
          </p:nvSpPr>
          <p:spPr bwMode="auto">
            <a:xfrm>
              <a:off x="4315" y="7884"/>
              <a:ext cx="567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işiniň mehanizmleşdiriliş derejesi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4976" y="7881"/>
              <a:ext cx="567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Ýerine ýetirijiniň işçi pozasy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AutoShape 22"/>
            <p:cNvCxnSpPr>
              <a:cxnSpLocks noChangeShapeType="1"/>
            </p:cNvCxnSpPr>
            <p:nvPr/>
          </p:nvCxnSpPr>
          <p:spPr bwMode="auto">
            <a:xfrm>
              <a:off x="6749" y="6750"/>
              <a:ext cx="2559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3"/>
            <p:cNvCxnSpPr>
              <a:cxnSpLocks noChangeShapeType="1"/>
            </p:cNvCxnSpPr>
            <p:nvPr/>
          </p:nvCxnSpPr>
          <p:spPr bwMode="auto">
            <a:xfrm>
              <a:off x="6749" y="6737"/>
              <a:ext cx="0" cy="16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24"/>
            <p:cNvCxnSpPr>
              <a:cxnSpLocks noChangeShapeType="1"/>
            </p:cNvCxnSpPr>
            <p:nvPr/>
          </p:nvCxnSpPr>
          <p:spPr bwMode="auto">
            <a:xfrm>
              <a:off x="9314" y="6738"/>
              <a:ext cx="0" cy="16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25"/>
            <p:cNvCxnSpPr>
              <a:cxnSpLocks noChangeShapeType="1"/>
            </p:cNvCxnSpPr>
            <p:nvPr/>
          </p:nvCxnSpPr>
          <p:spPr bwMode="auto">
            <a:xfrm flipV="1">
              <a:off x="5987" y="7620"/>
              <a:ext cx="1531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Rectangle 26"/>
            <p:cNvSpPr>
              <a:spLocks noChangeArrowheads="1"/>
            </p:cNvSpPr>
            <p:nvPr/>
          </p:nvSpPr>
          <p:spPr bwMode="auto">
            <a:xfrm>
              <a:off x="9852" y="7875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hereketleriniň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gaýtalanmak derejesi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27"/>
            <p:cNvSpPr>
              <a:spLocks noChangeArrowheads="1"/>
            </p:cNvSpPr>
            <p:nvPr/>
          </p:nvSpPr>
          <p:spPr bwMode="auto">
            <a:xfrm>
              <a:off x="7959" y="7875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hereketleriniň ýerine 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ýetirilişiniň tizligi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angle 28"/>
            <p:cNvSpPr>
              <a:spLocks noChangeArrowheads="1"/>
            </p:cNvSpPr>
            <p:nvPr/>
          </p:nvSpPr>
          <p:spPr bwMode="auto">
            <a:xfrm>
              <a:off x="8904" y="7875"/>
              <a:ext cx="85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Wagt boýunça zähmet hereketleriniň utdaşdyrylyş derejesi</a:t>
              </a: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29"/>
            <p:cNvSpPr>
              <a:spLocks noChangeArrowheads="1"/>
            </p:cNvSpPr>
            <p:nvPr/>
          </p:nvSpPr>
          <p:spPr bwMode="auto">
            <a:xfrm>
              <a:off x="7192" y="7873"/>
              <a:ext cx="68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hereketleriniň dowamlylygy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0"/>
            <p:cNvSpPr>
              <a:spLocks noChangeArrowheads="1"/>
            </p:cNvSpPr>
            <p:nvPr/>
          </p:nvSpPr>
          <p:spPr bwMode="auto">
            <a:xfrm>
              <a:off x="5637" y="7881"/>
              <a:ext cx="68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hereketleriniň ugry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31"/>
            <p:cNvSpPr>
              <a:spLocks noChangeArrowheads="1"/>
            </p:cNvSpPr>
            <p:nvPr/>
          </p:nvSpPr>
          <p:spPr bwMode="auto">
            <a:xfrm>
              <a:off x="6411" y="7875"/>
              <a:ext cx="680" cy="4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sq-AL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Zähmet hereketleriniň traýektoriýasy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2" name="AutoShape 32"/>
            <p:cNvCxnSpPr>
              <a:cxnSpLocks noChangeShapeType="1"/>
            </p:cNvCxnSpPr>
            <p:nvPr/>
          </p:nvCxnSpPr>
          <p:spPr bwMode="auto">
            <a:xfrm>
              <a:off x="1924" y="7622"/>
              <a:ext cx="332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33"/>
            <p:cNvCxnSpPr>
              <a:cxnSpLocks noChangeShapeType="1"/>
            </p:cNvCxnSpPr>
            <p:nvPr/>
          </p:nvCxnSpPr>
          <p:spPr bwMode="auto">
            <a:xfrm>
              <a:off x="5254" y="7607"/>
              <a:ext cx="1" cy="28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4"/>
            <p:cNvCxnSpPr>
              <a:cxnSpLocks noChangeShapeType="1"/>
            </p:cNvCxnSpPr>
            <p:nvPr/>
          </p:nvCxnSpPr>
          <p:spPr bwMode="auto">
            <a:xfrm>
              <a:off x="1924" y="7621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35"/>
            <p:cNvCxnSpPr>
              <a:cxnSpLocks noChangeShapeType="1"/>
            </p:cNvCxnSpPr>
            <p:nvPr/>
          </p:nvCxnSpPr>
          <p:spPr bwMode="auto">
            <a:xfrm>
              <a:off x="2848" y="7632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AutoShape 36"/>
            <p:cNvCxnSpPr>
              <a:cxnSpLocks noChangeShapeType="1"/>
            </p:cNvCxnSpPr>
            <p:nvPr/>
          </p:nvCxnSpPr>
          <p:spPr bwMode="auto">
            <a:xfrm>
              <a:off x="3782" y="7632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AutoShape 37"/>
            <p:cNvCxnSpPr>
              <a:cxnSpLocks noChangeShapeType="1"/>
            </p:cNvCxnSpPr>
            <p:nvPr/>
          </p:nvCxnSpPr>
          <p:spPr bwMode="auto">
            <a:xfrm>
              <a:off x="4588" y="7632"/>
              <a:ext cx="0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AutoShape 38"/>
            <p:cNvCxnSpPr>
              <a:cxnSpLocks noChangeShapeType="1"/>
            </p:cNvCxnSpPr>
            <p:nvPr/>
          </p:nvCxnSpPr>
          <p:spPr bwMode="auto">
            <a:xfrm>
              <a:off x="10240" y="7607"/>
              <a:ext cx="1" cy="28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AutoShape 39"/>
            <p:cNvCxnSpPr>
              <a:cxnSpLocks noChangeShapeType="1"/>
            </p:cNvCxnSpPr>
            <p:nvPr/>
          </p:nvCxnSpPr>
          <p:spPr bwMode="auto">
            <a:xfrm>
              <a:off x="9314" y="7360"/>
              <a:ext cx="0" cy="50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AutoShape 40"/>
            <p:cNvCxnSpPr>
              <a:cxnSpLocks noChangeShapeType="1"/>
            </p:cNvCxnSpPr>
            <p:nvPr/>
          </p:nvCxnSpPr>
          <p:spPr bwMode="auto">
            <a:xfrm>
              <a:off x="8386" y="7624"/>
              <a:ext cx="1" cy="2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AutoShape 41"/>
            <p:cNvCxnSpPr>
              <a:cxnSpLocks noChangeShapeType="1"/>
            </p:cNvCxnSpPr>
            <p:nvPr/>
          </p:nvCxnSpPr>
          <p:spPr bwMode="auto">
            <a:xfrm flipV="1">
              <a:off x="8375" y="7608"/>
              <a:ext cx="1871" cy="1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8134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776864" cy="6375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sq-AL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Tärleri we usullary kämileşdirmegiň esasy ugurlary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bu iş hereketlerini azaltmagyň, olary ýerine ýetirilişini kämilleşdirmegiň esasynda tehnologik operasiýalaryň düzüminiň optimizasiýasy.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hereketleriniň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görnüşlerini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belläp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tutulmadyk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awariýa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tutulmadyk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sebäpli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artykmaç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belli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funksiýany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ýalňyş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goýulan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kämilleşdirmegiň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ýollarynyň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gysga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ýadawsyz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hereketleriň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işlenip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düzülmegi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 edýär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Tärleri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saýlamaly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Öwrenilýän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operasiýa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eýsem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ýitgileriniň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üstünlikli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bolmagy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zerurdyr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normatiw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resminamalar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anketa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barlaglar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gözegçilikler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9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7768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kinodüşüriş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ossilograw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psihofiziologiki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optimal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öwrenmäge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baryjylygynyň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ornaşdyrylmagynyň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72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-6432"/>
            <a:ext cx="799288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Ýönekeýleşdirilen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saýlaw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tejribäniň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saýlawynda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ýönekeýleşdirilen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jr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ibesiniň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öňdebaryjylygy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bahalandyrylanda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tejribesiniň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tertipde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seljermesiniň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deslapky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saýlawy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64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-48768"/>
            <a:ext cx="813690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äze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ornaşdyrylyşy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tärleriň,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ornaşdyrylyşy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tejribäniň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ýaýradylyşy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indikileri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özleşdirişlerine gözegçilik 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özleşdirmegiň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kartalarda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usullary;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höweslendiril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sanitar-gigiýen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psihofiziologik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işi ýerine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ýetirijä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kesgitlenýär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bölümlerden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tdyr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başlangyç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320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7768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öwretmegiň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öwretmegiň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instruktažydyr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çirilende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esbaplary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düşündirýär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instruktaž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düşündirýän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tanyşdyrmak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operasion-tehnologiki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pasporty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awariýa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özüňi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85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2064</TotalTime>
  <Words>1348</Words>
  <Application>Microsoft Office PowerPoint</Application>
  <PresentationFormat>Экран (4:3)</PresentationFormat>
  <Paragraphs>131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206</cp:revision>
  <dcterms:created xsi:type="dcterms:W3CDTF">2012-03-10T06:54:57Z</dcterms:created>
  <dcterms:modified xsi:type="dcterms:W3CDTF">2021-08-31T08:14:08Z</dcterms:modified>
</cp:coreProperties>
</file>