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88" r:id="rId1"/>
    <p:sldMasterId id="2147484603" r:id="rId2"/>
  </p:sldMasterIdLst>
  <p:notesMasterIdLst>
    <p:notesMasterId r:id="rId13"/>
  </p:notesMasterIdLst>
  <p:sldIdLst>
    <p:sldId id="376" r:id="rId3"/>
    <p:sldId id="378" r:id="rId4"/>
    <p:sldId id="445" r:id="rId5"/>
    <p:sldId id="446" r:id="rId6"/>
    <p:sldId id="447" r:id="rId7"/>
    <p:sldId id="448" r:id="rId8"/>
    <p:sldId id="449" r:id="rId9"/>
    <p:sldId id="450" r:id="rId10"/>
    <p:sldId id="451" r:id="rId11"/>
    <p:sldId id="397" r:id="rId12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3429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685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0287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1714500" algn="l" defTabSz="6858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057400" algn="l" defTabSz="6858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2400300" algn="l" defTabSz="6858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2743200" algn="l" defTabSz="6858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40C"/>
    <a:srgbClr val="B1A500"/>
    <a:srgbClr val="85FFBC"/>
    <a:srgbClr val="B6F6CB"/>
    <a:srgbClr val="7DFFB8"/>
    <a:srgbClr val="CDFFE4"/>
    <a:srgbClr val="0043C8"/>
    <a:srgbClr val="001236"/>
    <a:srgbClr val="69FFAD"/>
    <a:srgbClr val="7296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35" autoAdjust="0"/>
    <p:restoredTop sz="94291" autoAdjust="0"/>
  </p:normalViewPr>
  <p:slideViewPr>
    <p:cSldViewPr>
      <p:cViewPr varScale="1">
        <p:scale>
          <a:sx n="101" d="100"/>
          <a:sy n="101" d="100"/>
        </p:scale>
        <p:origin x="816" y="10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D13AB-C845-4381-BD3E-86619E8E7EF0}" type="datetimeFigureOut">
              <a:rPr lang="ru-RU" smtClean="0"/>
              <a:pPr/>
              <a:t>01.09.2021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5B841-ED4F-4E02-82FF-AF5D10BC99B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4502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73355" y="182881"/>
            <a:ext cx="8793480" cy="4783454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661782"/>
            <a:ext cx="7475220" cy="21945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54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2902226"/>
            <a:ext cx="6575895" cy="1041124"/>
          </a:xfrm>
        </p:spPr>
        <p:txBody>
          <a:bodyPr>
            <a:normAutofit/>
          </a:bodyPr>
          <a:lstStyle>
            <a:lvl1pPr marL="0" indent="0" algn="ctr">
              <a:buNone/>
              <a:defRPr sz="1650">
                <a:solidFill>
                  <a:srgbClr val="FFFFFF"/>
                </a:solidFill>
              </a:defRPr>
            </a:lvl1pPr>
            <a:lvl2pPr marL="342900" indent="0" algn="ctr">
              <a:buNone/>
              <a:defRPr sz="1650"/>
            </a:lvl2pPr>
            <a:lvl3pPr marL="685800" indent="0" algn="ctr">
              <a:buNone/>
              <a:defRPr sz="165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280035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3450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366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71500"/>
            <a:ext cx="1743075" cy="405765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571500"/>
            <a:ext cx="5572125" cy="40576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3442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emanyň a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628650" y="2074666"/>
            <a:ext cx="7886700" cy="994172"/>
          </a:xfrm>
        </p:spPr>
        <p:txBody>
          <a:bodyPr/>
          <a:lstStyle>
            <a:lvl1pPr algn="ctr">
              <a:lnSpc>
                <a:spcPct val="100000"/>
              </a:lnSpc>
              <a:defRPr b="1">
                <a:solidFill>
                  <a:srgbClr val="00B050"/>
                </a:solidFill>
              </a:defRPr>
            </a:lvl1pPr>
          </a:lstStyle>
          <a:p>
            <a:r>
              <a:rPr lang="ru-RU" dirty="0"/>
              <a:t>TEMANYŇ ADY</a:t>
            </a:r>
          </a:p>
        </p:txBody>
      </p:sp>
    </p:spTree>
    <p:extLst>
      <p:ext uri="{BB962C8B-B14F-4D97-AF65-F5344CB8AC3E}">
        <p14:creationId xmlns:p14="http://schemas.microsoft.com/office/powerpoint/2010/main" val="29639122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orag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36431" y="273846"/>
            <a:ext cx="8462513" cy="994172"/>
          </a:xfrm>
        </p:spPr>
        <p:txBody>
          <a:bodyPr/>
          <a:lstStyle>
            <a:lvl1pPr algn="ctr">
              <a:defRPr b="1">
                <a:solidFill>
                  <a:srgbClr val="00B050"/>
                </a:solidFill>
              </a:defRPr>
            </a:lvl1pPr>
          </a:lstStyle>
          <a:p>
            <a:r>
              <a:rPr lang="tk-TM" dirty="0"/>
              <a:t>SORAGLAR:</a:t>
            </a:r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3" hasCustomPrompt="1"/>
          </p:nvPr>
        </p:nvSpPr>
        <p:spPr>
          <a:xfrm>
            <a:off x="336947" y="1268017"/>
            <a:ext cx="8461997" cy="3390248"/>
          </a:xfrm>
        </p:spPr>
        <p:txBody>
          <a:bodyPr>
            <a:normAutofit/>
          </a:bodyPr>
          <a:lstStyle>
            <a:lvl1pPr marL="289322" indent="-289322">
              <a:buClr>
                <a:srgbClr val="00B050"/>
              </a:buClr>
              <a:buFont typeface="+mj-lt"/>
              <a:buAutoNum type="arabicPeriod"/>
              <a:defRPr sz="1800" baseline="0"/>
            </a:lvl1pPr>
            <a:lvl2pPr marL="514313" indent="-257175">
              <a:buFont typeface="+mj-lt"/>
              <a:buAutoNum type="arabicPeriod"/>
              <a:defRPr/>
            </a:lvl2pPr>
            <a:lvl3pPr marL="771448" indent="-257175">
              <a:buFont typeface="+mj-lt"/>
              <a:buAutoNum type="arabicPeriod"/>
              <a:defRPr/>
            </a:lvl3pPr>
            <a:lvl4pPr marL="964289" indent="-192881">
              <a:buFont typeface="+mj-lt"/>
              <a:buAutoNum type="arabicPeriod"/>
              <a:defRPr/>
            </a:lvl4pPr>
            <a:lvl5pPr marL="1221425" indent="-192881">
              <a:buFont typeface="+mj-lt"/>
              <a:buAutoNum type="arabicPeriod"/>
              <a:defRPr/>
            </a:lvl5pPr>
          </a:lstStyle>
          <a:p>
            <a:pPr lvl="0"/>
            <a:r>
              <a:rPr lang="tk-TM" dirty="0"/>
              <a:t>1-nji sorag nusga</a:t>
            </a:r>
          </a:p>
          <a:p>
            <a:pPr lvl="0"/>
            <a:r>
              <a:rPr lang="tk-TM" dirty="0"/>
              <a:t>2-nji sorag nusga</a:t>
            </a:r>
          </a:p>
          <a:p>
            <a:pPr lvl="0"/>
            <a:r>
              <a:rPr lang="tk-TM" dirty="0"/>
              <a:t>3-nji sorag nusga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65125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oş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2737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0"/>
            <a:ext cx="5825202" cy="1234727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5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8202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3305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025651"/>
            <a:ext cx="6447501" cy="1369936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4060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2"/>
            <a:ext cx="3138026" cy="29105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2"/>
            <a:ext cx="3138026" cy="29105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036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1620737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052934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7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052934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243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0912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4595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5302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3"/>
            <a:ext cx="2890896" cy="958850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3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2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797" indent="0">
              <a:buNone/>
              <a:defRPr sz="1050"/>
            </a:lvl2pPr>
            <a:lvl3pPr marL="685595" indent="0">
              <a:buNone/>
              <a:defRPr sz="900"/>
            </a:lvl3pPr>
            <a:lvl4pPr marL="1028392" indent="0">
              <a:buNone/>
              <a:defRPr sz="750"/>
            </a:lvl4pPr>
            <a:lvl5pPr marL="1371188" indent="0">
              <a:buNone/>
              <a:defRPr sz="750"/>
            </a:lvl5pPr>
            <a:lvl6pPr marL="1713986" indent="0">
              <a:buNone/>
              <a:defRPr sz="750"/>
            </a:lvl6pPr>
            <a:lvl7pPr marL="2056783" indent="0">
              <a:buNone/>
              <a:defRPr sz="750"/>
            </a:lvl7pPr>
            <a:lvl8pPr marL="2399580" indent="0">
              <a:buNone/>
              <a:defRPr sz="750"/>
            </a:lvl8pPr>
            <a:lvl9pPr marL="2742377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5775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0"/>
            <a:ext cx="644750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457200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467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76435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671742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48991"/>
            <a:ext cx="6447501" cy="1946595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32731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96677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788430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321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880181"/>
            <a:ext cx="7475220" cy="219456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54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3115890"/>
            <a:ext cx="6576822" cy="1022855"/>
          </a:xfrm>
        </p:spPr>
        <p:txBody>
          <a:bodyPr anchor="t">
            <a:normAutofit/>
          </a:bodyPr>
          <a:lstStyle>
            <a:lvl1pPr marL="0" indent="0" algn="ctr">
              <a:buNone/>
              <a:defRPr sz="165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3015306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27331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457200"/>
            <a:ext cx="978557" cy="3938588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457200"/>
            <a:ext cx="5295113" cy="39385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00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1543049"/>
            <a:ext cx="3566160" cy="301752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1543050"/>
            <a:ext cx="3566160" cy="301752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060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1501133"/>
            <a:ext cx="3566160" cy="58293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041112"/>
            <a:ext cx="3566160" cy="25374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499274"/>
            <a:ext cx="3566160" cy="58293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039492"/>
            <a:ext cx="3566160" cy="25374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18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002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578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822960"/>
            <a:ext cx="2948940" cy="130302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19" y="822960"/>
            <a:ext cx="3909060" cy="349758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125980"/>
            <a:ext cx="2948940" cy="22631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75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93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822960"/>
            <a:ext cx="2948940" cy="130302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59936" y="802385"/>
            <a:ext cx="4574286" cy="360045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125980"/>
            <a:ext cx="2948940" cy="216027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75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889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30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73355" y="182881"/>
            <a:ext cx="8793480" cy="4783454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457200"/>
            <a:ext cx="7406640" cy="10172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1543050"/>
            <a:ext cx="7404653" cy="3028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4667871"/>
            <a:ext cx="174680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4667871"/>
            <a:ext cx="353833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4667871"/>
            <a:ext cx="127966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048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89" r:id="rId1"/>
    <p:sldLayoutId id="2147484590" r:id="rId2"/>
    <p:sldLayoutId id="2147484591" r:id="rId3"/>
    <p:sldLayoutId id="2147484592" r:id="rId4"/>
    <p:sldLayoutId id="2147484593" r:id="rId5"/>
    <p:sldLayoutId id="2147484594" r:id="rId6"/>
    <p:sldLayoutId id="2147484595" r:id="rId7"/>
    <p:sldLayoutId id="2147484596" r:id="rId8"/>
    <p:sldLayoutId id="2147484597" r:id="rId9"/>
    <p:sldLayoutId id="2147484598" r:id="rId10"/>
    <p:sldLayoutId id="2147484599" r:id="rId11"/>
    <p:sldLayoutId id="2147484600" r:id="rId12"/>
    <p:sldLayoutId id="2147484601" r:id="rId13"/>
    <p:sldLayoutId id="2147484602" r:id="rId1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50"/>
        </a:spcBef>
        <a:buClr>
          <a:schemeClr val="accent1"/>
        </a:buClr>
        <a:buSzPct val="80000"/>
        <a:buFont typeface="Corbel" pitchFamily="34" charset="0"/>
        <a:buChar char="•"/>
        <a:defRPr sz="165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5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35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6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2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4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65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8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1620442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4447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04" r:id="rId1"/>
    <p:sldLayoutId id="2147484605" r:id="rId2"/>
    <p:sldLayoutId id="2147484606" r:id="rId3"/>
    <p:sldLayoutId id="2147484607" r:id="rId4"/>
    <p:sldLayoutId id="2147484608" r:id="rId5"/>
    <p:sldLayoutId id="2147484609" r:id="rId6"/>
    <p:sldLayoutId id="2147484610" r:id="rId7"/>
    <p:sldLayoutId id="2147484611" r:id="rId8"/>
    <p:sldLayoutId id="2147484612" r:id="rId9"/>
    <p:sldLayoutId id="2147484613" r:id="rId10"/>
    <p:sldLayoutId id="2147484614" r:id="rId11"/>
    <p:sldLayoutId id="2147484615" r:id="rId12"/>
    <p:sldLayoutId id="2147484616" r:id="rId13"/>
    <p:sldLayoutId id="2147484617" r:id="rId14"/>
    <p:sldLayoutId id="2147484618" r:id="rId15"/>
    <p:sldLayoutId id="2147484619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translate.google.com/translate?hl=ru&amp;prev=_t&amp;sl=ru&amp;tl=tk&amp;u=https://www.zenit.ru/personal/mortgage/" TargetMode="Externa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45000">
              <a:srgbClr val="00B050">
                <a:lumMod val="25000"/>
                <a:lumOff val="75000"/>
              </a:srgbClr>
            </a:gs>
            <a:gs pos="100000">
              <a:srgbClr val="85FFBC"/>
            </a:gs>
            <a:gs pos="71000">
              <a:srgbClr val="7DFFB8"/>
            </a:gs>
            <a:gs pos="83000">
              <a:srgbClr val="69FFA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1112" y="342415"/>
            <a:ext cx="8362948" cy="1024467"/>
          </a:xfrm>
        </p:spPr>
        <p:txBody>
          <a:bodyPr>
            <a:noAutofit/>
          </a:bodyPr>
          <a:lstStyle/>
          <a:p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Türkmenistanyň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ilim ministrligi</a:t>
            </a:r>
            <a:b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Türkmenistanyň inžener – tehniki we ulag kommunikasiýalary </a:t>
            </a:r>
            <a:b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instituty.</a:t>
            </a:r>
            <a:br>
              <a:rPr lang="tk-TM" sz="2400" b="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sz="1800" dirty="0">
                <a:solidFill>
                  <a:srgbClr val="FF0000"/>
                </a:solidFill>
              </a:rPr>
              <a:t> </a:t>
            </a:r>
            <a:endParaRPr lang="ru-RU" sz="2000" b="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Заголовок 3">
            <a:extLst>
              <a:ext uri="{FF2B5EF4-FFF2-40B4-BE49-F238E27FC236}">
                <a16:creationId xmlns:a16="http://schemas.microsoft.com/office/drawing/2014/main" id="{420CBD0E-B941-4634-80F5-89FC5E53410D}"/>
              </a:ext>
            </a:extLst>
          </p:cNvPr>
          <p:cNvSpPr txBox="1">
            <a:spLocks/>
          </p:cNvSpPr>
          <p:nvPr/>
        </p:nvSpPr>
        <p:spPr>
          <a:xfrm>
            <a:off x="1447800" y="1762919"/>
            <a:ext cx="7072317" cy="18239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514274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75" b="1" kern="1200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tk-TM" sz="3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“Gozgalmaýan emläkleriň dolandyrylyşy” dersi boýunça </a:t>
            </a:r>
            <a:endParaRPr lang="ru-RU" sz="32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CC117731-AA6C-4303-BE83-F58720D5DAB1}"/>
              </a:ext>
            </a:extLst>
          </p:cNvPr>
          <p:cNvPicPr/>
          <p:nvPr/>
        </p:nvPicPr>
        <p:blipFill rotWithShape="1">
          <a:blip r:embed="rId2"/>
          <a:srcRect l="38484" t="28414" r="41022" b="36707"/>
          <a:stretch/>
        </p:blipFill>
        <p:spPr bwMode="auto">
          <a:xfrm>
            <a:off x="8001000" y="57150"/>
            <a:ext cx="829733" cy="72813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6" descr="C:\Users\User\Downloads\article2072.jpg">
            <a:extLst>
              <a:ext uri="{FF2B5EF4-FFF2-40B4-BE49-F238E27FC236}">
                <a16:creationId xmlns:a16="http://schemas.microsoft.com/office/drawing/2014/main" id="{4F198AE1-25B3-43A6-8087-CC411A5B64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0399" y="119943"/>
            <a:ext cx="630201" cy="665338"/>
          </a:xfrm>
          <a:prstGeom prst="rect">
            <a:avLst/>
          </a:prstGeom>
          <a:noFill/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9203780-831D-41ED-9D8B-D126C85793C4}"/>
              </a:ext>
            </a:extLst>
          </p:cNvPr>
          <p:cNvSpPr/>
          <p:nvPr/>
        </p:nvSpPr>
        <p:spPr>
          <a:xfrm>
            <a:off x="3657600" y="3943350"/>
            <a:ext cx="510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</a:pPr>
            <a:r>
              <a:rPr lang="tk-TM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Düzen</a:t>
            </a:r>
            <a:r>
              <a:rPr lang="tk-TM" sz="1013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k-TM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Kärhananyň ykdysadyýeti we dolandyrylyşy </a:t>
            </a:r>
            <a:r>
              <a:rPr lang="tk-TM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kafedrasynyň mugallymy </a:t>
            </a:r>
            <a:r>
              <a:rPr lang="tk-TM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Agaýew W.</a:t>
            </a:r>
            <a:endParaRPr lang="tk-TM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0" name="Заголовок 3">
            <a:extLst>
              <a:ext uri="{FF2B5EF4-FFF2-40B4-BE49-F238E27FC236}">
                <a16:creationId xmlns:a16="http://schemas.microsoft.com/office/drawing/2014/main" id="{3775E12B-E2EA-4AFA-A949-7263599F844E}"/>
              </a:ext>
            </a:extLst>
          </p:cNvPr>
          <p:cNvSpPr txBox="1">
            <a:spLocks/>
          </p:cNvSpPr>
          <p:nvPr/>
        </p:nvSpPr>
        <p:spPr>
          <a:xfrm>
            <a:off x="228600" y="1762920"/>
            <a:ext cx="8696012" cy="1427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514274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75" b="1" kern="1200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ru-RU" sz="3400" b="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9" name="Блок-схема: альтернативный процесс 18">
            <a:extLst>
              <a:ext uri="{FF2B5EF4-FFF2-40B4-BE49-F238E27FC236}">
                <a16:creationId xmlns:a16="http://schemas.microsoft.com/office/drawing/2014/main" id="{81EB608E-6521-4A51-92F6-BF865DE2A5C2}"/>
              </a:ext>
            </a:extLst>
          </p:cNvPr>
          <p:cNvSpPr/>
          <p:nvPr/>
        </p:nvSpPr>
        <p:spPr>
          <a:xfrm>
            <a:off x="3589020" y="1389240"/>
            <a:ext cx="4861560" cy="191910"/>
          </a:xfrm>
          <a:prstGeom prst="flowChartAlternateProcess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Блок-схема: задержка 19">
            <a:extLst>
              <a:ext uri="{FF2B5EF4-FFF2-40B4-BE49-F238E27FC236}">
                <a16:creationId xmlns:a16="http://schemas.microsoft.com/office/drawing/2014/main" id="{3F38CF9B-0C44-4608-99C8-79842B37159E}"/>
              </a:ext>
            </a:extLst>
          </p:cNvPr>
          <p:cNvSpPr/>
          <p:nvPr/>
        </p:nvSpPr>
        <p:spPr>
          <a:xfrm>
            <a:off x="8234456" y="1389241"/>
            <a:ext cx="285661" cy="191910"/>
          </a:xfrm>
          <a:prstGeom prst="flowChartDelay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7198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81200" y="1403171"/>
            <a:ext cx="5181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ctr" eaLnBrk="0" hangingPunct="0"/>
            <a:r>
              <a:rPr lang="tk-TM" altLang="ru-RU" sz="3600" b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Üns </a:t>
            </a:r>
            <a:r>
              <a:rPr lang="tk-TM" alt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berip </a:t>
            </a:r>
            <a:r>
              <a:rPr lang="sq-AL" alt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tk-TM" alt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iňläniňiz</a:t>
            </a:r>
          </a:p>
          <a:p>
            <a:pPr lvl="0" indent="449263" algn="ctr" eaLnBrk="0" hangingPunct="0"/>
            <a:r>
              <a:rPr lang="tk-TM" altLang="ru-RU" sz="3600" b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 köp sag boluň!</a:t>
            </a:r>
            <a:endParaRPr lang="sq-AL" altLang="ru-RU" sz="3600" b="1" dirty="0">
              <a:solidFill>
                <a:schemeClr val="accent5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Блок-схема: альтернативный процесс 5">
            <a:extLst>
              <a:ext uri="{FF2B5EF4-FFF2-40B4-BE49-F238E27FC236}">
                <a16:creationId xmlns:a16="http://schemas.microsoft.com/office/drawing/2014/main" id="{8A69B69A-A4C2-4586-BB08-ABCA504B78C6}"/>
              </a:ext>
            </a:extLst>
          </p:cNvPr>
          <p:cNvSpPr/>
          <p:nvPr/>
        </p:nvSpPr>
        <p:spPr>
          <a:xfrm>
            <a:off x="3984303" y="2760839"/>
            <a:ext cx="4861560" cy="191910"/>
          </a:xfrm>
          <a:prstGeom prst="flowChartAlternateProcess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задержка 6">
            <a:extLst>
              <a:ext uri="{FF2B5EF4-FFF2-40B4-BE49-F238E27FC236}">
                <a16:creationId xmlns:a16="http://schemas.microsoft.com/office/drawing/2014/main" id="{050EA82F-5221-4DC0-ABD1-B7CA54AF22A7}"/>
              </a:ext>
            </a:extLst>
          </p:cNvPr>
          <p:cNvSpPr/>
          <p:nvPr/>
        </p:nvSpPr>
        <p:spPr>
          <a:xfrm>
            <a:off x="8629739" y="2760840"/>
            <a:ext cx="285661" cy="191910"/>
          </a:xfrm>
          <a:prstGeom prst="flowChartDelay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1015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>
          <a:xfrm>
            <a:off x="419100" y="2571750"/>
            <a:ext cx="8305800" cy="2667000"/>
          </a:xfrm>
        </p:spPr>
        <p:txBody>
          <a:bodyPr>
            <a:noAutofit/>
          </a:bodyPr>
          <a:lstStyle/>
          <a:p>
            <a:pPr marL="180975" lvl="1" indent="0">
              <a:lnSpc>
                <a:spcPct val="100000"/>
              </a:lnSpc>
              <a:buNone/>
              <a:tabLst>
                <a:tab pos="631825" algn="l"/>
              </a:tabLst>
            </a:pPr>
            <a:r>
              <a:rPr lang="tk-TM" sz="28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1.Ipoteka </a:t>
            </a:r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ätiýaçlandyryşyndan kim peýdalanýar.</a:t>
            </a:r>
          </a:p>
          <a:p>
            <a:pPr marL="180975" lvl="1" indent="0">
              <a:lnSpc>
                <a:spcPct val="100000"/>
              </a:lnSpc>
              <a:buNone/>
              <a:tabLst>
                <a:tab pos="631825" algn="l"/>
              </a:tabLst>
            </a:pPr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2.Ipoteka ätiýaçlandyryşy näme?</a:t>
            </a:r>
          </a:p>
          <a:p>
            <a:pPr marL="180975" lvl="1" indent="0">
              <a:lnSpc>
                <a:spcPct val="100000"/>
              </a:lnSpc>
              <a:buNone/>
              <a:tabLst>
                <a:tab pos="631825" algn="l"/>
              </a:tabLst>
            </a:pPr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3.Ipoteka ätiýaçlandyryşyny nädip tölemeli. </a:t>
            </a:r>
          </a:p>
        </p:txBody>
      </p:sp>
      <p:sp>
        <p:nvSpPr>
          <p:cNvPr id="7" name="Заголовок 3">
            <a:extLst>
              <a:ext uri="{FF2B5EF4-FFF2-40B4-BE49-F238E27FC236}">
                <a16:creationId xmlns:a16="http://schemas.microsoft.com/office/drawing/2014/main" id="{82886970-C256-4819-B646-CEC3EA5D42F8}"/>
              </a:ext>
            </a:extLst>
          </p:cNvPr>
          <p:cNvSpPr txBox="1">
            <a:spLocks/>
          </p:cNvSpPr>
          <p:nvPr/>
        </p:nvSpPr>
        <p:spPr>
          <a:xfrm>
            <a:off x="1066800" y="1733550"/>
            <a:ext cx="6670402" cy="87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51427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75" b="1" kern="1200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tk-TM" sz="29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Soraglar </a:t>
            </a:r>
            <a:r>
              <a:rPr lang="tk-TM" sz="2800" dirty="0">
                <a:solidFill>
                  <a:srgbClr val="FF0000"/>
                </a:solidFill>
              </a:rPr>
              <a:t>   </a:t>
            </a:r>
            <a:r>
              <a:rPr lang="tk-TM" sz="1800" dirty="0">
                <a:solidFill>
                  <a:srgbClr val="FF0000"/>
                </a:solidFill>
              </a:rPr>
              <a:t> </a:t>
            </a:r>
            <a:endParaRPr lang="ru-RU" sz="18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04C4710-68D4-43C0-A255-0D083C66FF39}"/>
              </a:ext>
            </a:extLst>
          </p:cNvPr>
          <p:cNvSpPr/>
          <p:nvPr/>
        </p:nvSpPr>
        <p:spPr>
          <a:xfrm>
            <a:off x="266700" y="244522"/>
            <a:ext cx="8610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</a:pPr>
            <a:r>
              <a:rPr lang="tk-TM" sz="32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10-nji umumy okuwyň temasy: </a:t>
            </a:r>
            <a:r>
              <a:rPr lang="tk-TM" sz="3200" b="1" dirty="0">
                <a:solidFill>
                  <a:srgbClr val="FFF9AB">
                    <a:lumMod val="1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Bank ipoteka </a:t>
            </a:r>
            <a:r>
              <a:rPr lang="tk-TM" sz="32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ätiýaçlandyryşy</a:t>
            </a:r>
            <a:r>
              <a:rPr lang="tk-TM" sz="3200" b="1" dirty="0">
                <a:solidFill>
                  <a:srgbClr val="FFF9AB">
                    <a:lumMod val="1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k-TM" sz="3200" b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Aft>
                <a:spcPts val="0"/>
              </a:spcAft>
            </a:pPr>
            <a:endParaRPr lang="ru-RU" sz="2000" dirty="0">
              <a:solidFill>
                <a:schemeClr val="bg2">
                  <a:lumMod val="1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75095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1183" y="1200150"/>
            <a:ext cx="73152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Ipoteka</a:t>
            </a:r>
            <a:r>
              <a:rPr lang="ru-RU" sz="32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ru-RU" sz="3200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karzynyň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ätiýaçlandyryşy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karz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alyjy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tarapyndan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işlemek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ukybynyň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ýitirilmegi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karz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satyn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alnan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ýaşaýyş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jaýynyň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ýitmegi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kyn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ýagdaýlarda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ipoteka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geleşiginiň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taraplarynyň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maliýe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bähbitlerini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goramak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diýmekdir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 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3B1F49EB-764E-4F67-A696-1E7726DA584E}"/>
              </a:ext>
            </a:extLst>
          </p:cNvPr>
          <p:cNvSpPr/>
          <p:nvPr/>
        </p:nvSpPr>
        <p:spPr>
          <a:xfrm>
            <a:off x="381000" y="209550"/>
            <a:ext cx="67056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lvl="1" indent="0">
              <a:lnSpc>
                <a:spcPct val="100000"/>
              </a:lnSpc>
              <a:buNone/>
              <a:tabLst>
                <a:tab pos="631825" algn="l"/>
              </a:tabLst>
            </a:pPr>
            <a:r>
              <a:rPr lang="tk-TM" sz="28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1.Ipoteka </a:t>
            </a:r>
            <a:r>
              <a:rPr lang="tk-TM" sz="2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ätiýaçlandyryşyndan kim peýdalanýar.</a:t>
            </a:r>
          </a:p>
        </p:txBody>
      </p:sp>
    </p:spTree>
    <p:extLst>
      <p:ext uri="{BB962C8B-B14F-4D97-AF65-F5344CB8AC3E}">
        <p14:creationId xmlns:p14="http://schemas.microsoft.com/office/powerpoint/2010/main" val="2857754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BC1EF93-2A43-4D8B-964B-D9AABF2718CE}"/>
              </a:ext>
            </a:extLst>
          </p:cNvPr>
          <p:cNvSpPr/>
          <p:nvPr/>
        </p:nvSpPr>
        <p:spPr>
          <a:xfrm>
            <a:off x="0" y="133350"/>
            <a:ext cx="7696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8BD6EA8-DD0D-43BF-BA24-40AEF41D3400}"/>
              </a:ext>
            </a:extLst>
          </p:cNvPr>
          <p:cNvSpPr/>
          <p:nvPr/>
        </p:nvSpPr>
        <p:spPr>
          <a:xfrm>
            <a:off x="457200" y="17393"/>
            <a:ext cx="7391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Ipoteka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karzyny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ätiýaçlandyryş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diňe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bank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peýdaly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diýen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pikiri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eşidip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bilersiňiz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sebäbi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syýasaty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tölemek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karz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alyjy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goşmaça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çykdajydyr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 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Şeýle-de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bolsa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ipoteka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adaty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bolan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şeýle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uzak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karz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döwri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karz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alyjynyň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maliýe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ýagdaýyna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ýaramaz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täsir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edýän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durmuşda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dürli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hadysalaryň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bolup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biljekdigini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ýatdan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çykarmaly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däldiris</a:t>
            </a:r>
            <a:r>
              <a:rPr lang="tk-TM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720562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BB87B57E-E340-4A97-AFD5-3F0E9C7457BB}"/>
              </a:ext>
            </a:extLst>
          </p:cNvPr>
          <p:cNvSpPr/>
          <p:nvPr/>
        </p:nvSpPr>
        <p:spPr>
          <a:xfrm>
            <a:off x="685800" y="285750"/>
            <a:ext cx="6781800" cy="325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750"/>
              </a:spcBef>
              <a:spcAft>
                <a:spcPts val="1575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7688896-508B-4B79-9D3F-32B4454A56D8}"/>
              </a:ext>
            </a:extLst>
          </p:cNvPr>
          <p:cNvSpPr/>
          <p:nvPr/>
        </p:nvSpPr>
        <p:spPr>
          <a:xfrm>
            <a:off x="838200" y="438150"/>
            <a:ext cx="6781800" cy="325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750"/>
              </a:spcBef>
              <a:spcAft>
                <a:spcPts val="1575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DC90939-4252-4C39-AD21-8DC6C60DFB42}"/>
              </a:ext>
            </a:extLst>
          </p:cNvPr>
          <p:cNvSpPr/>
          <p:nvPr/>
        </p:nvSpPr>
        <p:spPr>
          <a:xfrm>
            <a:off x="304800" y="285750"/>
            <a:ext cx="6781800" cy="4020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2250"/>
              </a:spcAft>
            </a:pPr>
            <a:r>
              <a:rPr lang="tk-TM" sz="3200" dirty="0">
                <a:solidFill>
                  <a:srgbClr val="4F537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şiň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gadagan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edilmeginden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başlap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saglyk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kynçylyklaryna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çenli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tk-TM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tiýaçlandyryşyň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bolmagy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iň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ýitgiler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kyn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ýagdaýdan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çykmaga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oňat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karz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taryhyny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wyiousdanly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müşderiniň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abraýyny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saklamaga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mümkinçilik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berer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058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9D87AA7-41C2-4192-8023-4FC3EC1E5A27}"/>
              </a:ext>
            </a:extLst>
          </p:cNvPr>
          <p:cNvSpPr/>
          <p:nvPr/>
        </p:nvSpPr>
        <p:spPr>
          <a:xfrm>
            <a:off x="685800" y="0"/>
            <a:ext cx="7010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lvl="1" indent="0">
              <a:lnSpc>
                <a:spcPct val="100000"/>
              </a:lnSpc>
              <a:buNone/>
              <a:tabLst>
                <a:tab pos="631825" algn="l"/>
              </a:tabLst>
            </a:pPr>
            <a:r>
              <a:rPr lang="tk-TM" sz="32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2.Ipoteka ätiýaçlandyryşy näme?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14E65F9-EF9A-44EF-9B85-1ECD19AEF5D7}"/>
              </a:ext>
            </a:extLst>
          </p:cNvPr>
          <p:cNvSpPr/>
          <p:nvPr/>
        </p:nvSpPr>
        <p:spPr>
          <a:xfrm>
            <a:off x="228600" y="584775"/>
            <a:ext cx="7467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k-TM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Ä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tiýaçlandyryş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önümleriniň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saýlanylmagy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ipoteka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karzynyň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parametrlerine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baglydyr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 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Mysal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ipotekany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bellige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alanyňyzda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satyn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alnan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jaýy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girew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hökmünde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üpjün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edýän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bolsaňyz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ätiýaçlandyrylmalydyr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 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ýagdaýda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girewi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ätiýaçlandyryş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ýitgiler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zyýanlar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töwekgelçiliginden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ätiýaçlandyryş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kanun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tarapyndan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hökmanydyr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289395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376BD9B-596F-4336-9729-6DBAC8D7CDC9}"/>
              </a:ext>
            </a:extLst>
          </p:cNvPr>
          <p:cNvSpPr/>
          <p:nvPr/>
        </p:nvSpPr>
        <p:spPr>
          <a:xfrm>
            <a:off x="228600" y="209551"/>
            <a:ext cx="6629400" cy="4512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2250"/>
              </a:spcAft>
            </a:pP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Ipoteka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amallary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ätiýaçlandyryş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görnüşleri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karz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alyjynyň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ömri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maýyplygy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ätiýaçlandyryşy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satyn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alnan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jaýyň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eýeçiligini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ýitirmek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töwekgelçiliginden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ätiýaçlandyryşdyr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Insurancetiýaçlandyryşyň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ýoklugyna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bank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tarapyndan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töwekgelçilik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faktory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hökmünde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seredip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boljakdygyny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tutmak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möhümdir</a:t>
            </a:r>
            <a:r>
              <a:rPr lang="ru-RU" dirty="0">
                <a:solidFill>
                  <a:srgbClr val="4F537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659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4D090B4-E52F-4E3F-9150-6C8790891F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0780" y="0"/>
            <a:ext cx="331322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Прямоугольник 5" descr="Kwartiranyň ady ätiýaçlandyryşy">
            <a:extLst>
              <a:ext uri="{FF2B5EF4-FFF2-40B4-BE49-F238E27FC236}">
                <a16:creationId xmlns:a16="http://schemas.microsoft.com/office/drawing/2014/main" id="{F3B81292-1D8B-4EC9-9337-EE7F87B8691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1"/>
            <a:ext cx="78486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r>
              <a:rPr lang="tk-TM" sz="32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3.Ipoteka ätiýaçlandyryşyny nädip tölemeli.</a:t>
            </a:r>
            <a:endParaRPr lang="ru-RU" sz="3200" b="1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E260758-AF54-495E-AE1E-7E98CEC25635}"/>
              </a:ext>
            </a:extLst>
          </p:cNvPr>
          <p:cNvSpPr/>
          <p:nvPr/>
        </p:nvSpPr>
        <p:spPr>
          <a:xfrm>
            <a:off x="152400" y="945600"/>
            <a:ext cx="7696200" cy="3463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2250"/>
              </a:spcAft>
            </a:pP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Adatça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bank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öý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satyn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alyjy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gözlemeli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bolmazlygy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çykdajylaryny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mukdaryna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goşmagy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teklip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Emma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islege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tejribe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Isleseňiz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fondlaryndan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däl-de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özüňizden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aýratyn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töläp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bilersiňiz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Düzgün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bolşy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kompaniýalary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polisini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belli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töleg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däl-de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karzyň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mukdary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ýaşaýyş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jaý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bahasy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hökmünde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göterimi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hökmünde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hödürleýärler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3990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5942500-A60F-47E4-AACA-E1A3F3D96A2B}"/>
              </a:ext>
            </a:extLst>
          </p:cNvPr>
          <p:cNvSpPr/>
          <p:nvPr/>
        </p:nvSpPr>
        <p:spPr>
          <a:xfrm>
            <a:off x="381000" y="627051"/>
            <a:ext cx="7239000" cy="43127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800"/>
              </a:spcAft>
            </a:pP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Köp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maşgala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ipoteka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karzy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karz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köp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ýyllap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garaşman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kwartira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satyn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almagyň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ýeke-täk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usulydyr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Emma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pursat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tölemeli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diňe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karz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karz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göterimi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däl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Ipoteka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karz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almak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ýüz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tutanda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karz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alyjy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köplenç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meýletin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ätiýaçlandyryş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köp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töleg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tölemeli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tk-TM" sz="2400" spc="-1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</a:t>
            </a:r>
            <a:r>
              <a:rPr lang="ru-RU" sz="2400" spc="-1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tiýaçlandyryşyň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elhençdigini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ondan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ýüz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dönderip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boljakdygyny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bank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tarapyndan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edilmezden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töwekgelçilik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edip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ätiýaçlandyryş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töleglerini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nädip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tygşytlamalydygyny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anyklaýarys</a:t>
            </a:r>
            <a:r>
              <a:rPr lang="ru-RU" sz="2400" spc="-10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231497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Superbaks Тема</Template>
  <TotalTime>6369</TotalTime>
  <Words>183</Words>
  <Application>Microsoft Office PowerPoint</Application>
  <PresentationFormat>Экран (16:9)</PresentationFormat>
  <Paragraphs>21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Calibri</vt:lpstr>
      <vt:lpstr>Corbel</vt:lpstr>
      <vt:lpstr>Times New Roman</vt:lpstr>
      <vt:lpstr>Trebuchet MS</vt:lpstr>
      <vt:lpstr>Wingdings 3</vt:lpstr>
      <vt:lpstr>Базис</vt:lpstr>
      <vt:lpstr>Аспект</vt:lpstr>
      <vt:lpstr>Türkmenistanyň Bilim ministrligi Türkmenistanyň inžener – tehniki we ulag kommunikasiýalary  instituty.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412</cp:lastModifiedBy>
  <cp:revision>873</cp:revision>
  <dcterms:created xsi:type="dcterms:W3CDTF">2010-10-28T12:19:43Z</dcterms:created>
  <dcterms:modified xsi:type="dcterms:W3CDTF">2021-09-01T08:33:39Z</dcterms:modified>
</cp:coreProperties>
</file>