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61" r:id="rId4"/>
    <p:sldId id="257" r:id="rId5"/>
    <p:sldId id="263" r:id="rId6"/>
    <p:sldId id="264" r:id="rId7"/>
    <p:sldId id="274" r:id="rId8"/>
    <p:sldId id="265" r:id="rId9"/>
    <p:sldId id="275" r:id="rId10"/>
    <p:sldId id="266" r:id="rId11"/>
    <p:sldId id="276" r:id="rId12"/>
    <p:sldId id="267" r:id="rId13"/>
    <p:sldId id="268" r:id="rId14"/>
    <p:sldId id="272" r:id="rId15"/>
    <p:sldId id="273"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B4C71EC6-210F-42DE-9C53-41977AD35B3D}" type="datetimeFigureOut">
              <a:rPr lang="ru-RU" smtClean="0"/>
              <a:t>17.10.2015</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4C71EC6-210F-42DE-9C53-41977AD35B3D}" type="datetimeFigureOut">
              <a:rPr lang="ru-RU" smtClean="0"/>
              <a:t>17.10.2015</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sq-AL" b="1" dirty="0"/>
              <a:t>Dialektika we metafizika</a:t>
            </a:r>
            <a:endParaRPr lang="ru-RU" dirty="0"/>
          </a:p>
        </p:txBody>
      </p:sp>
      <p:sp>
        <p:nvSpPr>
          <p:cNvPr id="5" name="Объект 4"/>
          <p:cNvSpPr>
            <a:spLocks noGrp="1"/>
          </p:cNvSpPr>
          <p:nvPr>
            <p:ph idx="1"/>
          </p:nvPr>
        </p:nvSpPr>
        <p:spPr>
          <a:xfrm>
            <a:off x="457200" y="1600200"/>
            <a:ext cx="8229600" cy="4997152"/>
          </a:xfrm>
        </p:spPr>
        <p:txBody>
          <a:bodyPr/>
          <a:lstStyle/>
          <a:p>
            <a:pPr marL="609600" indent="-609600" algn="ctr">
              <a:lnSpc>
                <a:spcPct val="150000"/>
              </a:lnSpc>
            </a:pPr>
            <a:r>
              <a:rPr lang="tk-TM" dirty="0"/>
              <a:t>1</a:t>
            </a:r>
            <a:r>
              <a:rPr lang="tk-TM" dirty="0" smtClean="0"/>
              <a:t>. </a:t>
            </a:r>
            <a:r>
              <a:rPr lang="sq-AL" b="1" dirty="0"/>
              <a:t>Dialektika we metafizika barada umumy düşünje</a:t>
            </a:r>
            <a:r>
              <a:rPr lang="sq-AL" b="1" dirty="0" smtClean="0"/>
              <a:t>.</a:t>
            </a:r>
            <a:endParaRPr lang="sq-AL" b="1" dirty="0"/>
          </a:p>
          <a:p>
            <a:pPr marL="609600" indent="-609600" algn="ctr">
              <a:lnSpc>
                <a:spcPct val="150000"/>
              </a:lnSpc>
            </a:pPr>
            <a:r>
              <a:rPr lang="tk-TM" b="1" dirty="0" smtClean="0"/>
              <a:t>2. </a:t>
            </a:r>
            <a:r>
              <a:rPr lang="sq-AL" b="1" dirty="0" smtClean="0"/>
              <a:t>Metafiziki </a:t>
            </a:r>
            <a:r>
              <a:rPr lang="sq-AL" b="1" dirty="0"/>
              <a:t>metodologiýanyň häsiýetli alamatlary.</a:t>
            </a:r>
          </a:p>
          <a:p>
            <a:pPr marL="609600" indent="-609600" algn="ctr">
              <a:lnSpc>
                <a:spcPct val="150000"/>
              </a:lnSpc>
            </a:pPr>
            <a:r>
              <a:rPr lang="tk-TM" b="1" dirty="0" smtClean="0"/>
              <a:t>3. </a:t>
            </a:r>
            <a:r>
              <a:rPr lang="sq-AL" b="1" dirty="0" smtClean="0"/>
              <a:t>Dialektiki </a:t>
            </a:r>
            <a:r>
              <a:rPr lang="sq-AL" b="1" dirty="0"/>
              <a:t>metodynyň häsiýetli alamatlary </a:t>
            </a:r>
            <a:endParaRPr lang="ru-RU" b="1" dirty="0"/>
          </a:p>
          <a:p>
            <a:endParaRPr lang="ru-RU" dirty="0"/>
          </a:p>
        </p:txBody>
      </p:sp>
    </p:spTree>
    <p:extLst>
      <p:ext uri="{BB962C8B-B14F-4D97-AF65-F5344CB8AC3E}">
        <p14:creationId xmlns:p14="http://schemas.microsoft.com/office/powerpoint/2010/main" val="67604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12968" cy="6740307"/>
          </a:xfrm>
          <a:prstGeom prst="rect">
            <a:avLst/>
          </a:prstGeom>
        </p:spPr>
        <p:txBody>
          <a:bodyPr wrap="square">
            <a:spAutoFit/>
          </a:bodyPr>
          <a:lstStyle/>
          <a:p>
            <a:pPr algn="just"/>
            <a:r>
              <a:rPr lang="sq-AL" sz="4800" dirty="0">
                <a:latin typeface="Times New Roman" pitchFamily="18" charset="0"/>
                <a:cs typeface="Times New Roman" pitchFamily="18" charset="0"/>
              </a:rPr>
              <a:t>Dialektikanyň kanuny zatlar we predmetler arasyndaky obýektiw baglanyşykdyr. Ol baglanyşyk ählumumy, içki, düýpli, zerury, şeýle hem durnukly, gaýtalanýan baglanyşykdyr. Dialektikanyň bu häsiýeti onuň prinspine garşy gelmän, tersine, onuň mazmunyny </a:t>
            </a:r>
            <a:r>
              <a:rPr lang="sq-AL" sz="4800" dirty="0" smtClean="0">
                <a:latin typeface="Times New Roman" pitchFamily="18" charset="0"/>
                <a:cs typeface="Times New Roman" pitchFamily="18" charset="0"/>
              </a:rPr>
              <a:t>aňladýar</a:t>
            </a:r>
            <a:r>
              <a:rPr lang="tk-TM" sz="4800" dirty="0" smtClean="0">
                <a:latin typeface="Times New Roman" pitchFamily="18" charset="0"/>
                <a:cs typeface="Times New Roman" pitchFamily="18" charset="0"/>
              </a:rPr>
              <a:t>.</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5871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03" y="188640"/>
            <a:ext cx="4333875" cy="331236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32" y="3645024"/>
            <a:ext cx="4226477" cy="300037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337" y="188640"/>
            <a:ext cx="4214242" cy="331236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933" y="3645024"/>
            <a:ext cx="4281538" cy="3000375"/>
          </a:xfrm>
          <a:prstGeom prst="rect">
            <a:avLst/>
          </a:prstGeom>
        </p:spPr>
      </p:pic>
    </p:spTree>
    <p:extLst>
      <p:ext uri="{BB962C8B-B14F-4D97-AF65-F5344CB8AC3E}">
        <p14:creationId xmlns:p14="http://schemas.microsoft.com/office/powerpoint/2010/main" val="297892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6740307"/>
          </a:xfrm>
          <a:prstGeom prst="rect">
            <a:avLst/>
          </a:prstGeom>
        </p:spPr>
        <p:txBody>
          <a:bodyPr wrap="square">
            <a:spAutoFit/>
          </a:bodyPr>
          <a:lstStyle/>
          <a:p>
            <a:pPr algn="just">
              <a:lnSpc>
                <a:spcPct val="80000"/>
              </a:lnSpc>
            </a:pPr>
            <a:r>
              <a:rPr lang="sq-AL" sz="3600" dirty="0">
                <a:latin typeface="Times New Roman" pitchFamily="18" charset="0"/>
                <a:cs typeface="Times New Roman" pitchFamily="18" charset="0"/>
              </a:rPr>
              <a:t>Metafizikanyň esasy häsiýetlendiriji alamaty onuň birtaraplaýynlygy, abstraktlygydyr. Metafizika ol we beýleki zady absolýutlaşdyrmak bilen baglanyşykda, filosofiýanyň taryhynda "metafizika" filosofik düşünje hökmünde ýüze çykýar. Ol dialektikanyň garşysyna ulanylýar. Metafiziki pikirlenmä doňan, doňňaradaş, hereketsiz, üýtgemeýän ýagdaý görnüşde garalýar. Metafiziki pikirlenme dogmatizme getirýär, ýagny zada üýtgemeýän, özgermeýän zat hökmünde garaýar pikirlenmede bolsa dialektikany inkär edýär. Dogmatizm metafizikanyň aýratyn bir görnüşi bolup, aslynda ösüşi inkär edýär.</a:t>
            </a:r>
            <a:r>
              <a:rPr lang="ru-RU" sz="3600" dirty="0">
                <a:latin typeface="Times New Roman" pitchFamily="18" charset="0"/>
                <a:cs typeface="Times New Roman" pitchFamily="18" charset="0"/>
              </a:rPr>
              <a:t> </a:t>
            </a:r>
          </a:p>
        </p:txBody>
      </p:sp>
    </p:spTree>
    <p:extLst>
      <p:ext uri="{BB962C8B-B14F-4D97-AF65-F5344CB8AC3E}">
        <p14:creationId xmlns:p14="http://schemas.microsoft.com/office/powerpoint/2010/main" val="35875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5909310"/>
          </a:xfrm>
          <a:prstGeom prst="rect">
            <a:avLst/>
          </a:prstGeom>
        </p:spPr>
        <p:txBody>
          <a:bodyPr wrap="square">
            <a:spAutoFit/>
          </a:bodyPr>
          <a:lstStyle/>
          <a:p>
            <a:pPr algn="just">
              <a:lnSpc>
                <a:spcPct val="90000"/>
              </a:lnSpc>
            </a:pPr>
            <a:r>
              <a:rPr lang="tk-TM" sz="2800" dirty="0" smtClean="0">
                <a:latin typeface="Times New Roman" pitchFamily="18" charset="0"/>
                <a:cs typeface="Times New Roman" pitchFamily="18" charset="0"/>
              </a:rPr>
              <a:t>        </a:t>
            </a:r>
            <a:r>
              <a:rPr lang="sq-AL" sz="2800" dirty="0" smtClean="0">
                <a:latin typeface="Times New Roman" pitchFamily="18" charset="0"/>
                <a:cs typeface="Times New Roman" pitchFamily="18" charset="0"/>
              </a:rPr>
              <a:t>Dialektika </a:t>
            </a:r>
            <a:r>
              <a:rPr lang="sq-AL" sz="2800" dirty="0">
                <a:latin typeface="Times New Roman" pitchFamily="18" charset="0"/>
                <a:cs typeface="Times New Roman" pitchFamily="18" charset="0"/>
              </a:rPr>
              <a:t>döredijilikli taglymat, ol baky ösüşi hem-de baýlaşmany ykrar edýär. Ol teoriýä bilen praktikany bir-birine absolýut garşy goýmaýar. Dialektika "arassa" teoriýa boýunça birtaraplylyga garşy. Meselem, pikir üsti bilen ol we beýleki zady subut etjek bolmak, ýagny material (maddy) dünýäden üzňe garamak doly hakykylyga getirmeýär. Çünki sözler üstündäki operasiýalar real predmetsiz zadyň, hadysanyň doly many-mazmunyny açyp bilmeýär.</a:t>
            </a:r>
          </a:p>
          <a:p>
            <a:pPr algn="just">
              <a:lnSpc>
                <a:spcPct val="90000"/>
              </a:lnSpc>
            </a:pPr>
            <a:r>
              <a:rPr lang="tk-TM" sz="2800" dirty="0" smtClean="0">
                <a:latin typeface="Times New Roman" pitchFamily="18" charset="0"/>
                <a:cs typeface="Times New Roman" pitchFamily="18" charset="0"/>
              </a:rPr>
              <a:t>         </a:t>
            </a:r>
            <a:r>
              <a:rPr lang="sq-AL" sz="2800" dirty="0" smtClean="0">
                <a:latin typeface="Times New Roman" pitchFamily="18" charset="0"/>
                <a:cs typeface="Times New Roman" pitchFamily="18" charset="0"/>
              </a:rPr>
              <a:t>Dialektika </a:t>
            </a:r>
            <a:r>
              <a:rPr lang="sq-AL" sz="2800" dirty="0">
                <a:latin typeface="Times New Roman" pitchFamily="18" charset="0"/>
                <a:cs typeface="Times New Roman" pitchFamily="18" charset="0"/>
              </a:rPr>
              <a:t>pikirlenmäni çeýe hasaplap, onda çeýeligi hemmetaraplaýyn peýdalanmagy talap edýär. Diňe şol ýagdaýda pikirlenme real dünýäni dogry, hakyky aňladyp bilýär. Şonuň üçin hem durmuşda her bir döwrüň öz meselesini çözmek üçin ony ylmy taýdan esaslandyrmak zerurdyr.</a:t>
            </a:r>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2770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5349"/>
            <a:ext cx="8856984" cy="5586145"/>
          </a:xfrm>
          <a:prstGeom prst="rect">
            <a:avLst/>
          </a:prstGeom>
        </p:spPr>
        <p:txBody>
          <a:bodyPr wrap="square">
            <a:spAutoFit/>
          </a:bodyPr>
          <a:lstStyle/>
          <a:p>
            <a:pPr algn="ctr">
              <a:spcBef>
                <a:spcPct val="50000"/>
              </a:spcBef>
            </a:pPr>
            <a:r>
              <a:rPr lang="sq-AL" sz="4200" b="1" dirty="0">
                <a:latin typeface="Times New Roman" pitchFamily="18" charset="0"/>
                <a:cs typeface="Times New Roman" pitchFamily="18" charset="0"/>
              </a:rPr>
              <a:t>Obýektiw dialektika </a:t>
            </a:r>
            <a:r>
              <a:rPr lang="sq-AL" sz="4200" dirty="0">
                <a:latin typeface="Times New Roman" pitchFamily="18" charset="0"/>
                <a:cs typeface="Times New Roman" pitchFamily="18" charset="0"/>
              </a:rPr>
              <a:t>– bu şeýle dialektikadyr, ýagny ol ösýän, öžgerýäň dünýäniň zatlarynyň, hadysalarynyň arasyndaky bolup geçýän düýpli, içki, zerury baglanyşykdyr.</a:t>
            </a:r>
            <a:endParaRPr lang="tk-TM" sz="4200" dirty="0">
              <a:latin typeface="Times New Roman" pitchFamily="18" charset="0"/>
              <a:cs typeface="Times New Roman" pitchFamily="18" charset="0"/>
            </a:endParaRPr>
          </a:p>
          <a:p>
            <a:pPr algn="ctr">
              <a:spcBef>
                <a:spcPct val="50000"/>
              </a:spcBef>
            </a:pPr>
            <a:r>
              <a:rPr lang="sq-AL" sz="4200" b="1" dirty="0">
                <a:latin typeface="Times New Roman" pitchFamily="18" charset="0"/>
                <a:cs typeface="Times New Roman" pitchFamily="18" charset="0"/>
              </a:rPr>
              <a:t>Subýektiw dialektika</a:t>
            </a:r>
            <a:r>
              <a:rPr lang="sq-AL" sz="4200" dirty="0">
                <a:latin typeface="Times New Roman" pitchFamily="18" charset="0"/>
                <a:cs typeface="Times New Roman" pitchFamily="18" charset="0"/>
              </a:rPr>
              <a:t> – piklrlenmäniň özüni, özgerişini aňladýan düýpli, içki zerury baglanyşykdyr</a:t>
            </a:r>
            <a:r>
              <a:rPr lang="sq-AL"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243425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186309"/>
          </a:xfrm>
          <a:prstGeom prst="rect">
            <a:avLst/>
          </a:prstGeom>
        </p:spPr>
        <p:txBody>
          <a:bodyPr wrap="square">
            <a:spAutoFit/>
          </a:bodyPr>
          <a:lstStyle/>
          <a:p>
            <a:pPr algn="ctr">
              <a:spcBef>
                <a:spcPct val="50000"/>
              </a:spcBef>
            </a:pPr>
            <a:r>
              <a:rPr lang="tr-TR" sz="4400" dirty="0">
                <a:latin typeface="Times New Roman" pitchFamily="18" charset="0"/>
                <a:cs typeface="Times New Roman" pitchFamily="18" charset="0"/>
              </a:rPr>
              <a:t>Platon we Geraklit dialektikanyň iki görnüşini döretdiler:</a:t>
            </a:r>
          </a:p>
          <a:p>
            <a:pPr algn="ctr">
              <a:spcBef>
                <a:spcPct val="50000"/>
              </a:spcBef>
              <a:buFontTx/>
              <a:buAutoNum type="arabicPeriod"/>
            </a:pPr>
            <a:r>
              <a:rPr lang="tr-TR" sz="4400" dirty="0">
                <a:latin typeface="Times New Roman" pitchFamily="18" charset="0"/>
                <a:cs typeface="Times New Roman" pitchFamily="18" charset="0"/>
              </a:rPr>
              <a:t> Barlygyň we pikirlenmäniň dialektikasy – akyl ýetirmäniň ählumumy usuly</a:t>
            </a:r>
          </a:p>
          <a:p>
            <a:pPr algn="ctr">
              <a:spcBef>
                <a:spcPct val="50000"/>
              </a:spcBef>
              <a:buFontTx/>
              <a:buAutoNum type="arabicPeriod"/>
            </a:pPr>
            <a:r>
              <a:rPr lang="tr-TR" sz="4400" dirty="0">
                <a:latin typeface="Times New Roman" pitchFamily="18" charset="0"/>
                <a:cs typeface="Times New Roman" pitchFamily="18" charset="0"/>
              </a:rPr>
              <a:t> Dialektika – tebigatyň, jemgyýetiň we aňyň bakylygynyň ählumumy ýörelgeleri barada taglymat</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379032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sq-AL" b="1" dirty="0"/>
              <a:t>2. Metafiziki metodologiýanyň häsiýetli alamatlary:</a:t>
            </a:r>
            <a:endParaRPr lang="ru-RU" dirty="0"/>
          </a:p>
        </p:txBody>
      </p:sp>
      <p:sp>
        <p:nvSpPr>
          <p:cNvPr id="3" name="Объект 2"/>
          <p:cNvSpPr>
            <a:spLocks noGrp="1"/>
          </p:cNvSpPr>
          <p:nvPr>
            <p:ph idx="1"/>
          </p:nvPr>
        </p:nvSpPr>
        <p:spPr>
          <a:xfrm>
            <a:off x="107504" y="1600200"/>
            <a:ext cx="8856984" cy="5141168"/>
          </a:xfrm>
        </p:spPr>
        <p:txBody>
          <a:bodyPr>
            <a:noAutofit/>
          </a:bodyPr>
          <a:lstStyle/>
          <a:p>
            <a:pPr algn="just">
              <a:lnSpc>
                <a:spcPct val="80000"/>
              </a:lnSpc>
            </a:pPr>
            <a:r>
              <a:rPr lang="tk-TM" sz="2400" dirty="0" smtClean="0">
                <a:latin typeface="Times New Roman" pitchFamily="18" charset="0"/>
                <a:cs typeface="Times New Roman" pitchFamily="18" charset="0"/>
              </a:rPr>
              <a:t>1) </a:t>
            </a:r>
            <a:r>
              <a:rPr lang="sq-AL" sz="2400" dirty="0" smtClean="0">
                <a:latin typeface="Times New Roman" pitchFamily="18" charset="0"/>
                <a:cs typeface="Times New Roman" pitchFamily="18" charset="0"/>
              </a:rPr>
              <a:t>Ol </a:t>
            </a:r>
            <a:r>
              <a:rPr lang="sq-AL" sz="2400" dirty="0">
                <a:latin typeface="Times New Roman" pitchFamily="18" charset="0"/>
                <a:cs typeface="Times New Roman" pitchFamily="18" charset="0"/>
              </a:rPr>
              <a:t>mehaniki häsiýetlidir. </a:t>
            </a:r>
          </a:p>
          <a:p>
            <a:pPr algn="just">
              <a:lnSpc>
                <a:spcPct val="80000"/>
              </a:lnSpc>
            </a:pPr>
            <a:r>
              <a:rPr lang="sq-AL" sz="2400" dirty="0">
                <a:latin typeface="Times New Roman" pitchFamily="18" charset="0"/>
                <a:cs typeface="Times New Roman" pitchFamily="18" charset="0"/>
              </a:rPr>
              <a:t>2)  hakykata bir taraplaýyn çemeleşmek, onuň birnäçe pursatlaryny çişirip görkezmek, beýlekilerini bolsa äsgermezlik etmek, öwrenilýän obýetkleriň ählumumy baglanşyklaryny nazarda tutmagy başarmazlyk .</a:t>
            </a:r>
          </a:p>
          <a:p>
            <a:pPr algn="just">
              <a:lnSpc>
                <a:spcPct val="80000"/>
              </a:lnSpc>
            </a:pPr>
            <a:r>
              <a:rPr lang="sq-AL" sz="2400" dirty="0">
                <a:latin typeface="Times New Roman" pitchFamily="18" charset="0"/>
                <a:cs typeface="Times New Roman" pitchFamily="18" charset="0"/>
              </a:rPr>
              <a:t>3) dünýäde bolýan üýtgeşmeleri, özgerişleri ýapyk halkanyň, tegelegiň içinde aýlanyp durmak, şol bir geçilen basgançaklary gaýtalamak hökmünde düşünýärler, ösüşiň ilerläp öňe gitmek häsiýetini inkär edýärler.</a:t>
            </a:r>
          </a:p>
          <a:p>
            <a:pPr algn="just">
              <a:lnSpc>
                <a:spcPct val="80000"/>
              </a:lnSpc>
            </a:pPr>
            <a:r>
              <a:rPr lang="sq-AL" sz="2400" dirty="0">
                <a:latin typeface="Times New Roman" pitchFamily="18" charset="0"/>
                <a:cs typeface="Times New Roman" pitchFamily="18" charset="0"/>
              </a:rPr>
              <a:t>4) predmetleriň we hadysalaryň hil taýdan otnositel durnuklylygyny çişirip görkezýärler, hil taýdan üýtgeýändigini görmeýärler. Eger-de olar ösüş barada gürrüň edäýseler hem, ösüşe mukdar taýdan üýtgeýiş, ýönekeý köpelmek ýa-da azalmak hökmünde düşünýärler.</a:t>
            </a:r>
          </a:p>
          <a:p>
            <a:pPr algn="just">
              <a:lnSpc>
                <a:spcPct val="80000"/>
              </a:lnSpc>
            </a:pPr>
            <a:r>
              <a:rPr lang="sq-AL" sz="2400" dirty="0">
                <a:latin typeface="Times New Roman" pitchFamily="18" charset="0"/>
                <a:cs typeface="Times New Roman" pitchFamily="18" charset="0"/>
              </a:rPr>
              <a:t>5)    hereketiň we ösüşiň çeşmesi, sebäbi hakyndaky meseläni hem metafizika ýüzleý we bir taraplaýyn çözýär. </a:t>
            </a:r>
            <a:endParaRPr lang="ru-RU" sz="24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23959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sq-AL" b="1" dirty="0"/>
              <a:t>3. Dialektiki medodynyň häsiýetli alamatlary.</a:t>
            </a:r>
            <a:endParaRPr lang="ru-RU" dirty="0"/>
          </a:p>
        </p:txBody>
      </p:sp>
      <p:sp>
        <p:nvSpPr>
          <p:cNvPr id="3" name="Объект 2"/>
          <p:cNvSpPr>
            <a:spLocks noGrp="1"/>
          </p:cNvSpPr>
          <p:nvPr>
            <p:ph idx="1"/>
          </p:nvPr>
        </p:nvSpPr>
        <p:spPr>
          <a:xfrm>
            <a:off x="179512" y="1600200"/>
            <a:ext cx="8712968" cy="4997152"/>
          </a:xfrm>
        </p:spPr>
        <p:txBody>
          <a:bodyPr>
            <a:noAutofit/>
          </a:bodyPr>
          <a:lstStyle/>
          <a:p>
            <a:r>
              <a:rPr lang="sq-AL" sz="4000" u="sng" dirty="0">
                <a:latin typeface="Times New Roman" pitchFamily="18" charset="0"/>
                <a:cs typeface="Times New Roman" pitchFamily="18" charset="0"/>
              </a:rPr>
              <a:t>1</a:t>
            </a:r>
            <a:r>
              <a:rPr lang="sq-AL" sz="4000" b="1" u="sng" dirty="0">
                <a:latin typeface="Times New Roman" pitchFamily="18" charset="0"/>
                <a:cs typeface="Times New Roman" pitchFamily="18" charset="0"/>
              </a:rPr>
              <a:t>) Obýektiwlik ýörelgesi</a:t>
            </a:r>
            <a:r>
              <a:rPr lang="sq-AL" sz="4000" u="sng" dirty="0">
                <a:latin typeface="Times New Roman" pitchFamily="18" charset="0"/>
                <a:cs typeface="Times New Roman" pitchFamily="18" charset="0"/>
              </a:rPr>
              <a:t>.</a:t>
            </a:r>
            <a:r>
              <a:rPr lang="sq-AL" sz="4000" dirty="0">
                <a:latin typeface="Times New Roman" pitchFamily="18" charset="0"/>
                <a:cs typeface="Times New Roman" pitchFamily="18" charset="0"/>
              </a:rPr>
              <a:t> </a:t>
            </a:r>
          </a:p>
          <a:p>
            <a:r>
              <a:rPr lang="sq-AL" sz="4000" dirty="0">
                <a:latin typeface="Times New Roman" pitchFamily="18" charset="0"/>
                <a:cs typeface="Times New Roman" pitchFamily="18" charset="0"/>
              </a:rPr>
              <a:t>2) </a:t>
            </a:r>
            <a:r>
              <a:rPr lang="sq-AL" sz="4000" b="1" dirty="0">
                <a:latin typeface="Times New Roman" pitchFamily="18" charset="0"/>
                <a:cs typeface="Times New Roman" pitchFamily="18" charset="0"/>
              </a:rPr>
              <a:t>Öwrenilýän predmetlere, hadysalara </a:t>
            </a:r>
            <a:r>
              <a:rPr lang="sq-AL" sz="4000" b="1" u="sng" dirty="0">
                <a:latin typeface="Times New Roman" pitchFamily="18" charset="0"/>
                <a:cs typeface="Times New Roman" pitchFamily="18" charset="0"/>
              </a:rPr>
              <a:t>hemmetaraplaýyn çemeleşmek ýörelgesi</a:t>
            </a:r>
            <a:r>
              <a:rPr lang="sq-AL" sz="4000" u="sng" dirty="0">
                <a:latin typeface="Times New Roman" pitchFamily="18" charset="0"/>
                <a:cs typeface="Times New Roman" pitchFamily="18" charset="0"/>
              </a:rPr>
              <a:t>.</a:t>
            </a:r>
            <a:r>
              <a:rPr lang="sq-AL" sz="4000" dirty="0">
                <a:latin typeface="Times New Roman" pitchFamily="18" charset="0"/>
                <a:cs typeface="Times New Roman" pitchFamily="18" charset="0"/>
              </a:rPr>
              <a:t> </a:t>
            </a:r>
          </a:p>
          <a:p>
            <a:r>
              <a:rPr lang="sq-AL" sz="4000" dirty="0">
                <a:latin typeface="Times New Roman" pitchFamily="18" charset="0"/>
                <a:cs typeface="Times New Roman" pitchFamily="18" charset="0"/>
              </a:rPr>
              <a:t>3) </a:t>
            </a:r>
            <a:r>
              <a:rPr lang="sq-AL" sz="4000" b="1" u="sng" dirty="0">
                <a:latin typeface="Times New Roman" pitchFamily="18" charset="0"/>
                <a:cs typeface="Times New Roman" pitchFamily="18" charset="0"/>
              </a:rPr>
              <a:t>Anyklyk, konkretlik ýörelgesi</a:t>
            </a:r>
            <a:r>
              <a:rPr lang="sq-AL" sz="4000" u="sng" dirty="0">
                <a:latin typeface="Times New Roman" pitchFamily="18" charset="0"/>
                <a:cs typeface="Times New Roman" pitchFamily="18" charset="0"/>
              </a:rPr>
              <a:t>.</a:t>
            </a:r>
            <a:r>
              <a:rPr lang="sq-AL" sz="4000" dirty="0">
                <a:latin typeface="Times New Roman" pitchFamily="18" charset="0"/>
                <a:cs typeface="Times New Roman" pitchFamily="18" charset="0"/>
              </a:rPr>
              <a:t> </a:t>
            </a:r>
          </a:p>
          <a:p>
            <a:r>
              <a:rPr lang="sq-AL" sz="4000" dirty="0">
                <a:latin typeface="Times New Roman" pitchFamily="18" charset="0"/>
                <a:cs typeface="Times New Roman" pitchFamily="18" charset="0"/>
              </a:rPr>
              <a:t>4) </a:t>
            </a:r>
            <a:r>
              <a:rPr lang="sq-AL" sz="4000" b="1" u="sng" dirty="0">
                <a:latin typeface="Times New Roman" pitchFamily="18" charset="0"/>
                <a:cs typeface="Times New Roman" pitchFamily="18" charset="0"/>
              </a:rPr>
              <a:t>Taryhylyk ýörelgesi</a:t>
            </a:r>
            <a:r>
              <a:rPr lang="sq-AL" sz="4000" u="sng" dirty="0">
                <a:latin typeface="Times New Roman" pitchFamily="18" charset="0"/>
                <a:cs typeface="Times New Roman" pitchFamily="18" charset="0"/>
              </a:rPr>
              <a:t>.</a:t>
            </a:r>
            <a:r>
              <a:rPr lang="sq-AL" sz="4000" dirty="0">
                <a:latin typeface="Times New Roman" pitchFamily="18" charset="0"/>
                <a:cs typeface="Times New Roman" pitchFamily="18" charset="0"/>
              </a:rPr>
              <a:t> </a:t>
            </a:r>
          </a:p>
          <a:p>
            <a:r>
              <a:rPr lang="sq-AL" sz="4000" dirty="0">
                <a:latin typeface="Times New Roman" pitchFamily="18" charset="0"/>
                <a:cs typeface="Times New Roman" pitchFamily="18" charset="0"/>
              </a:rPr>
              <a:t>5) </a:t>
            </a:r>
            <a:r>
              <a:rPr lang="sq-AL" sz="4000" b="1" dirty="0">
                <a:latin typeface="Times New Roman" pitchFamily="18" charset="0"/>
                <a:cs typeface="Times New Roman" pitchFamily="18" charset="0"/>
              </a:rPr>
              <a:t>G</a:t>
            </a:r>
            <a:r>
              <a:rPr lang="sq-AL" sz="4000" b="1" u="sng" dirty="0">
                <a:latin typeface="Times New Roman" pitchFamily="18" charset="0"/>
                <a:cs typeface="Times New Roman" pitchFamily="18" charset="0"/>
              </a:rPr>
              <a:t>arşylyk ýörelgesi</a:t>
            </a:r>
            <a:r>
              <a:rPr lang="sq-AL" sz="4000" u="sng" dirty="0">
                <a:latin typeface="Times New Roman" pitchFamily="18" charset="0"/>
                <a:cs typeface="Times New Roman" pitchFamily="18" charset="0"/>
              </a:rPr>
              <a:t>.</a:t>
            </a:r>
            <a:r>
              <a:rPr lang="ru-RU" sz="4000" dirty="0">
                <a:latin typeface="Times New Roman" pitchFamily="18" charset="0"/>
                <a:cs typeface="Times New Roman" pitchFamily="18" charset="0"/>
              </a:rPr>
              <a:t> </a:t>
            </a:r>
          </a:p>
        </p:txBody>
      </p:sp>
    </p:spTree>
    <p:extLst>
      <p:ext uri="{BB962C8B-B14F-4D97-AF65-F5344CB8AC3E}">
        <p14:creationId xmlns:p14="http://schemas.microsoft.com/office/powerpoint/2010/main" val="222773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sq-AL" b="1" dirty="0"/>
              <a:t>Dialektika we metafizika barada umumy düşünje.</a:t>
            </a:r>
            <a:endParaRPr lang="ru-RU" dirty="0"/>
          </a:p>
        </p:txBody>
      </p:sp>
      <p:sp>
        <p:nvSpPr>
          <p:cNvPr id="3" name="Объект 2"/>
          <p:cNvSpPr>
            <a:spLocks noGrp="1"/>
          </p:cNvSpPr>
          <p:nvPr>
            <p:ph idx="1"/>
          </p:nvPr>
        </p:nvSpPr>
        <p:spPr>
          <a:xfrm>
            <a:off x="179512" y="1600200"/>
            <a:ext cx="8507288" cy="4997152"/>
          </a:xfrm>
        </p:spPr>
        <p:txBody>
          <a:bodyPr>
            <a:normAutofit lnSpcReduction="10000"/>
          </a:bodyPr>
          <a:lstStyle/>
          <a:p>
            <a:pPr algn="just"/>
            <a:r>
              <a:rPr lang="sq-AL" sz="4000" dirty="0">
                <a:latin typeface="Times New Roman" pitchFamily="18" charset="0"/>
                <a:cs typeface="Times New Roman" pitchFamily="18" charset="0"/>
              </a:rPr>
              <a:t>Filosofik metodologiýanyň iki esasy görnüşi barada aýdylanda, metafiziki metodologiýanyň örän çäklidigini, ylmy akyl ýetiriş üçin hem, praktiki işleri amala aşyrmak üçin hem dialektiki metodologiýanyň iň netijeli, has oňyn häsiýetlidigini nygtap aýtmak gerek.</a:t>
            </a:r>
            <a:endParaRPr lang="ru-RU" sz="40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21199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81000" y="1084263"/>
            <a:ext cx="4038600" cy="54768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a:latin typeface="Times New Roman" pitchFamily="18" charset="0"/>
              </a:rPr>
              <a:t>Dialektika</a:t>
            </a:r>
            <a:endParaRPr lang="ru-RU" sz="2800" b="1">
              <a:latin typeface="Times New Roman" pitchFamily="18" charset="0"/>
            </a:endParaRPr>
          </a:p>
        </p:txBody>
      </p:sp>
      <p:sp>
        <p:nvSpPr>
          <p:cNvPr id="5" name="Text Box 4"/>
          <p:cNvSpPr txBox="1">
            <a:spLocks noChangeArrowheads="1"/>
          </p:cNvSpPr>
          <p:nvPr/>
        </p:nvSpPr>
        <p:spPr bwMode="auto">
          <a:xfrm>
            <a:off x="381000" y="2184400"/>
            <a:ext cx="403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dirty="0">
                <a:latin typeface="Times New Roman" pitchFamily="18" charset="0"/>
              </a:rPr>
              <a:t>Jedelleşmek sungaty </a:t>
            </a:r>
            <a:br>
              <a:rPr lang="tr-TR" sz="2000" b="1" dirty="0">
                <a:latin typeface="Times New Roman" pitchFamily="18" charset="0"/>
              </a:rPr>
            </a:br>
            <a:r>
              <a:rPr lang="tr-TR" sz="2000" b="1" dirty="0">
                <a:latin typeface="Times New Roman" pitchFamily="18" charset="0"/>
              </a:rPr>
              <a:t>(Sokrat)</a:t>
            </a:r>
            <a:endParaRPr lang="ru-RU" sz="2000" b="1" dirty="0">
              <a:latin typeface="Times New Roman" pitchFamily="18" charset="0"/>
            </a:endParaRPr>
          </a:p>
        </p:txBody>
      </p:sp>
      <p:sp>
        <p:nvSpPr>
          <p:cNvPr id="6" name="Text Box 5"/>
          <p:cNvSpPr txBox="1">
            <a:spLocks noChangeArrowheads="1"/>
          </p:cNvSpPr>
          <p:nvPr/>
        </p:nvSpPr>
        <p:spPr bwMode="auto">
          <a:xfrm>
            <a:off x="381000" y="36322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Dünýä bütewi garamak</a:t>
            </a:r>
            <a:endParaRPr lang="ru-RU" sz="2000" b="1">
              <a:latin typeface="Times New Roman" pitchFamily="18" charset="0"/>
            </a:endParaRPr>
          </a:p>
        </p:txBody>
      </p:sp>
      <p:sp>
        <p:nvSpPr>
          <p:cNvPr id="7" name="Text Box 6"/>
          <p:cNvSpPr txBox="1">
            <a:spLocks noChangeArrowheads="1"/>
          </p:cNvSpPr>
          <p:nvPr/>
        </p:nvSpPr>
        <p:spPr bwMode="auto">
          <a:xfrm>
            <a:off x="381000" y="4775200"/>
            <a:ext cx="40386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Dünýä gapma-garşylyklaryň birliginde garamak</a:t>
            </a:r>
            <a:endParaRPr lang="ru-RU" sz="2000" b="1">
              <a:latin typeface="Times New Roman" pitchFamily="18" charset="0"/>
            </a:endParaRPr>
          </a:p>
        </p:txBody>
      </p:sp>
      <p:sp>
        <p:nvSpPr>
          <p:cNvPr id="8" name="Text Box 8"/>
          <p:cNvSpPr txBox="1">
            <a:spLocks noChangeArrowheads="1"/>
          </p:cNvSpPr>
          <p:nvPr/>
        </p:nvSpPr>
        <p:spPr bwMode="auto">
          <a:xfrm>
            <a:off x="381000" y="5867400"/>
            <a:ext cx="40386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Dünýä we akyl ýetirmä bir meňzeş düşünmek</a:t>
            </a:r>
            <a:endParaRPr lang="ru-RU" sz="2000" b="1">
              <a:latin typeface="Times New Roman" pitchFamily="18" charset="0"/>
            </a:endParaRPr>
          </a:p>
        </p:txBody>
      </p:sp>
      <p:sp>
        <p:nvSpPr>
          <p:cNvPr id="9" name="Text Box 9"/>
          <p:cNvSpPr txBox="1">
            <a:spLocks noChangeArrowheads="1"/>
          </p:cNvSpPr>
          <p:nvPr/>
        </p:nvSpPr>
        <p:spPr bwMode="auto">
          <a:xfrm>
            <a:off x="4800600" y="2032000"/>
            <a:ext cx="4038600" cy="10350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Tebigatdan daşary barlyk hakynda taglymat </a:t>
            </a:r>
            <a:br>
              <a:rPr lang="tr-TR" sz="2000" b="1">
                <a:latin typeface="Times New Roman" pitchFamily="18" charset="0"/>
              </a:rPr>
            </a:br>
            <a:r>
              <a:rPr lang="tr-TR" sz="2000" b="1">
                <a:latin typeface="Times New Roman" pitchFamily="18" charset="0"/>
              </a:rPr>
              <a:t>(Aristotel)</a:t>
            </a:r>
            <a:endParaRPr lang="ru-RU" sz="2000" b="1">
              <a:latin typeface="Times New Roman" pitchFamily="18" charset="0"/>
            </a:endParaRPr>
          </a:p>
        </p:txBody>
      </p:sp>
      <p:sp>
        <p:nvSpPr>
          <p:cNvPr id="10" name="Text Box 10"/>
          <p:cNvSpPr txBox="1">
            <a:spLocks noChangeArrowheads="1"/>
          </p:cNvSpPr>
          <p:nvPr/>
        </p:nvSpPr>
        <p:spPr bwMode="auto">
          <a:xfrm>
            <a:off x="4800600" y="1084263"/>
            <a:ext cx="4038600" cy="54768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a:latin typeface="Times New Roman" pitchFamily="18" charset="0"/>
              </a:rPr>
              <a:t>Metafizika</a:t>
            </a:r>
            <a:endParaRPr lang="ru-RU" sz="2800" b="1">
              <a:latin typeface="Times New Roman" pitchFamily="18" charset="0"/>
            </a:endParaRPr>
          </a:p>
        </p:txBody>
      </p:sp>
      <p:sp>
        <p:nvSpPr>
          <p:cNvPr id="11" name="Text Box 11"/>
          <p:cNvSpPr txBox="1">
            <a:spLocks noChangeArrowheads="1"/>
          </p:cNvSpPr>
          <p:nvPr/>
        </p:nvSpPr>
        <p:spPr bwMode="auto">
          <a:xfrm>
            <a:off x="4800600" y="3327400"/>
            <a:ext cx="4038600" cy="10350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Tejribe esasynda däl-de, synlamak we pikirlenmek arkaly akyl ýetirmek</a:t>
            </a:r>
            <a:endParaRPr lang="ru-RU" sz="2000" b="1">
              <a:latin typeface="Times New Roman" pitchFamily="18" charset="0"/>
            </a:endParaRPr>
          </a:p>
        </p:txBody>
      </p:sp>
      <p:sp>
        <p:nvSpPr>
          <p:cNvPr id="12" name="Text Box 12"/>
          <p:cNvSpPr txBox="1">
            <a:spLocks noChangeArrowheads="1"/>
          </p:cNvSpPr>
          <p:nvPr/>
        </p:nvSpPr>
        <p:spPr bwMode="auto">
          <a:xfrm>
            <a:off x="4800600" y="4622800"/>
            <a:ext cx="4038600" cy="10350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Hakykylygyň haýsy-da bolsa bir gapma-garşy tarapyny absolýutlaşdyrmak</a:t>
            </a:r>
            <a:endParaRPr lang="ru-RU" sz="2000" b="1">
              <a:latin typeface="Times New Roman" pitchFamily="18" charset="0"/>
            </a:endParaRPr>
          </a:p>
        </p:txBody>
      </p:sp>
      <p:sp>
        <p:nvSpPr>
          <p:cNvPr id="13" name="Text Box 13"/>
          <p:cNvSpPr txBox="1">
            <a:spLocks noChangeArrowheads="1"/>
          </p:cNvSpPr>
          <p:nvPr/>
        </p:nvSpPr>
        <p:spPr bwMode="auto">
          <a:xfrm>
            <a:off x="4800600" y="5867400"/>
            <a:ext cx="40386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Dünýä we akyl ýetirmä aýratynlykda düşünmek</a:t>
            </a:r>
            <a:endParaRPr lang="ru-RU" sz="2000" b="1">
              <a:latin typeface="Times New Roman" pitchFamily="18" charset="0"/>
            </a:endParaRPr>
          </a:p>
        </p:txBody>
      </p:sp>
      <p:sp>
        <p:nvSpPr>
          <p:cNvPr id="14" name="Text Box 14"/>
          <p:cNvSpPr txBox="1">
            <a:spLocks noChangeArrowheads="1"/>
          </p:cNvSpPr>
          <p:nvPr/>
        </p:nvSpPr>
        <p:spPr bwMode="auto">
          <a:xfrm>
            <a:off x="2514600" y="228600"/>
            <a:ext cx="4038600" cy="5476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dirty="0">
                <a:latin typeface="Times New Roman" pitchFamily="18" charset="0"/>
              </a:rPr>
              <a:t>Filosofiýanyň usullary</a:t>
            </a:r>
            <a:endParaRPr lang="ru-RU" sz="2800" b="1" dirty="0">
              <a:latin typeface="Times New Roman" pitchFamily="18" charset="0"/>
            </a:endParaRPr>
          </a:p>
        </p:txBody>
      </p:sp>
      <p:sp>
        <p:nvSpPr>
          <p:cNvPr id="15" name="Rectangle 15"/>
          <p:cNvSpPr>
            <a:spLocks noChangeArrowheads="1"/>
          </p:cNvSpPr>
          <p:nvPr/>
        </p:nvSpPr>
        <p:spPr bwMode="auto">
          <a:xfrm>
            <a:off x="342900" y="3352800"/>
            <a:ext cx="4038600" cy="10239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 name="Rectangle 16"/>
          <p:cNvSpPr>
            <a:spLocks noChangeArrowheads="1"/>
          </p:cNvSpPr>
          <p:nvPr/>
        </p:nvSpPr>
        <p:spPr bwMode="auto">
          <a:xfrm>
            <a:off x="381000" y="4629150"/>
            <a:ext cx="4038600" cy="10239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 name="Rectangle 17"/>
          <p:cNvSpPr>
            <a:spLocks noChangeArrowheads="1"/>
          </p:cNvSpPr>
          <p:nvPr/>
        </p:nvSpPr>
        <p:spPr bwMode="auto">
          <a:xfrm>
            <a:off x="381000" y="2044700"/>
            <a:ext cx="4038600" cy="10239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 name="Line 18"/>
          <p:cNvSpPr>
            <a:spLocks noChangeShapeType="1"/>
          </p:cNvSpPr>
          <p:nvPr/>
        </p:nvSpPr>
        <p:spPr bwMode="auto">
          <a:xfrm flipH="1">
            <a:off x="2362200" y="762000"/>
            <a:ext cx="114300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19"/>
          <p:cNvSpPr>
            <a:spLocks noChangeShapeType="1"/>
          </p:cNvSpPr>
          <p:nvPr/>
        </p:nvSpPr>
        <p:spPr bwMode="auto">
          <a:xfrm>
            <a:off x="5562600" y="762000"/>
            <a:ext cx="114300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20"/>
          <p:cNvSpPr>
            <a:spLocks noChangeShapeType="1"/>
          </p:cNvSpPr>
          <p:nvPr/>
        </p:nvSpPr>
        <p:spPr bwMode="auto">
          <a:xfrm>
            <a:off x="2362200" y="1600200"/>
            <a:ext cx="0" cy="4572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Line 21"/>
          <p:cNvSpPr>
            <a:spLocks noChangeShapeType="1"/>
          </p:cNvSpPr>
          <p:nvPr/>
        </p:nvSpPr>
        <p:spPr bwMode="auto">
          <a:xfrm>
            <a:off x="2362200" y="3048000"/>
            <a:ext cx="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22"/>
          <p:cNvSpPr>
            <a:spLocks noChangeShapeType="1"/>
          </p:cNvSpPr>
          <p:nvPr/>
        </p:nvSpPr>
        <p:spPr bwMode="auto">
          <a:xfrm>
            <a:off x="2362200" y="4343400"/>
            <a:ext cx="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Line 23"/>
          <p:cNvSpPr>
            <a:spLocks noChangeShapeType="1"/>
          </p:cNvSpPr>
          <p:nvPr/>
        </p:nvSpPr>
        <p:spPr bwMode="auto">
          <a:xfrm>
            <a:off x="2362200" y="5638800"/>
            <a:ext cx="0" cy="2286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24"/>
          <p:cNvSpPr>
            <a:spLocks noChangeShapeType="1"/>
          </p:cNvSpPr>
          <p:nvPr/>
        </p:nvSpPr>
        <p:spPr bwMode="auto">
          <a:xfrm>
            <a:off x="6858000" y="1600200"/>
            <a:ext cx="0" cy="4572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5"/>
          <p:cNvSpPr>
            <a:spLocks noChangeShapeType="1"/>
          </p:cNvSpPr>
          <p:nvPr/>
        </p:nvSpPr>
        <p:spPr bwMode="auto">
          <a:xfrm>
            <a:off x="6858000" y="3048000"/>
            <a:ext cx="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26"/>
          <p:cNvSpPr>
            <a:spLocks noChangeShapeType="1"/>
          </p:cNvSpPr>
          <p:nvPr/>
        </p:nvSpPr>
        <p:spPr bwMode="auto">
          <a:xfrm>
            <a:off x="6858000" y="4343400"/>
            <a:ext cx="0" cy="3048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27"/>
          <p:cNvSpPr>
            <a:spLocks noChangeShapeType="1"/>
          </p:cNvSpPr>
          <p:nvPr/>
        </p:nvSpPr>
        <p:spPr bwMode="auto">
          <a:xfrm>
            <a:off x="6858000" y="5638800"/>
            <a:ext cx="0" cy="2286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220077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2724" y="188640"/>
            <a:ext cx="8869755" cy="6408738"/>
          </a:xfrm>
        </p:spPr>
        <p:txBody>
          <a:bodyPr>
            <a:normAutofit lnSpcReduction="10000"/>
          </a:bodyPr>
          <a:lstStyle/>
          <a:p>
            <a:pPr algn="just"/>
            <a:r>
              <a:rPr lang="tk-TM" sz="4000" b="1" dirty="0" smtClean="0">
                <a:latin typeface="Times New Roman" pitchFamily="18" charset="0"/>
              </a:rPr>
              <a:t>       </a:t>
            </a:r>
            <a:r>
              <a:rPr lang="tr-TR" sz="4400" dirty="0" smtClean="0">
                <a:latin typeface="Times New Roman" pitchFamily="18" charset="0"/>
              </a:rPr>
              <a:t>Metafizika </a:t>
            </a:r>
            <a:r>
              <a:rPr lang="tr-TR" sz="4400" dirty="0">
                <a:latin typeface="Times New Roman" pitchFamily="18" charset="0"/>
              </a:rPr>
              <a:t>dünýa düşünmegiň we pikirlenmegiň bir usulydyr. </a:t>
            </a:r>
            <a:br>
              <a:rPr lang="tr-TR" sz="4400" dirty="0">
                <a:latin typeface="Times New Roman" pitchFamily="18" charset="0"/>
              </a:rPr>
            </a:br>
            <a:r>
              <a:rPr lang="tr-TR" sz="4400" dirty="0">
                <a:latin typeface="Times New Roman" pitchFamily="18" charset="0"/>
              </a:rPr>
              <a:t>Bu usulda esasan hadysalaryň we predmetleriň arasyndaky arabaglanyşyga we olaryň özara täsirlerine seredilýär, ösüş prosessi bolsa obýektleriň hil taýdan üýtgemän, mukdar taýdan köpelmegi ýa-da azalmagy bilen düşündirilýär.</a:t>
            </a:r>
            <a:endParaRPr lang="ru-RU" sz="4400" dirty="0">
              <a:latin typeface="Times New Roman" pitchFamily="18" charset="0"/>
            </a:endParaRPr>
          </a:p>
          <a:p>
            <a:endParaRPr lang="ru-RU" dirty="0"/>
          </a:p>
        </p:txBody>
      </p:sp>
    </p:spTree>
    <p:extLst>
      <p:ext uri="{BB962C8B-B14F-4D97-AF65-F5344CB8AC3E}">
        <p14:creationId xmlns:p14="http://schemas.microsoft.com/office/powerpoint/2010/main" val="400092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6747103"/>
          </a:xfrm>
          <a:prstGeom prst="rect">
            <a:avLst/>
          </a:prstGeom>
        </p:spPr>
        <p:txBody>
          <a:bodyPr wrap="square">
            <a:spAutoFit/>
          </a:bodyPr>
          <a:lstStyle/>
          <a:p>
            <a:pPr algn="just">
              <a:lnSpc>
                <a:spcPct val="80000"/>
              </a:lnSpc>
            </a:pPr>
            <a:r>
              <a:rPr lang="sq-AL" sz="3000" dirty="0">
                <a:latin typeface="Times New Roman" pitchFamily="18" charset="0"/>
                <a:cs typeface="Times New Roman" pitchFamily="18" charset="0"/>
              </a:rPr>
              <a:t>Metafizika düşünjesiniň iki manyda ulanylýandygyny bellemek gerek. Metafizika sözi gadymy Gresiýada, umuman, filosofiýa manysynda ulanylypdyr. Grekçe meta – soňky, metafizika – fizikadan soňky, ýagny filosofiýa diýmekdir. Häzirki wagtda hem metafizika sözüniň filosofiýanyň sinonimi hökmünde ulanylýan halatlary bar.</a:t>
            </a:r>
          </a:p>
          <a:p>
            <a:pPr algn="just">
              <a:lnSpc>
                <a:spcPct val="80000"/>
              </a:lnSpc>
            </a:pPr>
            <a:r>
              <a:rPr lang="sq-AL" sz="3000" dirty="0">
                <a:latin typeface="Times New Roman" pitchFamily="18" charset="0"/>
                <a:cs typeface="Times New Roman" pitchFamily="18" charset="0"/>
              </a:rPr>
              <a:t>Metafizika adalgasynyň ikinji manysy akyl ýetirişiň we praktiki işleriň metodologiýasydyr. Şeýle manyda metafizika ХVII-ХVIII asyrlarda agalyk ediji metodologiýa bolupdyr. Munuň özi şol döwürde tebigaty öwreniş ylymlarynyň ýaňy döräp başlamagy bilen, olaryň arasynda diňe mehanikanyň kemala gelmegi bilen baglanyşyklydyr. Munuň özi tebigaty öwreniş ylymlarynyň dünýäniň hadysalaryny we predmetlerini, olaryň alamatlaryny aýry-aýrylykda öwrenýän, olar barada köp sanly faktlary toplaýan döwri bolupdyr</a:t>
            </a:r>
            <a:r>
              <a:rPr lang="sq-AL" sz="3000" b="1" dirty="0"/>
              <a:t>.</a:t>
            </a:r>
            <a:endParaRPr lang="ru-RU" sz="3000" b="1" dirty="0"/>
          </a:p>
        </p:txBody>
      </p:sp>
    </p:spTree>
    <p:extLst>
      <p:ext uri="{BB962C8B-B14F-4D97-AF65-F5344CB8AC3E}">
        <p14:creationId xmlns:p14="http://schemas.microsoft.com/office/powerpoint/2010/main" val="26862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89679"/>
            <a:ext cx="8712968" cy="6186309"/>
          </a:xfrm>
          <a:prstGeom prst="rect">
            <a:avLst/>
          </a:prstGeom>
        </p:spPr>
        <p:txBody>
          <a:bodyPr wrap="square">
            <a:spAutoFit/>
          </a:bodyPr>
          <a:lstStyle/>
          <a:p>
            <a:pPr algn="just"/>
            <a:r>
              <a:rPr lang="sq-AL" sz="3600" dirty="0">
                <a:latin typeface="Times New Roman" pitchFamily="18" charset="0"/>
                <a:cs typeface="Times New Roman" pitchFamily="18" charset="0"/>
              </a:rPr>
              <a:t>Dialektikanyň ählumumylyk häsiýeti onuň tebigatda, adamzat jemgyýetinde, pikirlenmede amal edilýändigi zerarly ol uniwersal hasaplanýar, ählumumy häsiýete eýe bolmak esasda ol ähli ýerde ulanylýar we hereket edýär. Zatlara, hadysalara degişli ählumumy ösüş häsiýeti dialektikanyň esasy mazmunyny düzýär we ähli zatlaryň ösmegi, üýtgemegi dialektikanyň kanunlarynyň hem-de kategoriýalarynyň gatnaşmagynda bolup geçýär.</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929275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6599" y="124306"/>
            <a:ext cx="3024336" cy="3311300"/>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24306"/>
            <a:ext cx="3024336" cy="331236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88640"/>
            <a:ext cx="2790825" cy="331236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3" y="3717032"/>
            <a:ext cx="2952328" cy="286625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1" y="3717033"/>
            <a:ext cx="3456383" cy="2866256"/>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4304" y="3717032"/>
            <a:ext cx="2500684" cy="2866257"/>
          </a:xfrm>
          <a:prstGeom prst="rect">
            <a:avLst/>
          </a:prstGeom>
        </p:spPr>
      </p:pic>
    </p:spTree>
    <p:extLst>
      <p:ext uri="{BB962C8B-B14F-4D97-AF65-F5344CB8AC3E}">
        <p14:creationId xmlns:p14="http://schemas.microsoft.com/office/powerpoint/2010/main" val="381663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6297108"/>
          </a:xfrm>
          <a:prstGeom prst="rect">
            <a:avLst/>
          </a:prstGeom>
        </p:spPr>
        <p:txBody>
          <a:bodyPr wrap="square">
            <a:spAutoFit/>
          </a:bodyPr>
          <a:lstStyle/>
          <a:p>
            <a:pPr algn="just">
              <a:lnSpc>
                <a:spcPct val="90000"/>
              </a:lnSpc>
            </a:pPr>
            <a:r>
              <a:rPr lang="sq-AL" sz="3200" dirty="0">
                <a:latin typeface="Times New Roman" pitchFamily="18" charset="0"/>
                <a:cs typeface="Times New Roman" pitchFamily="18" charset="0"/>
              </a:rPr>
              <a:t>Dialektikanyň iň baý, hemmetaraplaýyn, çuňňur häsiýete eýedigini bellemek gerek, şeýle hem ol ösüşiň umumy we uniwersal (ählitaraplaýyn) baglanyşygyny, özara baglanyşygyny şöhlelendirýär. Bu teswirnamada dialektikanyň iki prinsipi alynýar. Olar dialektikanyň ählumumylyk häsiýeti hem-de obýektiw dünýäniň zatlarynyň, hadysalarynyň arasyndaky uniwersal baglanyşyk bolan ösüş prinsipidir. Ösüşiň we üýtgeýşiň ýok ýerinde bu baglanşyksyz hiç bir zat döremeýär hem-de ýok bolmaýar. Zatlaryň ählumumy baglanyşygy bolan ösüş dialektikanyň esasy prinsipi bolup, her bir zadyň, ösüşiň bolmagynda ol taglymat esasy hem-de ýol-ýörelge bolup çykyş edýär.</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016766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12239"/>
            <a:ext cx="2736304" cy="307274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12238"/>
            <a:ext cx="3600400" cy="307274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12238"/>
            <a:ext cx="2592288" cy="3072745"/>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50" y="3429000"/>
            <a:ext cx="3133725" cy="3176761"/>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9833" y="3429000"/>
            <a:ext cx="5759821" cy="3157435"/>
          </a:xfrm>
          <a:prstGeom prst="rect">
            <a:avLst/>
          </a:prstGeom>
        </p:spPr>
      </p:pic>
    </p:spTree>
    <p:extLst>
      <p:ext uri="{BB962C8B-B14F-4D97-AF65-F5344CB8AC3E}">
        <p14:creationId xmlns:p14="http://schemas.microsoft.com/office/powerpoint/2010/main" val="2763306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TotalTime>
  <Words>849</Words>
  <Application>Microsoft Office PowerPoint</Application>
  <PresentationFormat>Экран (4:3)</PresentationFormat>
  <Paragraphs>43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Модульная</vt:lpstr>
      <vt:lpstr>Dialektika we metafizika</vt:lpstr>
      <vt:lpstr>Dialektika we metafizika barada umumy düşünje.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Metafiziki metodologiýanyň häsiýetli alamatlary:</vt:lpstr>
      <vt:lpstr>3. Dialektiki medodynyň häsiýetli alamatlary.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Dialektika we metafizika</dc:title>
  <dc:creator>User</dc:creator>
  <cp:lastModifiedBy>User</cp:lastModifiedBy>
  <cp:revision>16</cp:revision>
  <dcterms:created xsi:type="dcterms:W3CDTF">2015-10-10T04:34:08Z</dcterms:created>
  <dcterms:modified xsi:type="dcterms:W3CDTF">2015-10-17T04:45:58Z</dcterms:modified>
</cp:coreProperties>
</file>