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0" r:id="rId4"/>
    <p:sldId id="271" r:id="rId5"/>
    <p:sldId id="259" r:id="rId6"/>
    <p:sldId id="260" r:id="rId7"/>
    <p:sldId id="261" r:id="rId8"/>
    <p:sldId id="265" r:id="rId9"/>
    <p:sldId id="264" r:id="rId10"/>
    <p:sldId id="272" r:id="rId11"/>
    <p:sldId id="273" r:id="rId12"/>
    <p:sldId id="274" r:id="rId13"/>
    <p:sldId id="269" r:id="rId1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2" d="100"/>
          <a:sy n="52" d="100"/>
        </p:scale>
        <p:origin x="66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7CC36CFD-8C44-47C4-9A72-52D0B4933B91}" type="datetimeFigureOut">
              <a:rPr lang="en-US"/>
              <a:pPr>
                <a:defRPr/>
              </a:pPr>
              <a:t>12/28/2020</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EEEE0638-80AA-4B48-B57A-A27C7F1356F0}" type="slidenum">
              <a:rPr lang="en-US"/>
              <a:pPr>
                <a:defRPr/>
              </a:pPr>
              <a:t>‹#›</a:t>
            </a:fld>
            <a:endParaRPr lang="en-US"/>
          </a:p>
        </p:txBody>
      </p:sp>
    </p:spTree>
    <p:extLst>
      <p:ext uri="{BB962C8B-B14F-4D97-AF65-F5344CB8AC3E}">
        <p14:creationId xmlns:p14="http://schemas.microsoft.com/office/powerpoint/2010/main" val="48661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E56CF5BB-C4B8-4FD3-A6A3-4394CA8B7C77}" type="datetimeFigureOut">
              <a:rPr lang="en-US"/>
              <a:pPr>
                <a:defRPr/>
              </a:pPr>
              <a:t>12/28/2020</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10EB44C8-B981-4F69-A741-D87B298D08A2}" type="slidenum">
              <a:rPr lang="en-US"/>
              <a:pPr>
                <a:defRPr/>
              </a:pPr>
              <a:t>‹#›</a:t>
            </a:fld>
            <a:endParaRPr lang="en-US"/>
          </a:p>
        </p:txBody>
      </p:sp>
    </p:spTree>
    <p:extLst>
      <p:ext uri="{BB962C8B-B14F-4D97-AF65-F5344CB8AC3E}">
        <p14:creationId xmlns:p14="http://schemas.microsoft.com/office/powerpoint/2010/main" val="209510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97914B83-68E1-4A11-B3D0-11464CC61DDE}"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EC9488-CB58-41AD-A54D-ADB53225E33F}" type="slidenum">
              <a:rPr lang="en-US"/>
              <a:pPr>
                <a:defRPr/>
              </a:pPr>
              <a:t>‹#›</a:t>
            </a:fld>
            <a:endParaRPr lang="en-US"/>
          </a:p>
        </p:txBody>
      </p:sp>
    </p:spTree>
    <p:extLst>
      <p:ext uri="{BB962C8B-B14F-4D97-AF65-F5344CB8AC3E}">
        <p14:creationId xmlns:p14="http://schemas.microsoft.com/office/powerpoint/2010/main" val="2757600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56FDDBFD-3F75-476B-8A17-5EE23B8724FB}" type="datetimeFigureOut">
              <a:rPr lang="en-US"/>
              <a:pPr>
                <a:defRPr/>
              </a:pPr>
              <a:t>12/28/2020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1546A218-53FA-4C37-9A50-2D17F5CED175}" type="slidenum">
              <a:rPr lang="en-US"/>
              <a:pPr>
                <a:defRPr/>
              </a:pPr>
              <a:t>‹#›</a:t>
            </a:fld>
            <a:endParaRPr lang="en-US"/>
          </a:p>
        </p:txBody>
      </p:sp>
    </p:spTree>
    <p:extLst>
      <p:ext uri="{BB962C8B-B14F-4D97-AF65-F5344CB8AC3E}">
        <p14:creationId xmlns:p14="http://schemas.microsoft.com/office/powerpoint/2010/main" val="1055134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CBEEE4F2-3427-4439-AED6-CC8805E836A7}"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420DCC-CCEE-4D23-80F7-029845F28483}" type="slidenum">
              <a:rPr lang="en-US"/>
              <a:pPr>
                <a:defRPr/>
              </a:pPr>
              <a:t>‹#›</a:t>
            </a:fld>
            <a:endParaRPr lang="en-US"/>
          </a:p>
        </p:txBody>
      </p:sp>
    </p:spTree>
    <p:extLst>
      <p:ext uri="{BB962C8B-B14F-4D97-AF65-F5344CB8AC3E}">
        <p14:creationId xmlns:p14="http://schemas.microsoft.com/office/powerpoint/2010/main" val="3154118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137BB9A-81A7-40BA-BC51-FBFDE6872AC2}" type="datetimeFigureOut">
              <a:rPr lang="en-US"/>
              <a:pPr>
                <a:defRPr/>
              </a:pPr>
              <a:t>12/28/2020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5B064D8B-4CB1-4E16-8620-047BD92B3FBF}" type="slidenum">
              <a:rPr lang="en-US"/>
              <a:pPr>
                <a:defRPr/>
              </a:pPr>
              <a:t>‹#›</a:t>
            </a:fld>
            <a:endParaRPr lang="en-US"/>
          </a:p>
        </p:txBody>
      </p:sp>
    </p:spTree>
    <p:extLst>
      <p:ext uri="{BB962C8B-B14F-4D97-AF65-F5344CB8AC3E}">
        <p14:creationId xmlns:p14="http://schemas.microsoft.com/office/powerpoint/2010/main" val="1591750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0E916ECA-0C31-4F83-A62E-2F9561870653}" type="datetimeFigureOut">
              <a:rPr lang="en-US"/>
              <a:pPr>
                <a:defRPr/>
              </a:pPr>
              <a:t>12/28/2020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59A4DDA-B19B-485F-B52F-EB17E6959D50}" type="slidenum">
              <a:rPr lang="en-US"/>
              <a:pPr>
                <a:defRPr/>
              </a:pPr>
              <a:t>‹#›</a:t>
            </a:fld>
            <a:endParaRPr lang="en-US"/>
          </a:p>
        </p:txBody>
      </p:sp>
    </p:spTree>
    <p:extLst>
      <p:ext uri="{BB962C8B-B14F-4D97-AF65-F5344CB8AC3E}">
        <p14:creationId xmlns:p14="http://schemas.microsoft.com/office/powerpoint/2010/main" val="292267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4A0FD2E8-A40B-404A-B20A-A0DE8159D47D}"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52B5D9-F26C-4E96-89A3-9A38A53E296E}" type="slidenum">
              <a:rPr lang="en-US"/>
              <a:pPr>
                <a:defRPr/>
              </a:pPr>
              <a:t>‹#›</a:t>
            </a:fld>
            <a:endParaRPr lang="en-US"/>
          </a:p>
        </p:txBody>
      </p:sp>
    </p:spTree>
    <p:extLst>
      <p:ext uri="{BB962C8B-B14F-4D97-AF65-F5344CB8AC3E}">
        <p14:creationId xmlns:p14="http://schemas.microsoft.com/office/powerpoint/2010/main" val="3787103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79AFD157-562D-411E-96FE-16F8B83AA510}"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BB0575-6757-435B-8490-BB4307C70714}" type="slidenum">
              <a:rPr lang="en-US"/>
              <a:pPr>
                <a:defRPr/>
              </a:pPr>
              <a:t>‹#›</a:t>
            </a:fld>
            <a:endParaRPr lang="en-US"/>
          </a:p>
        </p:txBody>
      </p:sp>
    </p:spTree>
    <p:extLst>
      <p:ext uri="{BB962C8B-B14F-4D97-AF65-F5344CB8AC3E}">
        <p14:creationId xmlns:p14="http://schemas.microsoft.com/office/powerpoint/2010/main" val="225835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D3D34D6-4A25-42B2-B6FF-850060B3BCFC}"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E05415-D3CA-44AD-BF11-F564319E819F}" type="slidenum">
              <a:rPr lang="en-US"/>
              <a:pPr>
                <a:defRPr/>
              </a:pPr>
              <a:t>‹#›</a:t>
            </a:fld>
            <a:endParaRPr lang="en-US"/>
          </a:p>
        </p:txBody>
      </p:sp>
    </p:spTree>
    <p:extLst>
      <p:ext uri="{BB962C8B-B14F-4D97-AF65-F5344CB8AC3E}">
        <p14:creationId xmlns:p14="http://schemas.microsoft.com/office/powerpoint/2010/main" val="338104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B057CAAD-B12C-4E6B-BE2A-66A54DDF89D1}"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754E8B-8ADB-4FEE-8370-D72A6E5922E3}" type="slidenum">
              <a:rPr lang="en-US"/>
              <a:pPr>
                <a:defRPr/>
              </a:pPr>
              <a:t>‹#›</a:t>
            </a:fld>
            <a:endParaRPr lang="en-US"/>
          </a:p>
        </p:txBody>
      </p:sp>
    </p:spTree>
    <p:extLst>
      <p:ext uri="{BB962C8B-B14F-4D97-AF65-F5344CB8AC3E}">
        <p14:creationId xmlns:p14="http://schemas.microsoft.com/office/powerpoint/2010/main" val="147525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23464D27-BA22-4BE5-9D58-6DDA7AC9A9E7}"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1E0342-0823-40D2-BEF7-76052AAB8B68}" type="slidenum">
              <a:rPr lang="en-US"/>
              <a:pPr>
                <a:defRPr/>
              </a:pPr>
              <a:t>‹#›</a:t>
            </a:fld>
            <a:endParaRPr lang="en-US"/>
          </a:p>
        </p:txBody>
      </p:sp>
    </p:spTree>
    <p:extLst>
      <p:ext uri="{BB962C8B-B14F-4D97-AF65-F5344CB8AC3E}">
        <p14:creationId xmlns:p14="http://schemas.microsoft.com/office/powerpoint/2010/main" val="256779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D9F459DE-FF4C-4A58-B216-0633218F6592}" type="datetimeFigureOut">
              <a:rPr lang="en-US"/>
              <a:pPr>
                <a:defRPr/>
              </a:pPr>
              <a:t>12/28/2020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56E065A-02AC-47FF-B816-53C7015BC9BC}" type="slidenum">
              <a:rPr lang="en-US"/>
              <a:pPr>
                <a:defRPr/>
              </a:pPr>
              <a:t>‹#›</a:t>
            </a:fld>
            <a:endParaRPr lang="en-US"/>
          </a:p>
        </p:txBody>
      </p:sp>
    </p:spTree>
    <p:extLst>
      <p:ext uri="{BB962C8B-B14F-4D97-AF65-F5344CB8AC3E}">
        <p14:creationId xmlns:p14="http://schemas.microsoft.com/office/powerpoint/2010/main" val="182393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927C0BE2-85D1-442C-8157-8240AEBF8B9C}" type="datetimeFigureOut">
              <a:rPr lang="en-US"/>
              <a:pPr>
                <a:defRPr/>
              </a:pPr>
              <a:t>12/28/2020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B0A2A98-56B4-49D0-B1AB-C803798593C1}" type="slidenum">
              <a:rPr lang="en-US"/>
              <a:pPr>
                <a:defRPr/>
              </a:pPr>
              <a:t>‹#›</a:t>
            </a:fld>
            <a:endParaRPr lang="en-US"/>
          </a:p>
        </p:txBody>
      </p:sp>
    </p:spTree>
    <p:extLst>
      <p:ext uri="{BB962C8B-B14F-4D97-AF65-F5344CB8AC3E}">
        <p14:creationId xmlns:p14="http://schemas.microsoft.com/office/powerpoint/2010/main" val="198765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0B33D8-568C-4ED5-B4E4-AADCC5EEF043}" type="datetimeFigureOut">
              <a:rPr lang="en-US"/>
              <a:pPr>
                <a:defRPr/>
              </a:pPr>
              <a:t>12/28/2020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5E5C9E3-3790-4CAC-87B5-CC23353F6972}" type="slidenum">
              <a:rPr lang="en-US"/>
              <a:pPr>
                <a:defRPr/>
              </a:pPr>
              <a:t>‹#›</a:t>
            </a:fld>
            <a:endParaRPr lang="en-US"/>
          </a:p>
        </p:txBody>
      </p:sp>
    </p:spTree>
    <p:extLst>
      <p:ext uri="{BB962C8B-B14F-4D97-AF65-F5344CB8AC3E}">
        <p14:creationId xmlns:p14="http://schemas.microsoft.com/office/powerpoint/2010/main" val="236822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1D4CD0E-202A-45A0-90CC-E47CF27E45E2}"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E0A0A-DD23-4585-8966-85DBB8C24337}" type="slidenum">
              <a:rPr lang="en-US"/>
              <a:pPr>
                <a:defRPr/>
              </a:pPr>
              <a:t>‹#›</a:t>
            </a:fld>
            <a:endParaRPr lang="en-US"/>
          </a:p>
        </p:txBody>
      </p:sp>
    </p:spTree>
    <p:extLst>
      <p:ext uri="{BB962C8B-B14F-4D97-AF65-F5344CB8AC3E}">
        <p14:creationId xmlns:p14="http://schemas.microsoft.com/office/powerpoint/2010/main" val="1191125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0559DB68-21F0-40DA-A261-F131CF6D6EC0}"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F8DE6D-5B95-4A11-93CC-9A22629C30EF}" type="slidenum">
              <a:rPr lang="en-US"/>
              <a:pPr>
                <a:defRPr/>
              </a:pPr>
              <a:t>‹#›</a:t>
            </a:fld>
            <a:endParaRPr lang="en-US"/>
          </a:p>
        </p:txBody>
      </p:sp>
    </p:spTree>
    <p:extLst>
      <p:ext uri="{BB962C8B-B14F-4D97-AF65-F5344CB8AC3E}">
        <p14:creationId xmlns:p14="http://schemas.microsoft.com/office/powerpoint/2010/main" val="78732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1B1122E1-8E47-43D1-B41C-7539A1E0CA4E}" type="datetimeFigureOut">
              <a:rPr lang="en-US"/>
              <a:pPr>
                <a:defRPr/>
              </a:pPr>
              <a:t>12/28/2020</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059F1F0B-2F45-40A4-B265-19F0B40B4E7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6"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7" r:id="rId12"/>
    <p:sldLayoutId id="2147483882" r:id="rId13"/>
    <p:sldLayoutId id="2147483888" r:id="rId14"/>
    <p:sldLayoutId id="2147483883" r:id="rId15"/>
    <p:sldLayoutId id="2147483884" r:id="rId16"/>
    <p:sldLayoutId id="214748388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3" y="685800"/>
            <a:ext cx="11136312" cy="2971800"/>
          </a:xfrm>
        </p:spPr>
        <p:txBody>
          <a:bodyPr/>
          <a:lstStyle/>
          <a:p>
            <a:pPr eaLnBrk="1" fontAlgn="auto" hangingPunct="1">
              <a:spcAft>
                <a:spcPts val="0"/>
              </a:spcAft>
              <a:defRPr/>
            </a:pPr>
            <a:r>
              <a:rPr lang="tk-TM" b="1" dirty="0" smtClean="0">
                <a:solidFill>
                  <a:schemeClr val="bg1"/>
                </a:solidFill>
                <a:latin typeface="Times New Roman" panose="02020603050405020304" pitchFamily="18" charset="0"/>
                <a:cs typeface="Times New Roman" panose="02020603050405020304" pitchFamily="18" charset="0"/>
              </a:rPr>
              <a:t>Ders:</a:t>
            </a:r>
            <a:r>
              <a:rPr lang="tk-TM" dirty="0" smtClean="0">
                <a:latin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cs typeface="Times New Roman" panose="02020603050405020304" pitchFamily="18" charset="0"/>
              </a:rPr>
              <a:t>Çyzuwly geometriýa we inženerçilik grafikasy</a:t>
            </a:r>
            <a:endParaRPr lang="ru-RU" b="1" dirty="0">
              <a:latin typeface="Times New Roman" panose="02020603050405020304" pitchFamily="18" charset="0"/>
              <a:cs typeface="Times New Roman" panose="02020603050405020304" pitchFamily="18" charset="0"/>
            </a:endParaRPr>
          </a:p>
        </p:txBody>
      </p:sp>
      <p:sp>
        <p:nvSpPr>
          <p:cNvPr id="5123" name="Подзаголовок 2"/>
          <p:cNvSpPr>
            <a:spLocks noGrp="1"/>
          </p:cNvSpPr>
          <p:nvPr>
            <p:ph type="subTitle" idx="1"/>
          </p:nvPr>
        </p:nvSpPr>
        <p:spPr>
          <a:xfrm>
            <a:off x="684213" y="3843338"/>
            <a:ext cx="11195050" cy="1947862"/>
          </a:xfrm>
        </p:spPr>
        <p:txBody>
          <a:bodyPr/>
          <a:lstStyle/>
          <a:p>
            <a:pPr eaLnBrk="1" hangingPunct="1"/>
            <a:r>
              <a:rPr lang="tk-TM" altLang="ru-RU" sz="3600" b="1" dirty="0" smtClean="0">
                <a:solidFill>
                  <a:schemeClr val="bg1"/>
                </a:solidFill>
                <a:latin typeface="Times New Roman" panose="02020603050405020304" pitchFamily="18" charset="0"/>
                <a:cs typeface="Times New Roman" panose="02020603050405020304" pitchFamily="18" charset="0"/>
              </a:rPr>
              <a:t>Mugallym:</a:t>
            </a:r>
            <a:r>
              <a:rPr lang="tk-TM" altLang="ru-RU" sz="3600" dirty="0" smtClean="0">
                <a:solidFill>
                  <a:schemeClr val="tx1"/>
                </a:solidFill>
                <a:latin typeface="Times New Roman" panose="02020603050405020304" pitchFamily="18" charset="0"/>
                <a:cs typeface="Times New Roman" panose="02020603050405020304" pitchFamily="18" charset="0"/>
              </a:rPr>
              <a:t> </a:t>
            </a:r>
            <a:r>
              <a:rPr lang="tk-TM" altLang="ru-RU" sz="3600" b="1" dirty="0" smtClean="0">
                <a:solidFill>
                  <a:schemeClr val="tx1"/>
                </a:solidFill>
                <a:latin typeface="Times New Roman" panose="02020603050405020304" pitchFamily="18" charset="0"/>
                <a:cs typeface="Times New Roman" panose="02020603050405020304" pitchFamily="18" charset="0"/>
              </a:rPr>
              <a:t>Öremedow Akmyrat</a:t>
            </a:r>
            <a:endParaRPr lang="ru-RU" altLang="ru-RU" sz="36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0" y="0"/>
            <a:ext cx="3632200" cy="6858000"/>
          </a:xfrm>
        </p:spPr>
        <p:txBody>
          <a:bodyPr wrap="square" numCol="1" anchorCtr="0" compatLnSpc="1">
            <a:prstTxWarp prst="textNoShape">
              <a:avLst/>
            </a:prstTxWarp>
          </a:bodyPr>
          <a:lstStyle/>
          <a:p>
            <a:r>
              <a:rPr lang="tk-TM" altLang="ru-RU" cap="none" smtClean="0">
                <a:ln>
                  <a:noFill/>
                </a:ln>
                <a:latin typeface="Times New Roman" panose="02020603050405020304" pitchFamily="18" charset="0"/>
                <a:cs typeface="Times New Roman" panose="02020603050405020304" pitchFamily="18" charset="0"/>
              </a:rPr>
              <a:t>Konusyň silindr bilen kesişmegi</a:t>
            </a:r>
            <a:br>
              <a:rPr lang="tk-TM" altLang="ru-RU" cap="none" smtClean="0">
                <a:ln>
                  <a:noFill/>
                </a:ln>
                <a:latin typeface="Times New Roman" panose="02020603050405020304" pitchFamily="18" charset="0"/>
                <a:cs typeface="Times New Roman" panose="02020603050405020304" pitchFamily="18" charset="0"/>
              </a:rPr>
            </a:br>
            <a:endParaRPr lang="ru-RU" altLang="ru-RU" cap="none" smtClean="0">
              <a:ln>
                <a:noFill/>
              </a:ln>
              <a:latin typeface="Times New Roman" panose="02020603050405020304" pitchFamily="18" charset="0"/>
              <a:cs typeface="Times New Roman" panose="02020603050405020304" pitchFamily="18" charset="0"/>
            </a:endParaRPr>
          </a:p>
        </p:txBody>
      </p:sp>
      <p:pic>
        <p:nvPicPr>
          <p:cNvPr id="14339" name="Рисунок 2" descr="C:\Users\User\Desktop\Ismailow B. gollanma\2018-03-24\d (25).JPG"/>
          <p:cNvPicPr>
            <a:picLocks noChangeAspect="1" noChangeArrowheads="1"/>
          </p:cNvPicPr>
          <p:nvPr/>
        </p:nvPicPr>
        <p:blipFill>
          <a:blip r:embed="rId2">
            <a:extLst>
              <a:ext uri="{28A0092B-C50C-407E-A947-70E740481C1C}">
                <a14:useLocalDpi xmlns:a14="http://schemas.microsoft.com/office/drawing/2010/main" val="0"/>
              </a:ext>
            </a:extLst>
          </a:blip>
          <a:srcRect r="47243"/>
          <a:stretch>
            <a:fillRect/>
          </a:stretch>
        </p:blipFill>
        <p:spPr bwMode="auto">
          <a:xfrm>
            <a:off x="4381500" y="107950"/>
            <a:ext cx="4837113" cy="664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cap="none" smtClean="0">
                <a:ln>
                  <a:noFill/>
                </a:ln>
                <a:latin typeface="Times New Roman" panose="02020603050405020304" pitchFamily="18" charset="0"/>
                <a:cs typeface="Times New Roman" panose="02020603050405020304" pitchFamily="18" charset="0"/>
              </a:rPr>
              <a:t>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radiusly kesiji sferany geçirip, 2'' we 11'' nokatlar tapylýar.  Bu ýerde 2'' nokat 2</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 bilen, 11'' nokat 11</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'‘nokat bilen gabat gelýär. Bu nokatlar berlen konusyň </a:t>
            </a:r>
            <a:r>
              <a:rPr lang="ru-RU" altLang="ru-RU" b="1" cap="none" smtClean="0">
                <a:ln>
                  <a:noFill/>
                </a:ln>
                <a:latin typeface="Times New Roman" panose="02020603050405020304" pitchFamily="18" charset="0"/>
                <a:cs typeface="Times New Roman" panose="02020603050405020304" pitchFamily="18" charset="0"/>
              </a:rPr>
              <a:t>z</a:t>
            </a:r>
            <a:r>
              <a:rPr lang="ru-RU" altLang="ru-RU" cap="none" smtClean="0">
                <a:ln>
                  <a:noFill/>
                </a:ln>
                <a:latin typeface="Times New Roman" panose="02020603050405020304" pitchFamily="18" charset="0"/>
                <a:cs typeface="Times New Roman" panose="02020603050405020304" pitchFamily="18" charset="0"/>
              </a:rPr>
              <a:t> okuna parallel bolan simmetriýa okuna iň ýakyn nokatlardyr. Şondan soň,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radiusdan uly, r</a:t>
            </a:r>
            <a:r>
              <a:rPr lang="ru-RU" altLang="ru-RU" cap="none" baseline="-25000" smtClean="0">
                <a:ln>
                  <a:noFill/>
                </a:ln>
                <a:latin typeface="Times New Roman" panose="02020603050405020304" pitchFamily="18" charset="0"/>
                <a:cs typeface="Times New Roman" panose="02020603050405020304" pitchFamily="18" charset="0"/>
              </a:rPr>
              <a:t>maх</a:t>
            </a:r>
            <a:r>
              <a:rPr lang="ru-RU" altLang="ru-RU" cap="none" smtClean="0">
                <a:ln>
                  <a:noFill/>
                </a:ln>
                <a:latin typeface="Times New Roman" panose="02020603050405020304" pitchFamily="18" charset="0"/>
                <a:cs typeface="Times New Roman" panose="02020603050405020304" pitchFamily="18" charset="0"/>
              </a:rPr>
              <a:t> radiusdan kiçi radiusly kesiji sferalary geçirip, 3'', 4'', 5'', 6'', 7'', 10'', 12'' we 13'' nokatlar tapylýar. Olar bilen 3</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4</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5</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6</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7</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10</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12</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we 13</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nokatlar bilen gabat gelýär. Üstleriň kesişme çyzygynda 4'', 5'', 11'' we 12'' nokatlaryň birikmesinde emele gelen egri çyzygyň berlen silindriň simmetriýa oky bilen kesişme nokatlary a'' we b'' bilen bellenilýär. Bu nokatlar a</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we b</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nokatlar bilen gabat gelýärler.</a:t>
            </a:r>
            <a:br>
              <a:rPr lang="ru-RU" altLang="ru-RU" cap="none" smtClean="0">
                <a:ln>
                  <a:noFill/>
                </a:ln>
                <a:latin typeface="Times New Roman" panose="02020603050405020304" pitchFamily="18" charset="0"/>
                <a:cs typeface="Times New Roman" panose="02020603050405020304" pitchFamily="18" charset="0"/>
              </a:rPr>
            </a:br>
            <a:endParaRPr lang="ru-RU" altLang="ru-RU" cap="none" smtClean="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4'</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3'</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2'</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 2', 3', 4'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hem-de</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11</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10</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9</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10', 11'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b'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1'', 2'', 3'', 4'', 5'', 6'', 7''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8''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hem-de</a:t>
            </a:r>
            <a:r>
              <a:rPr lang="ru-RU" cap="none" dirty="0" smtClean="0">
                <a:latin typeface="Times New Roman" panose="02020603050405020304" pitchFamily="18" charset="0"/>
                <a:cs typeface="Times New Roman" panose="02020603050405020304" pitchFamily="18" charset="0"/>
              </a:rPr>
              <a:t> 9'', 10'', 11'', 12'', 13''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14''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aňyrda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gelýärler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böleginiň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4'''</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3'''</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2'''</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1''',2''', 3''', 4'''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aňyrda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17</a:t>
            </a:r>
            <a:r>
              <a:rPr lang="tk-TM" b="1" dirty="0" smtClean="0">
                <a:latin typeface="Times New Roman" panose="02020603050405020304" pitchFamily="18" charset="0"/>
                <a:cs typeface="Times New Roman" panose="02020603050405020304" pitchFamily="18" charset="0"/>
              </a:rPr>
              <a:t>-nj</a:t>
            </a:r>
            <a:r>
              <a:rPr lang="en-US" b="1" dirty="0" err="1" smtClean="0">
                <a:latin typeface="Times New Roman" panose="02020603050405020304" pitchFamily="18" charset="0"/>
                <a:cs typeface="Times New Roman" panose="02020603050405020304" pitchFamily="18" charset="0"/>
              </a:rPr>
              <a:t>i</a:t>
            </a:r>
            <a:r>
              <a:rPr lang="tk-TM" b="1" dirty="0" smtClean="0">
                <a:latin typeface="Times New Roman" panose="02020603050405020304" pitchFamily="18" charset="0"/>
                <a:cs typeface="Times New Roman" panose="02020603050405020304" pitchFamily="18" charset="0"/>
              </a:rPr>
              <a:t>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en-US" b="1" dirty="0" smtClean="0">
                <a:solidFill>
                  <a:schemeClr val="bg1"/>
                </a:solidFill>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Üstleriň</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özara</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kesişmekleri</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Kesiji</a:t>
            </a:r>
            <a:r>
              <a:rPr lang="ru-RU"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sferalar</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usuly</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dirty="0" smtClean="0"/>
              <a:t>                          </a:t>
            </a:r>
            <a:br>
              <a:rPr lang="en-US" dirty="0" smtClean="0"/>
            </a:br>
            <a:r>
              <a:rPr lang="en-US" dirty="0"/>
              <a:t> </a:t>
            </a:r>
            <a:r>
              <a:rPr lang="en-US" dirty="0" smtClean="0"/>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r>
              <a:rPr lang="en-US" dirty="0"/>
              <a:t/>
            </a:r>
            <a:br>
              <a:rPr lang="en-US" dirty="0"/>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a:t>
            </a:r>
            <a:r>
              <a:rPr lang="ru-RU" cap="none" dirty="0" smtClean="0">
                <a:latin typeface="Times New Roman" panose="02020603050405020304" pitchFamily="18" charset="0"/>
                <a:cs typeface="Times New Roman" panose="02020603050405020304" pitchFamily="18" charset="0"/>
              </a:rPr>
              <a:t>ň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kesişmekleri</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kesişmegi</a:t>
            </a:r>
            <a:r>
              <a:rPr lang="ru-RU" dirty="0" smtClean="0"/>
              <a:t>.</a:t>
            </a: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80963" y="5360988"/>
            <a:ext cx="11920537" cy="882650"/>
          </a:xfrm>
        </p:spPr>
        <p:txBody>
          <a:bodyPr wrap="square" numCol="1" anchorCtr="0" compatLnSpc="1">
            <a:prstTxWarp prst="textNoShape">
              <a:avLst/>
            </a:prstTxWarp>
          </a:bodyPr>
          <a:lstStyle/>
          <a:p>
            <a:pPr algn="ctr"/>
            <a:r>
              <a:rPr lang="tk-TM" altLang="ru-RU" cap="none" smtClean="0">
                <a:ln>
                  <a:noFill/>
                </a:ln>
                <a:latin typeface="Times New Roman" panose="02020603050405020304" pitchFamily="18" charset="0"/>
                <a:cs typeface="Times New Roman" panose="02020603050405020304" pitchFamily="18" charset="0"/>
              </a:rPr>
              <a:t>Üstleriň özara kesişmegi</a:t>
            </a:r>
            <a:endParaRPr lang="ru-RU" altLang="ru-RU" cap="none" smtClean="0">
              <a:ln>
                <a:noFill/>
              </a:ln>
              <a:latin typeface="Times New Roman" panose="02020603050405020304" pitchFamily="18" charset="0"/>
              <a:cs typeface="Times New Roman" panose="02020603050405020304" pitchFamily="18" charset="0"/>
            </a:endParaRPr>
          </a:p>
        </p:txBody>
      </p:sp>
      <p:pic>
        <p:nvPicPr>
          <p:cNvPr id="7171" name="Рисунок 6" descr="C:\Users\User\Desktop\Ismailow B. gollanma\2018-03-27\Scan10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975" y="973138"/>
            <a:ext cx="4402138"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Рисунок 7" descr="C:\Users\User\Desktop\Ismailow B. gollanma\2018-03-27\Scan10009 копи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7163" y="973138"/>
            <a:ext cx="4511675"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17.1.</a:t>
            </a:r>
            <a:r>
              <a:rPr lang="tk-TM"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kesişende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umumy</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merkezli</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amatlydyr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aşakdaky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şertiň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ýetirilmegi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zerurdyr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ikisi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aýlanma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b="1"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bolşy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cap="none" smtClean="0">
                <a:ln>
                  <a:noFill/>
                </a:ln>
                <a:latin typeface="Times New Roman" panose="02020603050405020304" pitchFamily="18" charset="0"/>
                <a:cs typeface="Times New Roman" panose="02020603050405020304" pitchFamily="18" charset="0"/>
              </a:rPr>
              <a:t>Kesiji sferalar usulynda berlen üstleriň kesişme çyzygyny tapmak üçin, olaryň diňe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tekizlikdäki proýeksiýalaryny ulanmak ýeterlikdir. Ilki kesiji sferalaryň merkezi bolan, </a:t>
            </a:r>
            <a:r>
              <a:rPr lang="ru-RU" altLang="ru-RU" b="1" cap="none" smtClean="0">
                <a:ln>
                  <a:noFill/>
                </a:ln>
                <a:latin typeface="Times New Roman" panose="02020603050405020304" pitchFamily="18" charset="0"/>
                <a:cs typeface="Times New Roman" panose="02020603050405020304" pitchFamily="18" charset="0"/>
              </a:rPr>
              <a:t>O</a:t>
            </a:r>
            <a:r>
              <a:rPr lang="ru-RU" altLang="ru-RU" cap="none" smtClean="0">
                <a:ln>
                  <a:noFill/>
                </a:ln>
                <a:latin typeface="Times New Roman" panose="02020603050405020304" pitchFamily="18" charset="0"/>
                <a:cs typeface="Times New Roman" panose="02020603050405020304" pitchFamily="18" charset="0"/>
              </a:rPr>
              <a:t> nokat tapylýar. Ol iki üstüň simmetriýa (dik) oklarynyň özara kesişýän nokadydyr. Merkezi nokady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tekizlikde O'' bilen belläp, geçiriljek kesiji sferalaryň iň kiçi we iň uly radiuslary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we r</a:t>
            </a:r>
            <a:r>
              <a:rPr lang="ru-RU" altLang="ru-RU" cap="none" baseline="-25000" smtClean="0">
                <a:ln>
                  <a:noFill/>
                </a:ln>
                <a:latin typeface="Times New Roman" panose="02020603050405020304" pitchFamily="18" charset="0"/>
                <a:cs typeface="Times New Roman" panose="02020603050405020304" pitchFamily="18" charset="0"/>
              </a:rPr>
              <a:t>max</a:t>
            </a:r>
            <a:r>
              <a:rPr lang="ru-RU" altLang="ru-RU" cap="none" smtClean="0">
                <a:ln>
                  <a:noFill/>
                </a:ln>
                <a:latin typeface="Times New Roman" panose="02020603050405020304" pitchFamily="18" charset="0"/>
                <a:cs typeface="Times New Roman" panose="02020603050405020304" pitchFamily="18" charset="0"/>
              </a:rPr>
              <a:t>) tapylýar.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radiusly sfera geçirilende üstleriň biriniň emele getirijisine galtaşýan, beýlekisiniň emele getirijisi bilen kesişýän ýagdaýda bolmagy hökmanydyr. Bu şertler ýerine ýetmese,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 nädogrydyr.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17.2.</a:t>
            </a:r>
            <a:r>
              <a:rPr lang="tk-TM" cap="none" dirty="0" smtClean="0">
                <a:latin typeface="Times New Roman" panose="02020603050405020304" pitchFamily="18" charset="0"/>
                <a:cs typeface="Times New Roman" panose="02020603050405020304" pitchFamily="18" charset="0"/>
              </a:rPr>
              <a:t> </a:t>
            </a:r>
            <a:r>
              <a:rPr lang="ru-RU" cap="none" dirty="0" smtClean="0">
                <a:latin typeface="Times New Roman" panose="02020603050405020304" pitchFamily="18" charset="0"/>
                <a:cs typeface="Times New Roman" panose="02020603050405020304" pitchFamily="18" charset="0"/>
              </a:rPr>
              <a:t>O'' </a:t>
            </a:r>
            <a:r>
              <a:rPr lang="ru-RU" cap="none" dirty="0" err="1" smtClean="0">
                <a:latin typeface="Times New Roman" panose="02020603050405020304" pitchFamily="18" charset="0"/>
                <a:cs typeface="Times New Roman" panose="02020603050405020304" pitchFamily="18" charset="0"/>
              </a:rPr>
              <a:t>merkezden</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60mm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galtaşýan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geçirilse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beýleki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Emma</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79mm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galtaşýan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beýleki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sferadyr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görnüşi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Diýmek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frontal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1'', 7'', 8''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10''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dört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O''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sferadyr</a:t>
            </a:r>
            <a:r>
              <a:rPr lang="ru-RU" cap="none" dirty="0" smtClean="0">
                <a:latin typeface="Times New Roman" panose="02020603050405020304" pitchFamily="18" charset="0"/>
                <a:cs typeface="Times New Roman" panose="02020603050405020304" pitchFamily="18" charset="0"/>
              </a:rPr>
              <a:t>.</a:t>
            </a: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bwMode="auto">
          <a:xfrm>
            <a:off x="0" y="955675"/>
            <a:ext cx="3184525" cy="4772025"/>
          </a:xfrm>
        </p:spPr>
        <p:txBody>
          <a:bodyPr wrap="square" numCol="1" anchorCtr="0" compatLnSpc="1">
            <a:prstTxWarp prst="textNoShape">
              <a:avLst/>
            </a:prstTxWarp>
          </a:bodyPr>
          <a:lstStyle/>
          <a:p>
            <a:r>
              <a:rPr lang="tk-TM" altLang="ru-RU" sz="3200" cap="none" smtClean="0">
                <a:ln>
                  <a:noFill/>
                </a:ln>
                <a:latin typeface="Times New Roman" panose="02020603050405020304" pitchFamily="18" charset="0"/>
                <a:cs typeface="Times New Roman" panose="02020603050405020304" pitchFamily="18" charset="0"/>
              </a:rPr>
              <a:t>Iki konusyň özara kesişmegi</a:t>
            </a:r>
            <a:endParaRPr lang="ru-RU" altLang="ru-RU" sz="3200" cap="none" smtClean="0">
              <a:ln>
                <a:noFill/>
              </a:ln>
              <a:latin typeface="Times New Roman" panose="02020603050405020304" pitchFamily="18" charset="0"/>
              <a:cs typeface="Times New Roman" panose="02020603050405020304" pitchFamily="18" charset="0"/>
            </a:endParaRPr>
          </a:p>
        </p:txBody>
      </p:sp>
      <p:pic>
        <p:nvPicPr>
          <p:cNvPr id="11267" name="Рисунок 3" descr="C:\Users\User\Desktop\Ismailow B. gollanma\2018-03-24\d (23).JPG"/>
          <p:cNvPicPr>
            <a:picLocks noChangeAspect="1" noChangeArrowheads="1"/>
          </p:cNvPicPr>
          <p:nvPr/>
        </p:nvPicPr>
        <p:blipFill>
          <a:blip r:embed="rId2">
            <a:extLst>
              <a:ext uri="{28A0092B-C50C-407E-A947-70E740481C1C}">
                <a14:useLocalDpi xmlns:a14="http://schemas.microsoft.com/office/drawing/2010/main" val="0"/>
              </a:ext>
            </a:extLst>
          </a:blip>
          <a:srcRect l="2" t="-2" r="49519" b="-369"/>
          <a:stretch>
            <a:fillRect/>
          </a:stretch>
        </p:blipFill>
        <p:spPr bwMode="auto">
          <a:xfrm>
            <a:off x="4613275" y="92075"/>
            <a:ext cx="4805363"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Şu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mysalda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7''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kiçi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Ilki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sferanyň</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60mm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arkaly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Netijede</a:t>
            </a:r>
            <a:r>
              <a:rPr lang="en-US"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60mm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esasyna</a:t>
            </a:r>
            <a:r>
              <a:rPr lang="en-US" cap="none" dirty="0" smtClean="0">
                <a:latin typeface="Times New Roman" panose="02020603050405020304" pitchFamily="18" charset="0"/>
                <a:cs typeface="Times New Roman" panose="02020603050405020304" pitchFamily="18" charset="0"/>
              </a:rPr>
              <a:t> parallel </a:t>
            </a:r>
            <a:r>
              <a:rPr lang="en-US" cap="none" dirty="0" err="1" smtClean="0">
                <a:latin typeface="Times New Roman" panose="02020603050405020304" pitchFamily="18" charset="0"/>
                <a:cs typeface="Times New Roman" panose="02020603050405020304" pitchFamily="18" charset="0"/>
              </a:rPr>
              <a:t>bolan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iki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sany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gelýär</a:t>
            </a:r>
            <a:r>
              <a:rPr lang="en-US" cap="none" dirty="0" smtClean="0">
                <a:latin typeface="Times New Roman" panose="02020603050405020304" pitchFamily="18" charset="0"/>
                <a:cs typeface="Times New Roman" panose="02020603050405020304" pitchFamily="18" charset="0"/>
              </a:rPr>
              <a:t>. Bu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çyzyklar</a:t>
            </a:r>
            <a:r>
              <a:rPr lang="en-US"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radiusly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sferanyň</a:t>
            </a:r>
            <a:r>
              <a:rPr lang="en-US"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60mm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kesişme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çyzyklarydyr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Kesiji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a:t>
            </a:r>
            <a:r>
              <a:rPr lang="en-US"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79mm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getirijileri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kesişmeýär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emma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galtaşýar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Şonuň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kesiji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sferanyň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getirijisine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galtaşma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nokady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tapylýar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Ol</a:t>
            </a:r>
            <a:r>
              <a:rPr lang="en-US"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79mm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getirijisi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oňa</a:t>
            </a:r>
            <a:r>
              <a:rPr lang="en-US" cap="none" dirty="0" smtClean="0">
                <a:latin typeface="Times New Roman" panose="02020603050405020304" pitchFamily="18" charset="0"/>
                <a:cs typeface="Times New Roman" panose="02020603050405020304" pitchFamily="18" charset="0"/>
              </a:rPr>
              <a:t> O'' </a:t>
            </a:r>
            <a:r>
              <a:rPr lang="en-US" cap="none" dirty="0" err="1" smtClean="0">
                <a:latin typeface="Times New Roman" panose="02020603050405020304" pitchFamily="18" charset="0"/>
                <a:cs typeface="Times New Roman" panose="02020603050405020304" pitchFamily="18" charset="0"/>
              </a:rPr>
              <a:t>merkezden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inderilen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perpendikulýar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çyzygyň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kesişýän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nokadydyr</a:t>
            </a:r>
            <a:r>
              <a:rPr lang="en-US" cap="none" dirty="0" smtClean="0">
                <a:latin typeface="Times New Roman" panose="02020603050405020304" pitchFamily="18" charset="0"/>
                <a:cs typeface="Times New Roman" panose="02020603050405020304" pitchFamily="18" charset="0"/>
              </a:rPr>
              <a:t>. </a:t>
            </a:r>
            <a:endParaRPr lang="ru-RU" altLang="ru-RU"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17.3.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gurulýar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amatlydyr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meňzeşdir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diňe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peýdalanyp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gözlenýän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ähli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1'', 8'', 9''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14''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O''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442</TotalTime>
  <Words>603</Words>
  <Application>Microsoft Office PowerPoint</Application>
  <PresentationFormat>Широкоэкранный</PresentationFormat>
  <Paragraphs>14</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Century Gothic</vt:lpstr>
      <vt:lpstr>Arial</vt:lpstr>
      <vt:lpstr>Wingdings 3</vt:lpstr>
      <vt:lpstr>Calibri</vt:lpstr>
      <vt:lpstr>Times New Roman</vt:lpstr>
      <vt:lpstr>Symbol</vt:lpstr>
      <vt:lpstr>Сектор</vt:lpstr>
      <vt:lpstr>Ders: Çyzuwly geometriýa we inženerçilik grafikasy</vt:lpstr>
      <vt:lpstr>                         17-nji umumy sapak  tema: Üstleriň özara kesişmekleri. Kesiji                                   sferalar usuly                                                      Sapagyň meýilnamasy: 1. Kesiji sferalar usulyny ulanyp, kesişme çyzygynyň tapylyşy.  2. Iki konusyň özara kesişmekleri.  3. Konusyň silindr bilen kesişmegi.                                          </vt:lpstr>
      <vt:lpstr>Üstleriň özara kesişmegi</vt:lpstr>
      <vt:lpstr>17.1. Olar kesişende emele gelýän kesişme çyzygyny tapmak üçin, umumy merkezli sferalar usulyny ulanmak has amatlydyr. Bu usuly ulanmak üçin aşakdaky üç şertiň ýerine ýetirilmegi zerurdyr: -kesişýän üstleriň ikisi hem aýlanma üstler bolmaly; -berlen üstleriň simmetriýa (dik) oklary özara kesişýän ýagdaýda bolmaly; -berlen üstleriň proýeksiýalar tekizlikleriniň birine, ýagny V tekizlige parallel  bolan umumy simmetriýa tekizligi bolmaly. Umumy merkezli sferalar usulynda kömekçi kesiji tekizlikleriň ýerine kesiji sferalar ulanylýar we edil kömekçi tekizliklerde bolşy ýaly, geçirilen kesiji sferanyň üstler bilen kesişme çyzyklary tapylýar. Tapylan iki kesişme çyzygyň kesişýän umumy nokatlary üstleriň kesişme çyzygynyň nokady hökmünde bellenilýär. </vt:lpstr>
      <vt:lpstr>Kesiji sferalar usulynda berlen üstleriň kesişme çyzygyny tapmak üçin, olaryň diňe V tekizlikdäki proýeksiýalaryny ulanmak ýeterlikdir. Ilki kesiji sferalaryň merkezi bolan, O nokat tapylýar. Ol iki üstüň simmetriýa (dik) oklarynyň özara kesişýän nokadydyr. Merkezi nokady V tekizlikde O'' bilen belläp, geçiriljek kesiji sferalaryň iň kiçi we iň uly radiuslary (rmin we rmax) tapylýar. Rmin radiusly sfera geçirilende üstleriň biriniň emele getirijisine galtaşýan, beýlekisiniň emele getirijisi bilen kesişýän ýagdaýda bolmagy hökmanydyr. Bu şertler ýerine ýetmese, rmin radius nädogrydyr.</vt:lpstr>
      <vt:lpstr>17.2. O'' merkezden 60mm esasly konusyň emele getirijisine galtaşýan kesiji sfera geçirilse, ol beýleki konusyň emele getirijisini kesmeýär. Emma, 79mm esasly konusyň emele getirijisine galtaşýan sfera beýleki konusyň emele getirijisini kesýär. Şol sebäpli, ol rmin radiusly kesiji sferadyr. Berlen üstleriň H tekizlikdäki proýeksiýasyndan görnüşi ýaly, olaryň V tekizlige parallel bolan simmetriýa oklary gabat gelýär. Diýmek, ol oklaryň üstünden geçirilen frontal tekizlik iki konusyň umumy simmetriýa tekizligidir. Şonuň üçin, üstleriň V tekizlikdäki proýeksiýalarynda olaryň emele getirijileriniň kesişme nokatlary 1'', 7'', 8'' we 10'' bilen bellenilýär we olar kesişme çyzygyna degişli bolan nokatlardyr. Bellenen dört nokadyň her biriniň üstünden O'' merkezli kesiji sferalary geçirip, olaryň iň uly radiuslysy tapylýar. Tapylan iň uly radiusly sfera rmax radiusly kesiji sferadyr.</vt:lpstr>
      <vt:lpstr>Iki konusyň özara kesişmegi</vt:lpstr>
      <vt:lpstr>Şu mysalda rmax radiusly kesiji sfera 7'' nokadyň üstünden geçýär. Soňra rmin radiusdan uly, rmax radiusdan kiçi radiusly islendik sanda kesiji sferalar geçirilip, kesişme çyzygynyň nokatlary tapylýar. Ilki rmin radiusly kesiji sferany geçirip, onuň üstler bilen kesişme çyzyklary tapylýar. Kesiji sferanyň 60mm esasly konusyň emele getirijilerini kesýän nokatlary bellenip, olar göni çyzyk arkaly birikdirilýär. Netijede 60mm esasly  konusyň esasyna parallel bolan iki sany göni çyzyk emele gelýär. Bu göni çyzyklar rmin radiusly sferanyň 60mm esasly konus bilen kesişme çyzyklarydyr. Kesiji sfera 79mm esasly konusyň emele getirijileri bilen kesişmeýär, emma galtaşýar. Şonuň üçin, bu kesiji sferanyň konusyň emele getirijisine galtaşma nokady tapylýar. Ol nokat 79mm esasly konusyň emele getirijisi bilen oňa O'' merkezden inderilen perpendikulýar göni çyzygyň kesişýän nokadydyr. </vt:lpstr>
      <vt:lpstr>17.3. H we V tekizliklerde özara kesişýän konusyň we silindriň proýeksiýalary gurulýar. Bu üstleriň kesişme çyzygyny tapmak üçin, umumy merkezli sferalar usulyny ulanmak amatlydyr we ol iki konusyň kesişme çyzygynyň tapylyşyna meňzeşdir. Şonuň üçin, berlen üstleriň diňe V tekizlikdäki proýeksiýalaryndan peýdalanyp, gözlenýän kesişme çyzygynyň ähli nokatlary tapylýar. Üstleriň V tekizlige parallel bolan umumy simmetriýa tekizligi bar. Ol üstleriň H tekizlikdäki proýeksiýasynda gabat gelýän, x okuna parallel bolan simmetriýa oklarynyň üstünden geçýär. Şonuň üçin, V tekizlikde üstleriň emele getirijileriniň kesişýän nokatlary 1'', 8'', 9'' we 14'' bilen bellenilýär. V tekizlikde üstleriň esasyna perpendikulýar bolan simmetriýa oklarynyň kesişme nokady O'' bilen bellenilip, ol kesiji sferalaryň umumy merkezi nokady hökmünde kabul edilýär. </vt:lpstr>
      <vt:lpstr>Konusyň silindr bilen kesişmegi </vt:lpstr>
      <vt:lpstr>Rmin radiusly kesiji sferany geçirip, 2'' we 11'' nokatlar tapylýar.  Bu ýerde 2'' nokat 21'' nokat bilen, 11'' nokat 111'‘nokat bilen gabat gelýär. Bu nokatlar berlen konusyň z okuna parallel bolan simmetriýa okuna iň ýakyn nokatlardyr. Şondan soň, rmin radiusdan uly, rmaх radiusdan kiçi radiusly kesiji sferalary geçirip, 3'', 4'', 5'', 6'', 7'', 10'', 12'' we 13'' nokatlar tapylýar. Olar bilen 31'', 41'', 51'', 61'', 71'', 101'', 121'' we 131'' nokatlar bilen gabat gelýär. Üstleriň kesişme çyzygynda 4'', 5'', 11'' we 12'' nokatlaryň birikmesinde emele gelen egri çyzygyň berlen silindriň simmetriýa oky bilen kesişme nokatlary a'' we b'' bilen bellenilýär. Bu nokatlar a1'' we b1'' nokatlar bilen gabat gelýärler. </vt:lpstr>
      <vt:lpstr>H tekizlikde kesişme çyzygynyň a'1, 4'1, 3'1, 2'1, 1', 2', 3', 4' we a' nokatlarynyň hem-de b1', 111', 101', 91', 10', 11' we b' nokatlarynyň birikýän bölekleri görünýärler, galan bölekler silindriň emele getiriji çyzyklaryndan aşakda ýatýandygy sebäpli görünmeýär. V tekizlikde kesişme çyzygynyň 1'', 2'', 3'', 4'', 5'', 6'', 7'' we 8'' nokatlarynyň hem-de 9'', 10'', 11'', 12'', 13'' we 14'' nokatlarynyň birikýän bölekleri görünýär. Galan  bölekler üstleriň emele getiriji çyzygyndan aňyrda ýatýandygy sebäpli görünmeýär we olar kesişme çyzygynyň görünýän bölekleri bilen gabat gelýärler. W tekizlikde kesişme çyzygynyň birinji böleginiň a'''1, 4'''1, 3'''1, 2'''1, 1''',2''', 3''', 4''' we a''' nokatlarynyň birikýän bölekleri görünýär. Kesişme çyzygynyň galan bölekleri üstleriň emele getiriji çyzyklaryndan aňyrda ýatýandygy sebäpli görünmeýär. </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cp:lastModifiedBy>
  <cp:revision>201</cp:revision>
  <dcterms:created xsi:type="dcterms:W3CDTF">2019-10-28T05:20:33Z</dcterms:created>
  <dcterms:modified xsi:type="dcterms:W3CDTF">2020-12-28T05:31:56Z</dcterms:modified>
</cp:coreProperties>
</file>