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BD8333E-158C-40F8-A603-FD3ED3A07C88}" type="datetimeFigureOut">
              <a:rPr lang="ru-RU" smtClean="0"/>
              <a:t>16.02.2021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B9584DE-C569-4C39-ACE9-33BEA3E2F59E}" type="slidenum">
              <a:rPr lang="ru-RU" smtClean="0"/>
              <a:t>‹#›</a:t>
            </a:fld>
            <a:endParaRPr lang="ru-RU"/>
          </a:p>
        </p:txBody>
      </p:sp>
    </p:spTree>
    <p:extLst>
      <p:ext uri="{BB962C8B-B14F-4D97-AF65-F5344CB8AC3E}">
        <p14:creationId xmlns:p14="http://schemas.microsoft.com/office/powerpoint/2010/main" val="711594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D8333E-158C-40F8-A603-FD3ED3A07C88}" type="datetimeFigureOut">
              <a:rPr lang="ru-RU" smtClean="0"/>
              <a:t>16.02.2021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B9584DE-C569-4C39-ACE9-33BEA3E2F59E}" type="slidenum">
              <a:rPr lang="ru-RU" smtClean="0"/>
              <a:t>‹#›</a:t>
            </a:fld>
            <a:endParaRPr lang="ru-RU"/>
          </a:p>
        </p:txBody>
      </p:sp>
    </p:spTree>
    <p:extLst>
      <p:ext uri="{BB962C8B-B14F-4D97-AF65-F5344CB8AC3E}">
        <p14:creationId xmlns:p14="http://schemas.microsoft.com/office/powerpoint/2010/main" val="959726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D8333E-158C-40F8-A603-FD3ED3A07C88}" type="datetimeFigureOut">
              <a:rPr lang="ru-RU" smtClean="0"/>
              <a:t>16.02.2021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B9584DE-C569-4C39-ACE9-33BEA3E2F59E}" type="slidenum">
              <a:rPr lang="ru-RU" smtClean="0"/>
              <a:t>‹#›</a:t>
            </a:fld>
            <a:endParaRPr lang="ru-RU"/>
          </a:p>
        </p:txBody>
      </p:sp>
    </p:spTree>
    <p:extLst>
      <p:ext uri="{BB962C8B-B14F-4D97-AF65-F5344CB8AC3E}">
        <p14:creationId xmlns:p14="http://schemas.microsoft.com/office/powerpoint/2010/main" val="3612023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D8333E-158C-40F8-A603-FD3ED3A07C88}" type="datetimeFigureOut">
              <a:rPr lang="ru-RU" smtClean="0"/>
              <a:t>16.02.2021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B9584DE-C569-4C39-ACE9-33BEA3E2F59E}" type="slidenum">
              <a:rPr lang="ru-RU" smtClean="0"/>
              <a:t>‹#›</a:t>
            </a:fld>
            <a:endParaRPr lang="ru-RU"/>
          </a:p>
        </p:txBody>
      </p:sp>
    </p:spTree>
    <p:extLst>
      <p:ext uri="{BB962C8B-B14F-4D97-AF65-F5344CB8AC3E}">
        <p14:creationId xmlns:p14="http://schemas.microsoft.com/office/powerpoint/2010/main" val="647956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BD8333E-158C-40F8-A603-FD3ED3A07C88}" type="datetimeFigureOut">
              <a:rPr lang="ru-RU" smtClean="0"/>
              <a:t>16.02.2021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B9584DE-C569-4C39-ACE9-33BEA3E2F59E}" type="slidenum">
              <a:rPr lang="ru-RU" smtClean="0"/>
              <a:t>‹#›</a:t>
            </a:fld>
            <a:endParaRPr lang="ru-RU"/>
          </a:p>
        </p:txBody>
      </p:sp>
    </p:spTree>
    <p:extLst>
      <p:ext uri="{BB962C8B-B14F-4D97-AF65-F5344CB8AC3E}">
        <p14:creationId xmlns:p14="http://schemas.microsoft.com/office/powerpoint/2010/main" val="56239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BD8333E-158C-40F8-A603-FD3ED3A07C88}" type="datetimeFigureOut">
              <a:rPr lang="ru-RU" smtClean="0"/>
              <a:t>16.02.2021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B9584DE-C569-4C39-ACE9-33BEA3E2F59E}" type="slidenum">
              <a:rPr lang="ru-RU" smtClean="0"/>
              <a:t>‹#›</a:t>
            </a:fld>
            <a:endParaRPr lang="ru-RU"/>
          </a:p>
        </p:txBody>
      </p:sp>
    </p:spTree>
    <p:extLst>
      <p:ext uri="{BB962C8B-B14F-4D97-AF65-F5344CB8AC3E}">
        <p14:creationId xmlns:p14="http://schemas.microsoft.com/office/powerpoint/2010/main" val="4225830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BD8333E-158C-40F8-A603-FD3ED3A07C88}" type="datetimeFigureOut">
              <a:rPr lang="ru-RU" smtClean="0"/>
              <a:t>16.02.2021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B9584DE-C569-4C39-ACE9-33BEA3E2F59E}" type="slidenum">
              <a:rPr lang="ru-RU" smtClean="0"/>
              <a:t>‹#›</a:t>
            </a:fld>
            <a:endParaRPr lang="ru-RU"/>
          </a:p>
        </p:txBody>
      </p:sp>
    </p:spTree>
    <p:extLst>
      <p:ext uri="{BB962C8B-B14F-4D97-AF65-F5344CB8AC3E}">
        <p14:creationId xmlns:p14="http://schemas.microsoft.com/office/powerpoint/2010/main" val="2737837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BD8333E-158C-40F8-A603-FD3ED3A07C88}" type="datetimeFigureOut">
              <a:rPr lang="ru-RU" smtClean="0"/>
              <a:t>16.02.2021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B9584DE-C569-4C39-ACE9-33BEA3E2F59E}" type="slidenum">
              <a:rPr lang="ru-RU" smtClean="0"/>
              <a:t>‹#›</a:t>
            </a:fld>
            <a:endParaRPr lang="ru-RU"/>
          </a:p>
        </p:txBody>
      </p:sp>
    </p:spTree>
    <p:extLst>
      <p:ext uri="{BB962C8B-B14F-4D97-AF65-F5344CB8AC3E}">
        <p14:creationId xmlns:p14="http://schemas.microsoft.com/office/powerpoint/2010/main" val="2125702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BD8333E-158C-40F8-A603-FD3ED3A07C88}" type="datetimeFigureOut">
              <a:rPr lang="ru-RU" smtClean="0"/>
              <a:t>16.02.2021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B9584DE-C569-4C39-ACE9-33BEA3E2F59E}" type="slidenum">
              <a:rPr lang="ru-RU" smtClean="0"/>
              <a:t>‹#›</a:t>
            </a:fld>
            <a:endParaRPr lang="ru-RU"/>
          </a:p>
        </p:txBody>
      </p:sp>
    </p:spTree>
    <p:extLst>
      <p:ext uri="{BB962C8B-B14F-4D97-AF65-F5344CB8AC3E}">
        <p14:creationId xmlns:p14="http://schemas.microsoft.com/office/powerpoint/2010/main" val="1749989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BD8333E-158C-40F8-A603-FD3ED3A07C88}" type="datetimeFigureOut">
              <a:rPr lang="ru-RU" smtClean="0"/>
              <a:t>16.02.2021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B9584DE-C569-4C39-ACE9-33BEA3E2F59E}" type="slidenum">
              <a:rPr lang="ru-RU" smtClean="0"/>
              <a:t>‹#›</a:t>
            </a:fld>
            <a:endParaRPr lang="ru-RU"/>
          </a:p>
        </p:txBody>
      </p:sp>
    </p:spTree>
    <p:extLst>
      <p:ext uri="{BB962C8B-B14F-4D97-AF65-F5344CB8AC3E}">
        <p14:creationId xmlns:p14="http://schemas.microsoft.com/office/powerpoint/2010/main" val="3641050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BD8333E-158C-40F8-A603-FD3ED3A07C88}" type="datetimeFigureOut">
              <a:rPr lang="ru-RU" smtClean="0"/>
              <a:t>16.02.2021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B9584DE-C569-4C39-ACE9-33BEA3E2F59E}" type="slidenum">
              <a:rPr lang="ru-RU" smtClean="0"/>
              <a:t>‹#›</a:t>
            </a:fld>
            <a:endParaRPr lang="ru-RU"/>
          </a:p>
        </p:txBody>
      </p:sp>
    </p:spTree>
    <p:extLst>
      <p:ext uri="{BB962C8B-B14F-4D97-AF65-F5344CB8AC3E}">
        <p14:creationId xmlns:p14="http://schemas.microsoft.com/office/powerpoint/2010/main" val="2281754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D8333E-158C-40F8-A603-FD3ED3A07C88}" type="datetimeFigureOut">
              <a:rPr lang="ru-RU" smtClean="0"/>
              <a:t>16.02.2021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9584DE-C569-4C39-ACE9-33BEA3E2F59E}" type="slidenum">
              <a:rPr lang="ru-RU" smtClean="0"/>
              <a:t>‹#›</a:t>
            </a:fld>
            <a:endParaRPr lang="ru-RU"/>
          </a:p>
        </p:txBody>
      </p:sp>
    </p:spTree>
    <p:extLst>
      <p:ext uri="{BB962C8B-B14F-4D97-AF65-F5344CB8AC3E}">
        <p14:creationId xmlns:p14="http://schemas.microsoft.com/office/powerpoint/2010/main" val="3551900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pPr>
              <a:lnSpc>
                <a:spcPct val="107000"/>
              </a:lnSpc>
              <a:spcAft>
                <a:spcPts val="0"/>
              </a:spcAft>
            </a:pPr>
            <a:r>
              <a:rPr lang="tk-TM"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Tema 17: </a:t>
            </a:r>
            <a:r>
              <a:rPr lang="ru-RU" sz="54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Awtomobil</a:t>
            </a:r>
            <a:r>
              <a:rPr lang="ru-RU"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ýollaryny</a:t>
            </a:r>
            <a:r>
              <a:rPr lang="ru-RU" sz="5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bejermek</a:t>
            </a:r>
            <a:r>
              <a:rPr lang="ru-RU" sz="5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r>
            <a:br>
              <a:rPr lang="tk-TM"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br>
            <a:r>
              <a:rPr lang="tk-TM" sz="5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üçin</a:t>
            </a:r>
            <a:r>
              <a:rPr lang="ru-RU"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ulanylýan</a:t>
            </a:r>
            <a:r>
              <a:rPr lang="ru-RU" sz="5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maşynlar</a:t>
            </a:r>
            <a:r>
              <a:rPr lang="ru-RU" sz="5400"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5400" b="1" dirty="0" smtClean="0">
                <a:effectLst/>
                <a:latin typeface="Calibri" panose="020F0502020204030204" pitchFamily="34" charset="0"/>
                <a:ea typeface="Calibri" panose="020F0502020204030204" pitchFamily="34" charset="0"/>
                <a:cs typeface="Times New Roman" panose="02020603050405020304" pitchFamily="18" charset="0"/>
              </a:rPr>
            </a:br>
            <a:r>
              <a:rPr lang="tk-TM" sz="5400" b="1" dirty="0" smtClean="0">
                <a:latin typeface="Times New Roman" panose="02020603050405020304" pitchFamily="18" charset="0"/>
                <a:ea typeface="Calibri" panose="020F0502020204030204" pitchFamily="34" charset="0"/>
                <a:cs typeface="Times New Roman" panose="02020603050405020304" pitchFamily="18" charset="0"/>
              </a:rPr>
              <a:t>1. </a:t>
            </a:r>
            <a:r>
              <a:rPr lang="ru-RU" sz="5400" b="1" dirty="0" err="1" smtClean="0">
                <a:latin typeface="Times New Roman" panose="02020603050405020304" pitchFamily="18" charset="0"/>
                <a:ea typeface="Times New Roman" panose="02020603050405020304" pitchFamily="18" charset="0"/>
                <a:cs typeface="Times New Roman" panose="02020603050405020304" pitchFamily="18" charset="0"/>
              </a:rPr>
              <a:t>Tomus</a:t>
            </a:r>
            <a:r>
              <a:rPr lang="ru-RU"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möwsümide</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ulanylýan</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smtClean="0">
                <a:latin typeface="Times New Roman" panose="02020603050405020304" pitchFamily="18" charset="0"/>
                <a:ea typeface="Times New Roman" panose="02020603050405020304" pitchFamily="18" charset="0"/>
                <a:cs typeface="Times New Roman" panose="02020603050405020304" pitchFamily="18" charset="0"/>
              </a:rPr>
              <a:t>maşynlar</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ru-RU" sz="5400" b="1" dirty="0" err="1" smtClean="0">
                <a:latin typeface="Times New Roman" panose="02020603050405020304" pitchFamily="18" charset="0"/>
                <a:ea typeface="Times New Roman" panose="02020603050405020304" pitchFamily="18" charset="0"/>
                <a:cs typeface="Times New Roman" panose="02020603050405020304" pitchFamily="18" charset="0"/>
              </a:rPr>
              <a:t>Gyş</a:t>
            </a:r>
            <a:r>
              <a:rPr lang="ru-RU"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möwsüminde</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ulanylýan</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maşynlar</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3. </a:t>
            </a:r>
            <a:r>
              <a:rPr lang="ru-RU" sz="5400" b="1" dirty="0" err="1" smtClean="0">
                <a:latin typeface="Times New Roman" panose="02020603050405020304" pitchFamily="18" charset="0"/>
                <a:ea typeface="Times New Roman" panose="02020603050405020304" pitchFamily="18" charset="0"/>
                <a:cs typeface="Times New Roman" panose="02020603050405020304" pitchFamily="18" charset="0"/>
              </a:rPr>
              <a:t>Rotorly</a:t>
            </a:r>
            <a:r>
              <a:rPr lang="ru-RU"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gar</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arassalaýan</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a:t>
            </a:r>
            <a:r>
              <a:rPr lang="ru-RU" sz="5400"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5400" b="1" dirty="0" smtClean="0">
                <a:effectLst/>
                <a:latin typeface="Calibri" panose="020F0502020204030204" pitchFamily="34" charset="0"/>
                <a:ea typeface="Calibri" panose="020F0502020204030204" pitchFamily="34" charset="0"/>
                <a:cs typeface="Times New Roman" panose="02020603050405020304" pitchFamily="18" charset="0"/>
              </a:rPr>
            </a:br>
            <a:r>
              <a:rPr lang="tk-TM" sz="5400" b="1" dirty="0" smtClean="0">
                <a:effectLst/>
                <a:latin typeface="Calibri" panose="020F0502020204030204" pitchFamily="34" charset="0"/>
                <a:ea typeface="Calibri" panose="020F0502020204030204" pitchFamily="34" charset="0"/>
                <a:cs typeface="Times New Roman" panose="02020603050405020304" pitchFamily="18" charset="0"/>
              </a:rPr>
              <a:t>    </a:t>
            </a:r>
            <a:r>
              <a:rPr lang="ru-RU" sz="5400" b="1" dirty="0" err="1" smtClean="0">
                <a:latin typeface="Times New Roman" panose="02020603050405020304" pitchFamily="18" charset="0"/>
                <a:ea typeface="Times New Roman" panose="02020603050405020304" pitchFamily="18" charset="0"/>
              </a:rPr>
              <a:t>Netije</a:t>
            </a:r>
            <a:r>
              <a:rPr lang="ru-RU" sz="5400" b="1" dirty="0">
                <a:latin typeface="Times New Roman" panose="02020603050405020304" pitchFamily="18" charset="0"/>
                <a:ea typeface="Times New Roman" panose="02020603050405020304" pitchFamily="18" charset="0"/>
              </a:rPr>
              <a:t>.</a:t>
            </a:r>
            <a:endParaRPr lang="ru-RU" sz="5400" b="1" dirty="0"/>
          </a:p>
        </p:txBody>
      </p:sp>
    </p:spTree>
    <p:extLst>
      <p:ext uri="{BB962C8B-B14F-4D97-AF65-F5344CB8AC3E}">
        <p14:creationId xmlns:p14="http://schemas.microsoft.com/office/powerpoint/2010/main" val="347494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054254" cy="6857999"/>
          </a:xfrm>
        </p:spPr>
        <p:txBody>
          <a:bodyPr>
            <a:normAutofit fontScale="90000"/>
          </a:bodyPr>
          <a:lstStyle/>
          <a:p>
            <a:r>
              <a:rPr lang="en-US" sz="5400" b="1" dirty="0" err="1">
                <a:solidFill>
                  <a:srgbClr val="00B050"/>
                </a:solidFill>
                <a:latin typeface="Times New Roman" panose="02020603050405020304" pitchFamily="18" charset="0"/>
              </a:rPr>
              <a:t>Rotorly</a:t>
            </a:r>
            <a:r>
              <a:rPr lang="en-US" sz="5400" b="1" dirty="0">
                <a:solidFill>
                  <a:srgbClr val="00B050"/>
                </a:solidFill>
                <a:latin typeface="Times New Roman" panose="02020603050405020304" pitchFamily="18" charset="0"/>
              </a:rPr>
              <a:t> gar </a:t>
            </a:r>
            <a:r>
              <a:rPr lang="en-US" sz="5400" b="1" dirty="0" err="1">
                <a:solidFill>
                  <a:srgbClr val="00B050"/>
                </a:solidFill>
                <a:latin typeface="Times New Roman" panose="02020603050405020304" pitchFamily="18" charset="0"/>
              </a:rPr>
              <a:t>arassalaýan</a:t>
            </a:r>
            <a:r>
              <a:rPr lang="en-US" sz="5400" b="1" dirty="0">
                <a:solidFill>
                  <a:srgbClr val="00B050"/>
                </a:solidFill>
                <a:latin typeface="Times New Roman" panose="02020603050405020304" pitchFamily="18" charset="0"/>
              </a:rPr>
              <a:t> </a:t>
            </a:r>
            <a:r>
              <a:rPr lang="en-US" sz="5400" b="1" dirty="0" err="1" smtClean="0">
                <a:solidFill>
                  <a:srgbClr val="00B050"/>
                </a:solidFill>
                <a:latin typeface="Times New Roman" panose="02020603050405020304" pitchFamily="18" charset="0"/>
              </a:rPr>
              <a:t>maşyn</a:t>
            </a:r>
            <a:r>
              <a:rPr lang="en-US" sz="5400" b="1" dirty="0" smtClean="0">
                <a:solidFill>
                  <a:srgbClr val="00B050"/>
                </a:solidFill>
                <a:latin typeface="Times New Roman" panose="02020603050405020304" pitchFamily="18" charset="0"/>
              </a:rPr>
              <a:t> </a:t>
            </a:r>
            <a:r>
              <a:rPr lang="en-US" sz="5400" b="1" dirty="0" err="1">
                <a:solidFill>
                  <a:srgbClr val="000000"/>
                </a:solidFill>
                <a:latin typeface="Times New Roman" panose="02020603050405020304" pitchFamily="18" charset="0"/>
              </a:rPr>
              <a:t>iki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sany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organly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bolýar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olaryň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biri</a:t>
            </a:r>
            <a:r>
              <a:rPr lang="en-US" sz="5400" b="1" dirty="0">
                <a:solidFill>
                  <a:srgbClr val="000000"/>
                </a:solidFill>
                <a:latin typeface="Times New Roman" panose="02020603050405020304" pitchFamily="18" charset="0"/>
              </a:rPr>
              <a:t> gar </a:t>
            </a:r>
            <a:r>
              <a:rPr lang="en-US" sz="5400" b="1" dirty="0" err="1">
                <a:solidFill>
                  <a:srgbClr val="000000"/>
                </a:solidFill>
                <a:latin typeface="Times New Roman" panose="02020603050405020304" pitchFamily="18" charset="0"/>
              </a:rPr>
              <a:t>gatlagyny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kesýär</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maşynyň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ortaky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bölegine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geçirýär</a:t>
            </a:r>
            <a:r>
              <a:rPr lang="en-US" sz="5400" b="1" dirty="0" smtClean="0">
                <a:solidFill>
                  <a:srgbClr val="000000"/>
                </a:solidFill>
                <a:latin typeface="Times New Roman" panose="02020603050405020304" pitchFamily="18" charset="0"/>
              </a:rPr>
              <a:t>,</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ikinji</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berilen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gatlagy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tutup</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alýarda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gapdal</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tarapa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zyňýar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Rotorly</a:t>
            </a:r>
            <a:r>
              <a:rPr lang="en-US" sz="5400" b="1" dirty="0">
                <a:solidFill>
                  <a:srgbClr val="000000"/>
                </a:solidFill>
                <a:latin typeface="Times New Roman" panose="02020603050405020304" pitchFamily="18" charset="0"/>
              </a:rPr>
              <a:t> gar </a:t>
            </a:r>
            <a:r>
              <a:rPr lang="en-US" sz="5400" b="1" dirty="0" err="1">
                <a:solidFill>
                  <a:srgbClr val="000000"/>
                </a:solidFill>
                <a:latin typeface="Times New Roman" panose="02020603050405020304" pitchFamily="18" charset="0"/>
              </a:rPr>
              <a:t>arassalaýjynyň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organlarynyň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görnüşleri</a:t>
            </a:r>
            <a:r>
              <a:rPr lang="en-US" sz="5400" b="1" dirty="0">
                <a:solidFill>
                  <a:srgbClr val="000000"/>
                </a:solidFill>
                <a:latin typeface="Times New Roman" panose="02020603050405020304" pitchFamily="18" charset="0"/>
              </a:rPr>
              <a:t> </a:t>
            </a:r>
            <a:r>
              <a:rPr lang="en-US" sz="5400" b="1" dirty="0">
                <a:solidFill>
                  <a:srgbClr val="0070C0"/>
                </a:solidFill>
                <a:latin typeface="Times New Roman" panose="02020603050405020304" pitchFamily="18" charset="0"/>
              </a:rPr>
              <a:t>rotor </a:t>
            </a:r>
            <a:r>
              <a:rPr lang="en-US" sz="5400" b="1" dirty="0" err="1">
                <a:solidFill>
                  <a:srgbClr val="0070C0"/>
                </a:solidFill>
                <a:latin typeface="Times New Roman" panose="02020603050405020304" pitchFamily="18" charset="0"/>
              </a:rPr>
              <a:t>şnekli</a:t>
            </a:r>
            <a:r>
              <a:rPr lang="en-US" sz="5400" b="1" dirty="0">
                <a:solidFill>
                  <a:srgbClr val="0070C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(39</a:t>
            </a:r>
            <a:r>
              <a:rPr lang="tk-TM" sz="5400" b="1" dirty="0" smtClean="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a</a:t>
            </a:r>
            <a:r>
              <a:rPr lang="tk-TM" sz="5400" b="1" dirty="0" smtClean="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a:t>
            </a:r>
            <a:r>
              <a:rPr lang="en-US" sz="5400" b="1" dirty="0" err="1" smtClean="0">
                <a:solidFill>
                  <a:srgbClr val="000000"/>
                </a:solidFill>
                <a:latin typeface="Times New Roman" panose="02020603050405020304" pitchFamily="18" charset="0"/>
              </a:rPr>
              <a:t>nji</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surat</a:t>
            </a:r>
            <a:r>
              <a:rPr lang="en-US" sz="5400" b="1" dirty="0">
                <a:solidFill>
                  <a:srgbClr val="000000"/>
                </a:solidFill>
                <a:latin typeface="Times New Roman" panose="02020603050405020304" pitchFamily="18" charset="0"/>
              </a:rPr>
              <a:t>) </a:t>
            </a:r>
            <a:r>
              <a:rPr lang="en-US" sz="5400" b="1" dirty="0">
                <a:solidFill>
                  <a:srgbClr val="0070C0"/>
                </a:solidFill>
                <a:latin typeface="Times New Roman" panose="02020603050405020304" pitchFamily="18" charset="0"/>
              </a:rPr>
              <a:t>rotor </a:t>
            </a:r>
            <a:r>
              <a:rPr lang="en-US" sz="5400" b="1" dirty="0" err="1">
                <a:solidFill>
                  <a:srgbClr val="0070C0"/>
                </a:solidFill>
                <a:latin typeface="Times New Roman" panose="02020603050405020304" pitchFamily="18" charset="0"/>
              </a:rPr>
              <a:t>frezerli</a:t>
            </a:r>
            <a:r>
              <a:rPr lang="en-US" sz="5400" b="1" dirty="0">
                <a:solidFill>
                  <a:srgbClr val="0070C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39 b </a:t>
            </a:r>
            <a:r>
              <a:rPr lang="tk-TM" sz="5400" b="1" dirty="0" smtClean="0">
                <a:solidFill>
                  <a:srgbClr val="000000"/>
                </a:solidFill>
                <a:latin typeface="Times New Roman" panose="02020603050405020304" pitchFamily="18" charset="0"/>
              </a:rPr>
              <a:t>-</a:t>
            </a:r>
            <a:r>
              <a:rPr lang="en-US" sz="5400" b="1" dirty="0" err="1" smtClean="0">
                <a:solidFill>
                  <a:srgbClr val="000000"/>
                </a:solidFill>
                <a:latin typeface="Times New Roman" panose="02020603050405020304" pitchFamily="18" charset="0"/>
              </a:rPr>
              <a:t>nji</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surat</a:t>
            </a:r>
            <a:r>
              <a:rPr lang="en-US" sz="5400" b="1" dirty="0">
                <a:solidFill>
                  <a:srgbClr val="000000"/>
                </a:solidFill>
                <a:latin typeface="Times New Roman" panose="02020603050405020304" pitchFamily="18" charset="0"/>
              </a:rPr>
              <a:t>) we </a:t>
            </a:r>
            <a:r>
              <a:rPr lang="en-US" sz="5400" b="1" dirty="0">
                <a:solidFill>
                  <a:srgbClr val="0070C0"/>
                </a:solidFill>
                <a:latin typeface="Times New Roman" panose="02020603050405020304" pitchFamily="18" charset="0"/>
              </a:rPr>
              <a:t>rotor </a:t>
            </a:r>
            <a:r>
              <a:rPr lang="en-US" sz="5400" b="1" dirty="0" err="1" smtClean="0">
                <a:solidFill>
                  <a:srgbClr val="0070C0"/>
                </a:solidFill>
                <a:latin typeface="Times New Roman" panose="02020603050405020304" pitchFamily="18" charset="0"/>
              </a:rPr>
              <a:t>plužnoýe</a:t>
            </a:r>
            <a:r>
              <a:rPr lang="tk-TM" sz="5400" b="1" dirty="0" smtClean="0">
                <a:solidFill>
                  <a:srgbClr val="0070C0"/>
                </a:solidFill>
                <a:latin typeface="Times New Roman" panose="02020603050405020304" pitchFamily="18" charset="0"/>
              </a:rPr>
              <a:t> </a:t>
            </a:r>
            <a:r>
              <a:rPr lang="tk-TM" sz="5400" b="1" dirty="0" smtClean="0">
                <a:latin typeface="Times New Roman" panose="02020603050405020304" pitchFamily="18" charset="0"/>
              </a:rPr>
              <a:t>(39 w -nji surat)</a:t>
            </a:r>
            <a:r>
              <a:rPr lang="tk-TM" sz="5400" b="1" dirty="0">
                <a:latin typeface="Times New Roman" panose="02020603050405020304" pitchFamily="18" charset="0"/>
              </a:rPr>
              <a:t>.</a:t>
            </a:r>
            <a:endParaRPr lang="ru-RU" sz="5400" b="1" dirty="0"/>
          </a:p>
        </p:txBody>
      </p:sp>
    </p:spTree>
    <p:extLst>
      <p:ext uri="{BB962C8B-B14F-4D97-AF65-F5344CB8AC3E}">
        <p14:creationId xmlns:p14="http://schemas.microsoft.com/office/powerpoint/2010/main" val="3850471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
            <a:ext cx="12192000" cy="940776"/>
          </a:xfrm>
        </p:spPr>
        <p:txBody>
          <a:bodyPr>
            <a:normAutofit/>
          </a:bodyPr>
          <a:lstStyle/>
          <a:p>
            <a:r>
              <a:rPr lang="tk-TM" b="1" dirty="0" smtClean="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Rotor </a:t>
            </a:r>
            <a:r>
              <a:rPr lang="en-US" b="1" dirty="0">
                <a:solidFill>
                  <a:srgbClr val="000000"/>
                </a:solidFill>
                <a:latin typeface="Times New Roman" panose="02020603050405020304" pitchFamily="18" charset="0"/>
              </a:rPr>
              <a:t>gar </a:t>
            </a:r>
            <a:r>
              <a:rPr lang="en-US" b="1" dirty="0" err="1">
                <a:solidFill>
                  <a:srgbClr val="000000"/>
                </a:solidFill>
                <a:latin typeface="Times New Roman" panose="02020603050405020304" pitchFamily="18" charset="0"/>
              </a:rPr>
              <a:t>arassalaýjynyň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iş</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organlaryň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şekili</a:t>
            </a:r>
            <a:r>
              <a:rPr lang="en-US" b="1" dirty="0">
                <a:solidFill>
                  <a:srgbClr val="000000"/>
                </a:solidFill>
                <a:latin typeface="Times New Roman" panose="02020603050405020304" pitchFamily="18" charset="0"/>
              </a:rPr>
              <a:t> </a:t>
            </a:r>
            <a:endParaRPr lang="ru-RU" b="1" dirty="0"/>
          </a:p>
        </p:txBody>
      </p:sp>
      <p:pic>
        <p:nvPicPr>
          <p:cNvPr id="4" name="Объект 3"/>
          <p:cNvPicPr>
            <a:picLocks noGrp="1" noChangeAspect="1"/>
          </p:cNvPicPr>
          <p:nvPr>
            <p:ph idx="1"/>
          </p:nvPr>
        </p:nvPicPr>
        <p:blipFill>
          <a:blip r:embed="rId2"/>
          <a:stretch>
            <a:fillRect/>
          </a:stretch>
        </p:blipFill>
        <p:spPr>
          <a:xfrm>
            <a:off x="0" y="940778"/>
            <a:ext cx="12192000" cy="5917221"/>
          </a:xfrm>
          <a:prstGeom prst="rect">
            <a:avLst/>
          </a:prstGeom>
        </p:spPr>
      </p:pic>
    </p:spTree>
    <p:extLst>
      <p:ext uri="{BB962C8B-B14F-4D97-AF65-F5344CB8AC3E}">
        <p14:creationId xmlns:p14="http://schemas.microsoft.com/office/powerpoint/2010/main" val="3995210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345222"/>
          </a:xfrm>
        </p:spPr>
        <p:txBody>
          <a:bodyPr/>
          <a:lstStyle/>
          <a:p>
            <a:r>
              <a:rPr lang="tk-TM"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Şnekli</a:t>
            </a:r>
            <a:r>
              <a:rPr lang="en-US" b="1" dirty="0" smtClean="0">
                <a:solidFill>
                  <a:srgbClr val="000000"/>
                </a:solidFill>
                <a:latin typeface="Times New Roman" panose="02020603050405020304" pitchFamily="18" charset="0"/>
              </a:rPr>
              <a:t> </a:t>
            </a:r>
            <a:r>
              <a:rPr lang="en-US" b="1" dirty="0">
                <a:solidFill>
                  <a:srgbClr val="000000"/>
                </a:solidFill>
                <a:latin typeface="Times New Roman" panose="02020603050405020304" pitchFamily="18" charset="0"/>
              </a:rPr>
              <a:t>rotor </a:t>
            </a:r>
            <a:r>
              <a:rPr lang="en-US" b="1" dirty="0" err="1">
                <a:solidFill>
                  <a:srgbClr val="000000"/>
                </a:solidFill>
                <a:latin typeface="Times New Roman" panose="02020603050405020304" pitchFamily="18" charset="0"/>
              </a:rPr>
              <a:t>görnüşli</a:t>
            </a:r>
            <a:r>
              <a:rPr lang="en-US" b="1" dirty="0">
                <a:solidFill>
                  <a:srgbClr val="000000"/>
                </a:solidFill>
                <a:latin typeface="Times New Roman" panose="02020603050405020304" pitchFamily="18" charset="0"/>
              </a:rPr>
              <a:t> gar </a:t>
            </a:r>
            <a:r>
              <a:rPr lang="en-US" b="1" dirty="0" err="1">
                <a:solidFill>
                  <a:srgbClr val="000000"/>
                </a:solidFill>
                <a:latin typeface="Times New Roman" panose="02020603050405020304" pitchFamily="18" charset="0"/>
              </a:rPr>
              <a:t>arassalaýjy</a:t>
            </a:r>
            <a:r>
              <a:rPr lang="en-US" b="1" dirty="0">
                <a:solidFill>
                  <a:srgbClr val="000000"/>
                </a:solidFill>
                <a:latin typeface="Times New Roman" panose="02020603050405020304" pitchFamily="18" charset="0"/>
              </a:rPr>
              <a:t> </a:t>
            </a:r>
            <a:br>
              <a:rPr lang="en-US" b="1" dirty="0">
                <a:solidFill>
                  <a:srgbClr val="000000"/>
                </a:solidFill>
                <a:latin typeface="Times New Roman" panose="02020603050405020304" pitchFamily="18" charset="0"/>
              </a:rPr>
            </a:br>
            <a:r>
              <a:rPr lang="tk-TM" b="1" dirty="0" smtClean="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gapdaldan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görnüşi</a:t>
            </a:r>
            <a:r>
              <a:rPr lang="en-US" b="1" dirty="0">
                <a:solidFill>
                  <a:srgbClr val="000000"/>
                </a:solidFill>
                <a:latin typeface="Times New Roman" panose="02020603050405020304" pitchFamily="18" charset="0"/>
              </a:rPr>
              <a:t>; b) </a:t>
            </a:r>
            <a:r>
              <a:rPr lang="en-US" b="1" dirty="0" err="1">
                <a:solidFill>
                  <a:srgbClr val="000000"/>
                </a:solidFill>
                <a:latin typeface="Times New Roman" panose="02020603050405020304" pitchFamily="18" charset="0"/>
              </a:rPr>
              <a:t>öňünden</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görnüşi</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endParaRPr lang="ru-RU" b="1" dirty="0"/>
          </a:p>
        </p:txBody>
      </p:sp>
      <p:pic>
        <p:nvPicPr>
          <p:cNvPr id="4" name="Объект 3"/>
          <p:cNvPicPr>
            <a:picLocks noGrp="1" noChangeAspect="1"/>
          </p:cNvPicPr>
          <p:nvPr>
            <p:ph idx="1"/>
          </p:nvPr>
        </p:nvPicPr>
        <p:blipFill>
          <a:blip r:embed="rId2"/>
          <a:stretch>
            <a:fillRect/>
          </a:stretch>
        </p:blipFill>
        <p:spPr>
          <a:xfrm>
            <a:off x="2681654" y="1412373"/>
            <a:ext cx="6392008" cy="5377867"/>
          </a:xfrm>
          <a:prstGeom prst="rect">
            <a:avLst/>
          </a:prstGeom>
        </p:spPr>
      </p:pic>
    </p:spTree>
    <p:extLst>
      <p:ext uri="{BB962C8B-B14F-4D97-AF65-F5344CB8AC3E}">
        <p14:creationId xmlns:p14="http://schemas.microsoft.com/office/powerpoint/2010/main" val="3424350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lstStyle/>
          <a:p>
            <a:r>
              <a:rPr lang="en-US" sz="5400" b="1" dirty="0">
                <a:solidFill>
                  <a:schemeClr val="accent5">
                    <a:lumMod val="75000"/>
                  </a:schemeClr>
                </a:solidFill>
                <a:latin typeface="Times New Roman" panose="02020603050405020304" pitchFamily="18" charset="0"/>
              </a:rPr>
              <a:t>Gar </a:t>
            </a:r>
            <a:r>
              <a:rPr lang="en-US" sz="5400" b="1" dirty="0" err="1">
                <a:solidFill>
                  <a:schemeClr val="accent5">
                    <a:lumMod val="75000"/>
                  </a:schemeClr>
                </a:solidFill>
                <a:latin typeface="Times New Roman" panose="02020603050405020304" pitchFamily="18" charset="0"/>
              </a:rPr>
              <a:t>arassalaýjy</a:t>
            </a:r>
            <a:r>
              <a:rPr lang="en-US" sz="5400" b="1" dirty="0">
                <a:solidFill>
                  <a:schemeClr val="accent5">
                    <a:lumMod val="75000"/>
                  </a:schemeClr>
                </a:solidFill>
                <a:latin typeface="Times New Roman" panose="02020603050405020304" pitchFamily="18" charset="0"/>
              </a:rPr>
              <a:t> </a:t>
            </a:r>
            <a:r>
              <a:rPr lang="en-US" sz="5400" b="1" dirty="0" err="1">
                <a:solidFill>
                  <a:schemeClr val="accent5">
                    <a:lumMod val="75000"/>
                  </a:schemeClr>
                </a:solidFill>
                <a:latin typeface="Times New Roman" panose="02020603050405020304" pitchFamily="18" charset="0"/>
              </a:rPr>
              <a:t>işlände</a:t>
            </a:r>
            <a:r>
              <a:rPr lang="en-US" sz="5400" b="1" dirty="0">
                <a:solidFill>
                  <a:schemeClr val="accent5">
                    <a:lumMod val="75000"/>
                  </a:schemeClr>
                </a:solidFill>
                <a:latin typeface="Times New Roman" panose="02020603050405020304" pitchFamily="18" charset="0"/>
              </a:rPr>
              <a:t> </a:t>
            </a:r>
            <a:r>
              <a:rPr lang="en-US" sz="5400" b="1" dirty="0" err="1">
                <a:solidFill>
                  <a:schemeClr val="accent5">
                    <a:lumMod val="75000"/>
                  </a:schemeClr>
                </a:solidFill>
                <a:latin typeface="Times New Roman" panose="02020603050405020304" pitchFamily="18" charset="0"/>
              </a:rPr>
              <a:t>oňa</a:t>
            </a:r>
            <a:r>
              <a:rPr lang="en-US" sz="5400" b="1" dirty="0">
                <a:solidFill>
                  <a:schemeClr val="accent5">
                    <a:lumMod val="75000"/>
                  </a:schemeClr>
                </a:solidFill>
                <a:latin typeface="Times New Roman" panose="02020603050405020304" pitchFamily="18" charset="0"/>
              </a:rPr>
              <a:t> </a:t>
            </a:r>
            <a:r>
              <a:rPr lang="en-US" sz="5400" b="1" dirty="0" err="1">
                <a:solidFill>
                  <a:schemeClr val="accent5">
                    <a:lumMod val="75000"/>
                  </a:schemeClr>
                </a:solidFill>
                <a:latin typeface="Times New Roman" panose="02020603050405020304" pitchFamily="18" charset="0"/>
              </a:rPr>
              <a:t>gerek</a:t>
            </a:r>
            <a:r>
              <a:rPr lang="en-US" sz="5400" b="1" dirty="0">
                <a:solidFill>
                  <a:schemeClr val="accent5">
                    <a:lumMod val="75000"/>
                  </a:schemeClr>
                </a:solidFill>
                <a:latin typeface="Times New Roman" panose="02020603050405020304" pitchFamily="18" charset="0"/>
              </a:rPr>
              <a:t> </a:t>
            </a:r>
            <a:r>
              <a:rPr lang="en-US" sz="5400" b="1" dirty="0" err="1">
                <a:solidFill>
                  <a:schemeClr val="accent5">
                    <a:lumMod val="75000"/>
                  </a:schemeClr>
                </a:solidFill>
                <a:latin typeface="Times New Roman" panose="02020603050405020304" pitchFamily="18" charset="0"/>
              </a:rPr>
              <a:t>kuwwat</a:t>
            </a:r>
            <a:r>
              <a:rPr lang="en-US" sz="5400" b="1" dirty="0">
                <a:solidFill>
                  <a:schemeClr val="accent5">
                    <a:lumMod val="75000"/>
                  </a:schemeClr>
                </a:solidFill>
                <a:latin typeface="Times New Roman" panose="02020603050405020304" pitchFamily="18" charset="0"/>
              </a:rPr>
              <a:t> </a:t>
            </a:r>
            <a:r>
              <a:rPr lang="en-US" sz="5400" b="1" dirty="0" err="1">
                <a:solidFill>
                  <a:schemeClr val="accent5">
                    <a:lumMod val="75000"/>
                  </a:schemeClr>
                </a:solidFill>
                <a:latin typeface="Times New Roman" panose="02020603050405020304" pitchFamily="18" charset="0"/>
              </a:rPr>
              <a:t>şu</a:t>
            </a:r>
            <a:r>
              <a:rPr lang="en-US" sz="5400" b="1" dirty="0">
                <a:solidFill>
                  <a:schemeClr val="accent5">
                    <a:lumMod val="75000"/>
                  </a:schemeClr>
                </a:solidFill>
                <a:latin typeface="Times New Roman" panose="02020603050405020304" pitchFamily="18" charset="0"/>
              </a:rPr>
              <a:t> </a:t>
            </a:r>
            <a:r>
              <a:rPr lang="en-US" sz="5400" b="1" dirty="0" err="1">
                <a:solidFill>
                  <a:schemeClr val="accent5">
                    <a:lumMod val="75000"/>
                  </a:schemeClr>
                </a:solidFill>
                <a:latin typeface="Times New Roman" panose="02020603050405020304" pitchFamily="18" charset="0"/>
              </a:rPr>
              <a:t>garşylyklary</a:t>
            </a:r>
            <a:r>
              <a:rPr lang="en-US" sz="5400" b="1" dirty="0">
                <a:solidFill>
                  <a:schemeClr val="accent5">
                    <a:lumMod val="75000"/>
                  </a:schemeClr>
                </a:solidFill>
                <a:latin typeface="Times New Roman" panose="02020603050405020304" pitchFamily="18" charset="0"/>
              </a:rPr>
              <a:t> </a:t>
            </a:r>
            <a:r>
              <a:rPr lang="en-US" sz="5400" b="1" dirty="0" err="1">
                <a:solidFill>
                  <a:schemeClr val="accent5">
                    <a:lumMod val="75000"/>
                  </a:schemeClr>
                </a:solidFill>
                <a:latin typeface="Times New Roman" panose="02020603050405020304" pitchFamily="18" charset="0"/>
              </a:rPr>
              <a:t>ýeňip</a:t>
            </a:r>
            <a:r>
              <a:rPr lang="en-US" sz="5400" b="1" dirty="0">
                <a:solidFill>
                  <a:schemeClr val="accent5">
                    <a:lumMod val="75000"/>
                  </a:schemeClr>
                </a:solidFill>
                <a:latin typeface="Times New Roman" panose="02020603050405020304" pitchFamily="18" charset="0"/>
              </a:rPr>
              <a:t> </a:t>
            </a:r>
            <a:r>
              <a:rPr lang="en-US" sz="5400" b="1" dirty="0" err="1" smtClean="0">
                <a:solidFill>
                  <a:schemeClr val="accent5">
                    <a:lumMod val="75000"/>
                  </a:schemeClr>
                </a:solidFill>
                <a:latin typeface="Times New Roman" panose="02020603050405020304" pitchFamily="18" charset="0"/>
              </a:rPr>
              <a:t>geçmeli</a:t>
            </a:r>
            <a:r>
              <a:rPr lang="tk-TM" sz="5400" b="1" dirty="0" smtClean="0">
                <a:solidFill>
                  <a:schemeClr val="accent5">
                    <a:lumMod val="75000"/>
                  </a:schemeClr>
                </a:solidFill>
                <a:latin typeface="Times New Roman" panose="02020603050405020304" pitchFamily="18" charset="0"/>
              </a:rPr>
              <a:t>:</a:t>
            </a:r>
            <a:r>
              <a:rPr lang="en-US" sz="5400" b="1" dirty="0" smtClean="0">
                <a:solidFill>
                  <a:schemeClr val="accent5">
                    <a:lumMod val="75000"/>
                  </a:schemeClr>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1) </a:t>
            </a:r>
            <a:r>
              <a:rPr lang="tk-TM" sz="5400" b="1" dirty="0" err="1" smtClean="0">
                <a:solidFill>
                  <a:srgbClr val="000000"/>
                </a:solidFill>
                <a:latin typeface="Times New Roman" panose="02020603050405020304" pitchFamily="18" charset="0"/>
              </a:rPr>
              <a:t>A</a:t>
            </a:r>
            <a:r>
              <a:rPr lang="en-US" sz="5400" b="1" dirty="0" err="1" smtClean="0">
                <a:solidFill>
                  <a:srgbClr val="000000"/>
                </a:solidFill>
                <a:latin typeface="Times New Roman" panose="02020603050405020304" pitchFamily="18" charset="0"/>
              </a:rPr>
              <a:t>wtomobil</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ýa</a:t>
            </a:r>
            <a:r>
              <a:rPr lang="en-US" sz="5400" b="1" dirty="0">
                <a:solidFill>
                  <a:srgbClr val="000000"/>
                </a:solidFill>
                <a:latin typeface="Times New Roman" panose="02020603050405020304" pitchFamily="18" charset="0"/>
              </a:rPr>
              <a:t>-da </a:t>
            </a:r>
            <a:r>
              <a:rPr lang="en-US" sz="5400" b="1" dirty="0" err="1">
                <a:solidFill>
                  <a:srgbClr val="000000"/>
                </a:solidFill>
                <a:latin typeface="Times New Roman" panose="02020603050405020304" pitchFamily="18" charset="0"/>
              </a:rPr>
              <a:t>traktor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ýörände</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garyň</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garşylyk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güýji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awtomobile</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ýa</a:t>
            </a:r>
            <a:r>
              <a:rPr lang="en-US" sz="5400" b="1" dirty="0" smtClean="0">
                <a:solidFill>
                  <a:srgbClr val="000000"/>
                </a:solidFill>
                <a:latin typeface="Times New Roman" panose="02020603050405020304" pitchFamily="18" charset="0"/>
              </a:rPr>
              <a:t>-</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da </a:t>
            </a:r>
            <a:r>
              <a:rPr lang="en-US" sz="5400" b="1" dirty="0" err="1">
                <a:solidFill>
                  <a:srgbClr val="000000"/>
                </a:solidFill>
                <a:latin typeface="Times New Roman" panose="02020603050405020304" pitchFamily="18" charset="0"/>
              </a:rPr>
              <a:t>traktora</a:t>
            </a:r>
            <a:r>
              <a:rPr lang="en-US" sz="5400" b="1" dirty="0">
                <a:solidFill>
                  <a:srgbClr val="000000"/>
                </a:solidFill>
                <a:latin typeface="Times New Roman" panose="02020603050405020304" pitchFamily="18" charset="0"/>
              </a:rPr>
              <a:t> gar </a:t>
            </a:r>
            <a:r>
              <a:rPr lang="en-US" sz="5400" b="1" dirty="0" err="1">
                <a:solidFill>
                  <a:srgbClr val="000000"/>
                </a:solidFill>
                <a:latin typeface="Times New Roman" panose="02020603050405020304" pitchFamily="18" charset="0"/>
              </a:rPr>
              <a:t>arassalaýjy</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oturdylan</a:t>
            </a:r>
            <a:r>
              <a:rPr lang="tk-TM" sz="5400" b="1" dirty="0" smtClean="0">
                <a:solidFill>
                  <a:srgbClr val="000000"/>
                </a:solidFill>
                <a:latin typeface="Times New Roman" panose="02020603050405020304" pitchFamily="18" charset="0"/>
              </a:rPr>
              <a:t>da</a:t>
            </a:r>
            <a:r>
              <a:rPr lang="en-US" sz="5400" b="1" dirty="0" smtClean="0">
                <a:solidFill>
                  <a:srgbClr val="000000"/>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2) </a:t>
            </a:r>
            <a:r>
              <a:rPr lang="en-US" sz="5400" b="1" dirty="0" err="1">
                <a:solidFill>
                  <a:srgbClr val="000000"/>
                </a:solidFill>
                <a:latin typeface="Times New Roman" panose="02020603050405020304" pitchFamily="18" charset="0"/>
              </a:rPr>
              <a:t>Şnek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işlände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döreýän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garşylyk</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güýji</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3) Rotor </a:t>
            </a:r>
            <a:r>
              <a:rPr lang="en-US" sz="5400" b="1" dirty="0" err="1">
                <a:solidFill>
                  <a:srgbClr val="000000"/>
                </a:solidFill>
                <a:latin typeface="Times New Roman" panose="02020603050405020304" pitchFamily="18" charset="0"/>
              </a:rPr>
              <a:t>işlände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döreýän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garşylyk</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güýji</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
            </a:r>
            <a:br>
              <a:rPr lang="en-US" dirty="0">
                <a:solidFill>
                  <a:srgbClr val="000000"/>
                </a:solidFill>
                <a:latin typeface="Times New Roman" panose="02020603050405020304" pitchFamily="18" charset="0"/>
              </a:rPr>
            </a:br>
            <a:endParaRPr lang="ru-RU" dirty="0"/>
          </a:p>
        </p:txBody>
      </p:sp>
    </p:spTree>
    <p:extLst>
      <p:ext uri="{BB962C8B-B14F-4D97-AF65-F5344CB8AC3E}">
        <p14:creationId xmlns:p14="http://schemas.microsoft.com/office/powerpoint/2010/main" val="3201620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ru-RU" sz="4800" b="0" i="0" u="none" strike="noStrike" baseline="0" dirty="0" smtClean="0">
                <a:solidFill>
                  <a:srgbClr val="000000"/>
                </a:solidFill>
                <a:latin typeface="Times New Roman" panose="02020603050405020304" pitchFamily="18" charset="0"/>
              </a:rPr>
              <a:t/>
            </a:r>
            <a:br>
              <a:rPr lang="ru-RU" sz="4800" b="0" i="0" u="none" strike="noStrike" baseline="0" dirty="0" smtClean="0">
                <a:solidFill>
                  <a:srgbClr val="000000"/>
                </a:solidFill>
                <a:latin typeface="Times New Roman" panose="02020603050405020304" pitchFamily="18" charset="0"/>
              </a:rPr>
            </a:br>
            <a:r>
              <a:rPr lang="en-US" sz="4800" b="1" dirty="0" err="1">
                <a:solidFill>
                  <a:srgbClr val="000000"/>
                </a:solidFill>
                <a:latin typeface="Times New Roman" panose="02020603050405020304" pitchFamily="18" charset="0"/>
              </a:rPr>
              <a:t>Awtomobil</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ýa</a:t>
            </a:r>
            <a:r>
              <a:rPr lang="en-US" sz="4800" b="1" dirty="0">
                <a:solidFill>
                  <a:srgbClr val="000000"/>
                </a:solidFill>
                <a:latin typeface="Times New Roman" panose="02020603050405020304" pitchFamily="18" charset="0"/>
              </a:rPr>
              <a:t>-da </a:t>
            </a:r>
            <a:r>
              <a:rPr lang="en-US" sz="4800" b="1" dirty="0" err="1">
                <a:solidFill>
                  <a:srgbClr val="000000"/>
                </a:solidFill>
                <a:latin typeface="Times New Roman" panose="02020603050405020304" pitchFamily="18" charset="0"/>
              </a:rPr>
              <a:t>traktor</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ýörände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döreýän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garşylyk</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güýji</a:t>
            </a:r>
            <a:r>
              <a:rPr lang="tk-TM" sz="4800" b="1" dirty="0" smtClean="0">
                <a:solidFill>
                  <a:srgbClr val="000000"/>
                </a:solidFill>
                <a:latin typeface="Times New Roman" panose="02020603050405020304" pitchFamily="18" charset="0"/>
              </a:rPr>
              <a:t>:</a:t>
            </a:r>
            <a:r>
              <a:rPr lang="en-US" sz="4800" b="1" dirty="0" smtClean="0">
                <a:solidFill>
                  <a:srgbClr val="000000"/>
                </a:solidFill>
                <a:latin typeface="Times New Roman" panose="02020603050405020304" pitchFamily="18" charset="0"/>
              </a:rPr>
              <a:t> </a:t>
            </a:r>
            <a:r>
              <a:rPr lang="en-US" sz="4800" dirty="0">
                <a:solidFill>
                  <a:srgbClr val="000000"/>
                </a:solidFill>
                <a:latin typeface="Times New Roman" panose="02020603050405020304" pitchFamily="18" charset="0"/>
              </a:rPr>
              <a:t/>
            </a:r>
            <a:br>
              <a:rPr lang="en-US" sz="4800" dirty="0">
                <a:solidFill>
                  <a:srgbClr val="000000"/>
                </a:solidFill>
                <a:latin typeface="Times New Roman" panose="02020603050405020304" pitchFamily="18" charset="0"/>
              </a:rPr>
            </a:br>
            <a:r>
              <a:rPr lang="tk-TM" dirty="0" smtClean="0">
                <a:solidFill>
                  <a:srgbClr val="000000"/>
                </a:solidFill>
                <a:latin typeface="Times New Roman" panose="02020603050405020304" pitchFamily="18" charset="0"/>
              </a:rPr>
              <a:t>                </a:t>
            </a:r>
            <a:r>
              <a:rPr lang="en-US" sz="6000" b="1" i="1" dirty="0" smtClean="0">
                <a:solidFill>
                  <a:srgbClr val="FF0000"/>
                </a:solidFill>
                <a:latin typeface="Times New Roman" panose="02020603050405020304" pitchFamily="18" charset="0"/>
              </a:rPr>
              <a:t>w</a:t>
            </a:r>
            <a:r>
              <a:rPr lang="en-US" sz="3600" b="1" i="1" u="none" strike="noStrike" baseline="0" dirty="0" smtClean="0">
                <a:solidFill>
                  <a:srgbClr val="FF0000"/>
                </a:solidFill>
                <a:latin typeface="Times New Roman" panose="02020603050405020304" pitchFamily="18" charset="0"/>
              </a:rPr>
              <a:t>1</a:t>
            </a:r>
            <a:r>
              <a:rPr lang="en-US" sz="6000" b="1" i="1" dirty="0">
                <a:solidFill>
                  <a:srgbClr val="FF0000"/>
                </a:solidFill>
                <a:latin typeface="Times New Roman" panose="02020603050405020304" pitchFamily="18" charset="0"/>
              </a:rPr>
              <a:t>=(</a:t>
            </a:r>
            <a:r>
              <a:rPr lang="en-US" sz="6000" b="1" i="1" dirty="0" err="1">
                <a:solidFill>
                  <a:srgbClr val="FF0000"/>
                </a:solidFill>
                <a:latin typeface="Times New Roman" panose="02020603050405020304" pitchFamily="18" charset="0"/>
              </a:rPr>
              <a:t>G</a:t>
            </a:r>
            <a:r>
              <a:rPr lang="en-US" sz="3600" b="1" i="1" u="none" strike="noStrike" baseline="0" dirty="0" err="1" smtClean="0">
                <a:solidFill>
                  <a:srgbClr val="FF0000"/>
                </a:solidFill>
                <a:latin typeface="Times New Roman" panose="02020603050405020304" pitchFamily="18" charset="0"/>
              </a:rPr>
              <a:t>a</a:t>
            </a:r>
            <a:r>
              <a:rPr lang="en-US" sz="6000" b="1" i="1" dirty="0" err="1">
                <a:solidFill>
                  <a:srgbClr val="FF0000"/>
                </a:solidFill>
                <a:latin typeface="Times New Roman" panose="02020603050405020304" pitchFamily="18" charset="0"/>
              </a:rPr>
              <a:t>+G</a:t>
            </a:r>
            <a:r>
              <a:rPr lang="en-US" sz="3600" b="1" i="1" u="none" strike="noStrike" baseline="0" dirty="0" err="1" smtClean="0">
                <a:solidFill>
                  <a:srgbClr val="FF0000"/>
                </a:solidFill>
                <a:latin typeface="Times New Roman" panose="02020603050405020304" pitchFamily="18" charset="0"/>
              </a:rPr>
              <a:t>e</a:t>
            </a:r>
            <a:r>
              <a:rPr lang="en-US" sz="6000" b="1" i="1" dirty="0">
                <a:solidFill>
                  <a:srgbClr val="FF0000"/>
                </a:solidFill>
                <a:latin typeface="Times New Roman" panose="02020603050405020304" pitchFamily="18" charset="0"/>
              </a:rPr>
              <a:t>) (</a:t>
            </a:r>
            <a:r>
              <a:rPr lang="en-US" sz="6000" b="1" i="1" dirty="0" err="1">
                <a:solidFill>
                  <a:srgbClr val="FF0000"/>
                </a:solidFill>
                <a:latin typeface="Times New Roman" panose="02020603050405020304" pitchFamily="18" charset="0"/>
              </a:rPr>
              <a:t>f</a:t>
            </a:r>
            <a:r>
              <a:rPr lang="en-US" sz="3600" b="1" i="1" u="none" strike="noStrike" baseline="0" dirty="0" err="1" smtClean="0">
                <a:solidFill>
                  <a:srgbClr val="FF0000"/>
                </a:solidFill>
                <a:latin typeface="Times New Roman" panose="02020603050405020304" pitchFamily="18" charset="0"/>
              </a:rPr>
              <a:t>a</a:t>
            </a:r>
            <a:r>
              <a:rPr lang="en-US" sz="6000" b="1" i="1" dirty="0" err="1">
                <a:solidFill>
                  <a:srgbClr val="FF0000"/>
                </a:solidFill>
                <a:latin typeface="Times New Roman" panose="02020603050405020304" pitchFamily="18" charset="0"/>
              </a:rPr>
              <a:t>+i</a:t>
            </a:r>
            <a:r>
              <a:rPr lang="en-US" sz="6000" b="1" i="1" dirty="0">
                <a:solidFill>
                  <a:srgbClr val="FF0000"/>
                </a:solidFill>
                <a:latin typeface="Times New Roman" panose="02020603050405020304" pitchFamily="18" charset="0"/>
              </a:rPr>
              <a:t>), </a:t>
            </a:r>
            <a:r>
              <a:rPr lang="en-US" sz="6000" b="1" i="1" dirty="0">
                <a:solidFill>
                  <a:srgbClr val="0070C0"/>
                </a:solidFill>
                <a:latin typeface="Times New Roman" panose="02020603050405020304" pitchFamily="18" charset="0"/>
              </a:rPr>
              <a:t>kg</a:t>
            </a:r>
            <a:r>
              <a:rPr lang="en-US" sz="6000" b="1" i="1" dirty="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
            </a:r>
            <a:br>
              <a:rPr lang="en-US" dirty="0">
                <a:solidFill>
                  <a:srgbClr val="000000"/>
                </a:solidFill>
                <a:latin typeface="Times New Roman" panose="02020603050405020304" pitchFamily="18" charset="0"/>
              </a:rPr>
            </a:br>
            <a:r>
              <a:rPr lang="en-US" sz="4800" b="1" dirty="0" err="1">
                <a:solidFill>
                  <a:srgbClr val="000000"/>
                </a:solidFill>
                <a:latin typeface="Times New Roman" panose="02020603050405020304" pitchFamily="18" charset="0"/>
              </a:rPr>
              <a:t>bu</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garşylygy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ýeňip</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geçýän</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kuwwat</a:t>
            </a:r>
            <a:r>
              <a:rPr lang="tk-TM" sz="4800" b="1" dirty="0" smtClean="0">
                <a:solidFill>
                  <a:srgbClr val="000000"/>
                </a:solidFill>
                <a:latin typeface="Times New Roman" panose="02020603050405020304" pitchFamily="18" charset="0"/>
              </a:rPr>
              <a:t>:</a:t>
            </a:r>
            <a:r>
              <a:rPr lang="en-US" sz="4800" b="1" dirty="0" smtClean="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
            </a:r>
            <a:br>
              <a:rPr lang="en-US" dirty="0">
                <a:solidFill>
                  <a:srgbClr val="000000"/>
                </a:solidFill>
                <a:latin typeface="Times New Roman" panose="02020603050405020304" pitchFamily="18" charset="0"/>
              </a:rPr>
            </a:br>
            <a:r>
              <a:rPr lang="tk-TM" dirty="0" smtClean="0">
                <a:solidFill>
                  <a:srgbClr val="000000"/>
                </a:solidFill>
                <a:latin typeface="Times New Roman" panose="02020603050405020304" pitchFamily="18" charset="0"/>
              </a:rPr>
              <a:t>                     </a:t>
            </a:r>
            <a:r>
              <a:rPr lang="tk-TM" sz="6000" b="1" i="1" dirty="0" smtClean="0">
                <a:solidFill>
                  <a:srgbClr val="FF0000"/>
                </a:solidFill>
                <a:latin typeface="Times New Roman" panose="02020603050405020304" pitchFamily="18" charset="0"/>
              </a:rPr>
              <a:t>N</a:t>
            </a:r>
            <a:r>
              <a:rPr lang="tk-TM" sz="3600" b="1" i="1" dirty="0" smtClean="0">
                <a:solidFill>
                  <a:srgbClr val="FF0000"/>
                </a:solidFill>
                <a:latin typeface="Times New Roman" panose="02020603050405020304" pitchFamily="18" charset="0"/>
              </a:rPr>
              <a:t>1</a:t>
            </a:r>
            <a:r>
              <a:rPr lang="tk-TM" sz="6000" b="1" i="1" dirty="0" smtClean="0">
                <a:solidFill>
                  <a:srgbClr val="FF0000"/>
                </a:solidFill>
                <a:latin typeface="Times New Roman" panose="02020603050405020304" pitchFamily="18" charset="0"/>
              </a:rPr>
              <a:t>=w</a:t>
            </a:r>
            <a:r>
              <a:rPr lang="tk-TM" sz="3600" b="1" i="1" dirty="0" smtClean="0">
                <a:solidFill>
                  <a:srgbClr val="FF0000"/>
                </a:solidFill>
                <a:latin typeface="Times New Roman" panose="02020603050405020304" pitchFamily="18" charset="0"/>
              </a:rPr>
              <a:t>1</a:t>
            </a:r>
            <a:r>
              <a:rPr lang="tk-TM" sz="6000" b="1" i="1" dirty="0" smtClean="0">
                <a:solidFill>
                  <a:srgbClr val="FF0000"/>
                </a:solidFill>
                <a:latin typeface="Times New Roman" panose="02020603050405020304" pitchFamily="18" charset="0"/>
              </a:rPr>
              <a:t> Ʋ/270, </a:t>
            </a:r>
            <a:r>
              <a:rPr lang="tk-TM" sz="6000" b="1" i="1" dirty="0" smtClean="0">
                <a:solidFill>
                  <a:srgbClr val="0070C0"/>
                </a:solidFill>
                <a:latin typeface="Times New Roman" panose="02020603050405020304" pitchFamily="18" charset="0"/>
              </a:rPr>
              <a:t>a.g.</a:t>
            </a:r>
            <a:br>
              <a:rPr lang="tk-TM" sz="6000" b="1" i="1" dirty="0" smtClean="0">
                <a:solidFill>
                  <a:srgbClr val="0070C0"/>
                </a:solidFill>
                <a:latin typeface="Times New Roman" panose="02020603050405020304" pitchFamily="18" charset="0"/>
              </a:rPr>
            </a:br>
            <a:r>
              <a:rPr lang="pl-PL" sz="4900" b="1" i="1" u="none" strike="noStrike" baseline="0" dirty="0" smtClean="0">
                <a:solidFill>
                  <a:srgbClr val="FF0000"/>
                </a:solidFill>
                <a:latin typeface="Times New Roman" panose="02020603050405020304" pitchFamily="18" charset="0"/>
              </a:rPr>
              <a:t>G</a:t>
            </a:r>
            <a:r>
              <a:rPr lang="pl-PL" sz="4000" b="1" i="1" u="none" strike="noStrike" baseline="0" dirty="0" smtClean="0">
                <a:solidFill>
                  <a:srgbClr val="FF0000"/>
                </a:solidFill>
                <a:latin typeface="Times New Roman" panose="02020603050405020304" pitchFamily="18" charset="0"/>
              </a:rPr>
              <a:t>a</a:t>
            </a:r>
            <a:r>
              <a:rPr lang="tk-TM" sz="4900" b="1" i="0" u="none" strike="noStrike" baseline="0" dirty="0" smtClean="0">
                <a:solidFill>
                  <a:srgbClr val="000000"/>
                </a:solidFill>
                <a:latin typeface="Times New Roman" panose="02020603050405020304" pitchFamily="18" charset="0"/>
              </a:rPr>
              <a:t> </a:t>
            </a:r>
            <a:r>
              <a:rPr lang="pl-PL" sz="4900" b="1" i="0" u="none" strike="noStrike" baseline="0" dirty="0" smtClean="0">
                <a:solidFill>
                  <a:srgbClr val="000000"/>
                </a:solidFill>
                <a:latin typeface="Times New Roman" panose="02020603050405020304" pitchFamily="18" charset="0"/>
              </a:rPr>
              <a:t>-awtomobiliň agramy (traktoryň) agramy, </a:t>
            </a:r>
            <a:r>
              <a:rPr lang="pl-PL" sz="4900" b="1" i="1" u="none" strike="noStrike" baseline="0" dirty="0" smtClean="0">
                <a:solidFill>
                  <a:srgbClr val="0070C0"/>
                </a:solidFill>
                <a:latin typeface="Times New Roman" panose="02020603050405020304" pitchFamily="18" charset="0"/>
              </a:rPr>
              <a:t>kg</a:t>
            </a:r>
            <a:r>
              <a:rPr lang="pl-PL" sz="4900" b="1" i="0" u="none" strike="noStrike" baseline="0" dirty="0" smtClean="0">
                <a:solidFill>
                  <a:srgbClr val="000000"/>
                </a:solidFill>
                <a:latin typeface="Times New Roman" panose="02020603050405020304" pitchFamily="18" charset="0"/>
              </a:rPr>
              <a:t> </a:t>
            </a:r>
            <a:br>
              <a:rPr lang="pl-PL" sz="4900" b="1" i="0" u="none" strike="noStrike" baseline="0" dirty="0" smtClean="0">
                <a:solidFill>
                  <a:srgbClr val="000000"/>
                </a:solidFill>
                <a:latin typeface="Times New Roman" panose="02020603050405020304" pitchFamily="18" charset="0"/>
              </a:rPr>
            </a:br>
            <a:r>
              <a:rPr lang="en-US" sz="4900" b="1" i="1" u="none" strike="noStrike" baseline="0" dirty="0" smtClean="0">
                <a:solidFill>
                  <a:srgbClr val="FF0000"/>
                </a:solidFill>
                <a:latin typeface="Times New Roman" panose="02020603050405020304" pitchFamily="18" charset="0"/>
              </a:rPr>
              <a:t>G</a:t>
            </a:r>
            <a:r>
              <a:rPr lang="en-US" sz="4000" b="1" i="1" u="none" strike="noStrike" baseline="0" dirty="0" smtClean="0">
                <a:solidFill>
                  <a:srgbClr val="FF0000"/>
                </a:solidFill>
                <a:latin typeface="Times New Roman" panose="02020603050405020304" pitchFamily="18" charset="0"/>
              </a:rPr>
              <a:t>e</a:t>
            </a:r>
            <a:r>
              <a:rPr lang="tk-TM" sz="4900" b="1" i="0" u="none" strike="noStrike" baseline="0" dirty="0" smtClean="0">
                <a:solidFill>
                  <a:srgbClr val="000000"/>
                </a:solidFill>
                <a:latin typeface="Times New Roman" panose="02020603050405020304" pitchFamily="18" charset="0"/>
              </a:rPr>
              <a:t> </a:t>
            </a:r>
            <a:r>
              <a:rPr lang="en-US" sz="4900" b="1" i="0" u="none" strike="noStrike" baseline="0" dirty="0" smtClean="0">
                <a:solidFill>
                  <a:srgbClr val="000000"/>
                </a:solidFill>
                <a:latin typeface="Times New Roman" panose="02020603050405020304" pitchFamily="18" charset="0"/>
              </a:rPr>
              <a:t>-gar </a:t>
            </a:r>
            <a:r>
              <a:rPr lang="en-US" sz="4900" b="1" i="0" u="none" strike="noStrike" baseline="0" dirty="0" err="1" smtClean="0">
                <a:solidFill>
                  <a:srgbClr val="000000"/>
                </a:solidFill>
                <a:latin typeface="Times New Roman" panose="02020603050405020304" pitchFamily="18" charset="0"/>
              </a:rPr>
              <a:t>arassalaýjy</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enjamyň</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agramy</a:t>
            </a:r>
            <a:r>
              <a:rPr lang="en-US" sz="4900" b="1" i="0" u="none" strike="noStrike" baseline="0" dirty="0" smtClean="0">
                <a:solidFill>
                  <a:srgbClr val="000000"/>
                </a:solidFill>
                <a:latin typeface="Times New Roman" panose="02020603050405020304" pitchFamily="18" charset="0"/>
              </a:rPr>
              <a:t>, </a:t>
            </a:r>
            <a:r>
              <a:rPr lang="en-US" sz="4900" b="1" i="1" u="none" strike="noStrike" baseline="0" dirty="0" smtClean="0">
                <a:solidFill>
                  <a:srgbClr val="0070C0"/>
                </a:solidFill>
                <a:latin typeface="Times New Roman" panose="02020603050405020304" pitchFamily="18" charset="0"/>
              </a:rPr>
              <a:t>kg</a:t>
            </a:r>
            <a:r>
              <a:rPr lang="en-US" sz="4900" b="1" i="0" u="none" strike="noStrike" baseline="0" dirty="0" smtClean="0">
                <a:solidFill>
                  <a:srgbClr val="000000"/>
                </a:solidFill>
                <a:latin typeface="Times New Roman" panose="02020603050405020304" pitchFamily="18" charset="0"/>
              </a:rPr>
              <a:t> </a:t>
            </a:r>
            <a:br>
              <a:rPr lang="en-US" sz="4900" b="1" i="0" u="none" strike="noStrike" baseline="0" dirty="0" smtClean="0">
                <a:solidFill>
                  <a:srgbClr val="000000"/>
                </a:solidFill>
                <a:latin typeface="Times New Roman" panose="02020603050405020304" pitchFamily="18" charset="0"/>
              </a:rPr>
            </a:br>
            <a:r>
              <a:rPr lang="tk-TM" sz="5300" b="1" i="1" dirty="0" smtClean="0">
                <a:solidFill>
                  <a:srgbClr val="FF0000"/>
                </a:solidFill>
                <a:latin typeface="Times New Roman" panose="02020603050405020304" pitchFamily="18" charset="0"/>
              </a:rPr>
              <a:t>Ʋ </a:t>
            </a:r>
            <a:r>
              <a:rPr lang="pt-BR" sz="4900" b="1" i="0" u="none" strike="noStrike" baseline="0" dirty="0" smtClean="0">
                <a:solidFill>
                  <a:srgbClr val="000000"/>
                </a:solidFill>
                <a:latin typeface="Times New Roman" panose="02020603050405020304" pitchFamily="18" charset="0"/>
              </a:rPr>
              <a:t>-gar arassalaýj</a:t>
            </a:r>
            <a:r>
              <a:rPr lang="tk-TM" sz="4900" b="1" i="0" u="none" strike="noStrike" baseline="0" dirty="0" smtClean="0">
                <a:solidFill>
                  <a:srgbClr val="000000"/>
                </a:solidFill>
                <a:latin typeface="Times New Roman" panose="02020603050405020304" pitchFamily="18" charset="0"/>
              </a:rPr>
              <a:t>yny</a:t>
            </a:r>
            <a:r>
              <a:rPr lang="pt-BR" sz="4900" b="1" i="0" u="none" strike="noStrike" baseline="0" dirty="0" smtClean="0">
                <a:solidFill>
                  <a:srgbClr val="000000"/>
                </a:solidFill>
                <a:latin typeface="Times New Roman" panose="02020603050405020304" pitchFamily="18" charset="0"/>
              </a:rPr>
              <a:t>ň iş ti</a:t>
            </a:r>
            <a:r>
              <a:rPr lang="tk-TM" sz="4900" b="1" i="0" u="none" strike="noStrike" baseline="0" dirty="0" smtClean="0">
                <a:solidFill>
                  <a:srgbClr val="000000"/>
                </a:solidFill>
                <a:latin typeface="Times New Roman" panose="02020603050405020304" pitchFamily="18" charset="0"/>
              </a:rPr>
              <a:t>z</a:t>
            </a:r>
            <a:r>
              <a:rPr lang="pt-BR" sz="4900" b="1" i="0" u="none" strike="noStrike" baseline="0" dirty="0" smtClean="0">
                <a:solidFill>
                  <a:srgbClr val="000000"/>
                </a:solidFill>
                <a:latin typeface="Times New Roman" panose="02020603050405020304" pitchFamily="18" charset="0"/>
              </a:rPr>
              <a:t>ligi</a:t>
            </a:r>
            <a:r>
              <a:rPr lang="tk-TM" sz="4900" b="1" i="0" u="none" strike="noStrike" baseline="0" dirty="0" smtClean="0">
                <a:solidFill>
                  <a:srgbClr val="000000"/>
                </a:solidFill>
                <a:latin typeface="Times New Roman" panose="02020603050405020304" pitchFamily="18" charset="0"/>
              </a:rPr>
              <a:t>,</a:t>
            </a:r>
            <a:r>
              <a:rPr lang="pt-BR" sz="4900" b="1" i="0" u="none" strike="noStrike" baseline="0" dirty="0" smtClean="0">
                <a:solidFill>
                  <a:srgbClr val="000000"/>
                </a:solidFill>
                <a:latin typeface="Times New Roman" panose="02020603050405020304" pitchFamily="18" charset="0"/>
              </a:rPr>
              <a:t> </a:t>
            </a:r>
            <a:r>
              <a:rPr lang="pt-BR" sz="4900" b="1" i="1" u="none" strike="noStrike" baseline="0" dirty="0" smtClean="0">
                <a:solidFill>
                  <a:srgbClr val="0070C0"/>
                </a:solidFill>
                <a:latin typeface="Times New Roman" panose="02020603050405020304" pitchFamily="18" charset="0"/>
              </a:rPr>
              <a:t>km/sag</a:t>
            </a:r>
            <a:r>
              <a:rPr lang="pt-BR" sz="4900" b="1" i="0" u="none" strike="noStrike" baseline="0" dirty="0" smtClean="0">
                <a:solidFill>
                  <a:srgbClr val="000000"/>
                </a:solidFill>
                <a:latin typeface="Times New Roman" panose="02020603050405020304" pitchFamily="18" charset="0"/>
              </a:rPr>
              <a:t>  </a:t>
            </a:r>
            <a:br>
              <a:rPr lang="pt-BR" sz="4900" b="1" i="0" u="none" strike="noStrike" baseline="0" dirty="0" smtClean="0">
                <a:solidFill>
                  <a:srgbClr val="000000"/>
                </a:solidFill>
                <a:latin typeface="Times New Roman" panose="02020603050405020304" pitchFamily="18" charset="0"/>
              </a:rPr>
            </a:br>
            <a:r>
              <a:rPr lang="en-US" sz="6000" b="1" i="1" u="none" strike="noStrike" baseline="0" dirty="0" smtClean="0">
                <a:solidFill>
                  <a:srgbClr val="FF0000"/>
                </a:solidFill>
                <a:latin typeface="Times New Roman" panose="02020603050405020304" pitchFamily="18" charset="0"/>
              </a:rPr>
              <a:t>f</a:t>
            </a:r>
            <a:r>
              <a:rPr lang="en-US" sz="4000" b="1" i="1" u="none" strike="noStrike" baseline="0" dirty="0" smtClean="0">
                <a:solidFill>
                  <a:srgbClr val="FF0000"/>
                </a:solidFill>
                <a:latin typeface="Times New Roman" panose="02020603050405020304" pitchFamily="18" charset="0"/>
              </a:rPr>
              <a:t>a</a:t>
            </a:r>
            <a:r>
              <a:rPr lang="tk-TM" sz="4000" b="1" i="1" u="none" strike="noStrike" baseline="0" dirty="0" smtClean="0">
                <a:solidFill>
                  <a:srgbClr val="FF0000"/>
                </a:solidFill>
                <a:latin typeface="Times New Roman" panose="02020603050405020304" pitchFamily="18" charset="0"/>
              </a:rPr>
              <a:t> </a:t>
            </a:r>
            <a:r>
              <a:rPr lang="en-US" sz="4900" b="1" i="0" u="none" strike="noStrike" baseline="0" dirty="0" smtClean="0">
                <a:solidFill>
                  <a:srgbClr val="000000"/>
                </a:solidFill>
                <a:latin typeface="Times New Roman" panose="02020603050405020304" pitchFamily="18" charset="0"/>
              </a:rPr>
              <a:t>-</a:t>
            </a:r>
            <a:r>
              <a:rPr lang="en-US" sz="4900" b="1" i="0" u="none" strike="noStrike" baseline="0" dirty="0" err="1" smtClean="0">
                <a:solidFill>
                  <a:srgbClr val="000000"/>
                </a:solidFill>
                <a:latin typeface="Times New Roman" panose="02020603050405020304" pitchFamily="18" charset="0"/>
              </a:rPr>
              <a:t>ýörände</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döreýän</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koeffisient</a:t>
            </a:r>
            <a:r>
              <a:rPr lang="en-US" sz="4900" b="1" i="0" u="none" strike="noStrike" baseline="0" dirty="0" smtClean="0">
                <a:solidFill>
                  <a:srgbClr val="000000"/>
                </a:solidFill>
                <a:latin typeface="Times New Roman" panose="02020603050405020304" pitchFamily="18" charset="0"/>
              </a:rPr>
              <a:t> </a:t>
            </a:r>
            <a:br>
              <a:rPr lang="en-US" sz="4900" b="1" i="0" u="none" strike="noStrike" baseline="0" dirty="0" smtClean="0">
                <a:solidFill>
                  <a:srgbClr val="000000"/>
                </a:solidFill>
                <a:latin typeface="Times New Roman" panose="02020603050405020304" pitchFamily="18" charset="0"/>
              </a:rPr>
            </a:br>
            <a:r>
              <a:rPr lang="en-US" sz="6000" b="1" i="1" u="none" strike="noStrike" baseline="0" dirty="0" err="1" smtClean="0">
                <a:solidFill>
                  <a:srgbClr val="FF0000"/>
                </a:solidFill>
                <a:latin typeface="Times New Roman" panose="02020603050405020304" pitchFamily="18" charset="0"/>
              </a:rPr>
              <a:t>i</a:t>
            </a:r>
            <a:r>
              <a:rPr lang="tk-TM" sz="6000" b="1" i="1" u="none" strike="noStrike" baseline="0" dirty="0" smtClean="0">
                <a:solidFill>
                  <a:srgbClr val="FF0000"/>
                </a:solidFill>
                <a:latin typeface="Times New Roman" panose="02020603050405020304" pitchFamily="18" charset="0"/>
              </a:rPr>
              <a:t> </a:t>
            </a:r>
            <a:r>
              <a:rPr lang="en-US" sz="4900" b="1" i="0" u="none" strike="noStrike" baseline="0" dirty="0" smtClean="0">
                <a:solidFill>
                  <a:srgbClr val="000000"/>
                </a:solidFill>
                <a:latin typeface="Times New Roman" panose="02020603050405020304" pitchFamily="18" charset="0"/>
              </a:rPr>
              <a:t>-</a:t>
            </a:r>
            <a:r>
              <a:rPr lang="en-US" sz="4900" b="1" i="0" u="none" strike="noStrike" baseline="0" dirty="0" err="1" smtClean="0">
                <a:solidFill>
                  <a:srgbClr val="000000"/>
                </a:solidFill>
                <a:latin typeface="Times New Roman" panose="02020603050405020304" pitchFamily="18" charset="0"/>
              </a:rPr>
              <a:t>ýolyň</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maksimal</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ýapgytlygy</a:t>
            </a:r>
            <a:r>
              <a:rPr lang="en-US" sz="4900" b="1" i="0" u="none" strike="noStrike" baseline="0" dirty="0" smtClean="0">
                <a:solidFill>
                  <a:srgbClr val="000000"/>
                </a:solidFill>
                <a:latin typeface="Times New Roman" panose="02020603050405020304" pitchFamily="18" charset="0"/>
              </a:rPr>
              <a:t> </a:t>
            </a:r>
            <a:r>
              <a:rPr lang="pt-BR" sz="4900" b="1" i="1" dirty="0" smtClean="0">
                <a:solidFill>
                  <a:srgbClr val="0070C0"/>
                </a:solidFill>
                <a:latin typeface="Times New Roman" panose="02020603050405020304" pitchFamily="18" charset="0"/>
              </a:rPr>
              <a:t> </a:t>
            </a:r>
            <a:r>
              <a:rPr lang="tk-TM" sz="4900" b="1" i="1" dirty="0" smtClean="0">
                <a:solidFill>
                  <a:srgbClr val="0070C0"/>
                </a:solidFill>
                <a:latin typeface="Times New Roman" panose="02020603050405020304" pitchFamily="18" charset="0"/>
              </a:rPr>
              <a:t/>
            </a:r>
            <a:br>
              <a:rPr lang="tk-TM" sz="4900" b="1" i="1" dirty="0" smtClean="0">
                <a:solidFill>
                  <a:srgbClr val="0070C0"/>
                </a:solidFill>
                <a:latin typeface="Times New Roman" panose="02020603050405020304" pitchFamily="18" charset="0"/>
              </a:rPr>
            </a:br>
            <a:endParaRPr lang="ru-RU" sz="4900" b="1" i="1" dirty="0">
              <a:solidFill>
                <a:srgbClr val="0070C0"/>
              </a:solidFill>
            </a:endParaRPr>
          </a:p>
        </p:txBody>
      </p:sp>
    </p:spTree>
    <p:extLst>
      <p:ext uri="{BB962C8B-B14F-4D97-AF65-F5344CB8AC3E}">
        <p14:creationId xmlns:p14="http://schemas.microsoft.com/office/powerpoint/2010/main" val="1399164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000000"/>
                </a:solidFill>
                <a:latin typeface="Times New Roman" panose="02020603050405020304" pitchFamily="18" charset="0"/>
              </a:rPr>
              <a:t>Awtomobil</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gatnaýan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gara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ýollar</a:t>
            </a:r>
            <a:r>
              <a:rPr lang="en-US" sz="5400" b="1" dirty="0">
                <a:solidFill>
                  <a:srgbClr val="000000"/>
                </a:solidFill>
                <a:latin typeface="Times New Roman" panose="02020603050405020304" pitchFamily="18" charset="0"/>
              </a:rPr>
              <a:t> hem </a:t>
            </a:r>
            <a:r>
              <a:rPr lang="en-US" sz="5400" b="1" dirty="0" err="1">
                <a:solidFill>
                  <a:srgbClr val="000000"/>
                </a:solidFill>
                <a:latin typeface="Times New Roman" panose="02020603050405020304" pitchFamily="18" charset="0"/>
              </a:rPr>
              <a:t>beýleki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inziner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desgalary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ýaly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elmydama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ideg</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geçirmekligi</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ýüze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çykýan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zaýalanmalary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öz</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wagtynda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düzetmekligi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talap</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edýär</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4227065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6726114"/>
          </a:xfrm>
        </p:spPr>
        <p:txBody>
          <a:bodyPr>
            <a:normAutofit/>
          </a:bodyPr>
          <a:lstStyle/>
          <a:p>
            <a:r>
              <a:rPr lang="en-US" sz="4800" b="1" dirty="0" err="1">
                <a:solidFill>
                  <a:srgbClr val="000000"/>
                </a:solidFill>
                <a:latin typeface="Times New Roman" panose="02020603050405020304" pitchFamily="18" charset="0"/>
              </a:rPr>
              <a:t>Ýollaryň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umuman</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zaýalanmagy</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şeýle</a:t>
            </a:r>
            <a:r>
              <a:rPr lang="en-US" sz="4800" b="1" dirty="0">
                <a:solidFill>
                  <a:srgbClr val="000000"/>
                </a:solidFill>
                <a:latin typeface="Times New Roman" panose="02020603050405020304" pitchFamily="18" charset="0"/>
              </a:rPr>
              <a:t> hem </a:t>
            </a:r>
            <a:r>
              <a:rPr lang="en-US" sz="4800" b="1" dirty="0" err="1">
                <a:solidFill>
                  <a:srgbClr val="000000"/>
                </a:solidFill>
                <a:latin typeface="Times New Roman" panose="02020603050405020304" pitchFamily="18" charset="0"/>
              </a:rPr>
              <a:t>ýol</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örtüginiň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iýilip</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zaýalanmagy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awtomobil</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transportynyň</a:t>
            </a:r>
            <a:r>
              <a:rPr lang="en-US" sz="4800" b="1" dirty="0">
                <a:solidFill>
                  <a:srgbClr val="000000"/>
                </a:solidFill>
                <a:latin typeface="Times New Roman" panose="02020603050405020304" pitchFamily="18" charset="0"/>
              </a:rPr>
              <a:t> we </a:t>
            </a:r>
            <a:r>
              <a:rPr lang="en-US" sz="4800" b="1" dirty="0" err="1">
                <a:solidFill>
                  <a:srgbClr val="000000"/>
                </a:solidFill>
                <a:latin typeface="Times New Roman" panose="02020603050405020304" pitchFamily="18" charset="0"/>
              </a:rPr>
              <a:t>tebigy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klimatiki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faktorlaryň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täsiri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astynda</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emele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gelýär</a:t>
            </a:r>
            <a:r>
              <a:rPr lang="en-US" sz="4800" b="1" dirty="0">
                <a:solidFill>
                  <a:srgbClr val="000000"/>
                </a:solidFill>
                <a:latin typeface="Times New Roman" panose="02020603050405020304" pitchFamily="18" charset="0"/>
              </a:rPr>
              <a:t> we </a:t>
            </a:r>
            <a:r>
              <a:rPr lang="en-US" sz="4800" b="1" dirty="0" err="1">
                <a:solidFill>
                  <a:srgbClr val="000000"/>
                </a:solidFill>
                <a:latin typeface="Times New Roman" panose="02020603050405020304" pitchFamily="18" charset="0"/>
              </a:rPr>
              <a:t>awtomobil</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ýollaryň</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bejerilmegi</a:t>
            </a:r>
            <a:r>
              <a:rPr lang="tk-TM" sz="4800" b="1" dirty="0" smtClean="0">
                <a:solidFill>
                  <a:srgbClr val="000000"/>
                </a:solidFill>
                <a:latin typeface="Times New Roman" panose="02020603050405020304" pitchFamily="18" charset="0"/>
              </a:rPr>
              <a:t>,</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awtomobil</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transportynyň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berilen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tizlikde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bütin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ýylyň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dowamynda</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howpsuz</a:t>
            </a:r>
            <a:r>
              <a:rPr lang="en-US" sz="4800" b="1" dirty="0">
                <a:solidFill>
                  <a:srgbClr val="000000"/>
                </a:solidFill>
                <a:latin typeface="Times New Roman" panose="02020603050405020304" pitchFamily="18" charset="0"/>
              </a:rPr>
              <a:t> , </a:t>
            </a:r>
            <a:r>
              <a:rPr lang="en-US" sz="4800" b="1" dirty="0" err="1">
                <a:solidFill>
                  <a:srgbClr val="000000"/>
                </a:solidFill>
                <a:latin typeface="Times New Roman" panose="02020603050405020304" pitchFamily="18" charset="0"/>
              </a:rPr>
              <a:t>ýerlikli</a:t>
            </a:r>
            <a:r>
              <a:rPr lang="en-US" sz="4800" b="1" dirty="0">
                <a:solidFill>
                  <a:srgbClr val="000000"/>
                </a:solidFill>
                <a:latin typeface="Times New Roman" panose="02020603050405020304" pitchFamily="18" charset="0"/>
              </a:rPr>
              <a:t> , </a:t>
            </a:r>
            <a:r>
              <a:rPr lang="en-US" sz="4800" b="1" dirty="0" err="1">
                <a:solidFill>
                  <a:srgbClr val="000000"/>
                </a:solidFill>
                <a:latin typeface="Times New Roman" panose="02020603050405020304" pitchFamily="18" charset="0"/>
              </a:rPr>
              <a:t>yzygiderli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halk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hojalyk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ýüklerini</a:t>
            </a:r>
            <a:r>
              <a:rPr lang="en-US" sz="4800" b="1" dirty="0">
                <a:solidFill>
                  <a:srgbClr val="000000"/>
                </a:solidFill>
                <a:latin typeface="Times New Roman" panose="02020603050405020304" pitchFamily="18" charset="0"/>
              </a:rPr>
              <a:t> </a:t>
            </a:r>
            <a:r>
              <a:rPr lang="en-US" sz="4800" b="1" dirty="0" smtClean="0">
                <a:solidFill>
                  <a:srgbClr val="000000"/>
                </a:solidFill>
                <a:latin typeface="Times New Roman" panose="02020603050405020304" pitchFamily="18" charset="0"/>
              </a:rPr>
              <a:t>we</a:t>
            </a:r>
            <a:r>
              <a:rPr lang="tk-TM" sz="4800" b="1" dirty="0" smtClean="0">
                <a:solidFill>
                  <a:srgbClr val="000000"/>
                </a:solidFill>
                <a:latin typeface="Times New Roman" panose="02020603050405020304" pitchFamily="18" charset="0"/>
              </a:rPr>
              <a:t> ýolagçylary</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çekmegini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üpjün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etmekden</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ybaratdyr</a:t>
            </a:r>
            <a:r>
              <a:rPr lang="tk-TM" sz="4800" b="1" dirty="0" smtClean="0">
                <a:solidFill>
                  <a:srgbClr val="000000"/>
                </a:solidFill>
                <a:latin typeface="Times New Roman" panose="02020603050405020304" pitchFamily="18" charset="0"/>
              </a:rPr>
              <a:t>.</a:t>
            </a:r>
            <a:endParaRPr lang="ru-RU" sz="4800" b="1" dirty="0"/>
          </a:p>
        </p:txBody>
      </p:sp>
    </p:spTree>
    <p:extLst>
      <p:ext uri="{BB962C8B-B14F-4D97-AF65-F5344CB8AC3E}">
        <p14:creationId xmlns:p14="http://schemas.microsoft.com/office/powerpoint/2010/main" val="2169090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6664568"/>
          </a:xfrm>
        </p:spPr>
        <p:txBody>
          <a:bodyPr>
            <a:normAutofit/>
          </a:bodyPr>
          <a:lstStyle/>
          <a:p>
            <a:r>
              <a:rPr lang="en-US" sz="5400" b="1" dirty="0" err="1">
                <a:solidFill>
                  <a:srgbClr val="000000"/>
                </a:solidFill>
                <a:latin typeface="Times New Roman" panose="02020603050405020304" pitchFamily="18" charset="0"/>
              </a:rPr>
              <a:t>Ýoluň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ideg</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işleri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gara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ýollara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hemme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tarapdan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ideg</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etmekden</a:t>
            </a:r>
            <a:r>
              <a:rPr lang="en-US" sz="5400" b="1" dirty="0">
                <a:solidFill>
                  <a:srgbClr val="000000"/>
                </a:solidFill>
                <a:latin typeface="Times New Roman" panose="02020603050405020304" pitchFamily="18" charset="0"/>
              </a:rPr>
              <a:t> we </a:t>
            </a:r>
            <a:r>
              <a:rPr lang="en-US" sz="5400" b="1" dirty="0" err="1">
                <a:solidFill>
                  <a:srgbClr val="000000"/>
                </a:solidFill>
                <a:latin typeface="Times New Roman" panose="02020603050405020304" pitchFamily="18" charset="0"/>
              </a:rPr>
              <a:t>olary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ýylyň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paslyna</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garamazdan</a:t>
            </a:r>
            <a:r>
              <a:rPr lang="tk-TM" sz="5400" b="1" dirty="0" smtClean="0">
                <a:solidFill>
                  <a:srgbClr val="000000"/>
                </a:solidFill>
                <a:latin typeface="Times New Roman" panose="02020603050405020304" pitchFamily="18" charset="0"/>
              </a:rPr>
              <a:t> arassa</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saklamakdan</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ybaratdyr</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Ýoluň</a:t>
            </a:r>
            <a:r>
              <a:rPr lang="en-US" sz="5400" b="1" dirty="0">
                <a:solidFill>
                  <a:srgbClr val="000000"/>
                </a:solidFill>
                <a:latin typeface="Times New Roman" panose="02020603050405020304" pitchFamily="18" charset="0"/>
              </a:rPr>
              <a:t> </a:t>
            </a:r>
            <a:r>
              <a:rPr lang="tk-TM" sz="5400" b="1" dirty="0" err="1" smtClean="0">
                <a:solidFill>
                  <a:srgbClr val="000000"/>
                </a:solidFill>
                <a:latin typeface="Times New Roman" panose="02020603050405020304" pitchFamily="18" charset="0"/>
              </a:rPr>
              <a:t>ö</a:t>
            </a:r>
            <a:r>
              <a:rPr lang="en-US" sz="5400" b="1" dirty="0" err="1" smtClean="0">
                <a:solidFill>
                  <a:srgbClr val="000000"/>
                </a:solidFill>
                <a:latin typeface="Times New Roman" panose="02020603050405020304" pitchFamily="18" charset="0"/>
              </a:rPr>
              <a:t>rtügi</a:t>
            </a:r>
            <a:r>
              <a:rPr lang="en-US"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wagtal</a:t>
            </a:r>
            <a:r>
              <a:rPr lang="tk-TM" sz="5400" b="1" dirty="0" smtClean="0">
                <a:solidFill>
                  <a:srgbClr val="000000"/>
                </a:solidFill>
                <a:latin typeface="Times New Roman" panose="02020603050405020304" pitchFamily="18" charset="0"/>
              </a:rPr>
              <a:t>-</a:t>
            </a:r>
            <a:r>
              <a:rPr lang="en-US" sz="5400" b="1" dirty="0" err="1" smtClean="0">
                <a:solidFill>
                  <a:srgbClr val="000000"/>
                </a:solidFill>
                <a:latin typeface="Times New Roman" panose="02020603050405020304" pitchFamily="18" charset="0"/>
              </a:rPr>
              <a:t>wagtal</a:t>
            </a:r>
            <a:r>
              <a:rPr lang="en-US" sz="5400" b="1" dirty="0" smtClean="0">
                <a:solidFill>
                  <a:srgbClr val="000000"/>
                </a:solidFill>
                <a:latin typeface="Times New Roman" panose="02020603050405020304" pitchFamily="18" charset="0"/>
              </a:rPr>
              <a:t> </a:t>
            </a:r>
            <a:r>
              <a:rPr lang="en-US" sz="5400" b="1" dirty="0" err="1">
                <a:solidFill>
                  <a:srgbClr val="0070C0"/>
                </a:solidFill>
                <a:latin typeface="Times New Roman" panose="02020603050405020304" pitchFamily="18" charset="0"/>
              </a:rPr>
              <a:t>zibilden</a:t>
            </a:r>
            <a:r>
              <a:rPr lang="en-US" sz="5400" b="1" dirty="0">
                <a:solidFill>
                  <a:srgbClr val="0070C0"/>
                </a:solidFill>
                <a:latin typeface="Times New Roman" panose="02020603050405020304" pitchFamily="18" charset="0"/>
              </a:rPr>
              <a:t>, </a:t>
            </a:r>
            <a:r>
              <a:rPr lang="en-US" sz="5400" b="1" dirty="0" err="1" smtClean="0">
                <a:solidFill>
                  <a:srgbClr val="0070C0"/>
                </a:solidFill>
                <a:latin typeface="Times New Roman" panose="02020603050405020304" pitchFamily="18" charset="0"/>
              </a:rPr>
              <a:t>hapalardan</a:t>
            </a:r>
            <a:r>
              <a:rPr lang="tk-TM" sz="5400" b="1" dirty="0" smtClean="0">
                <a:solidFill>
                  <a:srgbClr val="0070C0"/>
                </a:solidFill>
                <a:latin typeface="Times New Roman" panose="02020603050405020304" pitchFamily="18" charset="0"/>
              </a:rPr>
              <a:t>, klimatik faktorlardan döreýän örtülmelerden </a:t>
            </a:r>
            <a:r>
              <a:rPr lang="tk-TM" sz="5400" b="1" dirty="0" smtClean="0">
                <a:solidFill>
                  <a:srgbClr val="000000"/>
                </a:solidFill>
                <a:latin typeface="Times New Roman" panose="02020603050405020304" pitchFamily="18" charset="0"/>
              </a:rPr>
              <a:t>(gar, buz, çäge we ş.m.)</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arassalanyp</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dur</a:t>
            </a:r>
            <a:r>
              <a:rPr lang="tk-TM" sz="5400" b="1" dirty="0" smtClean="0">
                <a:solidFill>
                  <a:srgbClr val="000000"/>
                </a:solidFill>
                <a:latin typeface="Times New Roman" panose="02020603050405020304" pitchFamily="18" charset="0"/>
              </a:rPr>
              <a:t>ul</a:t>
            </a:r>
            <a:r>
              <a:rPr lang="en-US" sz="5400" b="1" dirty="0" err="1" smtClean="0">
                <a:solidFill>
                  <a:srgbClr val="000000"/>
                </a:solidFill>
                <a:latin typeface="Times New Roman" panose="02020603050405020304" pitchFamily="18" charset="0"/>
              </a:rPr>
              <a:t>malydyr</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241296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lstStyle/>
          <a:p>
            <a:r>
              <a:rPr lang="en-US" sz="4800" b="1" dirty="0">
                <a:solidFill>
                  <a:srgbClr val="000000"/>
                </a:solidFill>
                <a:latin typeface="Times New Roman" panose="02020603050405020304" pitchFamily="18" charset="0"/>
              </a:rPr>
              <a:t>Bu </a:t>
            </a:r>
            <a:r>
              <a:rPr lang="en-US" sz="4800" b="1" dirty="0" err="1">
                <a:solidFill>
                  <a:srgbClr val="000000"/>
                </a:solidFill>
                <a:latin typeface="Times New Roman" panose="02020603050405020304" pitchFamily="18" charset="0"/>
              </a:rPr>
              <a:t>maksat</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üçin</a:t>
            </a:r>
            <a:r>
              <a:rPr lang="en-US" sz="4800" b="1" dirty="0">
                <a:solidFill>
                  <a:srgbClr val="000000"/>
                </a:solidFill>
                <a:latin typeface="Times New Roman" panose="02020603050405020304" pitchFamily="18" charset="0"/>
              </a:rPr>
              <a:t> </a:t>
            </a:r>
            <a:r>
              <a:rPr lang="en-US" sz="4800" b="1" dirty="0" err="1" smtClean="0">
                <a:solidFill>
                  <a:srgbClr val="0070C0"/>
                </a:solidFill>
                <a:latin typeface="Times New Roman" panose="02020603050405020304" pitchFamily="18" charset="0"/>
              </a:rPr>
              <a:t>süpürip</a:t>
            </a:r>
            <a:r>
              <a:rPr lang="tk-TM" sz="4800" b="1" dirty="0" smtClean="0">
                <a:solidFill>
                  <a:srgbClr val="0070C0"/>
                </a:solidFill>
                <a:latin typeface="Times New Roman" panose="02020603050405020304" pitchFamily="18" charset="0"/>
              </a:rPr>
              <a:t>-</a:t>
            </a:r>
            <a:r>
              <a:rPr lang="en-US" sz="4800" b="1" dirty="0" err="1" smtClean="0">
                <a:solidFill>
                  <a:srgbClr val="0070C0"/>
                </a:solidFill>
                <a:latin typeface="Times New Roman" panose="02020603050405020304" pitchFamily="18" charset="0"/>
              </a:rPr>
              <a:t>arassalaýjy</a:t>
            </a:r>
            <a:r>
              <a:rPr lang="en-US" sz="4800" b="1" dirty="0" smtClean="0">
                <a:solidFill>
                  <a:srgbClr val="0070C0"/>
                </a:solidFill>
                <a:latin typeface="Times New Roman" panose="02020603050405020304" pitchFamily="18" charset="0"/>
              </a:rPr>
              <a:t>, </a:t>
            </a:r>
            <a:r>
              <a:rPr lang="en-US" sz="4800" b="1" dirty="0" err="1" smtClean="0">
                <a:solidFill>
                  <a:srgbClr val="0070C0"/>
                </a:solidFill>
                <a:latin typeface="Times New Roman" panose="02020603050405020304" pitchFamily="18" charset="0"/>
              </a:rPr>
              <a:t>suwlap</a:t>
            </a:r>
            <a:r>
              <a:rPr lang="tk-TM" sz="4800" b="1" dirty="0" smtClean="0">
                <a:solidFill>
                  <a:srgbClr val="0070C0"/>
                </a:solidFill>
                <a:latin typeface="Times New Roman" panose="02020603050405020304" pitchFamily="18" charset="0"/>
              </a:rPr>
              <a:t>-</a:t>
            </a:r>
            <a:r>
              <a:rPr lang="en-US" sz="4800" b="1" dirty="0" smtClean="0">
                <a:solidFill>
                  <a:srgbClr val="0070C0"/>
                </a:solidFill>
                <a:latin typeface="Times New Roman" panose="02020603050405020304" pitchFamily="18" charset="0"/>
              </a:rPr>
              <a:t> </a:t>
            </a:r>
            <a:r>
              <a:rPr lang="en-US" sz="4800" b="1" dirty="0" err="1" smtClean="0">
                <a:solidFill>
                  <a:srgbClr val="0070C0"/>
                </a:solidFill>
                <a:latin typeface="Times New Roman" panose="02020603050405020304" pitchFamily="18" charset="0"/>
              </a:rPr>
              <a:t>ýuwujy</a:t>
            </a:r>
            <a:r>
              <a:rPr lang="en-US" sz="4800" b="1" dirty="0" smtClean="0">
                <a:solidFill>
                  <a:srgbClr val="0070C0"/>
                </a:solidFill>
                <a:latin typeface="Times New Roman" panose="02020603050405020304" pitchFamily="18" charset="0"/>
              </a:rPr>
              <a:t>, </a:t>
            </a:r>
            <a:r>
              <a:rPr lang="en-US" sz="4800" b="1" dirty="0" err="1" smtClean="0">
                <a:solidFill>
                  <a:srgbClr val="0070C0"/>
                </a:solidFill>
                <a:latin typeface="Times New Roman" panose="02020603050405020304" pitchFamily="18" charset="0"/>
              </a:rPr>
              <a:t>küwet</a:t>
            </a:r>
            <a:r>
              <a:rPr lang="tk-TM" sz="4800" b="1" dirty="0" smtClean="0">
                <a:solidFill>
                  <a:srgbClr val="0070C0"/>
                </a:solidFill>
                <a:latin typeface="Times New Roman" panose="02020603050405020304" pitchFamily="18" charset="0"/>
              </a:rPr>
              <a:t>-</a:t>
            </a:r>
            <a:r>
              <a:rPr lang="en-US" sz="4800" b="1" dirty="0" err="1" smtClean="0">
                <a:solidFill>
                  <a:srgbClr val="0070C0"/>
                </a:solidFill>
                <a:latin typeface="Times New Roman" panose="02020603050405020304" pitchFamily="18" charset="0"/>
              </a:rPr>
              <a:t>arassalaýjy</a:t>
            </a:r>
            <a:r>
              <a:rPr lang="en-US" sz="4800" b="1" dirty="0" smtClean="0">
                <a:solidFill>
                  <a:srgbClr val="0070C0"/>
                </a:solidFill>
                <a:latin typeface="Times New Roman" panose="02020603050405020304" pitchFamily="18" charset="0"/>
              </a:rPr>
              <a:t>, </a:t>
            </a:r>
            <a:r>
              <a:rPr lang="en-US" sz="4800" b="1" dirty="0" err="1" smtClean="0">
                <a:solidFill>
                  <a:srgbClr val="0070C0"/>
                </a:solidFill>
                <a:latin typeface="Times New Roman" panose="02020603050405020304" pitchFamily="18" charset="0"/>
              </a:rPr>
              <a:t>ýol</a:t>
            </a:r>
            <a:r>
              <a:rPr lang="tk-TM" sz="4800" b="1" dirty="0">
                <a:solidFill>
                  <a:srgbClr val="0070C0"/>
                </a:solidFill>
                <a:latin typeface="Times New Roman" panose="02020603050405020304" pitchFamily="18" charset="0"/>
              </a:rPr>
              <a:t>-</a:t>
            </a:r>
            <a:r>
              <a:rPr lang="en-US" sz="4800" b="1" dirty="0" err="1" smtClean="0">
                <a:solidFill>
                  <a:srgbClr val="0070C0"/>
                </a:solidFill>
                <a:latin typeface="Times New Roman" panose="02020603050405020304" pitchFamily="18" charset="0"/>
              </a:rPr>
              <a:t>arassalaýjy</a:t>
            </a:r>
            <a:r>
              <a:rPr lang="en-US" sz="4800" b="1" dirty="0" smtClean="0">
                <a:solidFill>
                  <a:srgbClr val="0070C0"/>
                </a:solidFill>
                <a:latin typeface="Times New Roman" panose="02020603050405020304" pitchFamily="18" charset="0"/>
              </a:rPr>
              <a:t>,</a:t>
            </a:r>
            <a:r>
              <a:rPr lang="tk-TM" sz="4800" b="1" dirty="0" smtClean="0">
                <a:solidFill>
                  <a:srgbClr val="0070C0"/>
                </a:solidFill>
                <a:latin typeface="Times New Roman" panose="02020603050405020304" pitchFamily="18" charset="0"/>
              </a:rPr>
              <a:t> </a:t>
            </a:r>
            <a:r>
              <a:rPr lang="en-US" sz="4800" b="1" dirty="0" err="1" smtClean="0">
                <a:solidFill>
                  <a:srgbClr val="0070C0"/>
                </a:solidFill>
                <a:latin typeface="Times New Roman" panose="02020603050405020304" pitchFamily="18" charset="0"/>
              </a:rPr>
              <a:t>ýol</a:t>
            </a:r>
            <a:r>
              <a:rPr lang="en-US" sz="4800" b="1" dirty="0" smtClean="0">
                <a:solidFill>
                  <a:srgbClr val="0070C0"/>
                </a:solidFill>
                <a:latin typeface="Times New Roman" panose="02020603050405020304" pitchFamily="18" charset="0"/>
              </a:rPr>
              <a:t> </a:t>
            </a:r>
            <a:r>
              <a:rPr lang="en-US" sz="4800" b="1" dirty="0" err="1">
                <a:solidFill>
                  <a:srgbClr val="0070C0"/>
                </a:solidFill>
                <a:latin typeface="Times New Roman" panose="02020603050405020304" pitchFamily="18" charset="0"/>
              </a:rPr>
              <a:t>şýotkalary</a:t>
            </a:r>
            <a:r>
              <a:rPr lang="en-US" sz="4800" b="1" dirty="0">
                <a:solidFill>
                  <a:srgbClr val="0070C0"/>
                </a:solidFill>
                <a:latin typeface="Times New Roman" panose="02020603050405020304" pitchFamily="18" charset="0"/>
              </a:rPr>
              <a:t> we ş. m. </a:t>
            </a:r>
            <a:r>
              <a:rPr lang="tk-TM" sz="4800" b="1" dirty="0" err="1" smtClean="0">
                <a:solidFill>
                  <a:srgbClr val="0070C0"/>
                </a:solidFill>
                <a:latin typeface="Times New Roman" panose="02020603050405020304" pitchFamily="18" charset="0"/>
              </a:rPr>
              <a:t>ý</a:t>
            </a:r>
            <a:r>
              <a:rPr lang="en-US" sz="4800" b="1" dirty="0" err="1" smtClean="0">
                <a:solidFill>
                  <a:srgbClr val="0070C0"/>
                </a:solidFill>
                <a:latin typeface="Times New Roman" panose="02020603050405020304" pitchFamily="18" charset="0"/>
              </a:rPr>
              <a:t>örüte</a:t>
            </a:r>
            <a:r>
              <a:rPr lang="en-US" sz="4800" b="1" dirty="0" smtClean="0">
                <a:solidFill>
                  <a:srgbClr val="0070C0"/>
                </a:solidFill>
                <a:latin typeface="Times New Roman" panose="02020603050405020304" pitchFamily="18" charset="0"/>
              </a:rPr>
              <a:t> </a:t>
            </a:r>
            <a:r>
              <a:rPr lang="en-US" sz="4800" b="1" dirty="0" err="1">
                <a:solidFill>
                  <a:srgbClr val="0070C0"/>
                </a:solidFill>
                <a:latin typeface="Times New Roman" panose="02020603050405020304" pitchFamily="18" charset="0"/>
              </a:rPr>
              <a:t>maşynlar</a:t>
            </a:r>
            <a:r>
              <a:rPr lang="en-US" sz="4800" b="1" dirty="0">
                <a:solidFill>
                  <a:srgbClr val="0070C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ulanylýar</a:t>
            </a:r>
            <a:r>
              <a:rPr lang="tk-TM" sz="4800" b="1" dirty="0" smtClean="0">
                <a:solidFill>
                  <a:srgbClr val="000000"/>
                </a:solidFill>
                <a:latin typeface="Times New Roman" panose="02020603050405020304" pitchFamily="18" charset="0"/>
              </a:rPr>
              <a:t>.</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Awtomobil</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ýollaryny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bejermekde</a:t>
            </a:r>
            <a:r>
              <a:rPr lang="en-US" sz="4800" b="1" dirty="0">
                <a:solidFill>
                  <a:srgbClr val="000000"/>
                </a:solidFill>
                <a:latin typeface="Times New Roman" panose="02020603050405020304" pitchFamily="18" charset="0"/>
              </a:rPr>
              <a:t> we </a:t>
            </a:r>
            <a:r>
              <a:rPr lang="en-US" sz="4800" b="1" dirty="0" err="1">
                <a:solidFill>
                  <a:srgbClr val="000000"/>
                </a:solidFill>
                <a:latin typeface="Times New Roman" panose="02020603050405020304" pitchFamily="18" charset="0"/>
              </a:rPr>
              <a:t>olary</a:t>
            </a:r>
            <a:r>
              <a:rPr lang="en-US" sz="4800" b="1" dirty="0">
                <a:solidFill>
                  <a:srgbClr val="000000"/>
                </a:solidFill>
                <a:latin typeface="Times New Roman" panose="02020603050405020304" pitchFamily="18" charset="0"/>
              </a:rPr>
              <a:t> </a:t>
            </a:r>
            <a:r>
              <a:rPr lang="en-US" sz="4800" b="1" dirty="0" err="1">
                <a:solidFill>
                  <a:srgbClr val="00B050"/>
                </a:solidFill>
                <a:latin typeface="Times New Roman" panose="02020603050405020304" pitchFamily="18" charset="0"/>
              </a:rPr>
              <a:t>tomus</a:t>
            </a:r>
            <a:r>
              <a:rPr lang="en-US" sz="4800" b="1" dirty="0">
                <a:solidFill>
                  <a:srgbClr val="00B050"/>
                </a:solidFill>
                <a:latin typeface="Times New Roman" panose="02020603050405020304" pitchFamily="18" charset="0"/>
              </a:rPr>
              <a:t> </a:t>
            </a:r>
            <a:r>
              <a:rPr lang="en-US" sz="4800" b="1" dirty="0" err="1">
                <a:solidFill>
                  <a:srgbClr val="00B050"/>
                </a:solidFill>
                <a:latin typeface="Times New Roman" panose="02020603050405020304" pitchFamily="18" charset="0"/>
              </a:rPr>
              <a:t>möwsüminde</a:t>
            </a:r>
            <a:r>
              <a:rPr lang="en-US" sz="4800" b="1" dirty="0">
                <a:solidFill>
                  <a:srgbClr val="00B05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abat</a:t>
            </a:r>
            <a:r>
              <a:rPr lang="tk-TM" sz="4800" b="1" dirty="0" smtClean="0">
                <a:solidFill>
                  <a:srgbClr val="000000"/>
                </a:solidFill>
                <a:latin typeface="Times New Roman" panose="02020603050405020304" pitchFamily="18" charset="0"/>
              </a:rPr>
              <a:t> saklamak üçin</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ulanylýan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maşynlar</a:t>
            </a:r>
            <a:r>
              <a:rPr lang="en-US" sz="4800" b="1" dirty="0">
                <a:solidFill>
                  <a:srgbClr val="000000"/>
                </a:solidFill>
                <a:latin typeface="Times New Roman" panose="02020603050405020304" pitchFamily="18" charset="0"/>
              </a:rPr>
              <a:t> we </a:t>
            </a:r>
            <a:r>
              <a:rPr lang="en-US" sz="4800" b="1" dirty="0" err="1">
                <a:solidFill>
                  <a:srgbClr val="000000"/>
                </a:solidFill>
                <a:latin typeface="Times New Roman" panose="02020603050405020304" pitchFamily="18" charset="0"/>
              </a:rPr>
              <a:t>geçirilýän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çäreler</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ýollary</a:t>
            </a:r>
            <a:r>
              <a:rPr lang="en-US" sz="4800" b="1" dirty="0">
                <a:solidFill>
                  <a:srgbClr val="000000"/>
                </a:solidFill>
                <a:latin typeface="Times New Roman" panose="02020603050405020304" pitchFamily="18" charset="0"/>
              </a:rPr>
              <a:t> </a:t>
            </a:r>
            <a:r>
              <a:rPr lang="en-US" sz="4800" b="1" dirty="0" err="1">
                <a:solidFill>
                  <a:srgbClr val="00B050"/>
                </a:solidFill>
                <a:latin typeface="Times New Roman" panose="02020603050405020304" pitchFamily="18" charset="0"/>
              </a:rPr>
              <a:t>gyş</a:t>
            </a:r>
            <a:r>
              <a:rPr lang="en-US" sz="4800" b="1" dirty="0">
                <a:solidFill>
                  <a:srgbClr val="00B050"/>
                </a:solidFill>
                <a:latin typeface="Times New Roman" panose="02020603050405020304" pitchFamily="18" charset="0"/>
              </a:rPr>
              <a:t> </a:t>
            </a:r>
            <a:r>
              <a:rPr lang="en-US" sz="4800" b="1" dirty="0" err="1">
                <a:solidFill>
                  <a:srgbClr val="00B050"/>
                </a:solidFill>
                <a:latin typeface="Times New Roman" panose="02020603050405020304" pitchFamily="18" charset="0"/>
              </a:rPr>
              <a:t>möwsüminde</a:t>
            </a:r>
            <a:r>
              <a:rPr lang="en-US" sz="4800" b="1" dirty="0">
                <a:solidFill>
                  <a:srgbClr val="00B050"/>
                </a:solidFill>
                <a:latin typeface="Times New Roman" panose="02020603050405020304" pitchFamily="18" charset="0"/>
              </a:rPr>
              <a:t> </a:t>
            </a:r>
            <a:r>
              <a:rPr lang="en-US" sz="4800" b="1" dirty="0" err="1">
                <a:solidFill>
                  <a:srgbClr val="000000"/>
                </a:solidFill>
                <a:latin typeface="Times New Roman" panose="02020603050405020304" pitchFamily="18" charset="0"/>
              </a:rPr>
              <a:t>abat</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saklamakda</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ulanylýan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maşynlardan</a:t>
            </a:r>
            <a:r>
              <a:rPr lang="en-US" sz="4800" b="1" dirty="0">
                <a:solidFill>
                  <a:srgbClr val="000000"/>
                </a:solidFill>
                <a:latin typeface="Times New Roman" panose="02020603050405020304" pitchFamily="18" charset="0"/>
              </a:rPr>
              <a:t> we </a:t>
            </a:r>
            <a:r>
              <a:rPr lang="en-US" sz="4800" b="1" dirty="0" err="1">
                <a:solidFill>
                  <a:srgbClr val="000000"/>
                </a:solidFill>
                <a:latin typeface="Times New Roman" panose="02020603050405020304" pitchFamily="18" charset="0"/>
              </a:rPr>
              <a:t>geçirilýän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çärelerden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özara</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tapawutlanýarlar</a:t>
            </a:r>
            <a:r>
              <a:rPr lang="tk-TM" sz="4800" b="1" dirty="0" smtClean="0">
                <a:solidFill>
                  <a:srgbClr val="000000"/>
                </a:solidFill>
                <a:latin typeface="Times New Roman" panose="02020603050405020304" pitchFamily="18" charset="0"/>
              </a:rPr>
              <a:t>.</a:t>
            </a:r>
            <a:r>
              <a:rPr lang="en-US" sz="4800" b="1" dirty="0" smtClean="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123783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tk-TM" sz="4800" b="1" dirty="0" smtClean="0">
                <a:solidFill>
                  <a:srgbClr val="C00000"/>
                </a:solidFill>
                <a:latin typeface="Times New Roman" panose="02020603050405020304" pitchFamily="18" charset="0"/>
              </a:rPr>
              <a:t>Suwlap ýuwujy maşynlar</a:t>
            </a:r>
            <a:r>
              <a:rPr lang="tk-TM" sz="4800" b="1" dirty="0" smtClean="0">
                <a:solidFill>
                  <a:srgbClr val="000000"/>
                </a:solidFill>
                <a:latin typeface="Times New Roman" panose="02020603050405020304" pitchFamily="18" charset="0"/>
              </a:rPr>
              <a:t>-ý</a:t>
            </a:r>
            <a:r>
              <a:rPr lang="en-US" sz="4800" b="1" dirty="0" err="1" smtClean="0">
                <a:solidFill>
                  <a:srgbClr val="000000"/>
                </a:solidFill>
                <a:latin typeface="Times New Roman" panose="02020603050405020304" pitchFamily="18" charset="0"/>
              </a:rPr>
              <a:t>ollary</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ýuwmak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ýoluň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gyrasyndaky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gyrymsy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gök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agaçlary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suwarmak</a:t>
            </a:r>
            <a:r>
              <a:rPr lang="en-US" sz="4800" b="1" dirty="0">
                <a:solidFill>
                  <a:srgbClr val="000000"/>
                </a:solidFill>
                <a:latin typeface="Times New Roman" panose="02020603050405020304" pitchFamily="18" charset="0"/>
              </a:rPr>
              <a:t> we </a:t>
            </a:r>
            <a:r>
              <a:rPr lang="en-US" sz="4800" b="1" dirty="0" err="1">
                <a:solidFill>
                  <a:srgbClr val="000000"/>
                </a:solidFill>
                <a:latin typeface="Times New Roman" panose="02020603050405020304" pitchFamily="18" charset="0"/>
              </a:rPr>
              <a:t>gerek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wagty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ýangyn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söndürmek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üçin</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ulanylýar</a:t>
            </a:r>
            <a:r>
              <a:rPr lang="en-US" sz="4800" b="1" dirty="0" smtClean="0">
                <a:solidFill>
                  <a:srgbClr val="000000"/>
                </a:solidFill>
                <a:latin typeface="Times New Roman" panose="02020603050405020304" pitchFamily="18" charset="0"/>
              </a:rPr>
              <a:t>.</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Suwlap</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ýuwujy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maşynlaryň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sisternasynyň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göwrümi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köplenç</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ýagdaýda</a:t>
            </a:r>
            <a:r>
              <a:rPr lang="en-US" sz="4800" b="1" dirty="0">
                <a:solidFill>
                  <a:srgbClr val="000000"/>
                </a:solidFill>
                <a:latin typeface="Times New Roman" panose="02020603050405020304" pitchFamily="18" charset="0"/>
              </a:rPr>
              <a:t> </a:t>
            </a:r>
            <a:r>
              <a:rPr lang="en-US" sz="4800" b="1" dirty="0">
                <a:solidFill>
                  <a:srgbClr val="0070C0"/>
                </a:solidFill>
                <a:latin typeface="Times New Roman" panose="02020603050405020304" pitchFamily="18" charset="0"/>
              </a:rPr>
              <a:t>4000.......8000 </a:t>
            </a:r>
            <a:r>
              <a:rPr lang="tk-TM" sz="4800" b="1" dirty="0" smtClean="0">
                <a:solidFill>
                  <a:srgbClr val="0070C0"/>
                </a:solidFill>
                <a:latin typeface="Times New Roman" panose="02020603050405020304" pitchFamily="18" charset="0"/>
              </a:rPr>
              <a:t>l</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suwuň</a:t>
            </a:r>
            <a:r>
              <a:rPr lang="en-US" sz="4800" b="1" dirty="0">
                <a:solidFill>
                  <a:srgbClr val="000000"/>
                </a:solidFill>
                <a:latin typeface="Times New Roman" panose="02020603050405020304" pitchFamily="18" charset="0"/>
              </a:rPr>
              <a:t> </a:t>
            </a:r>
            <a:r>
              <a:rPr lang="en-US" sz="4800" b="1" dirty="0">
                <a:solidFill>
                  <a:srgbClr val="0070C0"/>
                </a:solidFill>
                <a:latin typeface="Times New Roman" panose="02020603050405020304" pitchFamily="18" charset="0"/>
              </a:rPr>
              <a:t>0,25 </a:t>
            </a:r>
            <a:r>
              <a:rPr lang="en-US" sz="4800" b="1" dirty="0" smtClean="0">
                <a:solidFill>
                  <a:srgbClr val="0070C0"/>
                </a:solidFill>
                <a:latin typeface="Times New Roman" panose="02020603050405020304" pitchFamily="18" charset="0"/>
              </a:rPr>
              <a:t>l/m²</a:t>
            </a:r>
            <a:r>
              <a:rPr lang="en-US" sz="4800" b="1" i="0" u="none" strike="noStrike" baseline="0" dirty="0" smtClean="0">
                <a:solidFill>
                  <a:srgbClr val="0070C0"/>
                </a:solidFill>
                <a:latin typeface="Times New Roman" panose="02020603050405020304" pitchFamily="18" charset="0"/>
              </a:rPr>
              <a:t> </a:t>
            </a:r>
            <a:r>
              <a:rPr lang="en-US" sz="4800" b="1" dirty="0" err="1">
                <a:solidFill>
                  <a:srgbClr val="000000"/>
                </a:solidFill>
                <a:latin typeface="Times New Roman" panose="02020603050405020304" pitchFamily="18" charset="0"/>
              </a:rPr>
              <a:t>harçlanşynda</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suw</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sepmekligiň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ini</a:t>
            </a:r>
            <a:r>
              <a:rPr lang="en-US" sz="4800" b="1" dirty="0">
                <a:solidFill>
                  <a:srgbClr val="000000"/>
                </a:solidFill>
                <a:latin typeface="Times New Roman" panose="02020603050405020304" pitchFamily="18" charset="0"/>
              </a:rPr>
              <a:t> </a:t>
            </a:r>
            <a:r>
              <a:rPr lang="en-US" sz="4800" b="1" dirty="0" smtClean="0">
                <a:solidFill>
                  <a:srgbClr val="0070C0"/>
                </a:solidFill>
                <a:latin typeface="Times New Roman" panose="02020603050405020304" pitchFamily="18" charset="0"/>
              </a:rPr>
              <a:t>18</a:t>
            </a:r>
            <a:r>
              <a:rPr lang="tk-TM" sz="4800" b="1" dirty="0" smtClean="0">
                <a:solidFill>
                  <a:srgbClr val="0070C0"/>
                </a:solidFill>
                <a:latin typeface="Times New Roman" panose="02020603050405020304" pitchFamily="18" charset="0"/>
              </a:rPr>
              <a:t> </a:t>
            </a:r>
            <a:r>
              <a:rPr lang="en-US" sz="4800" b="1" dirty="0" smtClean="0">
                <a:solidFill>
                  <a:srgbClr val="0070C0"/>
                </a:solidFill>
                <a:latin typeface="Times New Roman" panose="02020603050405020304" pitchFamily="18" charset="0"/>
              </a:rPr>
              <a:t>m </a:t>
            </a:r>
            <a:r>
              <a:rPr lang="en-US" sz="4800" b="1" dirty="0" err="1" smtClean="0">
                <a:solidFill>
                  <a:srgbClr val="000000"/>
                </a:solidFill>
                <a:latin typeface="Times New Roman" panose="02020603050405020304" pitchFamily="18" charset="0"/>
              </a:rPr>
              <a:t>bolýar</a:t>
            </a:r>
            <a:r>
              <a:rPr lang="en-US" sz="4800" b="1" dirty="0" smtClean="0">
                <a:solidFill>
                  <a:srgbClr val="000000"/>
                </a:solidFill>
                <a:latin typeface="Times New Roman" panose="02020603050405020304" pitchFamily="18" charset="0"/>
              </a:rPr>
              <a:t>.</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Suw</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sepmeklik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geçirilende</a:t>
            </a:r>
            <a:r>
              <a:rPr lang="en-US" sz="4800" b="1" dirty="0">
                <a:solidFill>
                  <a:srgbClr val="000000"/>
                </a:solidFill>
                <a:latin typeface="Times New Roman" panose="02020603050405020304" pitchFamily="18" charset="0"/>
              </a:rPr>
              <a:t> </a:t>
            </a:r>
            <a:r>
              <a:rPr lang="tk-TM" sz="4800" b="1" dirty="0" err="1" smtClean="0">
                <a:solidFill>
                  <a:srgbClr val="000000"/>
                </a:solidFill>
                <a:latin typeface="Times New Roman" panose="02020603050405020304" pitchFamily="18" charset="0"/>
              </a:rPr>
              <a:t>m</a:t>
            </a:r>
            <a:r>
              <a:rPr lang="en-US" sz="4800" b="1" dirty="0" err="1" smtClean="0">
                <a:solidFill>
                  <a:srgbClr val="000000"/>
                </a:solidFill>
                <a:latin typeface="Times New Roman" panose="02020603050405020304" pitchFamily="18" charset="0"/>
              </a:rPr>
              <a:t>aşynyň</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iş</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tizligi</a:t>
            </a:r>
            <a:r>
              <a:rPr lang="en-US" sz="4800" b="1" dirty="0">
                <a:solidFill>
                  <a:srgbClr val="000000"/>
                </a:solidFill>
                <a:latin typeface="Times New Roman" panose="02020603050405020304" pitchFamily="18" charset="0"/>
              </a:rPr>
              <a:t> </a:t>
            </a:r>
            <a:r>
              <a:rPr lang="en-US" sz="4800" b="1" dirty="0">
                <a:solidFill>
                  <a:srgbClr val="0070C0"/>
                </a:solidFill>
                <a:latin typeface="Times New Roman" panose="02020603050405020304" pitchFamily="18" charset="0"/>
              </a:rPr>
              <a:t>13....17,5 </a:t>
            </a:r>
            <a:r>
              <a:rPr lang="en-US" sz="4800" b="1" dirty="0" smtClean="0">
                <a:solidFill>
                  <a:srgbClr val="0070C0"/>
                </a:solidFill>
                <a:latin typeface="Times New Roman" panose="02020603050405020304" pitchFamily="18" charset="0"/>
              </a:rPr>
              <a:t>km/sag</a:t>
            </a:r>
            <a:r>
              <a:rPr lang="en-US" sz="4800" b="1" dirty="0" smtClean="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iş </a:t>
            </a:r>
            <a:r>
              <a:rPr lang="en-US" sz="4800" b="1" dirty="0" err="1" smtClean="0">
                <a:solidFill>
                  <a:srgbClr val="000000"/>
                </a:solidFill>
                <a:latin typeface="Times New Roman" panose="02020603050405020304" pitchFamily="18" charset="0"/>
              </a:rPr>
              <a:t>öndürijiligi</a:t>
            </a:r>
            <a:r>
              <a:rPr lang="en-US" sz="4800" b="1" dirty="0" smtClean="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70C0"/>
                </a:solidFill>
                <a:latin typeface="Times New Roman" panose="02020603050405020304" pitchFamily="18" charset="0"/>
              </a:rPr>
              <a:t>70 m²/</a:t>
            </a:r>
            <a:r>
              <a:rPr lang="en-US" sz="4800" b="1" dirty="0" err="1" smtClean="0">
                <a:solidFill>
                  <a:srgbClr val="0070C0"/>
                </a:solidFill>
                <a:latin typeface="Times New Roman" panose="02020603050405020304" pitchFamily="18" charset="0"/>
              </a:rPr>
              <a:t>sagat</a:t>
            </a:r>
            <a:r>
              <a:rPr lang="en-US" sz="4800" b="1" dirty="0" smtClean="0">
                <a:solidFill>
                  <a:srgbClr val="000000"/>
                </a:solidFill>
                <a:latin typeface="Times New Roman" panose="02020603050405020304" pitchFamily="18" charset="0"/>
              </a:rPr>
              <a:t>.  </a:t>
            </a:r>
            <a:endParaRPr lang="ru-RU" sz="4800" b="1" dirty="0"/>
          </a:p>
        </p:txBody>
      </p:sp>
    </p:spTree>
    <p:extLst>
      <p:ext uri="{BB962C8B-B14F-4D97-AF65-F5344CB8AC3E}">
        <p14:creationId xmlns:p14="http://schemas.microsoft.com/office/powerpoint/2010/main" val="366529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lstStyle/>
          <a:p>
            <a:r>
              <a:rPr lang="tk-TM" dirty="0" smtClean="0">
                <a:solidFill>
                  <a:srgbClr val="000000"/>
                </a:solidFill>
                <a:latin typeface="Times New Roman" panose="02020603050405020304" pitchFamily="18" charset="0"/>
              </a:rPr>
              <a:t>                        </a:t>
            </a:r>
            <a:r>
              <a:rPr lang="tk-TM" sz="6000" b="1" i="1" dirty="0" smtClean="0">
                <a:solidFill>
                  <a:srgbClr val="C00000"/>
                </a:solidFill>
                <a:latin typeface="Times New Roman" panose="02020603050405020304" pitchFamily="18" charset="0"/>
              </a:rPr>
              <a:t>Ö</a:t>
            </a:r>
            <a:r>
              <a:rPr lang="ru-RU" sz="6000" b="1" i="1" dirty="0" smtClean="0">
                <a:solidFill>
                  <a:srgbClr val="C00000"/>
                </a:solidFill>
                <a:latin typeface="Times New Roman" panose="02020603050405020304" pitchFamily="18" charset="0"/>
              </a:rPr>
              <a:t> </a:t>
            </a:r>
            <a:r>
              <a:rPr lang="ru-RU" sz="6000" b="1" i="1" dirty="0">
                <a:solidFill>
                  <a:srgbClr val="C00000"/>
                </a:solidFill>
                <a:latin typeface="Times New Roman" panose="02020603050405020304" pitchFamily="18" charset="0"/>
              </a:rPr>
              <a:t>= </a:t>
            </a:r>
            <a:r>
              <a:rPr lang="en-US" sz="6000" b="1" i="1" dirty="0">
                <a:solidFill>
                  <a:srgbClr val="C00000"/>
                </a:solidFill>
                <a:latin typeface="Times New Roman" panose="02020603050405020304" pitchFamily="18" charset="0"/>
              </a:rPr>
              <a:t>B </a:t>
            </a:r>
            <a:r>
              <a:rPr lang="en-US" sz="6000" b="1" i="1" dirty="0" err="1" smtClean="0">
                <a:solidFill>
                  <a:srgbClr val="C00000"/>
                </a:solidFill>
                <a:latin typeface="Times New Roman" panose="02020603050405020304" pitchFamily="18" charset="0"/>
              </a:rPr>
              <a:t>Ʋ</a:t>
            </a:r>
            <a:r>
              <a:rPr lang="en-US" b="1" i="1" u="none" strike="noStrike" baseline="0" dirty="0" err="1" smtClean="0">
                <a:solidFill>
                  <a:srgbClr val="C00000"/>
                </a:solidFill>
                <a:latin typeface="Times New Roman" panose="02020603050405020304" pitchFamily="18" charset="0"/>
              </a:rPr>
              <a:t>m</a:t>
            </a:r>
            <a:r>
              <a:rPr lang="en-US" sz="2800" b="1" i="1" u="none" strike="noStrike" baseline="0" dirty="0" smtClean="0">
                <a:solidFill>
                  <a:srgbClr val="C00000"/>
                </a:solidFill>
                <a:latin typeface="Times New Roman" panose="02020603050405020304" pitchFamily="18" charset="0"/>
              </a:rPr>
              <a:t> </a:t>
            </a:r>
            <a:r>
              <a:rPr lang="en-US" sz="6000" b="1" i="1" dirty="0" err="1">
                <a:solidFill>
                  <a:srgbClr val="C00000"/>
                </a:solidFill>
                <a:latin typeface="Times New Roman" panose="02020603050405020304" pitchFamily="18" charset="0"/>
              </a:rPr>
              <a:t>Q</a:t>
            </a:r>
            <a:r>
              <a:rPr lang="en-US" b="1" i="1" u="none" strike="noStrike" baseline="0" dirty="0" err="1" smtClean="0">
                <a:solidFill>
                  <a:srgbClr val="C00000"/>
                </a:solidFill>
                <a:latin typeface="Times New Roman" panose="02020603050405020304" pitchFamily="18" charset="0"/>
              </a:rPr>
              <a:t>o</a:t>
            </a:r>
            <a:r>
              <a:rPr lang="en-US" sz="2800" b="1" i="1" u="none" strike="noStrike" baseline="0" dirty="0" smtClean="0">
                <a:solidFill>
                  <a:srgbClr val="C00000"/>
                </a:solidFill>
                <a:latin typeface="Times New Roman" panose="02020603050405020304" pitchFamily="18" charset="0"/>
              </a:rPr>
              <a:t> </a:t>
            </a:r>
            <a:r>
              <a:rPr lang="en-US" sz="6000" b="1" i="1" dirty="0">
                <a:solidFill>
                  <a:srgbClr val="C00000"/>
                </a:solidFill>
                <a:latin typeface="Times New Roman" panose="02020603050405020304" pitchFamily="18" charset="0"/>
              </a:rPr>
              <a:t>K</a:t>
            </a:r>
            <a:r>
              <a:rPr lang="en-US" b="1" i="1" u="none" strike="noStrike" baseline="0" dirty="0" smtClean="0">
                <a:solidFill>
                  <a:srgbClr val="C00000"/>
                </a:solidFill>
                <a:latin typeface="Times New Roman" panose="02020603050405020304" pitchFamily="18" charset="0"/>
              </a:rPr>
              <a:t>b</a:t>
            </a:r>
            <a:r>
              <a:rPr lang="en-US" sz="2800" b="1" i="1" u="none" strike="noStrike" baseline="0" dirty="0" smtClean="0">
                <a:solidFill>
                  <a:srgbClr val="C00000"/>
                </a:solidFill>
                <a:latin typeface="Times New Roman" panose="02020603050405020304" pitchFamily="18" charset="0"/>
              </a:rPr>
              <a:t> </a:t>
            </a:r>
            <a:r>
              <a:rPr lang="en-US" b="1" i="1" dirty="0">
                <a:solidFill>
                  <a:srgbClr val="C00000"/>
                </a:solidFill>
                <a:latin typeface="Times New Roman" panose="02020603050405020304" pitchFamily="18" charset="0"/>
              </a:rPr>
              <a:t>, </a:t>
            </a:r>
            <a:r>
              <a:rPr lang="en-US" sz="5400" b="1" i="1" dirty="0" smtClean="0">
                <a:solidFill>
                  <a:srgbClr val="0070C0"/>
                </a:solidFill>
                <a:latin typeface="Times New Roman" panose="02020603050405020304" pitchFamily="18" charset="0"/>
              </a:rPr>
              <a:t>l/</a:t>
            </a:r>
            <a:r>
              <a:rPr lang="en-US" sz="5400" b="1" i="1" dirty="0" err="1" smtClean="0">
                <a:solidFill>
                  <a:srgbClr val="0070C0"/>
                </a:solidFill>
                <a:latin typeface="Times New Roman" panose="02020603050405020304" pitchFamily="18" charset="0"/>
              </a:rPr>
              <a:t>sek</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dirty="0" smtClean="0">
                <a:solidFill>
                  <a:srgbClr val="000000"/>
                </a:solidFill>
                <a:latin typeface="Times New Roman" panose="02020603050405020304" pitchFamily="18" charset="0"/>
              </a:rPr>
              <a:t> </a:t>
            </a:r>
            <a:r>
              <a:rPr lang="en-US" sz="5400" b="1" dirty="0">
                <a:solidFill>
                  <a:srgbClr val="000000"/>
                </a:solidFill>
                <a:latin typeface="Times New Roman" panose="02020603050405020304" pitchFamily="18" charset="0"/>
              </a:rPr>
              <a:t>Bu </a:t>
            </a:r>
            <a:r>
              <a:rPr lang="en-US" sz="5400" b="1" dirty="0" err="1">
                <a:solidFill>
                  <a:srgbClr val="000000"/>
                </a:solidFill>
                <a:latin typeface="Times New Roman" panose="02020603050405020304" pitchFamily="18" charset="0"/>
              </a:rPr>
              <a:t>ýerde</a:t>
            </a:r>
            <a:r>
              <a:rPr lang="en-US" sz="5400" b="1" dirty="0">
                <a:solidFill>
                  <a:srgbClr val="000000"/>
                </a:solidFill>
                <a:latin typeface="Times New Roman" panose="02020603050405020304" pitchFamily="18" charset="0"/>
              </a:rPr>
              <a:t> : </a:t>
            </a:r>
            <a:r>
              <a:rPr lang="en-US" sz="5400" dirty="0">
                <a:solidFill>
                  <a:srgbClr val="000000"/>
                </a:solidFill>
                <a:latin typeface="Times New Roman" panose="02020603050405020304" pitchFamily="18" charset="0"/>
              </a:rPr>
              <a:t/>
            </a:r>
            <a:br>
              <a:rPr lang="en-US" sz="5400" dirty="0">
                <a:solidFill>
                  <a:srgbClr val="000000"/>
                </a:solidFill>
                <a:latin typeface="Times New Roman" panose="02020603050405020304" pitchFamily="18" charset="0"/>
              </a:rPr>
            </a:br>
            <a:r>
              <a:rPr lang="en-US" sz="5400" b="1" i="1" dirty="0" smtClean="0">
                <a:solidFill>
                  <a:srgbClr val="C00000"/>
                </a:solidFill>
                <a:latin typeface="Times New Roman" panose="02020603050405020304" pitchFamily="18" charset="0"/>
              </a:rPr>
              <a:t>B</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suw</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sepmekligiň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ini</a:t>
            </a:r>
            <a:r>
              <a:rPr lang="en-US" sz="5400" b="1" dirty="0">
                <a:solidFill>
                  <a:srgbClr val="000000"/>
                </a:solidFill>
                <a:latin typeface="Times New Roman" panose="02020603050405020304" pitchFamily="18" charset="0"/>
              </a:rPr>
              <a:t> , m . </a:t>
            </a:r>
            <a:br>
              <a:rPr lang="en-US" sz="5400" b="1" dirty="0">
                <a:solidFill>
                  <a:srgbClr val="000000"/>
                </a:solidFill>
                <a:latin typeface="Times New Roman" panose="02020603050405020304" pitchFamily="18" charset="0"/>
              </a:rPr>
            </a:br>
            <a:r>
              <a:rPr lang="en-US" sz="5400" b="1" i="1" dirty="0" err="1" smtClean="0">
                <a:solidFill>
                  <a:srgbClr val="C00000"/>
                </a:solidFill>
                <a:latin typeface="Times New Roman" panose="02020603050405020304" pitchFamily="18" charset="0"/>
              </a:rPr>
              <a:t>Ʋ</a:t>
            </a:r>
            <a:r>
              <a:rPr lang="en-US" sz="4000" b="1" i="1" u="none" strike="noStrike" baseline="0" dirty="0" err="1" smtClean="0">
                <a:solidFill>
                  <a:srgbClr val="C00000"/>
                </a:solidFill>
                <a:latin typeface="Times New Roman" panose="02020603050405020304" pitchFamily="18" charset="0"/>
              </a:rPr>
              <a:t>m</a:t>
            </a:r>
            <a:r>
              <a:rPr lang="en-US" sz="5400" b="1" i="0" u="none" strike="noStrike" baseline="0" dirty="0" smtClean="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a:t>
            </a:r>
            <a:r>
              <a:rPr lang="en-US" sz="5400" b="1" dirty="0" err="1" smtClean="0">
                <a:solidFill>
                  <a:srgbClr val="000000"/>
                </a:solidFill>
                <a:latin typeface="Times New Roman" panose="02020603050405020304" pitchFamily="18" charset="0"/>
              </a:rPr>
              <a:t>maşynyň</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tizligi</a:t>
            </a:r>
            <a:r>
              <a:rPr lang="en-US" sz="5400" b="1" dirty="0">
                <a:solidFill>
                  <a:srgbClr val="000000"/>
                </a:solidFill>
                <a:latin typeface="Times New Roman" panose="02020603050405020304" pitchFamily="18" charset="0"/>
              </a:rPr>
              <a:t> , m / </a:t>
            </a:r>
            <a:r>
              <a:rPr lang="en-US" sz="5400" b="1" dirty="0" err="1">
                <a:solidFill>
                  <a:srgbClr val="000000"/>
                </a:solidFill>
                <a:latin typeface="Times New Roman" panose="02020603050405020304" pitchFamily="18" charset="0"/>
              </a:rPr>
              <a:t>sek</a:t>
            </a:r>
            <a:r>
              <a:rPr lang="en-US" sz="5400" b="1" dirty="0">
                <a:solidFill>
                  <a:srgbClr val="000000"/>
                </a:solidFill>
                <a:latin typeface="Times New Roman" panose="02020603050405020304" pitchFamily="18" charset="0"/>
              </a:rPr>
              <a:t> </a:t>
            </a:r>
            <a:br>
              <a:rPr lang="en-US" sz="5400" b="1" dirty="0">
                <a:solidFill>
                  <a:srgbClr val="000000"/>
                </a:solidFill>
                <a:latin typeface="Times New Roman" panose="02020603050405020304" pitchFamily="18" charset="0"/>
              </a:rPr>
            </a:br>
            <a:r>
              <a:rPr lang="en-US" sz="5400" b="1" i="1" dirty="0" err="1">
                <a:solidFill>
                  <a:srgbClr val="C00000"/>
                </a:solidFill>
                <a:latin typeface="Times New Roman" panose="02020603050405020304" pitchFamily="18" charset="0"/>
              </a:rPr>
              <a:t>Q</a:t>
            </a:r>
            <a:r>
              <a:rPr lang="en-US" sz="4000" b="1" i="1" u="none" strike="noStrike" baseline="0" dirty="0" err="1" smtClean="0">
                <a:solidFill>
                  <a:srgbClr val="C00000"/>
                </a:solidFill>
                <a:latin typeface="Times New Roman" panose="02020603050405020304" pitchFamily="18" charset="0"/>
              </a:rPr>
              <a:t>o</a:t>
            </a:r>
            <a:r>
              <a:rPr lang="en-US" sz="5400" b="1" i="0" u="none" strike="noStrike" baseline="0" dirty="0" smtClean="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a:t>
            </a:r>
            <a:r>
              <a:rPr lang="en-US" sz="5400" b="1" dirty="0" err="1" smtClean="0">
                <a:solidFill>
                  <a:srgbClr val="000000"/>
                </a:solidFill>
                <a:latin typeface="Times New Roman" panose="02020603050405020304" pitchFamily="18" charset="0"/>
              </a:rPr>
              <a:t>suwuň</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udel</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harçlanylyşy</a:t>
            </a:r>
            <a:r>
              <a:rPr lang="en-US" sz="5400" b="1" dirty="0">
                <a:solidFill>
                  <a:srgbClr val="000000"/>
                </a:solidFill>
                <a:latin typeface="Times New Roman" panose="02020603050405020304" pitchFamily="18" charset="0"/>
              </a:rPr>
              <a:t> , l / m</a:t>
            </a:r>
            <a:r>
              <a:rPr lang="en-US" sz="5400" b="1" i="0" u="none" strike="noStrike" baseline="0" dirty="0" smtClean="0">
                <a:solidFill>
                  <a:srgbClr val="000000"/>
                </a:solidFill>
                <a:latin typeface="Times New Roman" panose="02020603050405020304" pitchFamily="18" charset="0"/>
              </a:rPr>
              <a:t>2 </a:t>
            </a:r>
            <a:br>
              <a:rPr lang="en-US" sz="5400" b="1" i="0" u="none" strike="noStrike" baseline="0" dirty="0" smtClean="0">
                <a:solidFill>
                  <a:srgbClr val="000000"/>
                </a:solidFill>
                <a:latin typeface="Times New Roman" panose="02020603050405020304" pitchFamily="18" charset="0"/>
              </a:rPr>
            </a:br>
            <a:r>
              <a:rPr lang="en-US" sz="5400" b="1" i="1" dirty="0">
                <a:solidFill>
                  <a:srgbClr val="C00000"/>
                </a:solidFill>
                <a:latin typeface="Times New Roman" panose="02020603050405020304" pitchFamily="18" charset="0"/>
              </a:rPr>
              <a:t>K</a:t>
            </a:r>
            <a:r>
              <a:rPr lang="en-US" sz="4000" b="1" i="1" u="none" strike="noStrike" baseline="0" dirty="0" smtClean="0">
                <a:solidFill>
                  <a:srgbClr val="C00000"/>
                </a:solidFill>
                <a:latin typeface="Times New Roman" panose="02020603050405020304" pitchFamily="18" charset="0"/>
              </a:rPr>
              <a:t>b</a:t>
            </a:r>
            <a:r>
              <a:rPr lang="en-US" sz="5400" b="1" i="0" u="none" strike="noStrike" baseline="0" dirty="0" smtClean="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a:t>
            </a:r>
            <a:r>
              <a:rPr lang="en-US" sz="5400" b="1" dirty="0" err="1" smtClean="0">
                <a:solidFill>
                  <a:srgbClr val="000000"/>
                </a:solidFill>
                <a:latin typeface="Times New Roman" panose="02020603050405020304" pitchFamily="18" charset="0"/>
              </a:rPr>
              <a:t>wagtyň</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ulanylşyny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hasaba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alýan</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koeffisient</a:t>
            </a:r>
            <a:r>
              <a:rPr lang="en-US" sz="5400" b="1" dirty="0" smtClean="0">
                <a:solidFill>
                  <a:srgbClr val="000000"/>
                </a:solidFill>
                <a:latin typeface="Times New Roman" panose="02020603050405020304" pitchFamily="18" charset="0"/>
              </a:rPr>
              <a:t> </a:t>
            </a:r>
            <a:r>
              <a:rPr lang="en-US" sz="5400" b="1" dirty="0">
                <a:solidFill>
                  <a:srgbClr val="000000"/>
                </a:solidFill>
                <a:latin typeface="Times New Roman" panose="02020603050405020304" pitchFamily="18" charset="0"/>
              </a:rPr>
              <a:t>, </a:t>
            </a:r>
            <a:r>
              <a:rPr lang="en-US" sz="5400" b="1" dirty="0" smtClean="0">
                <a:solidFill>
                  <a:srgbClr val="0070C0"/>
                </a:solidFill>
                <a:latin typeface="Times New Roman" panose="02020603050405020304" pitchFamily="18" charset="0"/>
              </a:rPr>
              <a:t>K</a:t>
            </a:r>
            <a:r>
              <a:rPr lang="en-US" sz="4000" b="1" i="0" u="none" strike="noStrike" baseline="0" dirty="0" smtClean="0">
                <a:solidFill>
                  <a:srgbClr val="0070C0"/>
                </a:solidFill>
                <a:latin typeface="Times New Roman" panose="02020603050405020304" pitchFamily="18" charset="0"/>
              </a:rPr>
              <a:t>b</a:t>
            </a:r>
            <a:r>
              <a:rPr lang="en-US" sz="5400" b="1" dirty="0" smtClean="0">
                <a:solidFill>
                  <a:srgbClr val="0070C0"/>
                </a:solidFill>
                <a:latin typeface="Times New Roman" panose="02020603050405020304" pitchFamily="18" charset="0"/>
              </a:rPr>
              <a:t>=0,8</a:t>
            </a:r>
            <a:r>
              <a:rPr lang="en-US" sz="5400" b="1" dirty="0">
                <a:solidFill>
                  <a:srgbClr val="0070C0"/>
                </a:solidFill>
                <a:latin typeface="Times New Roman" panose="02020603050405020304" pitchFamily="18" charset="0"/>
              </a:rPr>
              <a:t>......0,9 </a:t>
            </a:r>
            <a:endParaRPr lang="ru-RU" sz="5400" b="1" dirty="0">
              <a:solidFill>
                <a:srgbClr val="0070C0"/>
              </a:solidFill>
            </a:endParaRPr>
          </a:p>
        </p:txBody>
      </p:sp>
    </p:spTree>
    <p:extLst>
      <p:ext uri="{BB962C8B-B14F-4D97-AF65-F5344CB8AC3E}">
        <p14:creationId xmlns:p14="http://schemas.microsoft.com/office/powerpoint/2010/main" val="3157089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879230"/>
          </a:xfrm>
        </p:spPr>
        <p:txBody>
          <a:bodyPr/>
          <a:lstStyle/>
          <a:p>
            <a:r>
              <a:rPr lang="tk-TM"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Ýuwujy</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maşyn</a:t>
            </a:r>
            <a:r>
              <a:rPr lang="en-US" b="1" dirty="0">
                <a:solidFill>
                  <a:srgbClr val="000000"/>
                </a:solidFill>
                <a:latin typeface="Times New Roman" panose="02020603050405020304" pitchFamily="18" charset="0"/>
              </a:rPr>
              <a:t> Zil-150 </a:t>
            </a:r>
            <a:endParaRPr lang="ru-RU" b="1" dirty="0"/>
          </a:p>
        </p:txBody>
      </p:sp>
      <p:pic>
        <p:nvPicPr>
          <p:cNvPr id="4" name="Объект 3"/>
          <p:cNvPicPr>
            <a:picLocks noGrp="1" noChangeAspect="1"/>
          </p:cNvPicPr>
          <p:nvPr>
            <p:ph idx="1"/>
          </p:nvPr>
        </p:nvPicPr>
        <p:blipFill>
          <a:blip r:embed="rId2"/>
          <a:stretch>
            <a:fillRect/>
          </a:stretch>
        </p:blipFill>
        <p:spPr>
          <a:xfrm>
            <a:off x="1776047" y="1246804"/>
            <a:ext cx="8642838" cy="5243867"/>
          </a:xfrm>
          <a:prstGeom prst="rect">
            <a:avLst/>
          </a:prstGeom>
        </p:spPr>
      </p:pic>
    </p:spTree>
    <p:extLst>
      <p:ext uri="{BB962C8B-B14F-4D97-AF65-F5344CB8AC3E}">
        <p14:creationId xmlns:p14="http://schemas.microsoft.com/office/powerpoint/2010/main" val="110533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en-US" sz="5400" b="1" dirty="0">
                <a:solidFill>
                  <a:srgbClr val="000000"/>
                </a:solidFill>
                <a:latin typeface="Times New Roman" panose="02020603050405020304" pitchFamily="18" charset="0"/>
              </a:rPr>
              <a:t>1-sisterna; 2-sisternanyň </a:t>
            </a:r>
            <a:r>
              <a:rPr lang="en-US" sz="5400" b="1" dirty="0" err="1">
                <a:solidFill>
                  <a:srgbClr val="000000"/>
                </a:solidFill>
                <a:latin typeface="Times New Roman" panose="02020603050405020304" pitchFamily="18" charset="0"/>
              </a:rPr>
              <a:t>aşaky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bölegi</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3-sisternanyň </a:t>
            </a:r>
            <a:r>
              <a:rPr lang="en-US" sz="5400" b="1" dirty="0" err="1">
                <a:solidFill>
                  <a:srgbClr val="000000"/>
                </a:solidFill>
                <a:latin typeface="Times New Roman" panose="02020603050405020304" pitchFamily="18" charset="0"/>
              </a:rPr>
              <a:t>berkidilişi</a:t>
            </a:r>
            <a:r>
              <a:rPr lang="en-US" sz="5400" b="1" dirty="0">
                <a:solidFill>
                  <a:srgbClr val="000000"/>
                </a:solidFill>
                <a:latin typeface="Times New Roman" panose="02020603050405020304" pitchFamily="18" charset="0"/>
              </a:rPr>
              <a:t>; 4-turbaly </a:t>
            </a:r>
            <a:r>
              <a:rPr lang="en-US" sz="5400" b="1" dirty="0" err="1">
                <a:solidFill>
                  <a:srgbClr val="000000"/>
                </a:solidFill>
                <a:latin typeface="Times New Roman" panose="02020603050405020304" pitchFamily="18" charset="0"/>
              </a:rPr>
              <a:t>geçiriji</a:t>
            </a:r>
            <a:r>
              <a:rPr lang="en-US" sz="5400" b="1" dirty="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5-baş </a:t>
            </a:r>
            <a:r>
              <a:rPr lang="en-US" sz="5400" b="1" dirty="0" err="1">
                <a:solidFill>
                  <a:srgbClr val="000000"/>
                </a:solidFill>
                <a:latin typeface="Times New Roman" panose="02020603050405020304" pitchFamily="18" charset="0"/>
              </a:rPr>
              <a:t>klapan</a:t>
            </a:r>
            <a:r>
              <a:rPr lang="en-US" sz="5400" b="1" dirty="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6-sisternanyň </a:t>
            </a:r>
            <a:r>
              <a:rPr lang="en-US" sz="5400" b="1" dirty="0" err="1">
                <a:solidFill>
                  <a:srgbClr val="000000"/>
                </a:solidFill>
                <a:latin typeface="Times New Roman" panose="02020603050405020304" pitchFamily="18" charset="0"/>
              </a:rPr>
              <a:t>öňdäki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daýanjy</a:t>
            </a:r>
            <a:r>
              <a:rPr lang="en-US" sz="5400" b="1" dirty="0">
                <a:solidFill>
                  <a:srgbClr val="000000"/>
                </a:solidFill>
                <a:latin typeface="Times New Roman" panose="02020603050405020304" pitchFamily="18" charset="0"/>
              </a:rPr>
              <a:t>; 7-kabul </a:t>
            </a:r>
            <a:r>
              <a:rPr lang="en-US" sz="5400" b="1" dirty="0" err="1">
                <a:solidFill>
                  <a:srgbClr val="000000"/>
                </a:solidFill>
                <a:latin typeface="Times New Roman" panose="02020603050405020304" pitchFamily="18" charset="0"/>
              </a:rPr>
              <a:t>edýän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turba</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8-nasos</a:t>
            </a:r>
            <a:r>
              <a:rPr lang="en-US" sz="5400" b="1" dirty="0">
                <a:solidFill>
                  <a:srgbClr val="000000"/>
                </a:solidFill>
                <a:latin typeface="Times New Roman" panose="02020603050405020304" pitchFamily="18" charset="0"/>
              </a:rPr>
              <a:t>; 9-dolandyryjy; 10-turbalara </a:t>
            </a:r>
            <a:r>
              <a:rPr lang="en-US" sz="5400" b="1" dirty="0" err="1">
                <a:solidFill>
                  <a:srgbClr val="000000"/>
                </a:solidFill>
                <a:latin typeface="Times New Roman" panose="02020603050405020304" pitchFamily="18" charset="0"/>
              </a:rPr>
              <a:t>bölüji</a:t>
            </a:r>
            <a:r>
              <a:rPr lang="en-US" sz="5400" b="1" dirty="0">
                <a:solidFill>
                  <a:srgbClr val="000000"/>
                </a:solidFill>
                <a:latin typeface="Times New Roman" panose="02020603050405020304" pitchFamily="18" charset="0"/>
              </a:rPr>
              <a:t>; 11-ýuwujy </a:t>
            </a:r>
            <a:r>
              <a:rPr lang="en-US" sz="5400" b="1" dirty="0" err="1">
                <a:solidFill>
                  <a:srgbClr val="000000"/>
                </a:solidFill>
                <a:latin typeface="Times New Roman" panose="02020603050405020304" pitchFamily="18" charset="0"/>
              </a:rPr>
              <a:t>uç</a:t>
            </a:r>
            <a:r>
              <a:rPr lang="en-US" sz="5400" b="1" dirty="0">
                <a:solidFill>
                  <a:srgbClr val="000000"/>
                </a:solidFill>
                <a:latin typeface="Times New Roman" panose="02020603050405020304" pitchFamily="18" charset="0"/>
              </a:rPr>
              <a:t>; 12-güýç </a:t>
            </a:r>
            <a:r>
              <a:rPr lang="en-US" sz="5400" b="1" dirty="0" err="1">
                <a:solidFill>
                  <a:srgbClr val="000000"/>
                </a:solidFill>
                <a:latin typeface="Times New Roman" panose="02020603050405020304" pitchFamily="18" charset="0"/>
              </a:rPr>
              <a:t>beriji</a:t>
            </a:r>
            <a:r>
              <a:rPr lang="en-US" sz="5400" b="1" dirty="0">
                <a:solidFill>
                  <a:srgbClr val="000000"/>
                </a:solidFill>
                <a:latin typeface="Times New Roman" panose="02020603050405020304" pitchFamily="18" charset="0"/>
              </a:rPr>
              <a:t>; 13-kordan </a:t>
            </a:r>
            <a:r>
              <a:rPr lang="en-US" sz="5400" b="1" dirty="0" err="1">
                <a:solidFill>
                  <a:srgbClr val="000000"/>
                </a:solidFill>
                <a:latin typeface="Times New Roman" panose="02020603050405020304" pitchFamily="18" charset="0"/>
              </a:rPr>
              <a:t>oky</a:t>
            </a:r>
            <a:r>
              <a:rPr lang="en-US" sz="5400" b="1" dirty="0">
                <a:solidFill>
                  <a:srgbClr val="000000"/>
                </a:solidFill>
                <a:latin typeface="Times New Roman" panose="02020603050405020304" pitchFamily="18" charset="0"/>
              </a:rPr>
              <a:t>; 14-geçiriji; 15-stender;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16-baş </a:t>
            </a:r>
            <a:r>
              <a:rPr lang="en-US" sz="5400" b="1" dirty="0" err="1">
                <a:solidFill>
                  <a:srgbClr val="000000"/>
                </a:solidFill>
                <a:latin typeface="Times New Roman" panose="02020603050405020304" pitchFamily="18" charset="0"/>
              </a:rPr>
              <a:t>klapany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dolandyryjy</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17-ýangynüçin </a:t>
            </a:r>
            <a:r>
              <a:rPr lang="en-US" sz="5400" b="1" dirty="0" err="1">
                <a:solidFill>
                  <a:srgbClr val="000000"/>
                </a:solidFill>
                <a:latin typeface="Times New Roman" panose="02020603050405020304" pitchFamily="18" charset="0"/>
              </a:rPr>
              <a:t>turba</a:t>
            </a:r>
            <a:r>
              <a:rPr lang="en-US" sz="5400" b="1" dirty="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18-howa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kamerasy</a:t>
            </a:r>
            <a:r>
              <a:rPr lang="en-US" sz="5400" b="1" dirty="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276659769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344</Words>
  <Application>Microsoft Office PowerPoint</Application>
  <PresentationFormat>Широкоэкранный</PresentationFormat>
  <Paragraphs>14</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Calibri Light</vt:lpstr>
      <vt:lpstr>Times New Roman</vt:lpstr>
      <vt:lpstr>Тема Office</vt:lpstr>
      <vt:lpstr>Tema 17: Awtomobil ýollaryny bejermek                  üçin ulanylýan maşynlar 1. Tomus möwsümide ulanylýan      maşynlar.  2. Gyş möwsüminde ulanylýan maşynlar. 3. Rotorly gar arassalaýan.     Netije.</vt:lpstr>
      <vt:lpstr>Awtomobil gatnaýan gara ýollar hem beýleki inziner desgalary ýaly elmydama ideg geçirmekligi we ýüze çykýan zaýalanmalary öz wagtynda düzetmekligi talap edýär. </vt:lpstr>
      <vt:lpstr>Ýollaryň umuman zaýalanmagy, şeýle hem ýol örtüginiň iýilip zaýalanmagy awtomobil transportynyň we tebigy klimatiki faktorlaryň täsiri astynda emele gelýär we awtomobil ýollaryň bejerilmegi, awtomobil transportynyň berilen tizlikde bütin ýylyň dowamynda howpsuz , ýerlikli , yzygiderli halk hojalyk ýüklerini we ýolagçylary çekmegini üpjün etmekden ybaratdyr.</vt:lpstr>
      <vt:lpstr>Ýoluň ideg işleri gara ýollara hemme tarapdan ideg etmekden we olary ýylyň paslyna garamazdan arassa saklamakdan ybaratdyr. Ýoluň örtügi wagtal-wagtal zibilden, hapalardan, klimatik faktorlardan döreýän örtülmelerden (gar, buz, çäge we ş.m.) arassalanyp durulmalydyr. </vt:lpstr>
      <vt:lpstr>Bu maksat üçin süpürip-arassalaýjy, suwlap- ýuwujy, küwet-arassalaýjy, ýol-arassalaýjy, ýol şýotkalary we ş. m. ýörüte maşynlar ulanylýar. Awtomobil ýollaryny bejermekde we olary tomus möwsüminde abat saklamak üçin ulanylýan maşynlar we geçirilýän çäreler ýollary gyş möwsüminde abat saklamakda ulanylýan maşynlardan we geçirilýän çärelerden özara tapawutlanýarlar.  </vt:lpstr>
      <vt:lpstr>Suwlap ýuwujy maşynlar-ýollary ýuwmak, ýoluň gyrasyndaky gyrymsy gök agaçlary suwarmak we gerek wagty ýangyn söndürmek üçin ulanylýar. Suwlap ýuwujy maşynlaryň sisternasynyň göwrümi köplenç ýagdaýda 4000.......8000 l, suwuň 0,25 l/m² harçlanşynda suw sepmekligiň ini 18 m bolýar. Suw sepmeklik geçirilende maşynyň iş tizligi 13....17,5 km/sag, iş öndürijiligi  70 m²/sagat.  </vt:lpstr>
      <vt:lpstr>                        Ö = B Ʋm Qo Kb , l/sek  Bu ýerde :  B -suw sepmekligiň ini , m .  Ʋm -maşynyň iş tizligi , m / sek  Qo -suwuň udel harçlanylyşy , l / m2  Kb -wagtyň ulanylşyny hasaba alýan         koeffisient , Kb=0,8......0,9 </vt:lpstr>
      <vt:lpstr>                       Ýuwujy maşyn Zil-150 </vt:lpstr>
      <vt:lpstr>1-sisterna; 2-sisternanyň aşaky bölegi;  3-sisternanyň berkidilişi; 4-turbaly geçiriji; 5-baş klapan; 6-sisternanyň öňdäki daýanjy; 7-kabul edýän turba;  8-nasos; 9-dolandyryjy; 10-turbalara bölüji; 11-ýuwujy uç; 12-güýç beriji; 13-kordan oky; 14-geçiriji; 15-stender;  16-baş klapany dolandyryjy;  17-ýangynüçin turba; 18-howa, kamerasy. </vt:lpstr>
      <vt:lpstr>Rotorly gar arassalaýan maşyn iki sany organly bolýar, olaryň biri gar gatlagyny kesýär we maşynyň ortaky bölegine geçirýär, ikinji berilen gatlagy, tutup alýarda gapdal tarapa zyňýar. Rotorly gar arassalaýjynyň iş organlarynyň görnüşleri rotor şnekli (39 a -nji surat) rotor frezerli (39 b -nji surat) we rotor plužnoýe (39 w -nji surat).</vt:lpstr>
      <vt:lpstr>   Rotor gar arassalaýjynyň iş organlaryň şekili </vt:lpstr>
      <vt:lpstr>           Şnekli rotor görnüşli gar arassalaýjy        a) gapdaldan görnüşi; b) öňünden görnüşi. </vt:lpstr>
      <vt:lpstr>Gar arassalaýjy işlände oňa gerek kuwwat şu garşylyklary ýeňip geçmeli:  1) Awtomobil ýa-da traktor ýörände      garyň garşylyk güýji (awtomobile ýa-     da traktora gar arassalaýjy       oturdylanda).  2) Şnek işlände döreýän garşylyk güýji.  3) Rotor işlände döreýän garşylyk güýji.  </vt:lpstr>
      <vt:lpstr> Awtomobil ýa-da traktor ýörände döreýän garşylyk güýji:                  w1=(Ga+Ge) (fa+i), kg  bu garşylygy ýeňip geçýän kuwwat:                       N1=w1 Ʋ/270, a.g. Ga -awtomobiliň agramy (traktoryň) agramy, kg  Ge -gar arassalaýjy enjamyň agramy, kg  Ʋ -gar arassalaýjynyň iş tizligi, km/sag   fa -ýörände döreýän koeffisient  i -ýolyň maksimal ýapgytlygy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17: Awtomobil ýollaryny bejermek                  üçin ulanylýan maşynlar 1. Tomus möwsümide ulanylýan      maşynlar.  2. Gyş möwsüminde ulanylýan maşynlar. 3. Rotorly gar arassalaýan.     Netije.</dc:title>
  <dc:creator>Lenovo</dc:creator>
  <cp:lastModifiedBy>Lenovo</cp:lastModifiedBy>
  <cp:revision>16</cp:revision>
  <dcterms:created xsi:type="dcterms:W3CDTF">2021-02-16T08:03:20Z</dcterms:created>
  <dcterms:modified xsi:type="dcterms:W3CDTF">2021-02-16T09:20:06Z</dcterms:modified>
</cp:coreProperties>
</file>