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16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1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slide" Target="slides/slide1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1.xml"/><Relationship Id="rId3" Type="http://schemas.openxmlformats.org/officeDocument/2006/relationships/presProps" Target="presProps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1" name="Google Shape;17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9" name="Google Shape;18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6" name="Google Shape;19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3" name="Google Shape;20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8" name="Google Shape;20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4470d009323f216e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g4470d009323f216e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9" name="Google Shape;8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ff9dd1912ff7f3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ff9dd1912ff7f3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ff9dd1912ff7f3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ff9dd1912ff7f3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0" name="Google Shape;16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 rot="5400000">
            <a:off x="4732350" y="2171688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 rot="5400000">
            <a:off x="541350" y="190488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 rot="5400000">
            <a:off x="2308950" y="-251550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400" cy="11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3.jp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9.jpg" /><Relationship Id="rId4" Type="http://schemas.openxmlformats.org/officeDocument/2006/relationships/image" Target="../media/image18.jp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 /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1.jp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 /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5.jpg"/><Relationship Id="rId4" Type="http://schemas.openxmlformats.org/officeDocument/2006/relationships/image" Target="../media/image29.jpg"/><Relationship Id="rId5" Type="http://schemas.openxmlformats.org/officeDocument/2006/relationships/image" Target="../media/image30.jpg"/><Relationship Id="rId6" Type="http://schemas.openxmlformats.org/officeDocument/2006/relationships/image" Target="../media/image31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 /><Relationship Id="rId3" Type="http://schemas.openxmlformats.org/officeDocument/2006/relationships/image" Target="../media/image11.jpg" /><Relationship Id="rId7" Type="http://schemas.openxmlformats.org/officeDocument/2006/relationships/image" Target="../media/image15.jpg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4.jpg" /><Relationship Id="rId5" Type="http://schemas.openxmlformats.org/officeDocument/2006/relationships/image" Target="../media/image13.jpg" /><Relationship Id="rId4" Type="http://schemas.openxmlformats.org/officeDocument/2006/relationships/image" Target="../media/image1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star6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foto7409"/>
          <p:cNvPicPr preferRelativeResize="0"/>
          <p:nvPr/>
        </p:nvPicPr>
        <p:blipFill rotWithShape="1">
          <a:blip r:embed="rId4">
            <a:alphaModFix/>
          </a:blip>
          <a:srcRect l="5598" r="5116" b="4452"/>
          <a:stretch/>
        </p:blipFill>
        <p:spPr>
          <a:xfrm>
            <a:off x="1122225" y="568025"/>
            <a:ext cx="6601200" cy="5791200"/>
          </a:xfrm>
          <a:prstGeom prst="ellipse">
            <a:avLst/>
          </a:prstGeom>
          <a:noFill/>
          <a:ln w="63500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blurRad="381000" dist="292100" dir="5400000" sx="-80000" sy="-18000" rotWithShape="0">
              <a:srgbClr val="000000">
                <a:alpha val="21570"/>
              </a:srgbClr>
            </a:outerShdw>
          </a:effectLst>
        </p:spPr>
      </p:pic>
      <p:sp>
        <p:nvSpPr>
          <p:cNvPr id="86" name="Google Shape;86;p13"/>
          <p:cNvSpPr txBox="1"/>
          <p:nvPr/>
        </p:nvSpPr>
        <p:spPr>
          <a:xfrm>
            <a:off x="2238050" y="1143000"/>
            <a:ext cx="69060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Biosfera</a:t>
            </a:r>
            <a:endParaRPr sz="5000" b="0" i="0" u="none" strike="noStrike" cap="none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72450" y="3405300"/>
            <a:ext cx="5032950" cy="3357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" y="152400"/>
            <a:ext cx="4687429" cy="374065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2"/>
          <p:cNvSpPr txBox="1"/>
          <p:nvPr/>
        </p:nvSpPr>
        <p:spPr>
          <a:xfrm>
            <a:off x="4572000" y="695648"/>
            <a:ext cx="4350300" cy="36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2"/>
          <p:cNvSpPr txBox="1"/>
          <p:nvPr/>
        </p:nvSpPr>
        <p:spPr>
          <a:xfrm>
            <a:off x="4572100" y="152400"/>
            <a:ext cx="4267200" cy="3357600"/>
          </a:xfrm>
          <a:prstGeom prst="rect">
            <a:avLst/>
          </a:prstGeom>
          <a:solidFill>
            <a:srgbClr val="A2C4C9"/>
          </a:solidFill>
          <a:ln w="28575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 i="0" u="none" strike="noStrike" cap="none">
                <a:solidFill>
                  <a:srgbClr val="000000"/>
                </a:solidFill>
                <a:highlight>
                  <a:srgbClr val="A2C4C9"/>
                </a:highlight>
                <a:latin typeface="Arial"/>
                <a:ea typeface="Arial"/>
                <a:cs typeface="Arial"/>
                <a:sym typeface="Arial"/>
              </a:rPr>
              <a:t>Toprak - </a:t>
            </a:r>
            <a:r>
              <a:rPr lang="en-US" sz="2200" b="0" i="0" u="none" strike="noStrike" cap="none">
                <a:solidFill>
                  <a:srgbClr val="000000"/>
                </a:solidFill>
                <a:highlight>
                  <a:srgbClr val="A2C4C9"/>
                </a:highlight>
                <a:latin typeface="Arial"/>
                <a:ea typeface="Arial"/>
                <a:cs typeface="Arial"/>
                <a:sym typeface="Arial"/>
              </a:rPr>
              <a:t>biosferanyñ iñ möhüm düzüm bölekleriniñ (komponentleriniñ) biridir. Ol dünýä ummany bilen bilelikde,tutuş älem möçberli ekoulgama aýgytlaýjy täsirini ýetirýär. Hut toprak ösümlikleriñ biogen maddalary bilen iýmitlenmeklerini üpjün edýär.</a:t>
            </a:r>
            <a:endParaRPr sz="2200" b="0" i="0" u="none" strike="noStrike" cap="none">
              <a:solidFill>
                <a:srgbClr val="000000"/>
              </a:solidFill>
              <a:highlight>
                <a:srgbClr val="A2C4C9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" name="Google Shape;177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2400" y="3893050"/>
            <a:ext cx="4017824" cy="2812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3"/>
          <p:cNvSpPr txBox="1"/>
          <p:nvPr/>
        </p:nvSpPr>
        <p:spPr>
          <a:xfrm>
            <a:off x="914399" y="3009207"/>
            <a:ext cx="7315200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" name="Google Shape;183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" y="83150"/>
            <a:ext cx="8991600" cy="670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3"/>
          <p:cNvSpPr txBox="1"/>
          <p:nvPr/>
        </p:nvSpPr>
        <p:spPr>
          <a:xfrm>
            <a:off x="76200" y="0"/>
            <a:ext cx="8839200" cy="12609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highlight>
                  <a:srgbClr val="B6D7A8"/>
                </a:highlight>
                <a:latin typeface="Arial"/>
                <a:ea typeface="Arial"/>
                <a:cs typeface="Arial"/>
                <a:sym typeface="Arial"/>
              </a:rPr>
              <a:t>Biosferada maddalaryñ aýlanyşygynyñ iki görnüşi bar:</a:t>
            </a:r>
            <a:endParaRPr sz="2400" b="0" i="0" u="none" strike="noStrike" cap="none">
              <a:solidFill>
                <a:srgbClr val="000000"/>
              </a:solidFill>
              <a:highlight>
                <a:srgbClr val="B6D7A8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rPr lang="en-US" sz="2400" b="0" i="0" u="none" strike="noStrike" cap="none">
                <a:solidFill>
                  <a:srgbClr val="000000"/>
                </a:solidFill>
                <a:highlight>
                  <a:srgbClr val="B6D7A8"/>
                </a:highlight>
                <a:latin typeface="Arial"/>
                <a:ea typeface="Arial"/>
                <a:cs typeface="Arial"/>
                <a:sym typeface="Arial"/>
              </a:rPr>
              <a:t>Uly(geologiki)</a:t>
            </a:r>
            <a:endParaRPr sz="2400" b="0" i="0" u="none" strike="noStrike" cap="none">
              <a:solidFill>
                <a:srgbClr val="000000"/>
              </a:solidFill>
              <a:highlight>
                <a:srgbClr val="B6D7A8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rPr lang="en-US" sz="2400" b="0" i="0" u="none" strike="noStrike" cap="none">
                <a:solidFill>
                  <a:srgbClr val="000000"/>
                </a:solidFill>
                <a:highlight>
                  <a:srgbClr val="B6D7A8"/>
                </a:highlight>
                <a:latin typeface="Arial"/>
                <a:ea typeface="Arial"/>
                <a:cs typeface="Arial"/>
                <a:sym typeface="Arial"/>
              </a:rPr>
              <a:t>Kiçi(biogeohimiki)</a:t>
            </a:r>
            <a:endParaRPr sz="2400" b="0" i="0" u="none" strike="noStrike" cap="none">
              <a:solidFill>
                <a:srgbClr val="000000"/>
              </a:solidFill>
              <a:highlight>
                <a:srgbClr val="B6D7A8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3"/>
          <p:cNvSpPr txBox="1"/>
          <p:nvPr/>
        </p:nvSpPr>
        <p:spPr>
          <a:xfrm>
            <a:off x="5130350" y="928250"/>
            <a:ext cx="4013700" cy="5929800"/>
          </a:xfrm>
          <a:prstGeom prst="rect">
            <a:avLst/>
          </a:prstGeom>
          <a:solidFill>
            <a:srgbClr val="B6D7A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i="0" u="none" strike="noStrike" cap="none">
                <a:solidFill>
                  <a:srgbClr val="000000"/>
                </a:solidFill>
                <a:highlight>
                  <a:srgbClr val="B6D7A8"/>
                </a:highlight>
                <a:latin typeface="Arial"/>
                <a:ea typeface="Arial"/>
                <a:cs typeface="Arial"/>
                <a:sym typeface="Arial"/>
              </a:rPr>
              <a:t>Uly gelogiki aýlanyşyk:  </a:t>
            </a:r>
            <a:r>
              <a:rPr lang="en-US" sz="2500">
                <a:highlight>
                  <a:srgbClr val="B6D7A8"/>
                </a:highlight>
              </a:rPr>
              <a:t>Tebigatda gün energiýasynyñ Ýeriñ çuñluklaryndandaky energiýa bilen özara täsirleri arkaly şertlendirýär.Bu aýlanyşyk biosfera bilen Ýeriñ has çuñ gatlagynyñ arasynda maddalaryñ paýlanmasyny üpjün edýär.Tebigatda suwuñ aýlanyşygy hem uly geolgik aýlanyşyga degişlidir.</a:t>
            </a:r>
            <a:endParaRPr sz="2500">
              <a:highlight>
                <a:srgbClr val="B6D7A8"/>
              </a:highlight>
            </a:endParaRPr>
          </a:p>
        </p:txBody>
      </p:sp>
      <p:pic>
        <p:nvPicPr>
          <p:cNvPr id="186" name="Google Shape;18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468575"/>
            <a:ext cx="5130351" cy="4973800"/>
          </a:xfrm>
          <a:prstGeom prst="rect">
            <a:avLst/>
          </a:prstGeom>
          <a:noFill/>
          <a:ln w="38100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4"/>
          <p:cNvSpPr txBox="1"/>
          <p:nvPr/>
        </p:nvSpPr>
        <p:spPr>
          <a:xfrm>
            <a:off x="5051450" y="-77925"/>
            <a:ext cx="3884275" cy="6935925"/>
          </a:xfrm>
          <a:prstGeom prst="rect">
            <a:avLst/>
          </a:prstGeom>
          <a:solidFill>
            <a:srgbClr val="B6D7A8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highlight>
                  <a:srgbClr val="B6D7A8"/>
                </a:highlight>
              </a:rPr>
              <a:t>Biosferada maddalaryñ kiçi aýlanyşygy:</a:t>
            </a:r>
            <a:r>
              <a:rPr lang="en-US" sz="2500">
                <a:highlight>
                  <a:srgbClr val="B6D7A8"/>
                </a:highlight>
              </a:rPr>
              <a:t>uly aýlawdan tapawutlylykda,diñe biosferanyñ çäklerinde amala aşyrylýar.Onuñ düýp manysy fotosintez hadysasynyñ netijesinde organiki däl birleşmelerden janly maddalaryñ emele  gelýänliginden hem-de dargama mahalynda organiki maddalaryñ gaytadan organiki däl birleşmelere öwrülýänliginden ybaratdyr.</a:t>
            </a:r>
            <a:endParaRPr sz="2500">
              <a:highlight>
                <a:srgbClr val="B6D7A8"/>
              </a:highlight>
            </a:endParaRPr>
          </a:p>
        </p:txBody>
      </p:sp>
      <p:sp>
        <p:nvSpPr>
          <p:cNvPr id="192" name="Google Shape;192;p24"/>
          <p:cNvSpPr txBox="1"/>
          <p:nvPr/>
        </p:nvSpPr>
        <p:spPr>
          <a:xfrm>
            <a:off x="208275" y="3429000"/>
            <a:ext cx="4627200" cy="3221100"/>
          </a:xfrm>
          <a:prstGeom prst="rect">
            <a:avLst/>
          </a:prstGeom>
          <a:solidFill>
            <a:srgbClr val="B6D7A8"/>
          </a:solidFill>
          <a:ln w="38100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highlight>
                  <a:srgbClr val="B6D7A8"/>
                </a:highlight>
              </a:rPr>
              <a:t>Biosferanyñ ýaşamagy üçin bu iñ esasy aýlanyşyk bolup,ol hem ýaşaýşy dörediji hasaplanýar.Janly madda üýtgäp,döräp we ölüm-ýitime sezewar bolup,maddalaryñ biogeohimiki aýlanyşygyny üpjün etmek bilen biziñ planetamyzda ýaşaýşy goldaýar.</a:t>
            </a:r>
            <a:endParaRPr sz="2300">
              <a:highlight>
                <a:srgbClr val="B6D7A8"/>
              </a:highlight>
            </a:endParaRPr>
          </a:p>
        </p:txBody>
      </p:sp>
      <p:pic>
        <p:nvPicPr>
          <p:cNvPr id="193" name="Google Shape;19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8275" y="207825"/>
            <a:ext cx="4627125" cy="3221175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8209"/>
            <a:ext cx="9144000" cy="6850966"/>
          </a:xfrm>
          <a:prstGeom prst="rect">
            <a:avLst/>
          </a:prstGeom>
          <a:noFill/>
          <a:ln w="762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99" name="Google Shape;199;p25"/>
          <p:cNvSpPr txBox="1"/>
          <p:nvPr/>
        </p:nvSpPr>
        <p:spPr>
          <a:xfrm>
            <a:off x="5167750" y="471050"/>
            <a:ext cx="3976200" cy="42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i="1">
                <a:latin typeface="Comfortaa"/>
                <a:ea typeface="Comfortaa"/>
                <a:cs typeface="Comfortaa"/>
                <a:sym typeface="Comfortaa"/>
              </a:rPr>
              <a:t>Adamyñ öz ýaşaýyş-durmuşynda maddy we ruhy isleglerini kanagatlandyrmakda peýdalanýan tebigy gurşawyñ ähli zatlaryna Tebigy baýlyklar diyilýär.</a:t>
            </a:r>
            <a:endParaRPr sz="2500" b="1" i="1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00" name="Google Shape;200;p25"/>
          <p:cNvSpPr txBox="1"/>
          <p:nvPr/>
        </p:nvSpPr>
        <p:spPr>
          <a:xfrm>
            <a:off x="187025" y="471025"/>
            <a:ext cx="4385100" cy="33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Font typeface="Comfortaa"/>
              <a:buChar char="●"/>
            </a:pPr>
            <a:r>
              <a:rPr lang="en-US" sz="2800" b="1" u="sng">
                <a:latin typeface="Comfortaa"/>
                <a:ea typeface="Comfortaa"/>
                <a:cs typeface="Comfortaa"/>
                <a:sym typeface="Comfortaa"/>
              </a:rPr>
              <a:t>Tebigy baýlyklar.</a:t>
            </a:r>
            <a:endParaRPr sz="2800" b="1" u="sng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05450"/>
            <a:ext cx="8839200" cy="6652551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1"/>
          <p:cNvSpPr txBox="1"/>
          <p:nvPr/>
        </p:nvSpPr>
        <p:spPr>
          <a:xfrm flipH="1">
            <a:off x="4336500" y="205450"/>
            <a:ext cx="4655100" cy="32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def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latin typeface="Comic Sans MS"/>
                <a:ea typeface="Comic Sans MS"/>
                <a:cs typeface="Comic Sans MS"/>
                <a:sym typeface="Comic Sans MS"/>
              </a:rPr>
              <a:t>Biosferany goramak.</a:t>
            </a:r>
            <a:endParaRPr b="1" sz="2600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latin typeface="Comic Sans MS"/>
                <a:ea typeface="Comic Sans MS"/>
                <a:cs typeface="Comic Sans MS"/>
                <a:sym typeface="Comic Sans MS"/>
              </a:rPr>
              <a:t>Biosferanyñ esasy düzüm bölekleri bolan </a:t>
            </a:r>
            <a:r>
              <a:rPr b="1" lang="en-US" sz="2600">
                <a:latin typeface="Comic Sans MS"/>
                <a:ea typeface="Comic Sans MS"/>
                <a:cs typeface="Comic Sans MS"/>
                <a:sym typeface="Comic Sans MS"/>
              </a:rPr>
              <a:t>howa,suw we toprak </a:t>
            </a:r>
            <a:r>
              <a:rPr lang="en-US" sz="2600">
                <a:latin typeface="Comic Sans MS"/>
                <a:ea typeface="Comic Sans MS"/>
                <a:cs typeface="Comic Sans MS"/>
                <a:sym typeface="Comic Sans MS"/>
              </a:rPr>
              <a:t>ýaly gymmatly baýlylar adamyñ akyl-paýhassyz we rejesiz peýdalanmaklygy netijesinde hapalanýar.</a:t>
            </a:r>
            <a:endParaRPr sz="26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76200"/>
            <a:ext cx="89916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0544" y="3754575"/>
            <a:ext cx="5029200" cy="294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56375" y="371150"/>
            <a:ext cx="4702600" cy="338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9264" y="588875"/>
            <a:ext cx="3601650" cy="294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0475" y="713650"/>
            <a:ext cx="7673524" cy="6144349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"/>
          <p:cNvSpPr/>
          <p:nvPr/>
        </p:nvSpPr>
        <p:spPr>
          <a:xfrm>
            <a:off x="193975" y="0"/>
            <a:ext cx="3685200" cy="18705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def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Biosfera salynýan agramy hemmetaraplaýyn öwrenmek-onuñ möçberini azaltmak hem-de ekologik deñagramlygy kadalaşdyrmak üçin zerurdyr.</a:t>
            </a:r>
            <a:endParaRPr sz="2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/>
        </p:nvSpPr>
        <p:spPr>
          <a:xfrm>
            <a:off x="914399" y="3009207"/>
            <a:ext cx="7315200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2" name="Google Shape;9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"/>
            <a:ext cx="9227290" cy="6858000"/>
          </a:xfrm>
          <a:prstGeom prst="rect">
            <a:avLst/>
          </a:prstGeom>
          <a:noFill/>
          <a:ln w="3810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3" name="Google Shape;93;p14"/>
          <p:cNvSpPr txBox="1"/>
          <p:nvPr/>
        </p:nvSpPr>
        <p:spPr>
          <a:xfrm>
            <a:off x="914399" y="3009207"/>
            <a:ext cx="7315200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4"/>
          <p:cNvSpPr txBox="1"/>
          <p:nvPr/>
        </p:nvSpPr>
        <p:spPr>
          <a:xfrm>
            <a:off x="125" y="-25"/>
            <a:ext cx="9144000" cy="20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i="1"/>
              <a:t>Biosfera näme?Biofera(grekçe bio-janly,ýaşaýyş,sfera-gabyk,togalak,şar diýmegi añladar)-bu Ýer togalagynyñ häzirki zamanky janly organizmleriñ ýaşaýan we dowam edýän (funksionirlenýän)gabygydyr.</a:t>
            </a:r>
            <a:endParaRPr sz="2500" i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5"/>
          <p:cNvPicPr preferRelativeResize="0"/>
          <p:nvPr/>
        </p:nvPicPr>
        <p:blipFill rotWithShape="1">
          <a:blip r:embed="rId3">
            <a:alphaModFix/>
          </a:blip>
          <a:srcRect l="8561" r="8561"/>
          <a:stretch/>
        </p:blipFill>
        <p:spPr>
          <a:xfrm>
            <a:off x="381000" y="1778400"/>
            <a:ext cx="8084125" cy="4824750"/>
          </a:xfrm>
          <a:prstGeom prst="rect">
            <a:avLst/>
          </a:prstGeom>
          <a:noFill/>
          <a:ln w="9525" cap="flat" cmpd="sng">
            <a:solidFill>
              <a:srgbClr val="FFFF0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00" name="Google Shape;100;p15"/>
          <p:cNvSpPr txBox="1"/>
          <p:nvPr/>
        </p:nvSpPr>
        <p:spPr>
          <a:xfrm>
            <a:off x="83850" y="0"/>
            <a:ext cx="8976300" cy="1778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0" u="none" strike="noStrike" cap="none">
                <a:solidFill>
                  <a:srgbClr val="FFFFFF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rPr>
              <a:t>Biosfera Ýer togalagynyñ iñ işjeñ gabygy bolup,onda ýaşaýan  janly organizimleriñ toplumy,jemi planeta möçberindäki geohimiki faktor hökmünde ýüze çykýar we ol gurşawy emele getiriji faktor bolup hyzmat edýär.</a:t>
            </a:r>
            <a:endParaRPr sz="2500" b="0" i="0" u="none" strike="noStrike" cap="none">
              <a:solidFill>
                <a:srgbClr val="FFFFFF"/>
              </a:solidFill>
              <a:highlight>
                <a:srgbClr val="000000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6" descr="зюсс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150705"/>
            <a:ext cx="4265600" cy="6554895"/>
          </a:xfrm>
          <a:prstGeom prst="rect">
            <a:avLst/>
          </a:prstGeom>
          <a:noFill/>
          <a:ln w="9525" cap="flat" cmpd="sng">
            <a:solidFill>
              <a:srgbClr val="00800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06" name="Google Shape;106;p16"/>
          <p:cNvSpPr txBox="1"/>
          <p:nvPr/>
        </p:nvSpPr>
        <p:spPr>
          <a:xfrm>
            <a:off x="4878400" y="152400"/>
            <a:ext cx="3806700" cy="63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6"/>
          <p:cNvSpPr txBox="1"/>
          <p:nvPr/>
        </p:nvSpPr>
        <p:spPr>
          <a:xfrm>
            <a:off x="914399" y="3009207"/>
            <a:ext cx="7315200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6"/>
          <p:cNvSpPr txBox="1"/>
          <p:nvPr/>
        </p:nvSpPr>
        <p:spPr>
          <a:xfrm>
            <a:off x="4572000" y="166400"/>
            <a:ext cx="4572000" cy="28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6"/>
          <p:cNvSpPr txBox="1"/>
          <p:nvPr/>
        </p:nvSpPr>
        <p:spPr>
          <a:xfrm>
            <a:off x="4878400" y="1036450"/>
            <a:ext cx="4036200" cy="418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73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●"/>
            </a:pPr>
            <a:r>
              <a:rPr lang="en-US" sz="2500" b="0" i="0" u="none" strike="noStrike" cap="none">
                <a:solidFill>
                  <a:srgbClr val="000000"/>
                </a:solidFill>
                <a:highlight>
                  <a:srgbClr val="00FF00"/>
                </a:highlight>
                <a:latin typeface="Arial"/>
                <a:ea typeface="Arial"/>
                <a:cs typeface="Arial"/>
                <a:sym typeface="Arial"/>
              </a:rPr>
              <a:t>Biosfera-</a:t>
            </a:r>
            <a:r>
              <a:rPr lang="en-US" sz="2500" b="0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adalgasy ylma ilkinji bolup 1875-nji ýylda awstriýaly geolog </a:t>
            </a:r>
            <a:r>
              <a:rPr lang="en-US" sz="2500" b="1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E.Zýuss </a:t>
            </a:r>
            <a:r>
              <a:rPr lang="en-US" sz="2500" b="0" i="0" u="sng" strike="noStrike" cap="none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tarapyndan girizildi.Ol biosfera diýip ýeriñ üst ýüzündäki ýukajyk ýaşaýyş örtügine (plýonkasyna) düşünipdir.</a:t>
            </a:r>
            <a:endParaRPr sz="2500" b="0" i="0" u="sng" strike="noStrike" cap="none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6"/>
          <p:cNvSpPr txBox="1"/>
          <p:nvPr/>
        </p:nvSpPr>
        <p:spPr>
          <a:xfrm>
            <a:off x="692725" y="4998500"/>
            <a:ext cx="3449700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1831-1914</a:t>
            </a:r>
            <a:endParaRPr sz="25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59375" y="13800"/>
            <a:ext cx="4957625" cy="6615600"/>
          </a:xfrm>
          <a:prstGeom prst="rect">
            <a:avLst/>
          </a:prstGeom>
          <a:noFill/>
          <a:ln w="9525" cap="flat" cmpd="sng">
            <a:solidFill>
              <a:srgbClr val="00800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16" name="Google Shape;116;p17"/>
          <p:cNvSpPr txBox="1"/>
          <p:nvPr/>
        </p:nvSpPr>
        <p:spPr>
          <a:xfrm flipH="1">
            <a:off x="0" y="242400"/>
            <a:ext cx="3810000" cy="5174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Biosfera  baradaky ylmy taglymaty </a:t>
            </a:r>
            <a:r>
              <a:rPr lang="en-US" sz="2500" b="1" i="0" u="sng" strike="noStrike" cap="none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1926-njy ýylda </a:t>
            </a:r>
            <a:r>
              <a:rPr lang="en-US" sz="2500" b="0" i="0" u="sng" strike="noStrike" cap="none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görnükli rus alymy ,akademik </a:t>
            </a:r>
            <a:r>
              <a:rPr lang="en-US" sz="2500" b="1" i="0" u="sng" strike="noStrike" cap="none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W.I.Wernadskiý döretdi.</a:t>
            </a:r>
            <a:r>
              <a:rPr lang="en-US" sz="2500" b="0" i="0" u="sng" strike="noStrike" cap="none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Onuñ kesgitlemesine görä,biosfera düşünjesi özüne janly organizmleri(janly maddalar)we olaryñ ýaşaýan gurşawyny  birleşdirýär.</a:t>
            </a:r>
            <a:endParaRPr sz="2500" b="0" i="0" u="sng" strike="noStrike" cap="none">
              <a:solidFill>
                <a:srgbClr val="000000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7"/>
          <p:cNvSpPr txBox="1"/>
          <p:nvPr/>
        </p:nvSpPr>
        <p:spPr>
          <a:xfrm>
            <a:off x="5985175" y="6054432"/>
            <a:ext cx="2840100" cy="4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1" u="none" strike="noStrike" cap="none">
                <a:solidFill>
                  <a:srgbClr val="FFFFFF"/>
                </a:solidFill>
                <a:highlight>
                  <a:srgbClr val="000000"/>
                </a:highlight>
                <a:latin typeface="Arial"/>
                <a:ea typeface="Arial"/>
                <a:cs typeface="Arial"/>
                <a:sym typeface="Arial"/>
              </a:rPr>
              <a:t>1864-1945</a:t>
            </a:r>
            <a:endParaRPr sz="2800" b="0" i="1" u="none" strike="noStrike" cap="none">
              <a:solidFill>
                <a:srgbClr val="FFFFFF"/>
              </a:solidFill>
              <a:highlight>
                <a:srgbClr val="000000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0900"/>
            <a:ext cx="9144000" cy="383927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8"/>
          <p:cNvSpPr txBox="1"/>
          <p:nvPr/>
        </p:nvSpPr>
        <p:spPr>
          <a:xfrm>
            <a:off x="-25" y="4502724"/>
            <a:ext cx="8899096" cy="1947061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US" sz="2500"/>
              <a:t>Ýer we ony gurşap alýan gurşaw bütin Gün ulgamynyñ kanunalaýyk suratda ösmeginiñ netijesinde kemala gelipdir.Mundan 4,7millard ýyl ozal ýaýrañ ýagdaýda ýerleşen gaz-tozan görnüşli maddalardan Ýer planetasy emele gelipdir.</a:t>
            </a:r>
            <a:endParaRPr sz="25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3810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9" name="Google Shape;129;p19"/>
          <p:cNvSpPr txBox="1"/>
          <p:nvPr/>
        </p:nvSpPr>
        <p:spPr>
          <a:xfrm>
            <a:off x="914399" y="3009207"/>
            <a:ext cx="7315200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9"/>
          <p:cNvSpPr/>
          <p:nvPr/>
        </p:nvSpPr>
        <p:spPr>
          <a:xfrm>
            <a:off x="0" y="2625436"/>
            <a:ext cx="4031700" cy="2778900"/>
          </a:xfrm>
          <a:prstGeom prst="ellipse">
            <a:avLst/>
          </a:prstGeom>
          <a:solidFill>
            <a:srgbClr val="FFFF00"/>
          </a:solidFill>
          <a:ln w="381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/>
              <a:t>Beýleki planetalar ýaly,Ýer hem energiýany Günden ýeriñ üst ýüzüne elektromagnit şöhlelenmeleri görnüşinde düşýän energiýadan alýar.</a:t>
            </a:r>
            <a:endParaRPr sz="2000" i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0" descr="120301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17537"/>
            <a:ext cx="6934200" cy="6240462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136" name="Google Shape;136;p20"/>
          <p:cNvSpPr txBox="1"/>
          <p:nvPr/>
        </p:nvSpPr>
        <p:spPr>
          <a:xfrm>
            <a:off x="2881900" y="1046825"/>
            <a:ext cx="1343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0"/>
          <p:cNvSpPr txBox="1"/>
          <p:nvPr/>
        </p:nvSpPr>
        <p:spPr>
          <a:xfrm>
            <a:off x="914399" y="3009207"/>
            <a:ext cx="7315200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0"/>
          <p:cNvSpPr txBox="1"/>
          <p:nvPr/>
        </p:nvSpPr>
        <p:spPr>
          <a:xfrm>
            <a:off x="2687775" y="2660075"/>
            <a:ext cx="5541900" cy="12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highlight>
                  <a:srgbClr val="A2C4C9"/>
                </a:highlight>
                <a:latin typeface="Arial"/>
                <a:ea typeface="Arial"/>
                <a:cs typeface="Arial"/>
                <a:sym typeface="Arial"/>
              </a:rPr>
              <a:t>Ozon gatlagy </a:t>
            </a:r>
            <a:endParaRPr sz="2200" b="0" i="0" u="none" strike="noStrike" cap="none">
              <a:solidFill>
                <a:srgbClr val="000000"/>
              </a:solidFill>
              <a:highlight>
                <a:srgbClr val="A2C4C9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0"/>
          <p:cNvSpPr txBox="1"/>
          <p:nvPr/>
        </p:nvSpPr>
        <p:spPr>
          <a:xfrm>
            <a:off x="2687925" y="1046825"/>
            <a:ext cx="5541900" cy="13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highlight>
                  <a:srgbClr val="A2C4C9"/>
                </a:highlight>
                <a:latin typeface="Arial"/>
                <a:ea typeface="Arial"/>
                <a:cs typeface="Arial"/>
                <a:sym typeface="Arial"/>
              </a:rPr>
              <a:t>Stratosfera </a:t>
            </a:r>
            <a:endParaRPr sz="2200" b="0" i="0" u="none" strike="noStrike" cap="none">
              <a:solidFill>
                <a:srgbClr val="000000"/>
              </a:solidFill>
              <a:highlight>
                <a:srgbClr val="A2C4C9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0"/>
          <p:cNvSpPr txBox="1"/>
          <p:nvPr/>
        </p:nvSpPr>
        <p:spPr>
          <a:xfrm>
            <a:off x="2362175" y="3863900"/>
            <a:ext cx="29718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0"/>
          <p:cNvSpPr txBox="1"/>
          <p:nvPr/>
        </p:nvSpPr>
        <p:spPr>
          <a:xfrm rot="2605">
            <a:off x="2687830" y="3767507"/>
            <a:ext cx="5541902" cy="2053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highlight>
                  <a:srgbClr val="A2C4C9"/>
                </a:highlight>
                <a:latin typeface="Arial"/>
                <a:ea typeface="Arial"/>
                <a:cs typeface="Arial"/>
                <a:sym typeface="Arial"/>
              </a:rPr>
              <a:t>Troposfera</a:t>
            </a:r>
            <a:endParaRPr sz="2200" b="0" i="0" u="none" strike="noStrike" cap="none">
              <a:solidFill>
                <a:srgbClr val="000000"/>
              </a:solidFill>
              <a:highlight>
                <a:srgbClr val="A2C4C9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20"/>
          <p:cNvSpPr txBox="1"/>
          <p:nvPr/>
        </p:nvSpPr>
        <p:spPr>
          <a:xfrm flipH="1">
            <a:off x="1503225" y="4981000"/>
            <a:ext cx="7613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highlight>
                  <a:srgbClr val="A2C4C9"/>
                </a:highlight>
                <a:latin typeface="Arial"/>
                <a:ea typeface="Arial"/>
                <a:cs typeface="Arial"/>
                <a:sym typeface="Arial"/>
              </a:rPr>
              <a:t>Litosfera</a:t>
            </a:r>
            <a:endParaRPr sz="2200" b="0" i="0" u="none" strike="noStrike" cap="none">
              <a:solidFill>
                <a:srgbClr val="000000"/>
              </a:solidFill>
              <a:highlight>
                <a:srgbClr val="A2C4C9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0"/>
          <p:cNvSpPr txBox="1"/>
          <p:nvPr/>
        </p:nvSpPr>
        <p:spPr>
          <a:xfrm flipH="1">
            <a:off x="4225650" y="5334000"/>
            <a:ext cx="5822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highlight>
                  <a:srgbClr val="A2C4C9"/>
                </a:highlight>
                <a:latin typeface="Arial"/>
                <a:ea typeface="Arial"/>
                <a:cs typeface="Arial"/>
                <a:sym typeface="Arial"/>
              </a:rPr>
              <a:t>Gidrosfera</a:t>
            </a:r>
            <a:endParaRPr sz="2100" b="0" i="0" u="none" strike="noStrike" cap="none">
              <a:solidFill>
                <a:srgbClr val="000000"/>
              </a:solidFill>
              <a:highlight>
                <a:srgbClr val="A2C4C9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0"/>
          <p:cNvSpPr txBox="1"/>
          <p:nvPr/>
        </p:nvSpPr>
        <p:spPr>
          <a:xfrm rot="304915" flipH="1">
            <a:off x="2756107" y="5646351"/>
            <a:ext cx="6099577" cy="1324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000000"/>
                </a:solidFill>
                <a:highlight>
                  <a:srgbClr val="A4C2F4"/>
                </a:highlight>
                <a:latin typeface="Arial"/>
                <a:ea typeface="Arial"/>
                <a:cs typeface="Arial"/>
                <a:sym typeface="Arial"/>
              </a:rPr>
              <a:t>Ýer gabygy</a:t>
            </a:r>
            <a:endParaRPr sz="1800" b="0" i="1" u="none" strike="noStrike" cap="none">
              <a:solidFill>
                <a:srgbClr val="000000"/>
              </a:solidFill>
              <a:highlight>
                <a:srgbClr val="A4C2F4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0"/>
          <p:cNvSpPr txBox="1"/>
          <p:nvPr/>
        </p:nvSpPr>
        <p:spPr>
          <a:xfrm rot="708">
            <a:off x="2698325" y="5791198"/>
            <a:ext cx="58227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000000"/>
                </a:solidFill>
                <a:highlight>
                  <a:srgbClr val="A4C2F4"/>
                </a:highlight>
                <a:latin typeface="Arial"/>
                <a:ea typeface="Arial"/>
                <a:cs typeface="Arial"/>
                <a:sym typeface="Arial"/>
              </a:rPr>
              <a:t> Mantiýa </a:t>
            </a:r>
            <a:endParaRPr sz="1800" b="0" i="1" u="none" strike="noStrike" cap="none">
              <a:solidFill>
                <a:srgbClr val="000000"/>
              </a:solidFill>
              <a:highlight>
                <a:srgbClr val="A4C2F4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0"/>
          <p:cNvSpPr txBox="1"/>
          <p:nvPr/>
        </p:nvSpPr>
        <p:spPr>
          <a:xfrm rot="-5396370" flipH="1">
            <a:off x="-1576011" y="2315190"/>
            <a:ext cx="4262102" cy="1027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highlight>
                  <a:srgbClr val="C9DAF8"/>
                </a:highlight>
                <a:latin typeface="Arial"/>
                <a:ea typeface="Arial"/>
                <a:cs typeface="Arial"/>
                <a:sym typeface="Arial"/>
              </a:rPr>
              <a:t>Biosfera</a:t>
            </a:r>
            <a:endParaRPr sz="2000" b="0" i="0" u="none" strike="noStrike" cap="none">
              <a:solidFill>
                <a:srgbClr val="000000"/>
              </a:solidFill>
              <a:highlight>
                <a:srgbClr val="C9DAF8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0"/>
          <p:cNvSpPr txBox="1"/>
          <p:nvPr/>
        </p:nvSpPr>
        <p:spPr>
          <a:xfrm>
            <a:off x="1205345" y="3009207"/>
            <a:ext cx="7315200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0"/>
          <p:cNvSpPr txBox="1"/>
          <p:nvPr/>
        </p:nvSpPr>
        <p:spPr>
          <a:xfrm>
            <a:off x="-41475" y="1828925"/>
            <a:ext cx="1544700" cy="1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highlight>
                  <a:srgbClr val="A4C2F4"/>
                </a:highlight>
                <a:latin typeface="Arial"/>
                <a:ea typeface="Arial"/>
                <a:cs typeface="Arial"/>
                <a:sym typeface="Arial"/>
              </a:rPr>
              <a:t>Atmosfera</a:t>
            </a:r>
            <a:endParaRPr sz="2100" b="0" i="0" u="none" strike="noStrike" cap="none">
              <a:solidFill>
                <a:srgbClr val="000000"/>
              </a:solidFill>
              <a:highlight>
                <a:srgbClr val="A4C2F4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0"/>
          <p:cNvSpPr txBox="1"/>
          <p:nvPr/>
        </p:nvSpPr>
        <p:spPr>
          <a:xfrm>
            <a:off x="914400" y="-206124"/>
            <a:ext cx="7315200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1" u="none" strike="noStrike" cap="none">
                <a:solidFill>
                  <a:srgbClr val="000000"/>
                </a:solidFill>
                <a:highlight>
                  <a:srgbClr val="EFEFEF"/>
                </a:highlight>
                <a:latin typeface="Arial"/>
                <a:ea typeface="Arial"/>
                <a:cs typeface="Arial"/>
                <a:sym typeface="Arial"/>
              </a:rPr>
              <a:t>Biosferanyñ çäkleri we düzümi.</a:t>
            </a:r>
            <a:endParaRPr sz="2500" b="0" i="1" u="none" strike="noStrike" cap="none">
              <a:solidFill>
                <a:srgbClr val="000000"/>
              </a:solidFill>
              <a:highlight>
                <a:srgbClr val="EFEFE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20"/>
          <p:cNvSpPr txBox="1"/>
          <p:nvPr/>
        </p:nvSpPr>
        <p:spPr>
          <a:xfrm>
            <a:off x="1717963" y="3009207"/>
            <a:ext cx="7315200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0"/>
          <p:cNvSpPr txBox="1"/>
          <p:nvPr/>
        </p:nvSpPr>
        <p:spPr>
          <a:xfrm>
            <a:off x="1066799" y="3009207"/>
            <a:ext cx="7315200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0"/>
          <p:cNvSpPr txBox="1"/>
          <p:nvPr/>
        </p:nvSpPr>
        <p:spPr>
          <a:xfrm>
            <a:off x="6033700" y="1909075"/>
            <a:ext cx="29718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20"/>
          <p:cNvSpPr txBox="1"/>
          <p:nvPr/>
        </p:nvSpPr>
        <p:spPr>
          <a:xfrm>
            <a:off x="1025236" y="3009207"/>
            <a:ext cx="7315200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0"/>
          <p:cNvSpPr txBox="1"/>
          <p:nvPr/>
        </p:nvSpPr>
        <p:spPr>
          <a:xfrm>
            <a:off x="1025236" y="3009207"/>
            <a:ext cx="7315200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0"/>
          <p:cNvSpPr txBox="1"/>
          <p:nvPr/>
        </p:nvSpPr>
        <p:spPr>
          <a:xfrm>
            <a:off x="6386950" y="277100"/>
            <a:ext cx="2618550" cy="3379598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1155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B539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Biosferanyñ ýokarky </a:t>
            </a:r>
            <a:endParaRPr sz="2000" b="0" i="0" u="none" strike="noStrike" cap="none">
              <a:solidFill>
                <a:srgbClr val="0B5394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B539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çägi traposferany tutuşlaýyn we stratosferaranyñ aşaky</a:t>
            </a:r>
            <a:endParaRPr sz="2000" b="0" i="0" u="none" strike="noStrike" cap="none">
              <a:solidFill>
                <a:srgbClr val="0B5394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B539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bölegini öz içine alyp,</a:t>
            </a:r>
            <a:endParaRPr sz="2000" b="0" i="0" u="none" strike="noStrike" cap="none">
              <a:solidFill>
                <a:srgbClr val="0B5394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B539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ýeriñ üstünden 20km beýiklige çenli ýetip,ozon gatlagynyñ üsti</a:t>
            </a:r>
            <a:endParaRPr sz="2000" b="0" i="0" u="none" strike="noStrike" cap="none">
              <a:solidFill>
                <a:srgbClr val="0B5394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B539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bilen araçäkleşýär.</a:t>
            </a:r>
            <a:endParaRPr sz="2000" b="0" i="0" u="none" strike="noStrike" cap="none">
              <a:solidFill>
                <a:srgbClr val="0B5394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20"/>
          <p:cNvSpPr txBox="1"/>
          <p:nvPr/>
        </p:nvSpPr>
        <p:spPr>
          <a:xfrm>
            <a:off x="1717963" y="3009207"/>
            <a:ext cx="7315200" cy="8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0"/>
          <p:cNvSpPr txBox="1"/>
          <p:nvPr/>
        </p:nvSpPr>
        <p:spPr>
          <a:xfrm>
            <a:off x="6033700" y="3862700"/>
            <a:ext cx="2971800" cy="278130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1155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0B539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Biosferanyñ aşaky çägi,ortaça gury ýeriñ üstünden(litosferanyñ çuñlugy galyñlygy) 3km</a:t>
            </a:r>
            <a:endParaRPr sz="2100" b="0" i="0" u="none" strike="noStrike" cap="none">
              <a:solidFill>
                <a:srgbClr val="0B5394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0B539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çuñluga çenli we ummanyñ düýbünden </a:t>
            </a:r>
            <a:endParaRPr sz="2100" b="0" i="0" u="none" strike="noStrike" cap="none">
              <a:solidFill>
                <a:srgbClr val="0B5394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0" u="none" strike="noStrike" cap="none">
                <a:solidFill>
                  <a:srgbClr val="0B539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0,5km aşakda ýerleşýär.</a:t>
            </a:r>
            <a:endParaRPr sz="2100" b="0" i="0" u="none" strike="noStrike" cap="none">
              <a:solidFill>
                <a:srgbClr val="0B5394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21" descr="сине-зел водоросли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990600"/>
            <a:ext cx="4343400" cy="290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1" descr="микроорганизм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81400" y="990600"/>
            <a:ext cx="3352800" cy="2897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1" descr="растение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3886200"/>
            <a:ext cx="2971800" cy="297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1" descr="животное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362200" y="3881437"/>
            <a:ext cx="4724400" cy="2976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1" descr="человек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37337" y="990600"/>
            <a:ext cx="2506662" cy="388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1" descr="Beli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640512" y="3352800"/>
            <a:ext cx="2503487" cy="350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1"/>
          <p:cNvSpPr txBox="1"/>
          <p:nvPr/>
        </p:nvSpPr>
        <p:spPr>
          <a:xfrm>
            <a:off x="-25" y="0"/>
            <a:ext cx="8681382" cy="1143000"/>
          </a:xfrm>
          <a:prstGeom prst="rect">
            <a:avLst/>
          </a:prstGeom>
          <a:solidFill>
            <a:srgbClr val="A2C4C9"/>
          </a:solidFill>
          <a:ln w="38100" cap="flat" cmpd="sng">
            <a:solidFill>
              <a:srgbClr val="1155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highlight>
                  <a:srgbClr val="A2C4C9"/>
                </a:highlight>
                <a:latin typeface="Arial"/>
                <a:ea typeface="Arial"/>
                <a:cs typeface="Arial"/>
                <a:sym typeface="Arial"/>
              </a:rPr>
              <a:t>Planetamyzyñ janly maddalary-mikroorganizmler,kömelekler,ös</a:t>
            </a:r>
            <a:r>
              <a:rPr lang="en-US" sz="2400">
                <a:highlight>
                  <a:srgbClr val="A2C4C9"/>
                </a:highlight>
              </a:rPr>
              <a:t>ü</a:t>
            </a:r>
            <a:r>
              <a:rPr lang="en-US" sz="2400" b="0" i="0" u="none" strike="noStrike" cap="none">
                <a:solidFill>
                  <a:srgbClr val="000000"/>
                </a:solidFill>
                <a:highlight>
                  <a:srgbClr val="A2C4C9"/>
                </a:highlight>
                <a:latin typeface="Arial"/>
                <a:ea typeface="Arial"/>
                <a:cs typeface="Arial"/>
                <a:sym typeface="Arial"/>
              </a:rPr>
              <a:t>mlikler,haýwanlar, adamlar biosferany düzýärler.</a:t>
            </a:r>
            <a:endParaRPr sz="2400" b="0" i="0" u="none" strike="noStrike" cap="none">
              <a:solidFill>
                <a:srgbClr val="000000"/>
              </a:solidFill>
              <a:highlight>
                <a:srgbClr val="A2C4C9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