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70" r:id="rId9"/>
    <p:sldId id="263" r:id="rId10"/>
    <p:sldId id="269" r:id="rId11"/>
    <p:sldId id="264" r:id="rId12"/>
    <p:sldId id="265" r:id="rId13"/>
    <p:sldId id="266" r:id="rId14"/>
    <p:sldId id="267" r:id="rId15"/>
    <p:sldId id="268"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445"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B4C71EC6-210F-42DE-9C53-41977AD35B3D}" type="datetimeFigureOut">
              <a:rPr lang="ru-RU" smtClean="0"/>
              <a:t>11.05.2016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11.05.2016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11.05.2016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11.05.2016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4C71EC6-210F-42DE-9C53-41977AD35B3D}" type="datetimeFigureOut">
              <a:rPr lang="ru-RU" smtClean="0"/>
              <a:t>11.05.2016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11.05.2016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t>11.05.2016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B4C71EC6-210F-42DE-9C53-41977AD35B3D}" type="datetimeFigureOut">
              <a:rPr lang="ru-RU" smtClean="0"/>
              <a:t>11.05.2016</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B4C71EC6-210F-42DE-9C53-41977AD35B3D}" type="datetimeFigureOut">
              <a:rPr lang="ru-RU" smtClean="0"/>
              <a:t>11.05.2016</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11.05.2016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11.05.2016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4C71EC6-210F-42DE-9C53-41977AD35B3D}" type="datetimeFigureOut">
              <a:rPr lang="ru-RU" smtClean="0"/>
              <a:t>11.05.2016</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836712"/>
            <a:ext cx="7772400" cy="1828800"/>
          </a:xfrm>
        </p:spPr>
        <p:txBody>
          <a:bodyPr>
            <a:normAutofit/>
          </a:bodyPr>
          <a:lstStyle/>
          <a:p>
            <a:pPr algn="ctr"/>
            <a:r>
              <a:rPr lang="en-US" sz="4800" dirty="0" err="1" smtClean="0"/>
              <a:t>Karzy</a:t>
            </a:r>
            <a:r>
              <a:rPr lang="tk-TM" sz="4800" dirty="0" smtClean="0"/>
              <a:t>ň kanunlary</a:t>
            </a:r>
            <a:endParaRPr lang="ru-RU" sz="4800" dirty="0"/>
          </a:p>
        </p:txBody>
      </p:sp>
      <p:sp>
        <p:nvSpPr>
          <p:cNvPr id="3" name="Подзаголовок 2"/>
          <p:cNvSpPr>
            <a:spLocks noGrp="1"/>
          </p:cNvSpPr>
          <p:nvPr>
            <p:ph type="subTitle" idx="1"/>
          </p:nvPr>
        </p:nvSpPr>
        <p:spPr>
          <a:xfrm>
            <a:off x="827584" y="5373216"/>
            <a:ext cx="7772400" cy="914400"/>
          </a:xfrm>
        </p:spPr>
        <p:txBody>
          <a:bodyPr/>
          <a:lstStyle/>
          <a:p>
            <a:pPr algn="ctr"/>
            <a:r>
              <a:rPr lang="tk-TM" dirty="0" smtClean="0"/>
              <a:t>Taýýarlan talyp: Öwezmuhammet Abdullaýew</a:t>
            </a:r>
          </a:p>
          <a:p>
            <a:pPr algn="ctr"/>
            <a:r>
              <a:rPr lang="tk-TM" dirty="0" smtClean="0"/>
              <a:t>Kabul eden mugallym: Aýjemal Gummanowa</a:t>
            </a:r>
            <a:endParaRPr lang="ru-RU" dirty="0"/>
          </a:p>
        </p:txBody>
      </p:sp>
    </p:spTree>
    <p:extLst>
      <p:ext uri="{BB962C8B-B14F-4D97-AF65-F5344CB8AC3E}">
        <p14:creationId xmlns:p14="http://schemas.microsoft.com/office/powerpoint/2010/main" val="93457912"/>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02920" y="530352"/>
            <a:ext cx="8245544" cy="5418928"/>
          </a:xfrm>
        </p:spPr>
        <p:txBody>
          <a:bodyPr>
            <a:normAutofit fontScale="92500"/>
          </a:bodyPr>
          <a:lstStyle/>
          <a:p>
            <a:pPr algn="ctr"/>
            <a:r>
              <a:rPr lang="tr-TR" dirty="0"/>
              <a:t>Karzyň kanunlary öňi bilen </a:t>
            </a:r>
            <a:r>
              <a:rPr lang="tr-TR" b="1" dirty="0"/>
              <a:t>onuň hereketiniň kanunlary </a:t>
            </a:r>
            <a:r>
              <a:rPr lang="tr-TR" dirty="0"/>
              <a:t>hökmünde ýüze çykýarlar. Karzy karz beriji we karz alyjynyň arasyndaky gatnaşyk hökmünde karz gymmatyny hereketsiz, giňişlikde bir subýektden beýleki subýekte geçmezlikden, karz alyjynyň serişdeleriniň aýlanyşygynda wagtlaýyn hereket etmezden göz öňüne getirmek mümkin däl.</a:t>
            </a:r>
            <a:endParaRPr lang="ru-RU" dirty="0"/>
          </a:p>
          <a:p>
            <a:pPr algn="ctr"/>
            <a:r>
              <a:rPr lang="tr-TR" dirty="0"/>
              <a:t>Hereket gymmat emele gelmesi hökmünde karzyň wajyp häsiýetini düzýär. Hereketsiz karz ýüze çykyp bilmeýär, ol onuň häsiýetinden hem wajypdyr.</a:t>
            </a:r>
            <a:endParaRPr lang="ru-RU" dirty="0"/>
          </a:p>
          <a:p>
            <a:endParaRPr lang="ru-RU" dirty="0"/>
          </a:p>
        </p:txBody>
      </p:sp>
    </p:spTree>
    <p:extLst>
      <p:ext uri="{BB962C8B-B14F-4D97-AF65-F5344CB8AC3E}">
        <p14:creationId xmlns:p14="http://schemas.microsoft.com/office/powerpoint/2010/main" val="275005511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02920" y="530352"/>
            <a:ext cx="8317552" cy="5274912"/>
          </a:xfrm>
        </p:spPr>
        <p:txBody>
          <a:bodyPr>
            <a:normAutofit fontScale="77500" lnSpcReduction="20000"/>
          </a:bodyPr>
          <a:lstStyle/>
          <a:p>
            <a:pPr algn="ctr"/>
            <a:r>
              <a:rPr lang="tr-TR" b="1" dirty="0"/>
              <a:t>Karzyň yzyna gaýtarylmak kanuny </a:t>
            </a:r>
            <a:r>
              <a:rPr lang="tr-TR" dirty="0"/>
              <a:t>(hususy we býujet serişdelerinden tapawutlylykda) karz berlen gymmatyň karz berijä, ýagny özüniň başlangyç pursatyna gaýdyp gelýänligini aňladýar. Karz alyjydan karz berijä serişdeler yzyna gaýtarylanda ozal wagtlaýyn ulanylmaga berlen karz gymmaty gaýtarylýar.</a:t>
            </a:r>
            <a:endParaRPr lang="ru-RU" dirty="0"/>
          </a:p>
          <a:p>
            <a:pPr algn="ctr"/>
            <a:r>
              <a:rPr lang="tr-TR" dirty="0"/>
              <a:t>Karzyň kanunlaryna seredilende, karz gymmatynyň hereketiniň emele gelme çeşmelerine baglydygyna üns berilýär. Bu baglylygy kanun görnüşinde aňladyp bolýar. Karz gatnaşyklarynda hakyky döredilen gymmatlyklar bilen özara täsir ýüze çykýar. Onuň hereketi, köplenç, indiki, ýagny karz alyja geçiriljek serişdeleriň karz berijide hakykatdan bolmagy zerur ýagdaý bilen şertlendirilýär.</a:t>
            </a:r>
            <a:r>
              <a:rPr lang="tr-TR" i="1" dirty="0"/>
              <a:t> </a:t>
            </a:r>
            <a:r>
              <a:rPr lang="tr-TR" dirty="0"/>
              <a:t>Karzyň emele gelmek çeşmelerine baglylygyny karzlaşdyrýan kanuna erkin serişdeler bilen gaýtadan paýlanylýan we yzyna gaýtarylmak esasynda berilýän serişdeleriň </a:t>
            </a:r>
            <a:r>
              <a:rPr lang="tr-TR" b="1" dirty="0"/>
              <a:t>deňeçirlik (deňagramlylyk) kanuny diýilýär.</a:t>
            </a:r>
            <a:endParaRPr lang="ru-RU" dirty="0"/>
          </a:p>
          <a:p>
            <a:pPr algn="ctr"/>
            <a:endParaRPr lang="ru-RU" dirty="0"/>
          </a:p>
        </p:txBody>
      </p:sp>
    </p:spTree>
    <p:extLst>
      <p:ext uri="{BB962C8B-B14F-4D97-AF65-F5344CB8AC3E}">
        <p14:creationId xmlns:p14="http://schemas.microsoft.com/office/powerpoint/2010/main" val="251602377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02920" y="530352"/>
            <a:ext cx="8183880" cy="5346920"/>
          </a:xfrm>
        </p:spPr>
        <p:txBody>
          <a:bodyPr>
            <a:normAutofit fontScale="70000" lnSpcReduction="20000"/>
          </a:bodyPr>
          <a:lstStyle/>
          <a:p>
            <a:r>
              <a:rPr lang="tr-TR" dirty="0"/>
              <a:t>Karzyň kanunlaryna </a:t>
            </a:r>
            <a:r>
              <a:rPr lang="tr-TR" b="1" dirty="0"/>
              <a:t>karzyna berilýän gymmatyň saklanma kanunyny </a:t>
            </a:r>
            <a:r>
              <a:rPr lang="tr-TR" dirty="0"/>
              <a:t>hem goşmak bolýar. Wagtlaýyn ulanylmaga berlen serişdeler, karz berijä gaýdyp gelende, özüniň isleg ödeýiş häsiýetlerini hem-de gymmatyny ýitirmeýärler. </a:t>
            </a:r>
            <a:r>
              <a:rPr lang="tr-TR" b="1" dirty="0"/>
              <a:t>Karzyna berlen gymmat</a:t>
            </a:r>
            <a:r>
              <a:rPr lang="tr-TR" dirty="0"/>
              <a:t> karz alyjynyň hojalygyndan gaýdyp gelende özüniň doly bahaly ilkibaşky görnüşinde bolup, täze dolanyşyga (aýlanyşyga) girmäge taýýar bolýar. Özüniň gymmatyny tutuşlygyna ýa-da bölekleýin taýýar önüme geçirýän, önümçilik serişdelerinden tapawutlylykda, karzyna berlen gymmat elmydama doly bahasynda gaýtarylýar, ol özüniň ilkibaşky häsiýetlerini ýitirmeýär.</a:t>
            </a:r>
            <a:endParaRPr lang="ru-RU" dirty="0"/>
          </a:p>
          <a:p>
            <a:r>
              <a:rPr lang="tr-TR" dirty="0"/>
              <a:t>Beýleki ykdysady adalgalara mahsus bolşy ýaly, karz üçin hem </a:t>
            </a:r>
            <a:r>
              <a:rPr lang="tr-TR" b="1" dirty="0"/>
              <a:t>wagt</a:t>
            </a:r>
            <a:r>
              <a:rPr lang="tr-TR" dirty="0"/>
              <a:t> möhüm ähmiýete eýedir. Wagt gymmatyň hereketiniň alamatlaryny düzýär. Ol, köplenç, ýagdaýlarda bazaryň subýektlerinde ýüze çykýan islegler bilen bagly bolýar.</a:t>
            </a:r>
            <a:endParaRPr lang="ru-RU" dirty="0"/>
          </a:p>
          <a:p>
            <a:r>
              <a:rPr lang="tr-TR" dirty="0"/>
              <a:t>Karz serişdeleriniň nirä, haýsy harajatlara gönükdirilýänliginden karzyň hereketiniň umumy dowamlylygy gelip çykýar.</a:t>
            </a:r>
            <a:endParaRPr lang="ru-RU" dirty="0"/>
          </a:p>
          <a:p>
            <a:endParaRPr lang="ru-RU" dirty="0"/>
          </a:p>
        </p:txBody>
      </p:sp>
    </p:spTree>
    <p:extLst>
      <p:ext uri="{BB962C8B-B14F-4D97-AF65-F5344CB8AC3E}">
        <p14:creationId xmlns:p14="http://schemas.microsoft.com/office/powerpoint/2010/main" val="363500529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Autofit/>
          </a:bodyPr>
          <a:lstStyle/>
          <a:p>
            <a:pPr algn="ctr"/>
            <a:r>
              <a:rPr lang="tr-TR" sz="1800" dirty="0"/>
              <a:t>Karzyň hereketiniň wagty beýleki şertlere, şol sanda serişdeleriň boşaýan wagtyna baglydyr. Boşaýan serişdeleriň wagty näçe köp bolsa, karzyň karz alyjynyň hojalygynda hereket etmek mümkinçilikleri şonça artýar. Karzyň aýlanyşygy tizleşdigiçe, karz gymmatynyň boşamak we täze aýlanyşyga girmek mümkinçilikleri giňeýär.</a:t>
            </a:r>
            <a:endParaRPr lang="ru-RU" sz="1800" dirty="0"/>
          </a:p>
          <a:p>
            <a:pPr algn="ctr"/>
            <a:r>
              <a:rPr lang="tr-TR" sz="1800" dirty="0"/>
              <a:t>Bularyň hemmesi karzyň hereketiniň wagtynyň çäklerini anyklamaga, karz gymmatynyň her bir hojalyk giňişliginde hereketiniň çäklidigi hakynda netije çykarmaga esas döredýär. Karz gymmatynyň wagtynyň çäkliligi, onuň diňe kesgitli wagta berilýänligi karz berijiniň we karz alyjynyň hereket etmeginiň hem häsiýetini  şertlendirýär. Netije-de karzyň hereket etmeginiň wagtlaýyn häsiýeti onuň aýry-aýry bölekleriniň däl-de, eýsem tutuşlygyna karzyň kanunyna öwrülýär. Bu kanun karz gymmatynyň boşamagynyň we onuň ulanylmagynyň dowamlylygynyň biri-birine baglylygyny ýüze çykarýar. Bu baglylygy görkezýän karzyň kanuny, hususan-da, karz alnan gymmatyň diňe wagtlaýyn islegleri kanagatlandyrýandygyny göz öňünde tutýar. </a:t>
            </a:r>
            <a:endParaRPr lang="ru-RU" sz="1800" dirty="0"/>
          </a:p>
          <a:p>
            <a:pPr algn="ctr"/>
            <a:endParaRPr lang="ru-RU" sz="1800" dirty="0"/>
          </a:p>
        </p:txBody>
      </p:sp>
    </p:spTree>
    <p:extLst>
      <p:ext uri="{BB962C8B-B14F-4D97-AF65-F5344CB8AC3E}">
        <p14:creationId xmlns:p14="http://schemas.microsoft.com/office/powerpoint/2010/main" val="19279102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Autofit/>
          </a:bodyPr>
          <a:lstStyle/>
          <a:p>
            <a:pPr algn="ctr"/>
            <a:r>
              <a:rPr lang="tr-TR" sz="1800" dirty="0"/>
              <a:t>Karzyň ýokarda görkezilen kanunlary iş ýüzünde uly ähmiýete eýedir. Olaryň talaplarynyň berjaý edilmezligi, pul dolanyşygyna oňaýsyz täsir edilmegine we halk hojalygynda karzyň ornunyň peselmegine getirýär.</a:t>
            </a:r>
            <a:endParaRPr lang="ru-RU" sz="1800" dirty="0"/>
          </a:p>
          <a:p>
            <a:pPr algn="ctr"/>
            <a:r>
              <a:rPr lang="tr-TR" sz="1800" dirty="0"/>
              <a:t>Karzlaşdyrmaklyga çekilýän serişdeler bilen hojalyklaryň boş serişdeleriniň arasyndaky sazlaşygyň bozulmagy, pul toplumynyň köpelmegine we pul birliginiň satyn alyjylyk ukybynyň peselmegine getirýär.</a:t>
            </a:r>
            <a:endParaRPr lang="ru-RU" sz="1800" dirty="0"/>
          </a:p>
          <a:p>
            <a:pPr algn="ctr"/>
            <a:r>
              <a:rPr lang="tr-TR" sz="1800" dirty="0"/>
              <a:t>Karzyň yzyna gaýtarylmagynyň bozulmagy, pul dolanyşygynyň durnuksyzlygyna, banklaryň batmagyna we goýumçylaryň nägileliklerine getirýär.</a:t>
            </a:r>
            <a:endParaRPr lang="ru-RU" sz="1800" dirty="0"/>
          </a:p>
          <a:p>
            <a:pPr algn="ctr"/>
            <a:r>
              <a:rPr lang="tr-TR" sz="1800" dirty="0"/>
              <a:t>Karzyna berilýän gymmatyň saklanylmagynyň bozulmagy, karz berijiniň serişdeleriniň hümmetsizlenmegine we halk hojalygyna kömek görnüşinde berilýän hakyky gymmatlaryň möçberiniň peselmegine getirýär.</a:t>
            </a:r>
            <a:endParaRPr lang="ru-RU" sz="1800" dirty="0"/>
          </a:p>
          <a:p>
            <a:pPr algn="ctr"/>
            <a:r>
              <a:rPr lang="tr-TR" sz="1800" dirty="0"/>
              <a:t>Karzyň kanunlaryny bilmeklik we olary hasaba almaklyk ýurduň ykdysadyýetini karzlaşdyrmakda döwletiň we banklaryň has wajyp wezipeleri bolup durýar.</a:t>
            </a:r>
            <a:endParaRPr lang="ru-RU" sz="1800" dirty="0"/>
          </a:p>
          <a:p>
            <a:pPr algn="ctr"/>
            <a:endParaRPr lang="ru-RU" sz="1800" dirty="0"/>
          </a:p>
        </p:txBody>
      </p:sp>
    </p:spTree>
    <p:extLst>
      <p:ext uri="{BB962C8B-B14F-4D97-AF65-F5344CB8AC3E}">
        <p14:creationId xmlns:p14="http://schemas.microsoft.com/office/powerpoint/2010/main" val="117086477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1268760"/>
            <a:ext cx="8183880" cy="1051560"/>
          </a:xfrm>
        </p:spPr>
        <p:txBody>
          <a:bodyPr>
            <a:noAutofit/>
          </a:bodyPr>
          <a:lstStyle/>
          <a:p>
            <a:pPr algn="ctr"/>
            <a:r>
              <a:rPr lang="tk-TM" sz="4800" dirty="0" smtClean="0"/>
              <a:t>Üns bereniňiz üçin sag boluň!</a:t>
            </a:r>
            <a:endParaRPr lang="ru-RU" sz="4800" dirty="0"/>
          </a:p>
        </p:txBody>
      </p:sp>
      <p:sp>
        <p:nvSpPr>
          <p:cNvPr id="3" name="Объект 2"/>
          <p:cNvSpPr>
            <a:spLocks noGrp="1"/>
          </p:cNvSpPr>
          <p:nvPr>
            <p:ph idx="1"/>
          </p:nvPr>
        </p:nvSpPr>
        <p:spPr>
          <a:xfrm>
            <a:off x="611560" y="5157192"/>
            <a:ext cx="8183880" cy="4187952"/>
          </a:xfrm>
        </p:spPr>
        <p:txBody>
          <a:bodyPr/>
          <a:lstStyle/>
          <a:p>
            <a:pPr algn="ctr"/>
            <a:r>
              <a:rPr lang="tk-TM" sz="2000" dirty="0"/>
              <a:t>Taýýarlan talyp: Öwezmuhammet Abdullaýew</a:t>
            </a:r>
          </a:p>
          <a:p>
            <a:pPr algn="ctr"/>
            <a:r>
              <a:rPr lang="tk-TM" sz="2000" dirty="0"/>
              <a:t>Kabul eden mugallym: Aýjemal Gummanowa</a:t>
            </a:r>
            <a:endParaRPr lang="ru-RU" sz="2000" dirty="0"/>
          </a:p>
          <a:p>
            <a:pPr marL="0" indent="0">
              <a:buNone/>
            </a:pPr>
            <a:endParaRPr lang="ru-RU" dirty="0"/>
          </a:p>
        </p:txBody>
      </p:sp>
    </p:spTree>
    <p:extLst>
      <p:ext uri="{BB962C8B-B14F-4D97-AF65-F5344CB8AC3E}">
        <p14:creationId xmlns:p14="http://schemas.microsoft.com/office/powerpoint/2010/main" val="4953090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Autofit/>
          </a:bodyPr>
          <a:lstStyle/>
          <a:p>
            <a:pPr algn="ctr"/>
            <a:r>
              <a:rPr lang="hr-HR" sz="3200" dirty="0"/>
              <a:t>Karz umumy ykdysady gatnaşyklar ulgamynyň bir bölegi hasaplanýar. Karzyň kanunlary wagtlaýyn ulanylmaýan pul serişdeleriniň has netijeli ulanylmagyna mümkinçilik berýär. </a:t>
            </a:r>
            <a:endParaRPr lang="ru-RU" sz="3200" dirty="0"/>
          </a:p>
          <a:p>
            <a:pPr algn="ctr"/>
            <a:r>
              <a:rPr lang="hr-HR" sz="3200" dirty="0"/>
              <a:t>Karzyň kanunlary – karzyň emele gelmeginiň çeşmelerine baglylygydyr we onuň özbaşdaklygynyň bitewiligidir.</a:t>
            </a:r>
            <a:endParaRPr lang="ru-RU" sz="3200" dirty="0"/>
          </a:p>
          <a:p>
            <a:pPr algn="ctr"/>
            <a:endParaRPr lang="ru-RU" sz="3200" dirty="0"/>
          </a:p>
        </p:txBody>
      </p:sp>
    </p:spTree>
    <p:extLst>
      <p:ext uri="{BB962C8B-B14F-4D97-AF65-F5344CB8AC3E}">
        <p14:creationId xmlns:p14="http://schemas.microsoft.com/office/powerpoint/2010/main" val="427507796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02920" y="530352"/>
            <a:ext cx="8245544" cy="5418928"/>
          </a:xfrm>
        </p:spPr>
        <p:txBody>
          <a:bodyPr>
            <a:normAutofit fontScale="92500"/>
          </a:bodyPr>
          <a:lstStyle/>
          <a:p>
            <a:pPr algn="ctr"/>
            <a:r>
              <a:rPr lang="hr-HR" dirty="0"/>
              <a:t>Karz kanunlary belli bir ykdysady şertleriň bar bolan ýagdaýynda hereket edýär. Karz beýleki ykdysady gatnaşyklara özüne mahsus bolan häsiýetleri bilen (yzyna gaýtaryp bermek, möhletlilik we ş.m. bilen) täsir edýär.</a:t>
            </a:r>
            <a:endParaRPr lang="ru-RU" dirty="0"/>
          </a:p>
          <a:p>
            <a:pPr algn="ctr"/>
            <a:r>
              <a:rPr lang="tr-TR" dirty="0"/>
              <a:t>Karzyň hereketiniň kanunlaryny açyp görkezmezden jemgyýetiň karz hakyndaky düşünjesi doly bolup bilme</a:t>
            </a:r>
            <a:r>
              <a:rPr lang="hr-HR" dirty="0"/>
              <a:t>ýär</a:t>
            </a:r>
            <a:r>
              <a:rPr lang="tr-TR" dirty="0"/>
              <a:t>. Kanunlary bilmeklik, olary ulanmaklygyň mehanizmini sazlaşdyrmaklyk, bazar subýektleriniň wagtlaýyn ulanylmadyk gymmat görnüşinde goşmaça alýan serişdelerini has netijeli ulanmaga mümkinçilik berýär.</a:t>
            </a:r>
            <a:endParaRPr lang="ru-RU" dirty="0"/>
          </a:p>
          <a:p>
            <a:pPr algn="ctr"/>
            <a:endParaRPr lang="ru-RU" dirty="0"/>
          </a:p>
        </p:txBody>
      </p:sp>
    </p:spTree>
    <p:extLst>
      <p:ext uri="{BB962C8B-B14F-4D97-AF65-F5344CB8AC3E}">
        <p14:creationId xmlns:p14="http://schemas.microsoft.com/office/powerpoint/2010/main" val="114850885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02920" y="530352"/>
            <a:ext cx="8101528" cy="5346920"/>
          </a:xfrm>
        </p:spPr>
        <p:txBody>
          <a:bodyPr>
            <a:noAutofit/>
          </a:bodyPr>
          <a:lstStyle/>
          <a:p>
            <a:pPr algn="ctr"/>
            <a:r>
              <a:rPr lang="tr-TR" sz="2100" dirty="0"/>
              <a:t>Ykdysady kanunlar ykdysady hadysalaryň arasyndaky, şol sanda karz we ykdysady adalgalaryň durnukly arabaglanyşygyny görkezýär. Karz umumy ykdysady gatnaşyklar ulgamynda diňe bir düzüm bölegi bolup durýar. Onuň hereketine bu gatnaşyklardan üzňelikde däl-de, eýsem olaryň özara baglanyşygy we özara täsiri diýip düşünmeli. Karz ykdysadyýet bilen tutuşlygyna, şeýle hem onuň aýry-aýry bölekleri bilen özara täsirleşýär. Beýleki önümçilik gatnaşyklarynyň düzüm böleklerine galtaşmak bilen, karz öz manysyny ýitirmeýär. Bu gatnaşyklara bagly bolmagyna garamazdan karz özüne degişli özbaşdaklygy saklaýar. Karzyň kanunlaryny umumy görnüşde, onuň özbaşdaklygyny we garaşlylygyny häsiýetlendirýän gatnaşyklar hökmünde kesgitläp bolar.</a:t>
            </a:r>
            <a:endParaRPr lang="ru-RU" sz="2100" dirty="0"/>
          </a:p>
          <a:p>
            <a:pPr algn="ctr"/>
            <a:endParaRPr lang="ru-RU" sz="2100" dirty="0"/>
          </a:p>
        </p:txBody>
      </p:sp>
    </p:spTree>
    <p:extLst>
      <p:ext uri="{BB962C8B-B14F-4D97-AF65-F5344CB8AC3E}">
        <p14:creationId xmlns:p14="http://schemas.microsoft.com/office/powerpoint/2010/main" val="364489117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02920" y="530352"/>
            <a:ext cx="8029520" cy="5490936"/>
          </a:xfrm>
        </p:spPr>
        <p:txBody>
          <a:bodyPr>
            <a:normAutofit fontScale="77500" lnSpcReduction="20000"/>
          </a:bodyPr>
          <a:lstStyle/>
          <a:p>
            <a:pPr algn="ctr"/>
            <a:r>
              <a:rPr lang="tr-TR" dirty="0"/>
              <a:t>Ykdysady kanunlaryň, şol sanda karz kanunynyň: </a:t>
            </a:r>
            <a:r>
              <a:rPr lang="tr-TR" b="1" dirty="0"/>
              <a:t>zerurlyk we wajyplyk        (möhümlik)</a:t>
            </a:r>
            <a:r>
              <a:rPr lang="tr-TR" dirty="0"/>
              <a:t> diýen iki düýpli alamaty bar. </a:t>
            </a:r>
            <a:endParaRPr lang="ru-RU" dirty="0"/>
          </a:p>
          <a:p>
            <a:pPr algn="ctr"/>
            <a:r>
              <a:rPr lang="tr-TR" b="1" dirty="0"/>
              <a:t>Zerurlylyk </a:t>
            </a:r>
            <a:r>
              <a:rPr lang="tr-TR" dirty="0"/>
              <a:t>kanunyň esasydyr. Oňa düşünmezden, karzyň beýleki ykdysady gatnaşyklara garaşlylygyny açyp görkezmeýän kanun ýokdyr. Ol diňe ykdysady adalgalary häsiýetlendirýän gatnaşyklaryň beýanydyr. Kanun bir tarapdan talap edilýän arabaglanyşygy, “berk” zerurlygy aňlatmasa ol kanun hökmünde häsiýetlendirilmeýär.</a:t>
            </a:r>
            <a:endParaRPr lang="ru-RU" dirty="0"/>
          </a:p>
          <a:p>
            <a:pPr algn="ctr"/>
            <a:r>
              <a:rPr lang="tr-TR" dirty="0"/>
              <a:t>Beýleki tarapdan, kanunyň aňladýan zerulygy karzyň manysy bilen utgaşmalydyr (</a:t>
            </a:r>
            <a:r>
              <a:rPr lang="tr-TR" b="1" dirty="0"/>
              <a:t>wajyplyk alamaty)</a:t>
            </a:r>
            <a:r>
              <a:rPr lang="tr-TR" dirty="0"/>
              <a:t>.</a:t>
            </a:r>
            <a:r>
              <a:rPr lang="tr-TR" b="1" dirty="0"/>
              <a:t> </a:t>
            </a:r>
            <a:r>
              <a:rPr lang="tr-TR" dirty="0"/>
              <a:t>Daşky gurşaw bilen özara täsirleşse-de, karz, karzlygyna galýar. Oňa dürli ykdysady hadysalar täsir edip bilýärler, ýöne onuň özüne mahsus sypatlary ýitip gitmeýär. Şonuň bilen birlikde karz özüne degişli häsiýetleriň (yzyna gaýtarylmak, möhletlilik, töleglilik we ş.m.) üsti bilen beýleki ykdysady gatnaşyklara täsir edýär.</a:t>
            </a:r>
            <a:endParaRPr lang="ru-RU" dirty="0"/>
          </a:p>
          <a:p>
            <a:pPr algn="ctr"/>
            <a:endParaRPr lang="ru-RU" dirty="0"/>
          </a:p>
        </p:txBody>
      </p:sp>
    </p:spTree>
    <p:extLst>
      <p:ext uri="{BB962C8B-B14F-4D97-AF65-F5344CB8AC3E}">
        <p14:creationId xmlns:p14="http://schemas.microsoft.com/office/powerpoint/2010/main" val="410701047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02920" y="530352"/>
            <a:ext cx="8173536" cy="5418928"/>
          </a:xfrm>
        </p:spPr>
        <p:txBody>
          <a:bodyPr>
            <a:normAutofit fontScale="77500" lnSpcReduction="20000"/>
          </a:bodyPr>
          <a:lstStyle/>
          <a:p>
            <a:r>
              <a:rPr lang="tr-TR" dirty="0"/>
              <a:t>Bu manyda karzyň kanunlarynyň aňladýan arabaglanyşyklary durnukly we hemişelikdir. Arabaglanyşykda durnuklylygyň ýok ýerinde karzyň kanuny hem ýokdur.</a:t>
            </a:r>
            <a:endParaRPr lang="ru-RU" dirty="0"/>
          </a:p>
          <a:p>
            <a:r>
              <a:rPr lang="tr-TR" dirty="0"/>
              <a:t>Şeýlelikde, kanun, diňe karza degişli arabaglanyşyklary aňladýar, olar karz üçin örän möhümdirler.</a:t>
            </a:r>
            <a:endParaRPr lang="ru-RU" dirty="0"/>
          </a:p>
          <a:p>
            <a:r>
              <a:rPr lang="tr-TR" dirty="0"/>
              <a:t>Karzyň kanunyny onuň manysy bilen garyşdyrmazlyk möhümdir. Kanun – karzyň manysynyň diňe bir bölegini, onuň taraplarynyň birini aňladýar. Mundan başga-da, kanunlar karzyň manysyna däl-de, manylaryň arasyndaky gatnaşyga gönükdirilendir.</a:t>
            </a:r>
            <a:endParaRPr lang="ru-RU" dirty="0"/>
          </a:p>
          <a:p>
            <a:r>
              <a:rPr lang="tr-TR" dirty="0"/>
              <a:t>Ykdysady kanunlar zerurlykdan we wajyplykdan başga-da beýleki alamatlara, mysal üçin, </a:t>
            </a:r>
            <a:r>
              <a:rPr lang="tr-TR" b="1" dirty="0"/>
              <a:t>obýektiwlige </a:t>
            </a:r>
            <a:r>
              <a:rPr lang="tr-TR" dirty="0"/>
              <a:t>hem eýedir. Kanunlaryň obýektiwligi baradaky düzgün olaryň subýektiw düşündirilişine päsgel berýär. </a:t>
            </a:r>
            <a:endParaRPr lang="ru-RU" dirty="0"/>
          </a:p>
        </p:txBody>
      </p:sp>
    </p:spTree>
    <p:extLst>
      <p:ext uri="{BB962C8B-B14F-4D97-AF65-F5344CB8AC3E}">
        <p14:creationId xmlns:p14="http://schemas.microsoft.com/office/powerpoint/2010/main" val="303557574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02920" y="530352"/>
            <a:ext cx="8245544" cy="5634952"/>
          </a:xfrm>
        </p:spPr>
        <p:txBody>
          <a:bodyPr>
            <a:noAutofit/>
          </a:bodyPr>
          <a:lstStyle/>
          <a:p>
            <a:pPr algn="ctr"/>
            <a:r>
              <a:rPr lang="tr-TR" sz="2000" dirty="0"/>
              <a:t>Adamlaryň aňyna bagly bolmadyk ýagdaýlarda hereket edýän hil we mukdar häsiýetlerini aňladýar. Olar şu aşakdakylardan ybaratdyr:</a:t>
            </a:r>
            <a:endParaRPr lang="ru-RU" sz="2000" dirty="0"/>
          </a:p>
          <a:p>
            <a:pPr algn="ctr"/>
            <a:r>
              <a:rPr lang="tr-TR" sz="2000" dirty="0"/>
              <a:t>- karz obýektiw hakykat hökmünde öz hereketini wagt birliginde we giňişliginde ýerine ýetiýär;</a:t>
            </a:r>
            <a:endParaRPr lang="ru-RU" sz="2000" dirty="0"/>
          </a:p>
          <a:p>
            <a:pPr algn="ctr"/>
            <a:r>
              <a:rPr lang="tr-TR" sz="2000" dirty="0"/>
              <a:t>- oňa gapma-garşylyklar sebäpli şertlilik, kesgitli meýiller, kanunalaýyklyklar we gurluş häsiýetlidir;</a:t>
            </a:r>
            <a:endParaRPr lang="ru-RU" sz="2000" dirty="0"/>
          </a:p>
          <a:p>
            <a:pPr algn="ctr"/>
            <a:r>
              <a:rPr lang="tr-TR" sz="2000" dirty="0"/>
              <a:t>- karzyň hereket etmegi beýleki ykdysady emele gelmeler bilen üznüksiz baglanyşyklydyr.</a:t>
            </a:r>
            <a:endParaRPr lang="ru-RU" sz="2000" dirty="0"/>
          </a:p>
          <a:p>
            <a:pPr algn="ctr"/>
            <a:r>
              <a:rPr lang="tr-TR" sz="2000" dirty="0"/>
              <a:t>Ol umumy ykdysady gatnaşyklaryň ulgamynyň diňe bir bölegini düzýär.</a:t>
            </a:r>
            <a:endParaRPr lang="ru-RU" sz="2000" dirty="0"/>
          </a:p>
          <a:p>
            <a:pPr algn="ctr"/>
            <a:r>
              <a:rPr lang="tr-TR" sz="2000" dirty="0"/>
              <a:t>Bu häsiýetnamanyň ýene bir wajyplygy, karzyň bir görnüşden beýleki görnüşe öwrülmegine, dolandyryş mehanizmine garamazdan, özüniň ählumumy häsiýetleri we gatnaşyklary bilen obýektiw gymmat adalgalygyna galýanlygydyr</a:t>
            </a:r>
            <a:r>
              <a:rPr lang="tr-TR" sz="2000" dirty="0" smtClean="0"/>
              <a:t>.</a:t>
            </a:r>
            <a:endParaRPr lang="ru-RU" sz="2000" dirty="0"/>
          </a:p>
        </p:txBody>
      </p:sp>
    </p:spTree>
    <p:extLst>
      <p:ext uri="{BB962C8B-B14F-4D97-AF65-F5344CB8AC3E}">
        <p14:creationId xmlns:p14="http://schemas.microsoft.com/office/powerpoint/2010/main" val="302512351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02920" y="530352"/>
            <a:ext cx="8245544" cy="5346920"/>
          </a:xfrm>
        </p:spPr>
        <p:txBody>
          <a:bodyPr>
            <a:normAutofit fontScale="77500" lnSpcReduction="20000"/>
          </a:bodyPr>
          <a:lstStyle/>
          <a:p>
            <a:pPr algn="ctr"/>
            <a:r>
              <a:rPr lang="tr-TR" b="1" dirty="0"/>
              <a:t>Karzyň kanunlary </a:t>
            </a:r>
            <a:r>
              <a:rPr lang="tr-TR" dirty="0"/>
              <a:t>oňi bilen ykdysady kanunlardyr. Bu ýerde gymmat, aýratyn görnüşe geçip, özüniň çuňňur häsiýetlerini ýitirmän hereketini dowam edýär.</a:t>
            </a:r>
            <a:endParaRPr lang="ru-RU" dirty="0"/>
          </a:p>
          <a:p>
            <a:pPr algn="ctr"/>
            <a:r>
              <a:rPr lang="tr-TR" dirty="0"/>
              <a:t>Durmuşda ykdysady kanunlaryň obýektiwliligi öz-özünden bolup geçmeýär. Ol diňe kesgitli ykdysady şertlerde, karz berijiniň we karz alyjynyň bähbitleri berjaý edilende mümkin bolýar.</a:t>
            </a:r>
            <a:endParaRPr lang="ru-RU" dirty="0"/>
          </a:p>
          <a:p>
            <a:pPr algn="ctr"/>
            <a:r>
              <a:rPr lang="tr-TR" dirty="0"/>
              <a:t>Karzyň kanunlarynyň alamatlaryna onuň ählumumylygy hem degişlidir. Bu alamata laýyklykda ol ýa-da beýleki häsiýetine niýetlenen ösüşe </a:t>
            </a:r>
            <a:r>
              <a:rPr lang="tr-TR" b="1" dirty="0"/>
              <a:t>ösüş kanuny </a:t>
            </a:r>
            <a:r>
              <a:rPr lang="tr-TR" dirty="0"/>
              <a:t>diýilýär. Bu diňe şol bir hadysanyň ähli hadysalara mahsus bolan birmeňzeş ýagdaýlarda ýüze çykýandygyny aňladýar.</a:t>
            </a:r>
            <a:endParaRPr lang="ru-RU" dirty="0"/>
          </a:p>
          <a:p>
            <a:pPr algn="ctr"/>
            <a:r>
              <a:rPr lang="tr-TR" dirty="0"/>
              <a:t>Ykdysadyýeti dolulygyna kadalaşdyrýan umumy ykdysady kanunlaryň birnäçesinden tapawutlylykda karzyň kanunlary diňe onuň manysyny aňladýan gatnaşyklaryň esasynda hereket edýärler.</a:t>
            </a:r>
            <a:endParaRPr lang="ru-RU" dirty="0"/>
          </a:p>
          <a:p>
            <a:pPr algn="ctr"/>
            <a:endParaRPr lang="ru-RU" dirty="0"/>
          </a:p>
          <a:p>
            <a:endParaRPr lang="ru-RU" dirty="0"/>
          </a:p>
        </p:txBody>
      </p:sp>
    </p:spTree>
    <p:extLst>
      <p:ext uri="{BB962C8B-B14F-4D97-AF65-F5344CB8AC3E}">
        <p14:creationId xmlns:p14="http://schemas.microsoft.com/office/powerpoint/2010/main" val="221598619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76672"/>
            <a:ext cx="8183880" cy="4187952"/>
          </a:xfrm>
        </p:spPr>
        <p:txBody>
          <a:bodyPr>
            <a:noAutofit/>
          </a:bodyPr>
          <a:lstStyle/>
          <a:p>
            <a:pPr algn="ctr"/>
            <a:r>
              <a:rPr lang="tr-TR" dirty="0"/>
              <a:t>Karzyň kanunlary </a:t>
            </a:r>
            <a:r>
              <a:rPr lang="tr-TR" b="1" dirty="0"/>
              <a:t>anykdyr.</a:t>
            </a:r>
            <a:r>
              <a:rPr lang="tr-TR" dirty="0"/>
              <a:t> Karzyň hereketiniň aýratyn talaplaryna degişli bolmak bilen, olar onuň hereketiniň ugurlaryny, beýleki ykdysady adalagalar bilen arabaglanyşygyny, anyk maddy işlere garaşlylygyny we ş.m. kesgitleýärler. Kesgitlenen manyda karzyň kanunlary üznüksiz önümçiligiň kanunlaryndan has anykdyrlar. Sebäbi olar seredilyän adalganyň özboluşlylygy bilen şertlendirilendir.</a:t>
            </a:r>
            <a:endParaRPr lang="ru-RU" dirty="0"/>
          </a:p>
          <a:p>
            <a:pPr algn="ctr"/>
            <a:endParaRPr lang="ru-RU" dirty="0"/>
          </a:p>
        </p:txBody>
      </p:sp>
    </p:spTree>
    <p:extLst>
      <p:ext uri="{BB962C8B-B14F-4D97-AF65-F5344CB8AC3E}">
        <p14:creationId xmlns:p14="http://schemas.microsoft.com/office/powerpoint/2010/main" val="107769495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0</TotalTime>
  <Words>1265</Words>
  <Application>Microsoft Office PowerPoint</Application>
  <PresentationFormat>Экран (4:3)</PresentationFormat>
  <Paragraphs>43</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Аспект</vt:lpstr>
      <vt:lpstr>Karzyň kanunlary</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Üns bereniňiz üçin sag boluň!</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Karzyň kanunlary</dc:title>
  <dc:creator>Admin</dc:creator>
  <cp:lastModifiedBy>Админ</cp:lastModifiedBy>
  <cp:revision>1</cp:revision>
  <dcterms:created xsi:type="dcterms:W3CDTF">2016-05-11T15:19:01Z</dcterms:created>
  <dcterms:modified xsi:type="dcterms:W3CDTF">2016-05-11T15:28:42Z</dcterms:modified>
</cp:coreProperties>
</file>