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82" r:id="rId2"/>
    <p:sldId id="283" r:id="rId3"/>
    <p:sldId id="292" r:id="rId4"/>
    <p:sldId id="285" r:id="rId5"/>
    <p:sldId id="286" r:id="rId6"/>
    <p:sldId id="293" r:id="rId7"/>
    <p:sldId id="294" r:id="rId8"/>
    <p:sldId id="295" r:id="rId9"/>
    <p:sldId id="296" r:id="rId10"/>
    <p:sldId id="297" r:id="rId11"/>
    <p:sldId id="298" r:id="rId12"/>
    <p:sldId id="299" r:id="rId13"/>
    <p:sldId id="300" r:id="rId14"/>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83"/>
            <p14:sldId id="292"/>
            <p14:sldId id="285"/>
            <p14:sldId id="286"/>
            <p14:sldId id="293"/>
            <p14:sldId id="294"/>
            <p14:sldId id="295"/>
            <p14:sldId id="296"/>
            <p14:sldId id="297"/>
            <p14:sldId id="298"/>
            <p14:sldId id="299"/>
            <p14:sldId id="300"/>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0" autoAdjust="0"/>
    <p:restoredTop sz="94675" autoAdjust="0"/>
  </p:normalViewPr>
  <p:slideViewPr>
    <p:cSldViewPr>
      <p:cViewPr varScale="1">
        <p:scale>
          <a:sx n="73" d="100"/>
          <a:sy n="73" d="100"/>
        </p:scale>
        <p:origin x="2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31.08.2021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31.08.2021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31.08.2021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836712"/>
            <a:ext cx="7200800" cy="4031873"/>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TEMA 2: </a:t>
            </a:r>
            <a:r>
              <a:rPr lang="sq-AL" sz="2800" b="1" dirty="0">
                <a:latin typeface="Times New Roman" panose="02020603050405020304" pitchFamily="18" charset="0"/>
                <a:cs typeface="Times New Roman" panose="02020603050405020304" pitchFamily="18" charset="0"/>
              </a:rPr>
              <a:t>ÖNÜMÇILIK </a:t>
            </a:r>
            <a:r>
              <a:rPr lang="ru-RU" sz="2800" b="1" dirty="0">
                <a:latin typeface="Times New Roman" panose="02020603050405020304" pitchFamily="18" charset="0"/>
                <a:cs typeface="Times New Roman" panose="02020603050405020304" pitchFamily="18" charset="0"/>
              </a:rPr>
              <a:t>IŞI</a:t>
            </a:r>
            <a:r>
              <a:rPr lang="sq-AL" sz="2800" b="1" dirty="0">
                <a:latin typeface="Times New Roman" panose="02020603050405020304" pitchFamily="18" charset="0"/>
                <a:cs typeface="Times New Roman" panose="02020603050405020304" pitchFamily="18" charset="0"/>
              </a:rPr>
              <a:t> WE ONUŇ BÖLEKLERI</a:t>
            </a:r>
            <a:endParaRPr lang="ru-RU"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1. </a:t>
            </a:r>
            <a:r>
              <a:rPr lang="tr-TR" sz="2800" b="1" dirty="0" smtClean="0">
                <a:latin typeface="Times New Roman" panose="02020603050405020304" pitchFamily="18" charset="0"/>
                <a:cs typeface="Times New Roman" panose="02020603050405020304" pitchFamily="18" charset="0"/>
              </a:rPr>
              <a:t>Önümçilik</a:t>
            </a:r>
            <a:r>
              <a:rPr lang="tr-TR" sz="2800" b="1" dirty="0">
                <a:latin typeface="Times New Roman" panose="02020603050405020304" pitchFamily="18" charset="0"/>
                <a:cs typeface="Times New Roman" panose="02020603050405020304" pitchFamily="18" charset="0"/>
              </a:rPr>
              <a:t>, tehnologiki, zähmet prosesleri barada düşünje we olaryň görnüşleri</a:t>
            </a:r>
            <a:r>
              <a:rPr lang="ru-RU" sz="2800" b="1" dirty="0" smtClean="0">
                <a:latin typeface="Times New Roman" panose="02020603050405020304" pitchFamily="18" charset="0"/>
                <a:cs typeface="Times New Roman" panose="02020603050405020304" pitchFamily="18" charset="0"/>
              </a:rPr>
              <a:t>.</a:t>
            </a:r>
            <a:endParaRPr lang="tk-TM" sz="2800" b="1" dirty="0" smtClean="0">
              <a:latin typeface="Times New Roman" panose="02020603050405020304" pitchFamily="18" charset="0"/>
              <a:cs typeface="Times New Roman" panose="02020603050405020304" pitchFamily="18" charset="0"/>
            </a:endParaRPr>
          </a:p>
          <a:p>
            <a:pPr lvl="0"/>
            <a:r>
              <a:rPr lang="tk-TM" sz="2800" dirty="0">
                <a:latin typeface="Times New Roman" panose="02020603050405020304" pitchFamily="18" charset="0"/>
                <a:cs typeface="Times New Roman" panose="02020603050405020304" pitchFamily="18" charset="0"/>
              </a:rPr>
              <a:t>2</a:t>
            </a:r>
            <a:r>
              <a:rPr lang="tk-TM" sz="2800"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Zähmet </a:t>
            </a:r>
            <a:r>
              <a:rPr lang="tr-TR" sz="2800" b="1" dirty="0">
                <a:latin typeface="Times New Roman" panose="02020603050405020304" pitchFamily="18" charset="0"/>
                <a:cs typeface="Times New Roman" panose="02020603050405020304" pitchFamily="18" charset="0"/>
              </a:rPr>
              <a:t>prosesleriniň görnüşleri we önümi</a:t>
            </a:r>
            <a:r>
              <a:rPr lang="ru-RU" sz="2800" b="1" dirty="0" smtClean="0">
                <a:latin typeface="Times New Roman" panose="02020603050405020304" pitchFamily="18" charset="0"/>
                <a:cs typeface="Times New Roman" panose="02020603050405020304" pitchFamily="18" charset="0"/>
              </a:rPr>
              <a:t>.</a:t>
            </a:r>
            <a:endParaRPr lang="tk-TM" sz="2800" b="1" dirty="0" smtClean="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3.</a:t>
            </a:r>
            <a:r>
              <a:rPr lang="tk-TM" sz="2800" dirty="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Iş</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şertleriniň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häsiýetnamasy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oňa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täsir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edýän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ýagdaýlar</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26895"/>
            <a:ext cx="8100392" cy="6552728"/>
          </a:xfrm>
        </p:spPr>
        <p:txBody>
          <a:bodyPr>
            <a:noAutofit/>
          </a:bodyPr>
          <a:lstStyle/>
          <a:p>
            <a:r>
              <a:rPr lang="tr-TR" sz="2000" b="1" i="1" dirty="0">
                <a:latin typeface="Times New Roman" panose="02020603050405020304" pitchFamily="18" charset="0"/>
                <a:cs typeface="Times New Roman" panose="02020603050405020304" pitchFamily="18" charset="0"/>
              </a:rPr>
              <a:t>Iş hereketi</a:t>
            </a:r>
            <a:r>
              <a:rPr lang="tr-TR" sz="2000" i="1"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rPr>
              <a:t>iş</a:t>
            </a:r>
            <a:r>
              <a:rPr lang="tr-TR" sz="2000" i="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täriniň iň kiçi ölçegli bölegi bolup, bir gezekleýin üznüksiz hereketden (barmagyň, eliň we ş. m. hereketinden) ybaratdyr.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Iş täri</a:t>
            </a:r>
            <a:r>
              <a:rPr lang="tr-TR" sz="2000" i="1"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rPr>
              <a:t>maksada laýyk gönükdirilen birnäçe iş hereketleriniň jemidir (</a:t>
            </a:r>
            <a:r>
              <a:rPr lang="tr-TR" sz="2000" u="sng" dirty="0">
                <a:latin typeface="Times New Roman" panose="02020603050405020304" pitchFamily="18" charset="0"/>
                <a:cs typeface="Times New Roman" panose="02020603050405020304" pitchFamily="18" charset="0"/>
              </a:rPr>
              <a:t>mysal üçin</a:t>
            </a:r>
            <a:r>
              <a:rPr lang="tr-TR" sz="2000" dirty="0">
                <a:latin typeface="Times New Roman" panose="02020603050405020304" pitchFamily="18" charset="0"/>
                <a:cs typeface="Times New Roman" panose="02020603050405020304" pitchFamily="18" charset="0"/>
              </a:rPr>
              <a:t>, ýük galdyryjy maşyn</a:t>
            </a:r>
            <a:r>
              <a:rPr lang="ru-RU" sz="2000" dirty="0">
                <a:latin typeface="Times New Roman" panose="02020603050405020304" pitchFamily="18" charset="0"/>
                <a:cs typeface="Times New Roman" panose="02020603050405020304" pitchFamily="18" charset="0"/>
              </a:rPr>
              <a:t>y</a:t>
            </a:r>
            <a:r>
              <a:rPr lang="tr-TR" sz="2000" dirty="0">
                <a:latin typeface="Times New Roman" panose="02020603050405020304" pitchFamily="18" charset="0"/>
                <a:cs typeface="Times New Roman" panose="02020603050405020304" pitchFamily="18" charset="0"/>
              </a:rPr>
              <a:t>ň dolandyryş ryçagyny tutmak we ýüki ýokary galdyryş tizligini üýtgetmek). Iş täri, onuň ýerine ýetiriliş wagtynyň dowamlylygy bilen ölçenilýär. </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Iş operasiýasy</a:t>
            </a:r>
            <a:r>
              <a:rPr lang="tr-TR" sz="2000" i="1" dirty="0">
                <a:latin typeface="Times New Roman" panose="02020603050405020304" pitchFamily="18" charset="0"/>
                <a:cs typeface="Times New Roman" panose="02020603050405020304" pitchFamily="18" charset="0"/>
              </a:rPr>
              <a:t> </a:t>
            </a:r>
            <a:r>
              <a:rPr lang="tr-TR" sz="2000" b="1" i="1" dirty="0">
                <a:latin typeface="Times New Roman" panose="02020603050405020304" pitchFamily="18" charset="0"/>
                <a:cs typeface="Times New Roman" panose="02020603050405020304" pitchFamily="18" charset="0"/>
              </a:rPr>
              <a:t>–</a:t>
            </a:r>
            <a:r>
              <a:rPr lang="tr-TR" sz="2000" i="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iş prosesiniň bir bölegidir we ol, şol bir işgärler düzüminiň, şol bir iş ýerinde, şol bir zähmet serişdeleri we predmetleri arkaly ýerine ýetirilýän birnäçe iş tärlerinden ybarat bolup durýar. Şu faktorlaryň haýsy-da bolsa, biriniň üýtgemegi indiki operasiýanyň başlanýandygyny aňladýar.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Zähmeti kadalaşdyrmakda kabul edilen gurluşyk-gurnaýyş prosesleriň bölekleriniň sanawyna laýyklykda önümiň indiki görnüşleri bar: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Başlangyç önüm </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bu belli bir iş operasiýasynyň ýerine ýetirilmegi netijesinde alnan işiň göwrümi. Başlangyç önüm işiň göwrüminiň ýa-da ýerine ýetirilen operasiýanyň mukdarynyň natural ölçeglerinde hasaplanylýar.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Tamamlanan önüm -</a:t>
            </a:r>
            <a:r>
              <a:rPr lang="tr-TR" sz="2000" dirty="0">
                <a:latin typeface="Times New Roman" panose="02020603050405020304" pitchFamily="18" charset="0"/>
                <a:cs typeface="Times New Roman" panose="02020603050405020304" pitchFamily="18" charset="0"/>
              </a:rPr>
              <a:t> belli bir iş prosesi tamamlanandan soň, alnan işiň göwrümi. Ol işiň natural ölçeglerinde (metr</a:t>
            </a:r>
            <a:r>
              <a:rPr lang="tr-TR" sz="2000" baseline="30000"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metr</a:t>
            </a:r>
            <a:r>
              <a:rPr lang="tr-TR" sz="2000" baseline="30000"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sanda) hasaplanylýar.</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1649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548680"/>
            <a:ext cx="7416824" cy="6552728"/>
          </a:xfrm>
        </p:spPr>
        <p:txBody>
          <a:bodyPr>
            <a:noAutofit/>
          </a:bodyPr>
          <a:lstStyle/>
          <a:p>
            <a:r>
              <a:rPr lang="tr-TR" sz="2000" b="1" i="1" dirty="0">
                <a:latin typeface="Times New Roman" panose="02020603050405020304" pitchFamily="18" charset="0"/>
                <a:cs typeface="Times New Roman" panose="02020603050405020304" pitchFamily="18" charset="0"/>
              </a:rPr>
              <a:t>Sikliň önümi</a:t>
            </a:r>
            <a:r>
              <a:rPr lang="tr-TR" sz="2000" dirty="0">
                <a:latin typeface="Times New Roman" panose="02020603050405020304" pitchFamily="18" charset="0"/>
                <a:cs typeface="Times New Roman" panose="02020603050405020304" pitchFamily="18" charset="0"/>
              </a:rPr>
              <a:t> bir siklde ýerine ýetirilýän işleriň göwrümine deňdir.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Işleriň göwrümini ýa-da operasiýalaryň sanyny kesgitlemek üçin, tehniki kadalaşdyrmakda </a:t>
            </a:r>
            <a:r>
              <a:rPr lang="tr-TR" sz="2000" i="1" dirty="0">
                <a:latin typeface="Times New Roman" panose="02020603050405020304" pitchFamily="18" charset="0"/>
                <a:cs typeface="Times New Roman" panose="02020603050405020304" pitchFamily="18" charset="0"/>
              </a:rPr>
              <a:t>önümi ölçeýjiler</a:t>
            </a:r>
            <a:r>
              <a:rPr lang="tr-TR" sz="2000" dirty="0">
                <a:latin typeface="Times New Roman" panose="02020603050405020304" pitchFamily="18" charset="0"/>
                <a:cs typeface="Times New Roman" panose="02020603050405020304" pitchFamily="18" charset="0"/>
              </a:rPr>
              <a:t> diýilip atlandyrylýan her dürli ölçeg birlikleri ulanylýar.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Başlangyç önümi ölçeýjiler tamamlan önümi ölçeýjilerden tapawutlanyp bilerler. Öz gezeginde tamamlanan önümi ölçeýjiler ahyrky önümi ölçeýjilerden tapawutlanyp bilerler. Ölçeýjileriň arasyndaky aragatnaşyk </a:t>
            </a:r>
            <a:r>
              <a:rPr lang="tr-TR" sz="2000" i="1" dirty="0">
                <a:latin typeface="Times New Roman" panose="02020603050405020304" pitchFamily="18" charset="0"/>
                <a:cs typeface="Times New Roman" panose="02020603050405020304" pitchFamily="18" charset="0"/>
              </a:rPr>
              <a:t>geçiş görkezijileri</a:t>
            </a:r>
            <a:r>
              <a:rPr lang="tr-TR" sz="2000" u="sng"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arkaly ýola goýulýar.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Geçiş görkezijileri </a:t>
            </a:r>
            <a:r>
              <a:rPr lang="tr-TR" sz="2000" dirty="0">
                <a:latin typeface="Times New Roman" panose="02020603050405020304" pitchFamily="18" charset="0"/>
                <a:cs typeface="Times New Roman" panose="02020603050405020304" pitchFamily="18" charset="0"/>
              </a:rPr>
              <a:t>diýip, tamamlanan önümi ölçeýjiniň birligine gabat gelýän, başlangyç önümiň esaslandyrylan möçberini, ýa-da ahyrky önümiň ölçeýjisiniň birligine gabat gelýän tamamlanan önümiň mukdaryna aýdylýar.</a:t>
            </a:r>
            <a:endParaRPr lang="ru-RU" sz="2000"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22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939" y="25517"/>
            <a:ext cx="8127938" cy="6552728"/>
          </a:xfrm>
        </p:spPr>
        <p:txBody>
          <a:bodyPr>
            <a:noAutofit/>
          </a:bodyPr>
          <a:lstStyle/>
          <a:p>
            <a:pPr marL="0" indent="0">
              <a:buNone/>
            </a:pPr>
            <a:r>
              <a:rPr lang="tk-TM" sz="20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2.3.Iş </a:t>
            </a:r>
            <a:r>
              <a:rPr lang="ru-RU" sz="1800" b="1" dirty="0" err="1">
                <a:latin typeface="Times New Roman" panose="02020603050405020304" pitchFamily="18" charset="0"/>
                <a:cs typeface="Times New Roman" panose="02020603050405020304" pitchFamily="18" charset="0"/>
              </a:rPr>
              <a:t>ýeriniň</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şertleriniň</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häsiýetnamasy</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we</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oňa</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täsir</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edýän</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ýagdaýlar</a:t>
            </a:r>
            <a:r>
              <a:rPr lang="tr-TR" sz="1800" b="1"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Iş ýeri näçe do</a:t>
            </a:r>
            <a:r>
              <a:rPr lang="ru-RU" sz="1800" dirty="0">
                <a:latin typeface="Times New Roman" panose="02020603050405020304" pitchFamily="18" charset="0"/>
                <a:cs typeface="Times New Roman" panose="02020603050405020304" pitchFamily="18" charset="0"/>
              </a:rPr>
              <a:t>g</a:t>
            </a:r>
            <a:r>
              <a:rPr lang="tr-TR" sz="1800" dirty="0">
                <a:latin typeface="Times New Roman" panose="02020603050405020304" pitchFamily="18" charset="0"/>
                <a:cs typeface="Times New Roman" panose="02020603050405020304" pitchFamily="18" charset="0"/>
              </a:rPr>
              <a:t>ry </a:t>
            </a:r>
            <a:r>
              <a:rPr lang="ru-RU" sz="1800" dirty="0">
                <a:latin typeface="Times New Roman" panose="02020603050405020304" pitchFamily="18" charset="0"/>
                <a:cs typeface="Times New Roman" panose="02020603050405020304" pitchFamily="18" charset="0"/>
              </a:rPr>
              <a:t>g</a:t>
            </a:r>
            <a:r>
              <a:rPr lang="tr-TR" sz="1800" dirty="0">
                <a:latin typeface="Times New Roman" panose="02020603050405020304" pitchFamily="18" charset="0"/>
                <a:cs typeface="Times New Roman" panose="02020603050405020304" pitchFamily="18" charset="0"/>
              </a:rPr>
              <a:t>uralsa,üznüksiz we ýokary hilli iş üçin hemme gerekli zatlar bilen üpjünçiligi näçe ýokary bolsa, şonça-da tehnikalar netijeli ulanylýar we şonça-da zähmet öndürijiligi ýokarlanýar.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Iş ýeri –</a:t>
            </a:r>
            <a:r>
              <a:rPr lang="tr-TR" sz="1800"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bu</a:t>
            </a:r>
            <a:r>
              <a:rPr lang="tr-TR" sz="1800"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gurluşyk meýdançasynyň bir bölegi bolup, gurluşyk-gurnaýyş proseslerine gatnaşýan işgärleriň, şeýle-de zähmetiň serişdeleriniň, zähmetiň predmetleriniň hem-de prosesiň önüminiň ýerleşen we ýerlerini üýtgedýän giňişligidir.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Bellik nokady -</a:t>
            </a:r>
            <a:r>
              <a:rPr lang="tr-TR" sz="1800" dirty="0">
                <a:latin typeface="Times New Roman" panose="02020603050405020304" pitchFamily="18" charset="0"/>
                <a:cs typeface="Times New Roman" panose="02020603050405020304" pitchFamily="18" charset="0"/>
              </a:rPr>
              <a:t> gurluşyk-gurnaýyş prosesiniň tehnologiýasy boýunça iki ýanaşyk bölekleriň arasyndaky çägi kesgitleýän häsiýetli pursat</a:t>
            </a:r>
            <a:r>
              <a:rPr lang="tr-TR" sz="1800" i="1" dirty="0">
                <a:latin typeface="Times New Roman" panose="02020603050405020304" pitchFamily="18" charset="0"/>
                <a:cs typeface="Times New Roman" panose="02020603050405020304" pitchFamily="18" charset="0"/>
              </a:rPr>
              <a:t>.</a:t>
            </a:r>
            <a:r>
              <a:rPr lang="tr-TR" sz="1800" dirty="0">
                <a:latin typeface="Times New Roman" panose="02020603050405020304" pitchFamily="18" charset="0"/>
                <a:cs typeface="Times New Roman" panose="02020603050405020304" pitchFamily="18" charset="0"/>
              </a:rPr>
              <a:t> Bellik nokady şol bir wagtda prosesiň öňki böleginiň gutarýan we indikiniň başlanýan pursaty bolup durýar.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Täsir fak</a:t>
            </a:r>
            <a:r>
              <a:rPr lang="ru-RU" sz="1800" b="1" i="1" dirty="0" err="1">
                <a:latin typeface="Times New Roman" panose="02020603050405020304" pitchFamily="18" charset="0"/>
                <a:cs typeface="Times New Roman" panose="02020603050405020304" pitchFamily="18" charset="0"/>
              </a:rPr>
              <a:t>torlar</a:t>
            </a:r>
            <a:r>
              <a:rPr lang="tr-TR" sz="1800" b="1" i="1" dirty="0">
                <a:latin typeface="Times New Roman" panose="02020603050405020304" pitchFamily="18" charset="0"/>
                <a:cs typeface="Times New Roman" panose="02020603050405020304" pitchFamily="18" charset="0"/>
              </a:rPr>
              <a:t>y –</a:t>
            </a:r>
            <a:r>
              <a:rPr lang="tr-TR" sz="1800" dirty="0">
                <a:latin typeface="Times New Roman" panose="02020603050405020304" pitchFamily="18" charset="0"/>
                <a:cs typeface="Times New Roman" panose="02020603050405020304" pitchFamily="18" charset="0"/>
              </a:rPr>
              <a:t> gurluşyk-gurnaýyş prosesi amala aşyrylanda wagtyň harçlarynyň ululygyna täsir edýän ýagdaýlarydyr. Fa</a:t>
            </a:r>
            <a:r>
              <a:rPr lang="ru-RU" sz="1800" dirty="0" err="1">
                <a:latin typeface="Times New Roman" panose="02020603050405020304" pitchFamily="18" charset="0"/>
                <a:cs typeface="Times New Roman" panose="02020603050405020304" pitchFamily="18" charset="0"/>
              </a:rPr>
              <a:t>ktorla</a:t>
            </a:r>
            <a:r>
              <a:rPr lang="tr-TR" sz="1800" dirty="0">
                <a:latin typeface="Times New Roman" panose="02020603050405020304" pitchFamily="18" charset="0"/>
                <a:cs typeface="Times New Roman" panose="02020603050405020304" pitchFamily="18" charset="0"/>
              </a:rPr>
              <a:t>ryň bahalary san, ýazgy we garyşyk häsiýetnamada  aňladýarlar.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Gurluşyk-gurnaýyş prosesiniň häsiýetnamasy</a:t>
            </a:r>
            <a:r>
              <a:rPr lang="tr-TR" sz="1800" dirty="0">
                <a:latin typeface="Times New Roman" panose="02020603050405020304" pitchFamily="18" charset="0"/>
                <a:cs typeface="Times New Roman" panose="02020603050405020304" pitchFamily="18" charset="0"/>
              </a:rPr>
              <a:t> - beýleki proseslerden tapawutlylykda barlag gidişini häsiýetlendirýän önümçilik şertlerinde emele gelýän faktorlaryň ähmiýetiniň jemidir.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Gurluşyk-gurnaýyş prosesiniň normaly </a:t>
            </a:r>
            <a:r>
              <a:rPr lang="tr-TR" sz="1800" b="1"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tehnikanyň döwrebap ösüşini, zähmeti we önümçiligi dogry guramagy, tehniki howsuzlyk düzgünlerini saklamagy, işçileriň kwalifikasiýasynyň dolylygyna ulanylmagy, gurluşyk maşynlarynyň öndürijiligini hasaba almak bilen kesgitlenen prosesiň häsiýtenamasydyr.</a:t>
            </a:r>
            <a:endParaRPr lang="ru-RU" sz="1800" dirty="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892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939" y="25517"/>
            <a:ext cx="8127938" cy="6552728"/>
          </a:xfrm>
        </p:spPr>
        <p:txBody>
          <a:bodyPr>
            <a:noAutofit/>
          </a:bodyPr>
          <a:lstStyle/>
          <a:p>
            <a:pPr marL="0" indent="0">
              <a:buNone/>
            </a:pPr>
            <a:r>
              <a:rPr lang="tk-TM" sz="20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2.3.Iş </a:t>
            </a:r>
            <a:r>
              <a:rPr lang="ru-RU" sz="1800" b="1" dirty="0" err="1">
                <a:latin typeface="Times New Roman" panose="02020603050405020304" pitchFamily="18" charset="0"/>
                <a:cs typeface="Times New Roman" panose="02020603050405020304" pitchFamily="18" charset="0"/>
              </a:rPr>
              <a:t>ýeriniň</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şertleriniň</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häsiýetnamasy</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we</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oňa</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täsir</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edýän</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ýagdaýlar</a:t>
            </a:r>
            <a:r>
              <a:rPr lang="tr-TR" sz="1800" b="1"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Iş ýeri näçe do</a:t>
            </a:r>
            <a:r>
              <a:rPr lang="ru-RU" sz="1800" dirty="0">
                <a:latin typeface="Times New Roman" panose="02020603050405020304" pitchFamily="18" charset="0"/>
                <a:cs typeface="Times New Roman" panose="02020603050405020304" pitchFamily="18" charset="0"/>
              </a:rPr>
              <a:t>g</a:t>
            </a:r>
            <a:r>
              <a:rPr lang="tr-TR" sz="1800" dirty="0">
                <a:latin typeface="Times New Roman" panose="02020603050405020304" pitchFamily="18" charset="0"/>
                <a:cs typeface="Times New Roman" panose="02020603050405020304" pitchFamily="18" charset="0"/>
              </a:rPr>
              <a:t>ry </a:t>
            </a:r>
            <a:r>
              <a:rPr lang="ru-RU" sz="1800" dirty="0">
                <a:latin typeface="Times New Roman" panose="02020603050405020304" pitchFamily="18" charset="0"/>
                <a:cs typeface="Times New Roman" panose="02020603050405020304" pitchFamily="18" charset="0"/>
              </a:rPr>
              <a:t>g</a:t>
            </a:r>
            <a:r>
              <a:rPr lang="tr-TR" sz="1800" dirty="0">
                <a:latin typeface="Times New Roman" panose="02020603050405020304" pitchFamily="18" charset="0"/>
                <a:cs typeface="Times New Roman" panose="02020603050405020304" pitchFamily="18" charset="0"/>
              </a:rPr>
              <a:t>uralsa,üznüksiz we ýokary hilli iş üçin hemme gerekli zatlar bilen üpjünçiligi näçe ýokary bolsa, şonça-da tehnikalar netijeli ulanylýar we şonça-da zähmet öndürijiligi ýokarlanýar.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Iş ýeri –</a:t>
            </a:r>
            <a:r>
              <a:rPr lang="tr-TR" sz="1800"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bu</a:t>
            </a:r>
            <a:r>
              <a:rPr lang="tr-TR" sz="1800"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gurluşyk meýdançasynyň bir bölegi bolup, gurluşyk-gurnaýyş proseslerine gatnaşýan işgärleriň, şeýle-de zähmetiň serişdeleriniň, zähmetiň predmetleriniň hem-de prosesiň önüminiň ýerleşen we ýerlerini üýtgedýän giňişligidir.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Bellik nokady -</a:t>
            </a:r>
            <a:r>
              <a:rPr lang="tr-TR" sz="1800" dirty="0">
                <a:latin typeface="Times New Roman" panose="02020603050405020304" pitchFamily="18" charset="0"/>
                <a:cs typeface="Times New Roman" panose="02020603050405020304" pitchFamily="18" charset="0"/>
              </a:rPr>
              <a:t> gurluşyk-gurnaýyş prosesiniň tehnologiýasy boýunça iki ýanaşyk bölekleriň arasyndaky çägi kesgitleýän häsiýetli pursat</a:t>
            </a:r>
            <a:r>
              <a:rPr lang="tr-TR" sz="1800" i="1" dirty="0">
                <a:latin typeface="Times New Roman" panose="02020603050405020304" pitchFamily="18" charset="0"/>
                <a:cs typeface="Times New Roman" panose="02020603050405020304" pitchFamily="18" charset="0"/>
              </a:rPr>
              <a:t>.</a:t>
            </a:r>
            <a:r>
              <a:rPr lang="tr-TR" sz="1800" dirty="0">
                <a:latin typeface="Times New Roman" panose="02020603050405020304" pitchFamily="18" charset="0"/>
                <a:cs typeface="Times New Roman" panose="02020603050405020304" pitchFamily="18" charset="0"/>
              </a:rPr>
              <a:t> Bellik nokady şol bir wagtda prosesiň öňki böleginiň gutarýan we indikiniň başlanýan pursaty bolup durýar.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Täsir fak</a:t>
            </a:r>
            <a:r>
              <a:rPr lang="ru-RU" sz="1800" b="1" i="1" dirty="0" err="1">
                <a:latin typeface="Times New Roman" panose="02020603050405020304" pitchFamily="18" charset="0"/>
                <a:cs typeface="Times New Roman" panose="02020603050405020304" pitchFamily="18" charset="0"/>
              </a:rPr>
              <a:t>torlar</a:t>
            </a:r>
            <a:r>
              <a:rPr lang="tr-TR" sz="1800" b="1" i="1" dirty="0">
                <a:latin typeface="Times New Roman" panose="02020603050405020304" pitchFamily="18" charset="0"/>
                <a:cs typeface="Times New Roman" panose="02020603050405020304" pitchFamily="18" charset="0"/>
              </a:rPr>
              <a:t>y –</a:t>
            </a:r>
            <a:r>
              <a:rPr lang="tr-TR" sz="1800" dirty="0">
                <a:latin typeface="Times New Roman" panose="02020603050405020304" pitchFamily="18" charset="0"/>
                <a:cs typeface="Times New Roman" panose="02020603050405020304" pitchFamily="18" charset="0"/>
              </a:rPr>
              <a:t> gurluşyk-gurnaýyş prosesi amala aşyrylanda wagtyň harçlarynyň ululygyna täsir edýän ýagdaýlarydyr. Fa</a:t>
            </a:r>
            <a:r>
              <a:rPr lang="ru-RU" sz="1800" dirty="0" err="1">
                <a:latin typeface="Times New Roman" panose="02020603050405020304" pitchFamily="18" charset="0"/>
                <a:cs typeface="Times New Roman" panose="02020603050405020304" pitchFamily="18" charset="0"/>
              </a:rPr>
              <a:t>ktorla</a:t>
            </a:r>
            <a:r>
              <a:rPr lang="tr-TR" sz="1800" dirty="0">
                <a:latin typeface="Times New Roman" panose="02020603050405020304" pitchFamily="18" charset="0"/>
                <a:cs typeface="Times New Roman" panose="02020603050405020304" pitchFamily="18" charset="0"/>
              </a:rPr>
              <a:t>ryň bahalary san, ýazgy we garyşyk häsiýetnamada  aňladýarlar.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Gurluşyk-gurnaýyş prosesiniň häsiýetnamasy</a:t>
            </a:r>
            <a:r>
              <a:rPr lang="tr-TR" sz="1800" dirty="0">
                <a:latin typeface="Times New Roman" panose="02020603050405020304" pitchFamily="18" charset="0"/>
                <a:cs typeface="Times New Roman" panose="02020603050405020304" pitchFamily="18" charset="0"/>
              </a:rPr>
              <a:t> - beýleki proseslerden tapawutlylykda barlag gidişini häsiýetlendirýän önümçilik şertlerinde emele gelýän faktorlaryň ähmiýetiniň jemidir.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Gurluşyk-gurnaýyş prosesiniň normaly </a:t>
            </a:r>
            <a:r>
              <a:rPr lang="tr-TR" sz="1800" b="1"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tehnikanyň döwrebap ösüşini, zähmeti we önümçiligi dogry guramagy, tehniki howsuzlyk düzgünlerini saklamagy, işçileriň kwalifikasiýasynyň dolylygyna ulanylmagy, gurluşyk maşynlarynyň öndürijiligini hasaba almak bilen kesgitlenen prosesiň häsiýtenamasydyr.</a:t>
            </a:r>
            <a:endParaRPr lang="ru-RU" sz="1800" dirty="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229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16632"/>
            <a:ext cx="7992888" cy="7048083"/>
          </a:xfrm>
          <a:prstGeom prst="rect">
            <a:avLst/>
          </a:prstGeom>
        </p:spPr>
        <p:txBody>
          <a:bodyPr wrap="square">
            <a:spAutoFit/>
          </a:bodyPr>
          <a:lstStyle/>
          <a:p>
            <a:r>
              <a:rPr lang="sq-AL" b="1" dirty="0">
                <a:latin typeface="Times New Roman" panose="02020603050405020304" pitchFamily="18" charset="0"/>
                <a:cs typeface="Times New Roman" panose="02020603050405020304" pitchFamily="18" charset="0"/>
              </a:rPr>
              <a:t>2.1</a:t>
            </a:r>
            <a:r>
              <a:rPr lang="ru-RU" b="1" i="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Önümçilik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tehnologiki</a:t>
            </a:r>
            <a:r>
              <a:rPr lang="en-US" b="1" dirty="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zähmet prosesleri barada düşünje we olaryň görnüşleri.</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Zähmeti kadalaşdyrmagyň obýekti – </a:t>
            </a:r>
            <a:r>
              <a:rPr lang="sq-AL" dirty="0">
                <a:latin typeface="Times New Roman" panose="02020603050405020304" pitchFamily="18" charset="0"/>
                <a:cs typeface="Times New Roman" panose="02020603050405020304" pitchFamily="18" charset="0"/>
              </a:rPr>
              <a:t>bu</a:t>
            </a:r>
            <a:r>
              <a:rPr lang="sq-AL" b="1" i="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çig maly, materiallary, ýarym taýýar önümleri taýýar önüme öwürmek prosesinden ybarat bolan, önümçilik prosesindäki adamyň ýerine ýetirýän işidir. Her bir önümçilik prosesi öz içine indikileri alýar: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işçiniň işe gönükdirilen zähmeti;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predmetlerine täsir adýän zähmet serişdesi;</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Önümçilik prosesiniň iki tarapy tapawutlandyrylýar: tehnologiki we zähmet.</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Tehnologiki tarapy </a:t>
            </a:r>
            <a:r>
              <a:rPr lang="sq-AL" dirty="0">
                <a:latin typeface="Times New Roman" panose="02020603050405020304" pitchFamily="18" charset="0"/>
                <a:cs typeface="Times New Roman" panose="02020603050405020304" pitchFamily="18" charset="0"/>
              </a:rPr>
              <a:t>zähmetiň predmetiniň taýýar önüme öwrülmegi bilen baglydyr. Ol öň işlenip düzülen tehnologiki prosesde aňladylýar. Önümçilik prosesiniň </a:t>
            </a:r>
            <a:r>
              <a:rPr lang="sq-AL" i="1" dirty="0">
                <a:latin typeface="Times New Roman" panose="02020603050405020304" pitchFamily="18" charset="0"/>
                <a:cs typeface="Times New Roman" panose="02020603050405020304" pitchFamily="18" charset="0"/>
              </a:rPr>
              <a:t>zähmet tarapy-</a:t>
            </a:r>
            <a:r>
              <a:rPr lang="sq-AL" dirty="0">
                <a:latin typeface="Times New Roman" panose="02020603050405020304" pitchFamily="18" charset="0"/>
                <a:cs typeface="Times New Roman" panose="02020603050405020304" pitchFamily="18" charset="0"/>
              </a:rPr>
              <a:t>bu toplumlaýyn tehnologiki prosesi amala aşyrmak boýunça ýerine ýetirijileriň hereketleriniň jemidir.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Şeýlelik-de </a:t>
            </a:r>
            <a:r>
              <a:rPr lang="sq-AL" i="1" dirty="0">
                <a:latin typeface="Times New Roman" panose="02020603050405020304" pitchFamily="18" charset="0"/>
                <a:cs typeface="Times New Roman" panose="02020603050405020304" pitchFamily="18" charset="0"/>
              </a:rPr>
              <a:t>önümçilik prosesi - </a:t>
            </a:r>
            <a:r>
              <a:rPr lang="sq-AL" dirty="0">
                <a:latin typeface="Times New Roman" panose="02020603050405020304" pitchFamily="18" charset="0"/>
                <a:cs typeface="Times New Roman" panose="02020603050405020304" pitchFamily="18" charset="0"/>
              </a:rPr>
              <a:t>bu zähmetiň predmetini, guralyny, ýerine ýetirijileri birleşdirýän we olaryň arasynda tehnologiki prosesleri hem-de operasiýalary amala aşyrýan toplum</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Önümçilik prosesi – </a:t>
            </a:r>
            <a:r>
              <a:rPr lang="sq-AL" i="1" dirty="0">
                <a:latin typeface="Times New Roman" panose="02020603050405020304" pitchFamily="18" charset="0"/>
                <a:cs typeface="Times New Roman" panose="02020603050405020304" pitchFamily="18" charset="0"/>
              </a:rPr>
              <a:t>bu kesgitli önümçilik maksada hemişe ýetmek üçin zerur bolan tehniki we zähmet prosesleriniň jemidir.</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Tehnologiki proses – </a:t>
            </a:r>
            <a:r>
              <a:rPr lang="sq-AL" i="1" dirty="0">
                <a:latin typeface="Times New Roman" panose="02020603050405020304" pitchFamily="18" charset="0"/>
                <a:cs typeface="Times New Roman" panose="02020603050405020304" pitchFamily="18" charset="0"/>
              </a:rPr>
              <a:t>bu zähmet predmetiniň görnüşiniň, ölçeginiň, ýagdaýynyň, düzüminiň, ýeriniň maksada laýyk üýtgemegi.</a:t>
            </a:r>
            <a:r>
              <a:rPr lang="sq-AL" dirty="0">
                <a:latin typeface="Times New Roman" panose="02020603050405020304" pitchFamily="18" charset="0"/>
                <a:cs typeface="Times New Roman" panose="02020603050405020304" pitchFamily="18" charset="0"/>
              </a:rPr>
              <a:t> Şeýle hem tehnologiki prosese önümçilik prosesiniň maksadyna ýetmegi üçin zerur bolan yzygiderli tehnologiki operasiýalaryň jemi hökmünde seretmek bolar.</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Zähmet prosesi – </a:t>
            </a:r>
            <a:r>
              <a:rPr lang="sq-AL" i="1" dirty="0">
                <a:latin typeface="Times New Roman" panose="02020603050405020304" pitchFamily="18" charset="0"/>
                <a:cs typeface="Times New Roman" panose="02020603050405020304" pitchFamily="18" charset="0"/>
              </a:rPr>
              <a:t>ýerine ýetirijiniň ýa-da ýerine ýetirijiler toparynyň zähmetiň predmetini zähmetiň önümine öwürmek boýunça iş ýerinde ýerine ýetirýän hereketleriniň jemidir.</a:t>
            </a:r>
            <a:endParaRPr lang="ru-RU"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605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a:grpSpLocks/>
          </p:cNvGrpSpPr>
          <p:nvPr/>
        </p:nvGrpSpPr>
        <p:grpSpPr bwMode="auto">
          <a:xfrm>
            <a:off x="683568" y="404664"/>
            <a:ext cx="6768752" cy="2088232"/>
            <a:chOff x="3092" y="6763"/>
            <a:chExt cx="5498" cy="3194"/>
          </a:xfrm>
        </p:grpSpPr>
        <p:sp>
          <p:nvSpPr>
            <p:cNvPr id="5" name="Rectangle 69"/>
            <p:cNvSpPr>
              <a:spLocks noChangeArrowheads="1"/>
            </p:cNvSpPr>
            <p:nvPr/>
          </p:nvSpPr>
          <p:spPr bwMode="auto">
            <a:xfrm>
              <a:off x="4414" y="6763"/>
              <a:ext cx="3402" cy="680"/>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Önümçilik prosesi</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70"/>
            <p:cNvSpPr>
              <a:spLocks noChangeArrowheads="1"/>
            </p:cNvSpPr>
            <p:nvPr/>
          </p:nvSpPr>
          <p:spPr bwMode="auto">
            <a:xfrm>
              <a:off x="4414" y="7382"/>
              <a:ext cx="3402" cy="680"/>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dirty="0">
                  <a:effectLst/>
                  <a:latin typeface="Times New Roman" panose="02020603050405020304" pitchFamily="18" charset="0"/>
                  <a:ea typeface="Calibri" panose="020F0502020204030204" pitchFamily="34" charset="0"/>
                  <a:cs typeface="Times New Roman" panose="02020603050405020304" pitchFamily="18" charset="0"/>
                </a:rPr>
                <a:t>Tehnologiki proses</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AutoShape 71"/>
            <p:cNvCxnSpPr>
              <a:cxnSpLocks noChangeShapeType="1"/>
            </p:cNvCxnSpPr>
            <p:nvPr/>
          </p:nvCxnSpPr>
          <p:spPr bwMode="auto">
            <a:xfrm>
              <a:off x="6116" y="7225"/>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8" name="AutoShape 72"/>
            <p:cNvCxnSpPr>
              <a:cxnSpLocks noChangeShapeType="1"/>
            </p:cNvCxnSpPr>
            <p:nvPr/>
          </p:nvCxnSpPr>
          <p:spPr bwMode="auto">
            <a:xfrm flipV="1">
              <a:off x="6116" y="7892"/>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sp>
          <p:nvSpPr>
            <p:cNvPr id="9" name="Rectangle 73"/>
            <p:cNvSpPr>
              <a:spLocks noChangeArrowheads="1"/>
            </p:cNvSpPr>
            <p:nvPr/>
          </p:nvSpPr>
          <p:spPr bwMode="auto">
            <a:xfrm>
              <a:off x="3094" y="8246"/>
              <a:ext cx="2608" cy="735"/>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Zähmet däl (adaty) proses</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74"/>
            <p:cNvSpPr>
              <a:spLocks noChangeArrowheads="1"/>
            </p:cNvSpPr>
            <p:nvPr/>
          </p:nvSpPr>
          <p:spPr bwMode="auto">
            <a:xfrm>
              <a:off x="3092" y="9325"/>
              <a:ext cx="2608" cy="632"/>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Sowatma, guratma, könelme</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75"/>
            <p:cNvSpPr>
              <a:spLocks noChangeArrowheads="1"/>
            </p:cNvSpPr>
            <p:nvPr/>
          </p:nvSpPr>
          <p:spPr bwMode="auto">
            <a:xfrm>
              <a:off x="7059" y="8246"/>
              <a:ext cx="1531" cy="675"/>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Zähmet prosesi</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AutoShape 76"/>
            <p:cNvCxnSpPr>
              <a:cxnSpLocks noChangeShapeType="1"/>
            </p:cNvCxnSpPr>
            <p:nvPr/>
          </p:nvCxnSpPr>
          <p:spPr bwMode="auto">
            <a:xfrm flipV="1">
              <a:off x="4392" y="8073"/>
              <a:ext cx="3401" cy="1"/>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13" name="AutoShape 77"/>
            <p:cNvCxnSpPr>
              <a:cxnSpLocks noChangeShapeType="1"/>
            </p:cNvCxnSpPr>
            <p:nvPr/>
          </p:nvCxnSpPr>
          <p:spPr bwMode="auto">
            <a:xfrm flipV="1">
              <a:off x="4392" y="8065"/>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14" name="AutoShape 78"/>
            <p:cNvCxnSpPr>
              <a:cxnSpLocks noChangeShapeType="1"/>
            </p:cNvCxnSpPr>
            <p:nvPr/>
          </p:nvCxnSpPr>
          <p:spPr bwMode="auto">
            <a:xfrm flipV="1">
              <a:off x="7816" y="8062"/>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15" name="AutoShape 79"/>
            <p:cNvCxnSpPr>
              <a:cxnSpLocks noChangeShapeType="1"/>
            </p:cNvCxnSpPr>
            <p:nvPr/>
          </p:nvCxnSpPr>
          <p:spPr bwMode="auto">
            <a:xfrm flipV="1">
              <a:off x="4397" y="9154"/>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grpSp>
      <p:sp>
        <p:nvSpPr>
          <p:cNvPr id="2" name="Прямоугольник 1"/>
          <p:cNvSpPr/>
          <p:nvPr/>
        </p:nvSpPr>
        <p:spPr>
          <a:xfrm>
            <a:off x="971600" y="2636912"/>
            <a:ext cx="3824509" cy="410882"/>
          </a:xfrm>
          <a:prstGeom prst="rect">
            <a:avLst/>
          </a:prstGeom>
        </p:spPr>
        <p:txBody>
          <a:bodyPr wrap="none">
            <a:spAutoFit/>
          </a:bodyPr>
          <a:lstStyle/>
          <a:p>
            <a:pPr algn="just">
              <a:lnSpc>
                <a:spcPct val="115000"/>
              </a:lnSpc>
              <a:spcBef>
                <a:spcPts val="100"/>
              </a:spcBef>
              <a:spcAft>
                <a:spcPts val="100"/>
              </a:spcAft>
              <a:tabLst>
                <a:tab pos="1890395" algn="l"/>
                <a:tab pos="2340610" algn="l"/>
                <a:tab pos="2430780" algn="l"/>
                <a:tab pos="4591050" algn="l"/>
              </a:tabLst>
            </a:pP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Shema.1. </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Önümçilik prosesiniň düzümi</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Прямоугольник 15"/>
          <p:cNvSpPr/>
          <p:nvPr/>
        </p:nvSpPr>
        <p:spPr>
          <a:xfrm>
            <a:off x="755778" y="3275019"/>
            <a:ext cx="6696744" cy="3277820"/>
          </a:xfrm>
          <a:prstGeom prst="rect">
            <a:avLst/>
          </a:prstGeom>
        </p:spPr>
        <p:txBody>
          <a:bodyPr wrap="square">
            <a:spAutoFit/>
          </a:bodyPr>
          <a:lstStyle/>
          <a:p>
            <a:pPr algn="just">
              <a:lnSpc>
                <a:spcPct val="115000"/>
              </a:lnSpc>
              <a:spcBef>
                <a:spcPts val="100"/>
              </a:spcBef>
              <a:spcAft>
                <a:spcPts val="100"/>
              </a:spcAft>
              <a:tabLst>
                <a:tab pos="1890395" algn="l"/>
                <a:tab pos="2340610" algn="l"/>
                <a:tab pos="2430780" algn="l"/>
                <a:tab pos="4591050" algn="l"/>
              </a:tabLst>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Tehnologiki prosesler olaryň amala aşyrylmagy üçin zerur bolan </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energiýa çeşmesi</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boýunça adaty (passiw) we aktiw tehnologiki proseslere bölünýär. Adaty (passiw) tehnologiki prosesler tebigy prosesler ýaly bolup geçýär we zähmet predmetine täsir etmek üçin goşmaça adam energiýasyny talap edmeýär (çig maly guratmak, adaty şertlerde metaly sowatmak we ş.m.). Aktiw tehnologiki prosesler adamyň zähmet predmetlerine gös-göni täsir etmegi netijesinde ýa-da zähmet predmetlerine adamyň maksada laýyk gönükdirilen energiýa hereketleri bilen zähmet serişdeleriniň täsir etmegi netijesinde emele gelýär.</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3577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4404"/>
            <a:ext cx="8208912" cy="7017306"/>
          </a:xfrm>
          <a:prstGeom prst="rect">
            <a:avLst/>
          </a:prstGeom>
        </p:spPr>
        <p:txBody>
          <a:bodyPr wrap="square">
            <a:spAutoFit/>
          </a:bodyPr>
          <a:lstStyle/>
          <a:p>
            <a:r>
              <a:rPr lang="sq-AL" b="1" dirty="0">
                <a:latin typeface="Times New Roman" panose="02020603050405020304" pitchFamily="18" charset="0"/>
                <a:cs typeface="Times New Roman" panose="02020603050405020304" pitchFamily="18" charset="0"/>
              </a:rPr>
              <a:t>1.2</a:t>
            </a:r>
            <a:r>
              <a:rPr lang="ru-RU" b="1" i="1"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 Zähmeti </a:t>
            </a:r>
            <a:r>
              <a:rPr lang="ru-RU" b="1" dirty="0" err="1">
                <a:latin typeface="Times New Roman" panose="02020603050405020304" pitchFamily="18" charset="0"/>
                <a:cs typeface="Times New Roman" panose="02020603050405020304" pitchFamily="18" charset="0"/>
              </a:rPr>
              <a:t>kadalaşdyrmagyň</a:t>
            </a:r>
            <a:r>
              <a:rPr lang="tr-TR" b="1" dirty="0">
                <a:latin typeface="Times New Roman" panose="02020603050405020304" pitchFamily="18" charset="0"/>
                <a:cs typeface="Times New Roman" panose="02020603050405020304" pitchFamily="18" charset="0"/>
              </a:rPr>
              <a:t> esasy ýörelgeleri</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tk-TM" i="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Zähmeti  </a:t>
            </a:r>
            <a:r>
              <a:rPr lang="ru-RU" i="1" dirty="0" err="1">
                <a:latin typeface="Times New Roman" panose="02020603050405020304" pitchFamily="18" charset="0"/>
                <a:cs typeface="Times New Roman" panose="02020603050405020304" pitchFamily="18" charset="0"/>
              </a:rPr>
              <a:t>kadalaşdyrmagyň</a:t>
            </a:r>
            <a:r>
              <a:rPr lang="tr-TR" i="1" dirty="0">
                <a:latin typeface="Times New Roman" panose="02020603050405020304" pitchFamily="18" charset="0"/>
                <a:cs typeface="Times New Roman" panose="02020603050405020304" pitchFamily="18" charset="0"/>
              </a:rPr>
              <a:t> indiki esasy ýörelgeleri bolup biler:</a:t>
            </a:r>
            <a:endParaRPr lang="ru-RU" dirty="0">
              <a:latin typeface="Times New Roman" panose="02020603050405020304" pitchFamily="18" charset="0"/>
              <a:cs typeface="Times New Roman" panose="02020603050405020304" pitchFamily="18" charset="0"/>
            </a:endParaRPr>
          </a:p>
          <a:p>
            <a:pPr lvl="1"/>
            <a:r>
              <a:rPr lang="ru-RU" b="1" i="1" dirty="0" err="1">
                <a:latin typeface="Times New Roman" panose="02020603050405020304" pitchFamily="18" charset="0"/>
                <a:cs typeface="Times New Roman" panose="02020603050405020304" pitchFamily="18" charset="0"/>
              </a:rPr>
              <a:t>Gözegçilik</a:t>
            </a:r>
            <a:r>
              <a:rPr lang="ru-RU"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obýektiniň maksada laýyk saýlawy</a:t>
            </a:r>
            <a:r>
              <a:rPr lang="tr-TR"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maksadyna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laýyklykda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obýekti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saýlanýar</a:t>
            </a:r>
            <a:r>
              <a:rPr lang="ru-RU" dirty="0">
                <a:latin typeface="Times New Roman" panose="02020603050405020304" pitchFamily="18" charset="0"/>
                <a:cs typeface="Times New Roman" panose="02020603050405020304" pitchFamily="18" charset="0"/>
              </a:rPr>
              <a:t>. </a:t>
            </a:r>
          </a:p>
          <a:p>
            <a:r>
              <a:rPr lang="tk-TM"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Göz</a:t>
            </a:r>
            <a:r>
              <a:rPr lang="sq-AL" b="1" i="1" dirty="0">
                <a:latin typeface="Times New Roman" panose="02020603050405020304" pitchFamily="18" charset="0"/>
                <a:cs typeface="Times New Roman" panose="02020603050405020304" pitchFamily="18" charset="0"/>
              </a:rPr>
              <a:t>l</a:t>
            </a:r>
            <a:r>
              <a:rPr lang="ru-RU" b="1" i="1" dirty="0" err="1">
                <a:latin typeface="Times New Roman" panose="02020603050405020304" pitchFamily="18" charset="0"/>
                <a:cs typeface="Times New Roman" panose="02020603050405020304" pitchFamily="18" charset="0"/>
              </a:rPr>
              <a:t>egiň</a:t>
            </a:r>
            <a:r>
              <a:rPr lang="ru-RU"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saýlaw häsiýeti</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tehniki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kadalaşdyrlyşynyň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häsiýete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eýedir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dogry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netijäni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hökmany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suratda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birnäçe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obýektlerde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gerekli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dowamlylygyna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aýdyňlylygyna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usulyna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maksadyna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baglyly</a:t>
            </a:r>
            <a:r>
              <a:rPr lang="sq-AL" dirty="0">
                <a:latin typeface="Times New Roman" panose="02020603050405020304" pitchFamily="18" charset="0"/>
                <a:cs typeface="Times New Roman" panose="02020603050405020304" pitchFamily="18" charset="0"/>
              </a:rPr>
              <a:t>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kesgitlenýär</a:t>
            </a:r>
            <a:r>
              <a:rPr lang="ru-RU" dirty="0">
                <a:latin typeface="Times New Roman" panose="02020603050405020304" pitchFamily="18" charset="0"/>
                <a:cs typeface="Times New Roman" panose="02020603050405020304" pitchFamily="18" charset="0"/>
              </a:rPr>
              <a:t>.</a:t>
            </a:r>
          </a:p>
          <a:p>
            <a:pPr lvl="1"/>
            <a:r>
              <a:rPr lang="tr-TR" b="1" i="1" dirty="0">
                <a:latin typeface="Times New Roman" panose="02020603050405020304" pitchFamily="18" charset="0"/>
                <a:cs typeface="Times New Roman" panose="02020603050405020304" pitchFamily="18" charset="0"/>
              </a:rPr>
              <a:t>Bölekleýin kadalaşdyryş</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Göz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a:t>
            </a:r>
            <a:r>
              <a:rPr lang="sq-AL" dirty="0">
                <a:latin typeface="Times New Roman" panose="02020603050405020304" pitchFamily="18" charset="0"/>
                <a:cs typeface="Times New Roman" panose="02020603050405020304" pitchFamily="18" charset="0"/>
              </a:rPr>
              <a:t> geçirilýän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düzýän</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böleklere </a:t>
            </a:r>
            <a:r>
              <a:rPr lang="ru-RU" dirty="0" err="1">
                <a:latin typeface="Times New Roman" panose="02020603050405020304" pitchFamily="18" charset="0"/>
                <a:cs typeface="Times New Roman" panose="02020603050405020304" pitchFamily="18" charset="0"/>
              </a:rPr>
              <a:t>bölünýär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Ýagny</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aýratynlykda</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beýleki</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a:t>
            </a:r>
            <a:r>
              <a:rPr lang="ru-RU" dirty="0" err="1">
                <a:latin typeface="Times New Roman" panose="02020603050405020304" pitchFamily="18" charset="0"/>
                <a:cs typeface="Times New Roman" panose="02020603050405020304" pitchFamily="18" charset="0"/>
              </a:rPr>
              <a: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arabaglanyşykda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öwrenilmelidir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a:t>
            </a:r>
            <a:r>
              <a:rPr lang="ru-RU" dirty="0" err="1">
                <a:latin typeface="Times New Roman" panose="02020603050405020304" pitchFamily="18" charset="0"/>
                <a:cs typeface="Times New Roman" panose="02020603050405020304" pitchFamily="18" charset="0"/>
              </a:rPr>
              <a: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harajatlarynyň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ýetirlişiniň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tehnologiýasynyň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usulynyň</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düzgüniniň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hünärmenlik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ulanylýan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maşyn-gurallaryň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ölçegi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geçirilýär</a:t>
            </a:r>
            <a:r>
              <a:rPr lang="ru-RU"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Bölekleýin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kadalaşdyryş</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g</a:t>
            </a:r>
            <a:r>
              <a:rPr lang="ru-RU" dirty="0" err="1">
                <a:latin typeface="Times New Roman" panose="02020603050405020304" pitchFamily="18" charset="0"/>
                <a:cs typeface="Times New Roman" panose="02020603050405020304" pitchFamily="18" charset="0"/>
              </a:rPr>
              <a:t>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talap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edijiligine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täsir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faktorlary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hasaba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almaga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mümkinçilik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berýär</a:t>
            </a:r>
            <a:r>
              <a:rPr lang="ru-RU" dirty="0">
                <a:latin typeface="Times New Roman" panose="02020603050405020304" pitchFamily="18" charset="0"/>
                <a:cs typeface="Times New Roman" panose="02020603050405020304" pitchFamily="18" charset="0"/>
              </a:rPr>
              <a:t>. </a:t>
            </a:r>
            <a:endParaRPr lang="tk-TM" dirty="0" smtClean="0">
              <a:latin typeface="Times New Roman" panose="02020603050405020304" pitchFamily="18" charset="0"/>
              <a:cs typeface="Times New Roman" panose="02020603050405020304" pitchFamily="18" charset="0"/>
            </a:endParaRPr>
          </a:p>
          <a:p>
            <a:pPr lvl="1"/>
            <a:r>
              <a:rPr lang="ru-RU" b="1" i="1" dirty="0" err="1">
                <a:latin typeface="Times New Roman" panose="02020603050405020304" pitchFamily="18" charset="0"/>
                <a:cs typeface="Times New Roman" panose="02020603050405020304" pitchFamily="18" charset="0"/>
              </a:rPr>
              <a:t>Başlangyç</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maglumatlaryň</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tassyklanyp</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ulanylmagy</a:t>
            </a:r>
            <a:r>
              <a:rPr lang="ru-RU" b="1"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Tehniki kadalaşdyrmagyň usullary bilen işlenip düzülen hemme materiallaryň easasynda gözegçiligiň netijesinde alnan tejribe maglumatlary durýar. Bu tejribe maglumatlar olary ylmy taýdan esaslandyrmagyň ygtybarlygyndan, iş wagtynyň netijeli ulanylmagyndan we kadalaşdyrylýan prosesiň hemme bölekleriniň hem-de zähmet öndürijiligine täsir edýän esasy faktorlaryň doly alynmagynyň nukdaý nazaryndan ugur alyp, diňe olaryň doly seljerilmeginiň esasynda </a:t>
            </a:r>
            <a:r>
              <a:rPr lang="ru-RU" dirty="0" err="1">
                <a:latin typeface="Times New Roman" panose="02020603050405020304" pitchFamily="18" charset="0"/>
                <a:cs typeface="Times New Roman" panose="02020603050405020304" pitchFamily="18" charset="0"/>
              </a:rPr>
              <a:t>taslamak</a:t>
            </a:r>
            <a:r>
              <a:rPr lang="sq-AL" dirty="0">
                <a:latin typeface="Times New Roman" panose="02020603050405020304" pitchFamily="18" charset="0"/>
                <a:cs typeface="Times New Roman" panose="02020603050405020304" pitchFamily="18" charset="0"/>
              </a:rPr>
              <a:t> üçin ulanylmaly.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508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664"/>
            <a:ext cx="8028384" cy="6552728"/>
          </a:xfrm>
        </p:spPr>
        <p:txBody>
          <a:bodyPr>
            <a:noAutofit/>
          </a:bodyPr>
          <a:lstStyle/>
          <a:p>
            <a:r>
              <a:rPr lang="sq-AL" sz="1800" b="1" i="1" dirty="0">
                <a:latin typeface="Times New Roman" panose="02020603050405020304" pitchFamily="18" charset="0"/>
                <a:cs typeface="Times New Roman" panose="02020603050405020304" pitchFamily="18" charset="0"/>
              </a:rPr>
              <a:t>Tehnologiki prosesler zähmet predmetine üznüksiz täsir etmek derejesi</a:t>
            </a:r>
            <a:r>
              <a:rPr lang="sq-AL" sz="1800" i="1" dirty="0">
                <a:latin typeface="Times New Roman" panose="02020603050405020304" pitchFamily="18" charset="0"/>
                <a:cs typeface="Times New Roman" panose="02020603050405020304" pitchFamily="18" charset="0"/>
              </a:rPr>
              <a:t> </a:t>
            </a:r>
            <a:r>
              <a:rPr lang="sq-AL" sz="1800" dirty="0">
                <a:latin typeface="Times New Roman" panose="02020603050405020304" pitchFamily="18" charset="0"/>
                <a:cs typeface="Times New Roman" panose="02020603050405020304" pitchFamily="18" charset="0"/>
              </a:rPr>
              <a:t>boýunça üznüksiz we üznükli proseslere bölünýär. </a:t>
            </a:r>
            <a:r>
              <a:rPr lang="sq-AL" sz="1800" i="1" dirty="0">
                <a:latin typeface="Times New Roman" panose="02020603050405020304" pitchFamily="18" charset="0"/>
                <a:cs typeface="Times New Roman" panose="02020603050405020304" pitchFamily="18" charset="0"/>
              </a:rPr>
              <a:t>Üznüksiz proseslerde </a:t>
            </a:r>
            <a:r>
              <a:rPr lang="sq-AL" sz="1800" dirty="0">
                <a:latin typeface="Times New Roman" panose="02020603050405020304" pitchFamily="18" charset="0"/>
                <a:cs typeface="Times New Roman" panose="02020603050405020304" pitchFamily="18" charset="0"/>
              </a:rPr>
              <a:t>tehnologiki proses çig maly täzeden alnyp goýlan wagtynda, taýýar önümi berlen wagtynda, prosese gözegçilik wagtynda hem üznüksiz dowam edýär. Zähmeti guramak we kadalaşdyrmak maksady bilen üznüksiz prosesi sudkalaýyn dowam edýän we iş güni tamamlanandan soň ýa-da berlen önüm öndürmek programmasy ýerine ýetirilenden soň tamamlanýan proseslere bölmek bolar.</a:t>
            </a:r>
            <a:endParaRPr lang="ru-RU" sz="1800" dirty="0">
              <a:latin typeface="Times New Roman" panose="02020603050405020304" pitchFamily="18" charset="0"/>
              <a:cs typeface="Times New Roman" panose="02020603050405020304" pitchFamily="18" charset="0"/>
            </a:endParaRPr>
          </a:p>
          <a:p>
            <a:r>
              <a:rPr lang="sq-AL" sz="1800" b="1" i="1" dirty="0">
                <a:latin typeface="Times New Roman" panose="02020603050405020304" pitchFamily="18" charset="0"/>
                <a:cs typeface="Times New Roman" panose="02020603050405020304" pitchFamily="18" charset="0"/>
              </a:rPr>
              <a:t>Üznükli prosesler</a:t>
            </a:r>
            <a:r>
              <a:rPr lang="sq-AL" sz="1800" i="1" dirty="0">
                <a:latin typeface="Times New Roman" panose="02020603050405020304" pitchFamily="18" charset="0"/>
                <a:cs typeface="Times New Roman" panose="02020603050405020304" pitchFamily="18" charset="0"/>
              </a:rPr>
              <a:t> </a:t>
            </a:r>
            <a:r>
              <a:rPr lang="sq-AL" sz="1800" dirty="0">
                <a:latin typeface="Times New Roman" panose="02020603050405020304" pitchFamily="18" charset="0"/>
                <a:cs typeface="Times New Roman" panose="02020603050405020304" pitchFamily="18" charset="0"/>
              </a:rPr>
              <a:t>zähmet predmetlerine täsir etmekde arakesmeleriň barlygy bilen häsiýetlenýär. Öz gezeginde olar siklleýin we siklleýin däl proseslere bölünýär.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Siklleýin iş prosesi</a:t>
            </a:r>
            <a:r>
              <a:rPr lang="tr-TR" sz="1800" dirty="0">
                <a:latin typeface="Times New Roman" panose="02020603050405020304" pitchFamily="18" charset="0"/>
                <a:cs typeface="Times New Roman" panose="02020603050405020304" pitchFamily="18" charset="0"/>
              </a:rPr>
              <a:t> diýip, birmeňzeş şertlerde ýerine ýetirilýän esasy iş operasiýalarynyň üýtgewsiz yzygider toparda gaýtalanýan iş operasiýalaryna aýdylýar. Her tapgyryň tamamlanmagynyň netijesinde önümiň birmeňzeş mukdary alynýar.</a:t>
            </a:r>
            <a:endParaRPr lang="ru-RU" sz="1800" dirty="0">
              <a:latin typeface="Times New Roman" panose="02020603050405020304" pitchFamily="18" charset="0"/>
              <a:cs typeface="Times New Roman" panose="02020603050405020304" pitchFamily="18" charset="0"/>
            </a:endParaRPr>
          </a:p>
          <a:p>
            <a:r>
              <a:rPr lang="tr-TR" sz="1800" b="1" i="1" dirty="0">
                <a:latin typeface="Times New Roman" panose="02020603050405020304" pitchFamily="18" charset="0"/>
                <a:cs typeface="Times New Roman" panose="02020603050405020304" pitchFamily="18" charset="0"/>
              </a:rPr>
              <a:t>Siklleýin däl iş prosesi</a:t>
            </a:r>
            <a:r>
              <a:rPr lang="tr-TR" sz="1800" b="1"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 bu, prosesiň berk yzygiderlikden gyşarmalar bilen gaýtalanýan iş operasiýalarydyr, önümiň yerine ýetirilişinde bolsa, birmeňzeş ululykda bolmazlygy bilen häsiýetlendirilýär.</a:t>
            </a:r>
            <a:endParaRPr lang="ru-RU" sz="18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Gurluşyk gurnaýyş prosesleriň setiriniň siklleýinliginiň häsiýetlerini ulanmak siklleýin prosesler üçin önümçilik normalarynyň taslamasyny düýpli ýeňilleşdirýär we gysgaldýar.</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653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028384" cy="6552728"/>
          </a:xfrm>
        </p:spPr>
        <p:txBody>
          <a:bodyPr>
            <a:noAutofit/>
          </a:bodyPr>
          <a:lstStyle/>
          <a:p>
            <a:r>
              <a:rPr lang="tr-TR" sz="2000" b="1" i="1" dirty="0">
                <a:latin typeface="Times New Roman" panose="02020603050405020304" pitchFamily="18" charset="0"/>
                <a:cs typeface="Times New Roman" panose="02020603050405020304" pitchFamily="18" charset="0"/>
              </a:rPr>
              <a:t>Toplumlaýyn prosesi </a:t>
            </a:r>
            <a:r>
              <a:rPr lang="tr-TR" sz="2000" dirty="0">
                <a:latin typeface="Times New Roman" panose="02020603050405020304" pitchFamily="18" charset="0"/>
                <a:cs typeface="Times New Roman" panose="02020603050405020304" pitchFamily="18" charset="0"/>
              </a:rPr>
              <a:t>– bu özara guramaçylyk baglanyşykda bolýan we ahyrky önümiň birligi bilen baglanyşykly birnäçe iş prosesleriniň jemidir. Toplumlaýyn prosesi oňa girýän iş prosesleriň düzüminiň hemişeligi bilen häsiýetlendirilýär. Her bir toplumlaýyn prosesiň netijesi ýerine ýetirilen ahyrky önüm bilen ölçenilýär.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Zähmet predmetlerine täsir etmegiň usulyna we ulanylýan enjamlara baglylykda tehnologiki prosesler mehaniki hem-de apparatlaýyn proseslere bölünýär.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Mehaniki prosesler </a:t>
            </a:r>
            <a:r>
              <a:rPr lang="tr-TR" sz="2000" dirty="0">
                <a:latin typeface="Times New Roman" panose="02020603050405020304" pitchFamily="18" charset="0"/>
                <a:cs typeface="Times New Roman" panose="02020603050405020304" pitchFamily="18" charset="0"/>
              </a:rPr>
              <a:t>gol ýa-da maşynyň kömegi bilen amala aşyrylýar. Netije-de zähmet predmetine mehaniki täsir edilýär, ýagny onuň görnüşi, ölçegi üýtgeýär.</a:t>
            </a:r>
            <a:endParaRPr lang="ru-RU" sz="2000" dirty="0">
              <a:latin typeface="Times New Roman" panose="02020603050405020304" pitchFamily="18" charset="0"/>
              <a:cs typeface="Times New Roman" panose="02020603050405020304" pitchFamily="18" charset="0"/>
            </a:endParaRPr>
          </a:p>
          <a:p>
            <a:r>
              <a:rPr lang="tr-TR" sz="2000" b="1" i="1" dirty="0">
                <a:latin typeface="Times New Roman" panose="02020603050405020304" pitchFamily="18" charset="0"/>
                <a:cs typeface="Times New Roman" panose="02020603050405020304" pitchFamily="18" charset="0"/>
              </a:rPr>
              <a:t>Apparatlaýyn prosesler </a:t>
            </a:r>
            <a:r>
              <a:rPr lang="tr-TR" sz="2000" dirty="0">
                <a:latin typeface="Times New Roman" panose="02020603050405020304" pitchFamily="18" charset="0"/>
                <a:cs typeface="Times New Roman" panose="02020603050405020304" pitchFamily="18" charset="0"/>
              </a:rPr>
              <a:t>dürli gurluşly görnüşlerdäki apparatlarda peçlerde, kameralarda, gaplarda amala aşyrylýar. Apparatlaýyn proseslerde himiki reaksiýalaryň, ýylylyk energiýalaryň täsir etmeginde zähmet predmetleriniň fiziko-himiki düzümi üýtgeýär. Apparatlaýyn prosesler esasan senagatyň himiýa, metallurgiýa, iýmit pudaklarynda ýüze çykýar.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80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94255"/>
            <a:ext cx="8604448" cy="6552728"/>
          </a:xfrm>
        </p:spPr>
        <p:txBody>
          <a:bodyPr>
            <a:noAutofit/>
          </a:bodyPr>
          <a:lstStyle/>
          <a:p>
            <a:r>
              <a:rPr lang="sq-AL" sz="2000" b="1" dirty="0">
                <a:latin typeface="Times New Roman" panose="02020603050405020304" pitchFamily="18" charset="0"/>
                <a:cs typeface="Times New Roman" panose="02020603050405020304" pitchFamily="18" charset="0"/>
              </a:rPr>
              <a:t>2.2. Zähmet prosesleriniň görnüşleri we önümi.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Kärhanalarda tehnologiki prosesleriň hemme görnüşleri işgärleriň zähmeti netijeside amala aşyrylýar. Zähmet prosesleri zähmetiň predmetiniň we önüminiň häsiýeti, işçileriň funksiýasy, zähmetiň mehanizasiýa derejesi, zähmetiň </a:t>
            </a:r>
            <a:r>
              <a:rPr lang="sq-AL" sz="2000" dirty="0" smtClean="0">
                <a:latin typeface="Times New Roman" panose="02020603050405020304" pitchFamily="18" charset="0"/>
                <a:cs typeface="Times New Roman" panose="02020603050405020304" pitchFamily="18" charset="0"/>
              </a:rPr>
              <a:t>guralyşy </a:t>
            </a:r>
            <a:r>
              <a:rPr lang="sq-AL" sz="2000" dirty="0">
                <a:latin typeface="Times New Roman" panose="02020603050405020304" pitchFamily="18" charset="0"/>
                <a:cs typeface="Times New Roman" panose="02020603050405020304" pitchFamily="18" charset="0"/>
              </a:rPr>
              <a:t>boýunça tapawutlanýarlar</a:t>
            </a:r>
            <a:r>
              <a:rPr lang="sq-AL" sz="2000" dirty="0" smtClean="0">
                <a:latin typeface="Times New Roman" panose="02020603050405020304" pitchFamily="18" charset="0"/>
                <a:cs typeface="Times New Roman" panose="02020603050405020304" pitchFamily="18" charset="0"/>
              </a:rPr>
              <a:t>.</a:t>
            </a:r>
            <a:endParaRPr lang="tk-TM"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grpSp>
        <p:nvGrpSpPr>
          <p:cNvPr id="4" name="Группа 3"/>
          <p:cNvGrpSpPr>
            <a:grpSpLocks/>
          </p:cNvGrpSpPr>
          <p:nvPr/>
        </p:nvGrpSpPr>
        <p:grpSpPr bwMode="auto">
          <a:xfrm>
            <a:off x="395536" y="2060849"/>
            <a:ext cx="7272808" cy="4166898"/>
            <a:chOff x="1841" y="6150"/>
            <a:chExt cx="8484" cy="4560"/>
          </a:xfrm>
        </p:grpSpPr>
        <p:sp>
          <p:nvSpPr>
            <p:cNvPr id="5" name="Rectangle 43"/>
            <p:cNvSpPr>
              <a:spLocks noChangeArrowheads="1"/>
            </p:cNvSpPr>
            <p:nvPr/>
          </p:nvSpPr>
          <p:spPr bwMode="auto">
            <a:xfrm>
              <a:off x="4673" y="6150"/>
              <a:ext cx="3402" cy="450"/>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ÖNÜMÇILIK PROSESI</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44"/>
            <p:cNvSpPr>
              <a:spLocks noChangeArrowheads="1"/>
            </p:cNvSpPr>
            <p:nvPr/>
          </p:nvSpPr>
          <p:spPr bwMode="auto">
            <a:xfrm>
              <a:off x="1854" y="8056"/>
              <a:ext cx="624" cy="2384"/>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Pasiw, aktiw</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45"/>
            <p:cNvSpPr>
              <a:spLocks noChangeArrowheads="1"/>
            </p:cNvSpPr>
            <p:nvPr/>
          </p:nvSpPr>
          <p:spPr bwMode="auto">
            <a:xfrm>
              <a:off x="2686" y="8056"/>
              <a:ext cx="624" cy="2429"/>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Üznüksiz, üznükli</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46"/>
            <p:cNvSpPr>
              <a:spLocks noChangeArrowheads="1"/>
            </p:cNvSpPr>
            <p:nvPr/>
          </p:nvSpPr>
          <p:spPr bwMode="auto">
            <a:xfrm>
              <a:off x="3518" y="8067"/>
              <a:ext cx="806" cy="2433"/>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Mehaniki, apparaturalaýyn</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47"/>
            <p:cNvSpPr>
              <a:spLocks noChangeArrowheads="1"/>
            </p:cNvSpPr>
            <p:nvPr/>
          </p:nvSpPr>
          <p:spPr bwMode="auto">
            <a:xfrm>
              <a:off x="9698" y="8027"/>
              <a:ext cx="624" cy="2548"/>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Şahsy, toparlaýyn</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48"/>
            <p:cNvSpPr>
              <a:spLocks noChangeArrowheads="1"/>
            </p:cNvSpPr>
            <p:nvPr/>
          </p:nvSpPr>
          <p:spPr bwMode="auto">
            <a:xfrm>
              <a:off x="6742" y="8024"/>
              <a:ext cx="1562" cy="2686"/>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1000"/>
                </a:spcAft>
              </a:pPr>
              <a:r>
                <a:rPr lang="sq-AL" b="1" dirty="0">
                  <a:effectLst/>
                  <a:latin typeface="Times New Roman" panose="02020603050405020304" pitchFamily="18" charset="0"/>
                  <a:ea typeface="Calibri" panose="020F0502020204030204" pitchFamily="34" charset="0"/>
                  <a:cs typeface="Times New Roman" panose="02020603050405020304" pitchFamily="18" charset="0"/>
                </a:rPr>
                <a:t>Esasy, kömekçi önümçiligiň önümini öndürýän işçiler; enjamlara we iş ýerine hyzmat edýän işçiler</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49"/>
            <p:cNvSpPr>
              <a:spLocks noChangeArrowheads="1"/>
            </p:cNvSpPr>
            <p:nvPr/>
          </p:nvSpPr>
          <p:spPr bwMode="auto">
            <a:xfrm>
              <a:off x="8392" y="8024"/>
              <a:ext cx="1020" cy="2626"/>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Gol, maşyn-gol, maşyn, awtomatlaşdyrlan </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50"/>
            <p:cNvSpPr>
              <a:spLocks noChangeArrowheads="1"/>
            </p:cNvSpPr>
            <p:nvPr/>
          </p:nvSpPr>
          <p:spPr bwMode="auto">
            <a:xfrm>
              <a:off x="5451" y="8026"/>
              <a:ext cx="1203" cy="2639"/>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dirty="0">
                  <a:effectLst/>
                  <a:latin typeface="Times New Roman" panose="02020603050405020304" pitchFamily="18" charset="0"/>
                  <a:ea typeface="Calibri" panose="020F0502020204030204" pitchFamily="34" charset="0"/>
                  <a:cs typeface="Times New Roman" panose="02020603050405020304" pitchFamily="18" charset="0"/>
                </a:rPr>
                <a:t>Gullukçylaryň: ýolbaşçylaryň, hünärmenleriň </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51"/>
            <p:cNvSpPr>
              <a:spLocks noChangeArrowheads="1"/>
            </p:cNvSpPr>
            <p:nvPr/>
          </p:nvSpPr>
          <p:spPr bwMode="auto">
            <a:xfrm>
              <a:off x="4530" y="8033"/>
              <a:ext cx="833" cy="2587"/>
            </a:xfrm>
            <a:prstGeom prst="rect">
              <a:avLst/>
            </a:prstGeom>
            <a:solidFill>
              <a:srgbClr val="FFFFFF"/>
            </a:solidFill>
            <a:ln w="12700">
              <a:solidFill>
                <a:srgbClr val="000000"/>
              </a:solidFill>
              <a:miter lim="800000"/>
              <a:headEnd/>
              <a:tailEnd/>
            </a:ln>
          </p:spPr>
          <p:txBody>
            <a:bodyPr rot="0" vert="vert270" wrap="square" lIns="91440" tIns="45720" rIns="91440" bIns="45720" anchor="t" anchorCtr="0" upright="1">
              <a:noAutofit/>
            </a:bodyPr>
            <a:lstStyle/>
            <a:p>
              <a:pPr algn="ctr">
                <a:lnSpc>
                  <a:spcPct val="115000"/>
                </a:lnSpc>
                <a:spcAft>
                  <a:spcPts val="0"/>
                </a:spcAft>
              </a:pPr>
              <a:r>
                <a:rPr lang="sq-AL" b="1" dirty="0">
                  <a:effectLst/>
                  <a:latin typeface="Times New Roman" panose="02020603050405020304" pitchFamily="18" charset="0"/>
                  <a:ea typeface="Calibri" panose="020F0502020204030204" pitchFamily="34" charset="0"/>
                  <a:cs typeface="Times New Roman" panose="02020603050405020304" pitchFamily="18" charset="0"/>
                </a:rPr>
                <a:t>Maddy-energetiki, informasion</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AutoShape 52"/>
            <p:cNvCxnSpPr>
              <a:cxnSpLocks noChangeShapeType="1"/>
            </p:cNvCxnSpPr>
            <p:nvPr/>
          </p:nvCxnSpPr>
          <p:spPr bwMode="auto">
            <a:xfrm>
              <a:off x="2171" y="7802"/>
              <a:ext cx="1684" cy="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15" name="AutoShape 53"/>
            <p:cNvCxnSpPr>
              <a:cxnSpLocks noChangeShapeType="1"/>
            </p:cNvCxnSpPr>
            <p:nvPr/>
          </p:nvCxnSpPr>
          <p:spPr bwMode="auto">
            <a:xfrm>
              <a:off x="2179" y="7801"/>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AutoShape 54"/>
            <p:cNvCxnSpPr>
              <a:cxnSpLocks noChangeShapeType="1"/>
            </p:cNvCxnSpPr>
            <p:nvPr/>
          </p:nvCxnSpPr>
          <p:spPr bwMode="auto">
            <a:xfrm>
              <a:off x="3007" y="7538"/>
              <a:ext cx="0" cy="529"/>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AutoShape 55"/>
            <p:cNvCxnSpPr>
              <a:cxnSpLocks noChangeShapeType="1"/>
            </p:cNvCxnSpPr>
            <p:nvPr/>
          </p:nvCxnSpPr>
          <p:spPr bwMode="auto">
            <a:xfrm>
              <a:off x="3845" y="7812"/>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 name="AutoShape 56"/>
            <p:cNvCxnSpPr>
              <a:cxnSpLocks noChangeShapeType="1"/>
            </p:cNvCxnSpPr>
            <p:nvPr/>
          </p:nvCxnSpPr>
          <p:spPr bwMode="auto">
            <a:xfrm>
              <a:off x="10026" y="7790"/>
              <a:ext cx="1" cy="227"/>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57"/>
            <p:cNvCxnSpPr>
              <a:cxnSpLocks noChangeShapeType="1"/>
            </p:cNvCxnSpPr>
            <p:nvPr/>
          </p:nvCxnSpPr>
          <p:spPr bwMode="auto">
            <a:xfrm>
              <a:off x="8899" y="7558"/>
              <a:ext cx="1" cy="459"/>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 name="AutoShape 58"/>
            <p:cNvCxnSpPr>
              <a:cxnSpLocks noChangeShapeType="1"/>
            </p:cNvCxnSpPr>
            <p:nvPr/>
          </p:nvCxnSpPr>
          <p:spPr bwMode="auto">
            <a:xfrm>
              <a:off x="7421" y="7774"/>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 name="AutoShape 59"/>
            <p:cNvCxnSpPr>
              <a:cxnSpLocks noChangeShapeType="1"/>
            </p:cNvCxnSpPr>
            <p:nvPr/>
          </p:nvCxnSpPr>
          <p:spPr bwMode="auto">
            <a:xfrm flipV="1">
              <a:off x="4873" y="7782"/>
              <a:ext cx="5159" cy="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sp>
          <p:nvSpPr>
            <p:cNvPr id="22" name="Rectangle 60"/>
            <p:cNvSpPr>
              <a:spLocks noChangeArrowheads="1"/>
            </p:cNvSpPr>
            <p:nvPr/>
          </p:nvSpPr>
          <p:spPr bwMode="auto">
            <a:xfrm>
              <a:off x="1841" y="7072"/>
              <a:ext cx="3345" cy="482"/>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Tehnologiki prosesler</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61"/>
            <p:cNvSpPr>
              <a:spLocks noChangeArrowheads="1"/>
            </p:cNvSpPr>
            <p:nvPr/>
          </p:nvSpPr>
          <p:spPr bwMode="auto">
            <a:xfrm>
              <a:off x="7490" y="7068"/>
              <a:ext cx="2835" cy="482"/>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sq-AL" b="1">
                  <a:effectLst/>
                  <a:latin typeface="Times New Roman" panose="02020603050405020304" pitchFamily="18" charset="0"/>
                  <a:ea typeface="Calibri" panose="020F0502020204030204" pitchFamily="34" charset="0"/>
                  <a:cs typeface="Times New Roman" panose="02020603050405020304" pitchFamily="18" charset="0"/>
                </a:rPr>
                <a:t>Zähmet prosesleri</a:t>
              </a:r>
              <a:endParaRPr lang="ru-RU">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4" name="AutoShape 62"/>
            <p:cNvCxnSpPr>
              <a:cxnSpLocks noChangeShapeType="1"/>
            </p:cNvCxnSpPr>
            <p:nvPr/>
          </p:nvCxnSpPr>
          <p:spPr bwMode="auto">
            <a:xfrm>
              <a:off x="3509" y="6839"/>
              <a:ext cx="5403" cy="1"/>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25" name="AutoShape 63"/>
            <p:cNvCxnSpPr>
              <a:cxnSpLocks noChangeShapeType="1"/>
            </p:cNvCxnSpPr>
            <p:nvPr/>
          </p:nvCxnSpPr>
          <p:spPr bwMode="auto">
            <a:xfrm>
              <a:off x="3510" y="6825"/>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6" name="AutoShape 64"/>
            <p:cNvCxnSpPr>
              <a:cxnSpLocks noChangeShapeType="1"/>
            </p:cNvCxnSpPr>
            <p:nvPr/>
          </p:nvCxnSpPr>
          <p:spPr bwMode="auto">
            <a:xfrm>
              <a:off x="8899" y="6839"/>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7" name="AutoShape 65"/>
            <p:cNvCxnSpPr>
              <a:cxnSpLocks noChangeShapeType="1"/>
            </p:cNvCxnSpPr>
            <p:nvPr/>
          </p:nvCxnSpPr>
          <p:spPr bwMode="auto">
            <a:xfrm>
              <a:off x="6384" y="6659"/>
              <a:ext cx="0" cy="170"/>
            </a:xfrm>
            <a:prstGeom prst="straightConnector1">
              <a:avLst/>
            </a:prstGeom>
            <a:noFill/>
            <a:ln w="12700">
              <a:solidFill>
                <a:srgbClr val="000000"/>
              </a:solidFill>
              <a:round/>
              <a:headEnd/>
              <a:tailEnd/>
            </a:ln>
            <a:extLst>
              <a:ext uri="{909E8E84-426E-40DD-AFC4-6F175D3DCCD1}">
                <a14:hiddenFill xmlns:a14="http://schemas.microsoft.com/office/drawing/2010/main">
                  <a:noFill/>
                </a14:hiddenFill>
              </a:ext>
            </a:extLst>
          </p:spPr>
        </p:cxnSp>
        <p:cxnSp>
          <p:nvCxnSpPr>
            <p:cNvPr id="28" name="AutoShape 66"/>
            <p:cNvCxnSpPr>
              <a:cxnSpLocks noChangeShapeType="1"/>
            </p:cNvCxnSpPr>
            <p:nvPr/>
          </p:nvCxnSpPr>
          <p:spPr bwMode="auto">
            <a:xfrm>
              <a:off x="4862" y="7769"/>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 name="AutoShape 67"/>
            <p:cNvCxnSpPr>
              <a:cxnSpLocks noChangeShapeType="1"/>
            </p:cNvCxnSpPr>
            <p:nvPr/>
          </p:nvCxnSpPr>
          <p:spPr bwMode="auto">
            <a:xfrm>
              <a:off x="5949" y="7774"/>
              <a:ext cx="1" cy="25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2" name="Прямоугольник 1"/>
          <p:cNvSpPr/>
          <p:nvPr/>
        </p:nvSpPr>
        <p:spPr>
          <a:xfrm>
            <a:off x="928227" y="6227747"/>
            <a:ext cx="6209264" cy="410882"/>
          </a:xfrm>
          <a:prstGeom prst="rect">
            <a:avLst/>
          </a:prstGeom>
        </p:spPr>
        <p:txBody>
          <a:bodyPr wrap="square">
            <a:spAutoFit/>
          </a:bodyPr>
          <a:lstStyle/>
          <a:p>
            <a:pPr algn="just">
              <a:lnSpc>
                <a:spcPct val="115000"/>
              </a:lnSpc>
              <a:spcBef>
                <a:spcPts val="100"/>
              </a:spcBef>
              <a:spcAft>
                <a:spcPts val="100"/>
              </a:spcAft>
            </a:pP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Shema 2.</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Tehnologiki we zähmet prosesleriniň klassifikasiýasy</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8495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028384" cy="6552728"/>
          </a:xfrm>
        </p:spPr>
        <p:txBody>
          <a:bodyPr>
            <a:noAutofit/>
          </a:bodyPr>
          <a:lstStyle/>
          <a:p>
            <a:r>
              <a:rPr lang="sq-AL" sz="2000" dirty="0">
                <a:latin typeface="Times New Roman" panose="02020603050405020304" pitchFamily="18" charset="0"/>
                <a:cs typeface="Times New Roman" panose="02020603050405020304" pitchFamily="18" charset="0"/>
              </a:rPr>
              <a:t>Zähmetiň predmetiniň we önüminiň häsiýeti boýunça zähmet prosesleriniň iki görnüşi bolýar. Birinji görnüşi işçilere, ikinji görnüşi gullukçylara mahsusdyr. Işçileriň zähmetiniň predmeti we önümi bolup maddy zatlar (çig mallar, materiallar we ş.m.) ýa-da energiýa (elektrik, ýangyç, gidrawlik we ş.m.) çykyş edýär. Gullukçylaryň zähmetiniň predmeti we önümi bolup, informasiýa (ykdysady, tehnologiki we ş.m.) çykyş edýär.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Işçileriň we gullukçylaryň zähmet prosesi olaryň funksiýasy boýunça ýerine ýetirilýär. Häzirki wagtda işçileriň zähmet prosesi esasy we kömekçi proseslere bölünýär, muňa laýyklykda işçiler hem esasa we kömekçä bölünýärler. Enjamlara we iş ýerine hyzmat edýän zähmet prosesleri hem aýry topary düzýärler.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Işçiler tarapyndan ýerine ýetirilýän hemme prosesleri üç topara bölmek bolar: esasy, umumy sehleýin, umumy kärhanalaýyn.</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Esasy </a:t>
            </a:r>
            <a:r>
              <a:rPr lang="sq-AL" sz="2000" dirty="0">
                <a:latin typeface="Times New Roman" panose="02020603050405020304" pitchFamily="18" charset="0"/>
                <a:cs typeface="Times New Roman" panose="02020603050405020304" pitchFamily="18" charset="0"/>
              </a:rPr>
              <a:t>– önüm öndürmek prosesleri; </a:t>
            </a:r>
            <a:r>
              <a:rPr lang="sq-AL" sz="2000" i="1" dirty="0">
                <a:latin typeface="Times New Roman" panose="02020603050405020304" pitchFamily="18" charset="0"/>
                <a:cs typeface="Times New Roman" panose="02020603050405020304" pitchFamily="18" charset="0"/>
              </a:rPr>
              <a:t>umumy sehleýin – </a:t>
            </a:r>
            <a:r>
              <a:rPr lang="sq-AL" sz="2000" dirty="0">
                <a:latin typeface="Times New Roman" panose="02020603050405020304" pitchFamily="18" charset="0"/>
                <a:cs typeface="Times New Roman" panose="02020603050405020304" pitchFamily="18" charset="0"/>
              </a:rPr>
              <a:t>abatlaýyş, transportlaýyn, gözegçilik, ammarlaýyn, ýygnaýjy prosesleri; </a:t>
            </a:r>
            <a:r>
              <a:rPr lang="sq-AL" sz="2000" i="1" dirty="0">
                <a:latin typeface="Times New Roman" panose="02020603050405020304" pitchFamily="18" charset="0"/>
                <a:cs typeface="Times New Roman" panose="02020603050405020304" pitchFamily="18" charset="0"/>
              </a:rPr>
              <a:t>umumy kärhanalaýyn – </a:t>
            </a:r>
            <a:r>
              <a:rPr lang="sq-AL" sz="2000" dirty="0">
                <a:latin typeface="Times New Roman" panose="02020603050405020304" pitchFamily="18" charset="0"/>
                <a:cs typeface="Times New Roman" panose="02020603050405020304" pitchFamily="18" charset="0"/>
              </a:rPr>
              <a:t>umumy kärhana boýunça sehleriň önüm öndürmek prosesleri.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Muňa laýyklykda ýerine ýetirýän funksiýalary boýunça işçiler hem üç topara bölünýär: esasy, umumy sehleýin, umumy kärhanalaýyn</a:t>
            </a:r>
            <a:r>
              <a:rPr lang="sq-AL"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455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244408" cy="6552728"/>
          </a:xfrm>
        </p:spPr>
        <p:txBody>
          <a:bodyPr>
            <a:noAutofit/>
          </a:bodyPr>
          <a:lstStyle/>
          <a:p>
            <a:r>
              <a:rPr lang="sq-AL" sz="1800" i="1" dirty="0">
                <a:latin typeface="Times New Roman" panose="02020603050405020304" pitchFamily="18" charset="0"/>
                <a:cs typeface="Times New Roman" panose="02020603050405020304" pitchFamily="18" charset="0"/>
              </a:rPr>
              <a:t>Esasy – </a:t>
            </a:r>
            <a:r>
              <a:rPr lang="sq-AL" sz="1800" dirty="0">
                <a:latin typeface="Times New Roman" panose="02020603050405020304" pitchFamily="18" charset="0"/>
                <a:cs typeface="Times New Roman" panose="02020603050405020304" pitchFamily="18" charset="0"/>
              </a:rPr>
              <a:t>önümiň öndürilişi bilen meşgul esasy sehleriň işçileri; </a:t>
            </a:r>
            <a:r>
              <a:rPr lang="sq-AL" sz="1800" i="1" dirty="0">
                <a:latin typeface="Times New Roman" panose="02020603050405020304" pitchFamily="18" charset="0"/>
                <a:cs typeface="Times New Roman" panose="02020603050405020304" pitchFamily="18" charset="0"/>
              </a:rPr>
              <a:t>umumy kärhanalaýyn – </a:t>
            </a:r>
            <a:r>
              <a:rPr lang="sq-AL" sz="1800" dirty="0">
                <a:latin typeface="Times New Roman" panose="02020603050405020304" pitchFamily="18" charset="0"/>
                <a:cs typeface="Times New Roman" panose="02020603050405020304" pitchFamily="18" charset="0"/>
              </a:rPr>
              <a:t>umumy kärhana boýunça sehleriň önümini öndürmek bilen meşgul işçiler; </a:t>
            </a:r>
            <a:r>
              <a:rPr lang="sq-AL" sz="1800" i="1" dirty="0">
                <a:latin typeface="Times New Roman" panose="02020603050405020304" pitchFamily="18" charset="0"/>
                <a:cs typeface="Times New Roman" panose="02020603050405020304" pitchFamily="18" charset="0"/>
              </a:rPr>
              <a:t>umumy sehleýin</a:t>
            </a:r>
            <a:r>
              <a:rPr lang="sq-AL" sz="1800" dirty="0">
                <a:latin typeface="Times New Roman" panose="02020603050405020304" pitchFamily="18" charset="0"/>
                <a:cs typeface="Times New Roman" panose="02020603050405020304" pitchFamily="18" charset="0"/>
              </a:rPr>
              <a:t> – amatly iş şertlerini dötedýän işçiler.</a:t>
            </a:r>
            <a:endParaRPr lang="ru-RU" sz="1800" dirty="0">
              <a:latin typeface="Times New Roman" panose="02020603050405020304" pitchFamily="18" charset="0"/>
              <a:cs typeface="Times New Roman" panose="02020603050405020304" pitchFamily="18" charset="0"/>
            </a:endParaRPr>
          </a:p>
          <a:p>
            <a:r>
              <a:rPr lang="sq-AL" sz="1800" dirty="0">
                <a:latin typeface="Times New Roman" panose="02020603050405020304" pitchFamily="18" charset="0"/>
                <a:cs typeface="Times New Roman" panose="02020603050405020304" pitchFamily="18" charset="0"/>
              </a:rPr>
              <a:t>Adamyň zähmet predmetine täsiriniň derejesi boýunça zähmet prosesi gol, maşyn-gol, maşynlaýyn, awtomatlaşdyrylan we apparatlaýyn proseslere bölünýär.</a:t>
            </a:r>
            <a:endParaRPr lang="ru-RU" sz="1800" dirty="0">
              <a:latin typeface="Times New Roman" panose="02020603050405020304" pitchFamily="18" charset="0"/>
              <a:cs typeface="Times New Roman" panose="02020603050405020304" pitchFamily="18" charset="0"/>
            </a:endParaRPr>
          </a:p>
          <a:p>
            <a:r>
              <a:rPr lang="sq-AL" sz="1800" i="1" dirty="0">
                <a:latin typeface="Times New Roman" panose="02020603050405020304" pitchFamily="18" charset="0"/>
                <a:cs typeface="Times New Roman" panose="02020603050405020304" pitchFamily="18" charset="0"/>
              </a:rPr>
              <a:t>Gol prosesi </a:t>
            </a:r>
            <a:r>
              <a:rPr lang="sq-AL" sz="1800" dirty="0">
                <a:latin typeface="Times New Roman" panose="02020603050405020304" pitchFamily="18" charset="0"/>
                <a:cs typeface="Times New Roman" panose="02020603050405020304" pitchFamily="18" charset="0"/>
              </a:rPr>
              <a:t>ýönekeý gurallar bilen (palta, çekiç, ýonguç, pil, gidrawlik esbaplary we ş.m.) bir işgär tarapyndan ýa-da toparlaýyn elde ýerine ýetirilýär. Netije-de zähmet predmetleri işgärleriň fiziki güýjüniň tagallasy bilen üýtgedilýär.</a:t>
            </a:r>
            <a:endParaRPr lang="ru-RU" sz="1800" dirty="0">
              <a:latin typeface="Times New Roman" panose="02020603050405020304" pitchFamily="18" charset="0"/>
              <a:cs typeface="Times New Roman" panose="02020603050405020304" pitchFamily="18" charset="0"/>
            </a:endParaRPr>
          </a:p>
          <a:p>
            <a:r>
              <a:rPr lang="sq-AL" sz="1800" i="1" dirty="0">
                <a:latin typeface="Times New Roman" panose="02020603050405020304" pitchFamily="18" charset="0"/>
                <a:cs typeface="Times New Roman" panose="02020603050405020304" pitchFamily="18" charset="0"/>
              </a:rPr>
              <a:t>Maşyn-gol proseslerinde</a:t>
            </a:r>
            <a:r>
              <a:rPr lang="sq-AL" sz="1800" dirty="0">
                <a:latin typeface="Times New Roman" panose="02020603050405020304" pitchFamily="18" charset="0"/>
                <a:cs typeface="Times New Roman" panose="02020603050405020304" pitchFamily="18" charset="0"/>
              </a:rPr>
              <a:t> material işgäriň gös-göni gatnaşmagynda mehanizmde täzeden işlenilýär.</a:t>
            </a:r>
            <a:endParaRPr lang="ru-RU" sz="1800" dirty="0">
              <a:latin typeface="Times New Roman" panose="02020603050405020304" pitchFamily="18" charset="0"/>
              <a:cs typeface="Times New Roman" panose="02020603050405020304" pitchFamily="18" charset="0"/>
            </a:endParaRPr>
          </a:p>
          <a:p>
            <a:r>
              <a:rPr lang="sq-AL" sz="1800" i="1" dirty="0">
                <a:latin typeface="Times New Roman" panose="02020603050405020304" pitchFamily="18" charset="0"/>
                <a:cs typeface="Times New Roman" panose="02020603050405020304" pitchFamily="18" charset="0"/>
              </a:rPr>
              <a:t>Maşyn ýa-da mehanizmleşdirilen proseslerde</a:t>
            </a:r>
            <a:r>
              <a:rPr lang="sq-AL" sz="1800" dirty="0">
                <a:latin typeface="Times New Roman" panose="02020603050405020304" pitchFamily="18" charset="0"/>
                <a:cs typeface="Times New Roman" panose="02020603050405020304" pitchFamily="18" charset="0"/>
              </a:rPr>
              <a:t> predmetiň durky, görnüşi, ölçegi, ýagdaýy maşynyň ýerine ýetiriji mehanizmleriniň täsirinde üýtgeýär. Şeýle-de işçiler elde ýa-da maşynyň dolandyry</a:t>
            </a:r>
            <a:r>
              <a:rPr lang="ru-RU" sz="1800" dirty="0" err="1">
                <a:latin typeface="Times New Roman" panose="02020603050405020304" pitchFamily="18" charset="0"/>
                <a:cs typeface="Times New Roman" panose="02020603050405020304" pitchFamily="18" charset="0"/>
              </a:rPr>
              <a:t>jy</a:t>
            </a:r>
            <a:r>
              <a:rPr lang="sq-AL" sz="1800" dirty="0">
                <a:latin typeface="Times New Roman" panose="02020603050405020304" pitchFamily="18" charset="0"/>
                <a:cs typeface="Times New Roman" panose="02020603050405020304" pitchFamily="18" charset="0"/>
              </a:rPr>
              <a:t> mehanizminiň kömegi bilen kömekçi işiň böleklerini (detaly berkitmek we aýyrmak, guraly çalyşmak we ş.m.) ýerine ýetirýärler.</a:t>
            </a:r>
            <a:endParaRPr lang="ru-RU" sz="1800" dirty="0">
              <a:latin typeface="Times New Roman" panose="02020603050405020304" pitchFamily="18" charset="0"/>
              <a:cs typeface="Times New Roman" panose="02020603050405020304" pitchFamily="18" charset="0"/>
            </a:endParaRPr>
          </a:p>
          <a:p>
            <a:r>
              <a:rPr lang="sq-AL" sz="1800" i="1" dirty="0">
                <a:latin typeface="Times New Roman" panose="02020603050405020304" pitchFamily="18" charset="0"/>
                <a:cs typeface="Times New Roman" panose="02020603050405020304" pitchFamily="18" charset="0"/>
              </a:rPr>
              <a:t>Awtomatlaşdyrylan prosesler </a:t>
            </a:r>
            <a:r>
              <a:rPr lang="sq-AL" sz="1800" dirty="0">
                <a:latin typeface="Times New Roman" panose="02020603050405020304" pitchFamily="18" charset="0"/>
                <a:cs typeface="Times New Roman" panose="02020603050405020304" pitchFamily="18" charset="0"/>
              </a:rPr>
              <a:t>işgärleriň gözegçiliginde geçýär. Bu prosesde esasy iş doly mehanizmleşdirilen, kömekçi iş hem bölekleýin (ýarym awtomat) ýa-da doly awtomatlaşdyrlan.</a:t>
            </a:r>
            <a:endParaRPr lang="ru-RU" sz="1800" dirty="0">
              <a:latin typeface="Times New Roman" panose="02020603050405020304" pitchFamily="18" charset="0"/>
              <a:cs typeface="Times New Roman" panose="02020603050405020304" pitchFamily="18" charset="0"/>
            </a:endParaRPr>
          </a:p>
          <a:p>
            <a:r>
              <a:rPr lang="sq-AL" sz="1800" dirty="0">
                <a:latin typeface="Times New Roman" panose="02020603050405020304" pitchFamily="18" charset="0"/>
                <a:cs typeface="Times New Roman" panose="02020603050405020304" pitchFamily="18" charset="0"/>
              </a:rPr>
              <a:t>Guramaçylyk alamaty boýunça zähmet prosesleri şahsy we toparlaýyn proseslere bölünýär.</a:t>
            </a:r>
            <a:endParaRPr lang="ru-RU" sz="1800" dirty="0">
              <a:latin typeface="Times New Roman" panose="02020603050405020304" pitchFamily="18" charset="0"/>
              <a:cs typeface="Times New Roman" panose="02020603050405020304" pitchFamily="18" charset="0"/>
            </a:endParaRPr>
          </a:p>
          <a:p>
            <a:r>
              <a:rPr lang="sq-AL" sz="1800" dirty="0">
                <a:latin typeface="Times New Roman" panose="02020603050405020304" pitchFamily="18" charset="0"/>
                <a:cs typeface="Times New Roman" panose="02020603050405020304" pitchFamily="18" charset="0"/>
              </a:rPr>
              <a:t>Zähmet prosesi iş operasiýalardan ybaratdyr, iş operasiýasy hem öz gezeginde has ownuk böleklere bölünýär, ýagny iş tärine, iş täri bolsa,iş hereketine.</a:t>
            </a:r>
            <a:endParaRPr lang="ru-RU" sz="1800" dirty="0">
              <a:latin typeface="Times New Roman" panose="02020603050405020304" pitchFamily="18" charset="0"/>
              <a:cs typeface="Times New Roman" panose="02020603050405020304" pitchFamily="18" charset="0"/>
            </a:endParaRPr>
          </a:p>
          <a:p>
            <a:pPr marL="0" indent="0">
              <a:buNone/>
            </a:pP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46059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1968</TotalTime>
  <Words>1953</Words>
  <Application>Microsoft Office PowerPoint</Application>
  <PresentationFormat>Экран (4:3)</PresentationFormat>
  <Paragraphs>95</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169</cp:revision>
  <dcterms:created xsi:type="dcterms:W3CDTF">2012-03-10T06:54:57Z</dcterms:created>
  <dcterms:modified xsi:type="dcterms:W3CDTF">2021-08-31T05:25:51Z</dcterms:modified>
</cp:coreProperties>
</file>