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660632-50B1-4CC9-976F-DCDA9C7D95D7}" type="datetimeFigureOut">
              <a:rPr lang="ru-RU" smtClean="0"/>
              <a:t>16.12.2020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7C02DE-A878-4749-8082-8C4E447DE95C}" type="slidenum">
              <a:rPr lang="ru-RU" smtClean="0"/>
              <a:t>‹#›</a:t>
            </a:fld>
            <a:endParaRPr lang="ru-RU"/>
          </a:p>
        </p:txBody>
      </p:sp>
    </p:spTree>
    <p:extLst>
      <p:ext uri="{BB962C8B-B14F-4D97-AF65-F5344CB8AC3E}">
        <p14:creationId xmlns:p14="http://schemas.microsoft.com/office/powerpoint/2010/main" val="4129229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87C02DE-A878-4749-8082-8C4E447DE95C}" type="slidenum">
              <a:rPr lang="ru-RU" smtClean="0"/>
              <a:t>11</a:t>
            </a:fld>
            <a:endParaRPr lang="ru-RU"/>
          </a:p>
        </p:txBody>
      </p:sp>
    </p:spTree>
    <p:extLst>
      <p:ext uri="{BB962C8B-B14F-4D97-AF65-F5344CB8AC3E}">
        <p14:creationId xmlns:p14="http://schemas.microsoft.com/office/powerpoint/2010/main" val="1059636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22E5725-82D9-4B10-B37F-56FC24D373EB}" type="datetimeFigureOut">
              <a:rPr lang="ru-RU" smtClean="0"/>
              <a:t>16.12.2020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1CE568-A031-4C60-B392-50BF997A96B0}" type="slidenum">
              <a:rPr lang="ru-RU" smtClean="0"/>
              <a:t>‹#›</a:t>
            </a:fld>
            <a:endParaRPr lang="ru-RU"/>
          </a:p>
        </p:txBody>
      </p:sp>
    </p:spTree>
    <p:extLst>
      <p:ext uri="{BB962C8B-B14F-4D97-AF65-F5344CB8AC3E}">
        <p14:creationId xmlns:p14="http://schemas.microsoft.com/office/powerpoint/2010/main" val="3679595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22E5725-82D9-4B10-B37F-56FC24D373EB}" type="datetimeFigureOut">
              <a:rPr lang="ru-RU" smtClean="0"/>
              <a:t>16.12.2020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1CE568-A031-4C60-B392-50BF997A96B0}" type="slidenum">
              <a:rPr lang="ru-RU" smtClean="0"/>
              <a:t>‹#›</a:t>
            </a:fld>
            <a:endParaRPr lang="ru-RU"/>
          </a:p>
        </p:txBody>
      </p:sp>
    </p:spTree>
    <p:extLst>
      <p:ext uri="{BB962C8B-B14F-4D97-AF65-F5344CB8AC3E}">
        <p14:creationId xmlns:p14="http://schemas.microsoft.com/office/powerpoint/2010/main" val="3300843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22E5725-82D9-4B10-B37F-56FC24D373EB}" type="datetimeFigureOut">
              <a:rPr lang="ru-RU" smtClean="0"/>
              <a:t>16.12.2020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1CE568-A031-4C60-B392-50BF997A96B0}" type="slidenum">
              <a:rPr lang="ru-RU" smtClean="0"/>
              <a:t>‹#›</a:t>
            </a:fld>
            <a:endParaRPr lang="ru-RU"/>
          </a:p>
        </p:txBody>
      </p:sp>
    </p:spTree>
    <p:extLst>
      <p:ext uri="{BB962C8B-B14F-4D97-AF65-F5344CB8AC3E}">
        <p14:creationId xmlns:p14="http://schemas.microsoft.com/office/powerpoint/2010/main" val="3162886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22E5725-82D9-4B10-B37F-56FC24D373EB}" type="datetimeFigureOut">
              <a:rPr lang="ru-RU" smtClean="0"/>
              <a:t>16.12.2020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1CE568-A031-4C60-B392-50BF997A96B0}" type="slidenum">
              <a:rPr lang="ru-RU" smtClean="0"/>
              <a:t>‹#›</a:t>
            </a:fld>
            <a:endParaRPr lang="ru-RU"/>
          </a:p>
        </p:txBody>
      </p:sp>
    </p:spTree>
    <p:extLst>
      <p:ext uri="{BB962C8B-B14F-4D97-AF65-F5344CB8AC3E}">
        <p14:creationId xmlns:p14="http://schemas.microsoft.com/office/powerpoint/2010/main" val="1414734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22E5725-82D9-4B10-B37F-56FC24D373EB}" type="datetimeFigureOut">
              <a:rPr lang="ru-RU" smtClean="0"/>
              <a:t>16.12.2020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1CE568-A031-4C60-B392-50BF997A96B0}" type="slidenum">
              <a:rPr lang="ru-RU" smtClean="0"/>
              <a:t>‹#›</a:t>
            </a:fld>
            <a:endParaRPr lang="ru-RU"/>
          </a:p>
        </p:txBody>
      </p:sp>
    </p:spTree>
    <p:extLst>
      <p:ext uri="{BB962C8B-B14F-4D97-AF65-F5344CB8AC3E}">
        <p14:creationId xmlns:p14="http://schemas.microsoft.com/office/powerpoint/2010/main" val="30691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22E5725-82D9-4B10-B37F-56FC24D373EB}" type="datetimeFigureOut">
              <a:rPr lang="ru-RU" smtClean="0"/>
              <a:t>16.12.2020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81CE568-A031-4C60-B392-50BF997A96B0}" type="slidenum">
              <a:rPr lang="ru-RU" smtClean="0"/>
              <a:t>‹#›</a:t>
            </a:fld>
            <a:endParaRPr lang="ru-RU"/>
          </a:p>
        </p:txBody>
      </p:sp>
    </p:spTree>
    <p:extLst>
      <p:ext uri="{BB962C8B-B14F-4D97-AF65-F5344CB8AC3E}">
        <p14:creationId xmlns:p14="http://schemas.microsoft.com/office/powerpoint/2010/main" val="2197005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22E5725-82D9-4B10-B37F-56FC24D373EB}" type="datetimeFigureOut">
              <a:rPr lang="ru-RU" smtClean="0"/>
              <a:t>16.12.2020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81CE568-A031-4C60-B392-50BF997A96B0}" type="slidenum">
              <a:rPr lang="ru-RU" smtClean="0"/>
              <a:t>‹#›</a:t>
            </a:fld>
            <a:endParaRPr lang="ru-RU"/>
          </a:p>
        </p:txBody>
      </p:sp>
    </p:spTree>
    <p:extLst>
      <p:ext uri="{BB962C8B-B14F-4D97-AF65-F5344CB8AC3E}">
        <p14:creationId xmlns:p14="http://schemas.microsoft.com/office/powerpoint/2010/main" val="3900093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22E5725-82D9-4B10-B37F-56FC24D373EB}" type="datetimeFigureOut">
              <a:rPr lang="ru-RU" smtClean="0"/>
              <a:t>16.12.2020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81CE568-A031-4C60-B392-50BF997A96B0}" type="slidenum">
              <a:rPr lang="ru-RU" smtClean="0"/>
              <a:t>‹#›</a:t>
            </a:fld>
            <a:endParaRPr lang="ru-RU"/>
          </a:p>
        </p:txBody>
      </p:sp>
    </p:spTree>
    <p:extLst>
      <p:ext uri="{BB962C8B-B14F-4D97-AF65-F5344CB8AC3E}">
        <p14:creationId xmlns:p14="http://schemas.microsoft.com/office/powerpoint/2010/main" val="1496479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22E5725-82D9-4B10-B37F-56FC24D373EB}" type="datetimeFigureOut">
              <a:rPr lang="ru-RU" smtClean="0"/>
              <a:t>16.12.2020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81CE568-A031-4C60-B392-50BF997A96B0}" type="slidenum">
              <a:rPr lang="ru-RU" smtClean="0"/>
              <a:t>‹#›</a:t>
            </a:fld>
            <a:endParaRPr lang="ru-RU"/>
          </a:p>
        </p:txBody>
      </p:sp>
    </p:spTree>
    <p:extLst>
      <p:ext uri="{BB962C8B-B14F-4D97-AF65-F5344CB8AC3E}">
        <p14:creationId xmlns:p14="http://schemas.microsoft.com/office/powerpoint/2010/main" val="479311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22E5725-82D9-4B10-B37F-56FC24D373EB}" type="datetimeFigureOut">
              <a:rPr lang="ru-RU" smtClean="0"/>
              <a:t>16.12.2020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81CE568-A031-4C60-B392-50BF997A96B0}" type="slidenum">
              <a:rPr lang="ru-RU" smtClean="0"/>
              <a:t>‹#›</a:t>
            </a:fld>
            <a:endParaRPr lang="ru-RU"/>
          </a:p>
        </p:txBody>
      </p:sp>
    </p:spTree>
    <p:extLst>
      <p:ext uri="{BB962C8B-B14F-4D97-AF65-F5344CB8AC3E}">
        <p14:creationId xmlns:p14="http://schemas.microsoft.com/office/powerpoint/2010/main" val="69749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22E5725-82D9-4B10-B37F-56FC24D373EB}" type="datetimeFigureOut">
              <a:rPr lang="ru-RU" smtClean="0"/>
              <a:t>16.12.2020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81CE568-A031-4C60-B392-50BF997A96B0}" type="slidenum">
              <a:rPr lang="ru-RU" smtClean="0"/>
              <a:t>‹#›</a:t>
            </a:fld>
            <a:endParaRPr lang="ru-RU"/>
          </a:p>
        </p:txBody>
      </p:sp>
    </p:spTree>
    <p:extLst>
      <p:ext uri="{BB962C8B-B14F-4D97-AF65-F5344CB8AC3E}">
        <p14:creationId xmlns:p14="http://schemas.microsoft.com/office/powerpoint/2010/main" val="734789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2E5725-82D9-4B10-B37F-56FC24D373EB}" type="datetimeFigureOut">
              <a:rPr lang="ru-RU" smtClean="0"/>
              <a:t>16.12.2020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1CE568-A031-4C60-B392-50BF997A96B0}" type="slidenum">
              <a:rPr lang="ru-RU" smtClean="0"/>
              <a:t>‹#›</a:t>
            </a:fld>
            <a:endParaRPr lang="ru-RU"/>
          </a:p>
        </p:txBody>
      </p:sp>
    </p:spTree>
    <p:extLst>
      <p:ext uri="{BB962C8B-B14F-4D97-AF65-F5344CB8AC3E}">
        <p14:creationId xmlns:p14="http://schemas.microsoft.com/office/powerpoint/2010/main" val="1654292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7"/>
            <a:ext cx="10515600" cy="4497631"/>
          </a:xfrm>
        </p:spPr>
        <p:txBody>
          <a:bodyPr>
            <a:normAutofit fontScale="90000"/>
          </a:bodyPr>
          <a:lstStyle/>
          <a:p>
            <a:pPr>
              <a:lnSpc>
                <a:spcPct val="107000"/>
              </a:lnSpc>
              <a:spcAft>
                <a:spcPts val="0"/>
              </a:spcAft>
            </a:pP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Tema 5 : </a:t>
            </a:r>
            <a:r>
              <a:rPr lang="sq-AL" sz="4800" b="1" dirty="0" smtClean="0">
                <a:latin typeface="Times New Roman" panose="02020603050405020304" pitchFamily="18" charset="0"/>
                <a:ea typeface="Times New Roman" panose="02020603050405020304" pitchFamily="18" charset="0"/>
                <a:cs typeface="Times New Roman" panose="02020603050405020304" pitchFamily="18" charset="0"/>
              </a:rPr>
              <a:t>Ýük </a:t>
            </a:r>
            <a:r>
              <a:rPr lang="sq-AL" sz="4800" b="1" dirty="0">
                <a:latin typeface="Times New Roman" panose="02020603050405020304" pitchFamily="18" charset="0"/>
                <a:ea typeface="Times New Roman" panose="02020603050405020304" pitchFamily="18" charset="0"/>
                <a:cs typeface="Times New Roman" panose="02020603050405020304" pitchFamily="18" charset="0"/>
              </a:rPr>
              <a:t>göteriji maşynlaryň </a:t>
            </a: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48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sq-AL" sz="4800" b="1" dirty="0" smtClean="0">
                <a:latin typeface="Times New Roman" panose="02020603050405020304" pitchFamily="18" charset="0"/>
                <a:ea typeface="Times New Roman" panose="02020603050405020304" pitchFamily="18" charset="0"/>
                <a:cs typeface="Times New Roman" panose="02020603050405020304" pitchFamily="18" charset="0"/>
              </a:rPr>
              <a:t>klassifikasiýasy</a:t>
            </a:r>
            <a:r>
              <a:rPr lang="tk-TM" sz="4800" dirty="0" smtClean="0">
                <a:latin typeface="Calibri" panose="020F0502020204030204" pitchFamily="34" charset="0"/>
                <a:ea typeface="Times New Roman" panose="02020603050405020304" pitchFamily="18" charset="0"/>
                <a:cs typeface="Times New Roman" panose="02020603050405020304" pitchFamily="18" charset="0"/>
              </a:rPr>
              <a:t> </a:t>
            </a:r>
            <a:r>
              <a:rPr lang="sq-AL" sz="4800" b="1" dirty="0" smtClean="0">
                <a:latin typeface="Times New Roman" panose="02020603050405020304" pitchFamily="18" charset="0"/>
                <a:ea typeface="Times New Roman" panose="02020603050405020304" pitchFamily="18" charset="0"/>
                <a:cs typeface="Times New Roman" panose="02020603050405020304" pitchFamily="18" charset="0"/>
              </a:rPr>
              <a:t>we </a:t>
            </a:r>
            <a:r>
              <a:rPr lang="sq-AL" sz="4800" b="1" dirty="0">
                <a:latin typeface="Times New Roman" panose="02020603050405020304" pitchFamily="18" charset="0"/>
                <a:ea typeface="Times New Roman" panose="02020603050405020304" pitchFamily="18" charset="0"/>
                <a:cs typeface="Times New Roman" panose="02020603050405020304" pitchFamily="18" charset="0"/>
              </a:rPr>
              <a:t>niýetlenilişi.</a:t>
            </a:r>
            <a:r>
              <a:rPr lang="ru-RU" sz="4800"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4800" dirty="0" smtClean="0">
                <a:effectLst/>
                <a:latin typeface="Calibri" panose="020F0502020204030204" pitchFamily="34" charset="0"/>
                <a:ea typeface="Calibri" panose="020F0502020204030204" pitchFamily="34" charset="0"/>
                <a:cs typeface="Times New Roman" panose="02020603050405020304" pitchFamily="18" charset="0"/>
              </a:rPr>
            </a:br>
            <a:r>
              <a:rPr lang="tk-TM" sz="4800" b="1" dirty="0" smtClean="0">
                <a:effectLst/>
                <a:latin typeface="Times New Roman" panose="02020603050405020304" pitchFamily="18" charset="0"/>
                <a:ea typeface="Calibri" panose="020F0502020204030204" pitchFamily="34" charset="0"/>
                <a:cs typeface="Times New Roman" panose="02020603050405020304" pitchFamily="18" charset="0"/>
              </a:rPr>
              <a:t>1. </a:t>
            </a:r>
            <a:r>
              <a:rPr lang="sq-AL" sz="4800" b="1" dirty="0" smtClean="0">
                <a:latin typeface="Times New Roman" panose="02020603050405020304" pitchFamily="18" charset="0"/>
                <a:ea typeface="Times New Roman" panose="02020603050405020304" pitchFamily="18" charset="0"/>
                <a:cs typeface="Times New Roman" panose="02020603050405020304" pitchFamily="18" charset="0"/>
              </a:rPr>
              <a:t>Görnüşleri </a:t>
            </a:r>
            <a:r>
              <a:rPr lang="sq-AL" sz="4800" b="1" dirty="0">
                <a:latin typeface="Times New Roman" panose="02020603050405020304" pitchFamily="18" charset="0"/>
                <a:ea typeface="Times New Roman" panose="02020603050405020304" pitchFamily="18" charset="0"/>
                <a:cs typeface="Times New Roman" panose="02020603050405020304" pitchFamily="18" charset="0"/>
              </a:rPr>
              <a:t>we kesgitlenilişi. </a:t>
            </a: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sq-AL" sz="4800" b="1" dirty="0" smtClean="0">
                <a:latin typeface="Times New Roman" panose="02020603050405020304" pitchFamily="18" charset="0"/>
                <a:ea typeface="Times New Roman" panose="02020603050405020304" pitchFamily="18" charset="0"/>
                <a:cs typeface="Times New Roman" panose="02020603050405020304" pitchFamily="18" charset="0"/>
              </a:rPr>
              <a:t>Gelijekde </a:t>
            </a:r>
            <a:r>
              <a:rPr lang="sq-AL" sz="4800" b="1" dirty="0">
                <a:latin typeface="Times New Roman" panose="02020603050405020304" pitchFamily="18" charset="0"/>
                <a:ea typeface="Times New Roman" panose="02020603050405020304" pitchFamily="18" charset="0"/>
                <a:cs typeface="Times New Roman" panose="02020603050405020304" pitchFamily="18" charset="0"/>
              </a:rPr>
              <a:t>ösüş ugry</a:t>
            </a:r>
            <a:r>
              <a:rPr lang="ru-RU" sz="48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3. </a:t>
            </a:r>
            <a:r>
              <a:rPr lang="sq-AL" sz="4800" b="1" dirty="0" smtClean="0">
                <a:latin typeface="Times New Roman" panose="02020603050405020304" pitchFamily="18" charset="0"/>
                <a:ea typeface="Times New Roman" panose="02020603050405020304" pitchFamily="18" charset="0"/>
                <a:cs typeface="Times New Roman" panose="02020603050405020304" pitchFamily="18" charset="0"/>
              </a:rPr>
              <a:t>Esasy </a:t>
            </a:r>
            <a:r>
              <a:rPr lang="sq-AL" sz="4800" b="1" dirty="0">
                <a:latin typeface="Times New Roman" panose="02020603050405020304" pitchFamily="18" charset="0"/>
                <a:ea typeface="Times New Roman" panose="02020603050405020304" pitchFamily="18" charset="0"/>
                <a:cs typeface="Times New Roman" panose="02020603050405020304" pitchFamily="18" charset="0"/>
              </a:rPr>
              <a:t>parametrleri we udel görkezijileri. </a:t>
            </a: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4. </a:t>
            </a:r>
            <a:r>
              <a:rPr lang="sq-AL" sz="4800" b="1" dirty="0" smtClean="0">
                <a:latin typeface="Times New Roman" panose="02020603050405020304" pitchFamily="18" charset="0"/>
                <a:ea typeface="Times New Roman" panose="02020603050405020304" pitchFamily="18" charset="0"/>
                <a:cs typeface="Times New Roman" panose="02020603050405020304" pitchFamily="18" charset="0"/>
              </a:rPr>
              <a:t>Ýük </a:t>
            </a:r>
            <a:r>
              <a:rPr lang="sq-AL" sz="4800" b="1" dirty="0">
                <a:latin typeface="Times New Roman" panose="02020603050405020304" pitchFamily="18" charset="0"/>
                <a:ea typeface="Times New Roman" panose="02020603050405020304" pitchFamily="18" charset="0"/>
                <a:cs typeface="Times New Roman" panose="02020603050405020304" pitchFamily="18" charset="0"/>
              </a:rPr>
              <a:t>göteriji maşynlara gözegçilik we </a:t>
            </a: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48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sq-AL" sz="4800" b="1" dirty="0" smtClean="0">
                <a:latin typeface="Times New Roman" panose="02020603050405020304" pitchFamily="18" charset="0"/>
                <a:ea typeface="Times New Roman" panose="02020603050405020304" pitchFamily="18" charset="0"/>
                <a:cs typeface="Times New Roman" panose="02020603050405020304" pitchFamily="18" charset="0"/>
              </a:rPr>
              <a:t>olara</a:t>
            </a: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sq-AL" sz="4800" b="1" dirty="0" smtClean="0">
                <a:latin typeface="Times New Roman" panose="02020603050405020304" pitchFamily="18" charset="0"/>
                <a:ea typeface="Times New Roman" panose="02020603050405020304" pitchFamily="18" charset="0"/>
                <a:cs typeface="Times New Roman" panose="02020603050405020304" pitchFamily="18" charset="0"/>
              </a:rPr>
              <a:t>täsir </a:t>
            </a:r>
            <a:r>
              <a:rPr lang="sq-AL" sz="4800" b="1" dirty="0">
                <a:latin typeface="Times New Roman" panose="02020603050405020304" pitchFamily="18" charset="0"/>
                <a:ea typeface="Times New Roman" panose="02020603050405020304" pitchFamily="18" charset="0"/>
                <a:cs typeface="Times New Roman" panose="02020603050405020304" pitchFamily="18" charset="0"/>
              </a:rPr>
              <a:t>edýän güýçler.</a:t>
            </a:r>
            <a:r>
              <a:rPr lang="ru-RU" sz="4800" b="1" dirty="0" smtClean="0">
                <a:effectLst/>
                <a:latin typeface="Times New Roman" panose="02020603050405020304" pitchFamily="18" charset="0"/>
                <a:ea typeface="Calibri" panose="020F0502020204030204" pitchFamily="34" charset="0"/>
                <a:cs typeface="Times New Roman" panose="02020603050405020304" pitchFamily="18" charset="0"/>
              </a:rPr>
              <a:t/>
            </a:r>
            <a:br>
              <a:rPr lang="ru-RU" sz="4800" b="1" dirty="0" smtClean="0">
                <a:effectLst/>
                <a:latin typeface="Times New Roman" panose="02020603050405020304" pitchFamily="18" charset="0"/>
                <a:ea typeface="Calibri" panose="020F0502020204030204" pitchFamily="34" charset="0"/>
                <a:cs typeface="Times New Roman" panose="02020603050405020304" pitchFamily="18" charset="0"/>
              </a:rPr>
            </a:br>
            <a:r>
              <a:rPr lang="tk-TM" sz="4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4800" b="1" dirty="0" err="1" smtClean="0">
                <a:latin typeface="Times New Roman" panose="02020603050405020304" pitchFamily="18" charset="0"/>
                <a:ea typeface="Times New Roman" panose="02020603050405020304" pitchFamily="18" charset="0"/>
                <a:cs typeface="Times New Roman" panose="02020603050405020304" pitchFamily="18" charset="0"/>
              </a:rPr>
              <a:t>Netije</a:t>
            </a:r>
            <a:r>
              <a:rPr lang="ru-RU" sz="4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4800" b="1" dirty="0">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831850" y="4589464"/>
            <a:ext cx="10515600" cy="246306"/>
          </a:xfrm>
        </p:spPr>
        <p:txBody>
          <a:bodyPr>
            <a:normAutofit fontScale="55000" lnSpcReduction="20000"/>
          </a:bodyPr>
          <a:lstStyle/>
          <a:p>
            <a:endParaRPr lang="ru-RU" dirty="0"/>
          </a:p>
        </p:txBody>
      </p:sp>
    </p:spTree>
    <p:extLst>
      <p:ext uri="{BB962C8B-B14F-4D97-AF65-F5344CB8AC3E}">
        <p14:creationId xmlns:p14="http://schemas.microsoft.com/office/powerpoint/2010/main" val="432145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Заголовок 1"/>
              <p:cNvSpPr>
                <a:spLocks noGrp="1"/>
              </p:cNvSpPr>
              <p:nvPr>
                <p:ph type="title"/>
              </p:nvPr>
            </p:nvSpPr>
            <p:spPr>
              <a:xfrm>
                <a:off x="263769" y="0"/>
                <a:ext cx="11746523" cy="6101862"/>
              </a:xfrm>
            </p:spPr>
            <p:txBody>
              <a:bodyPr>
                <a:normAutofit fontScale="90000"/>
              </a:bodyPr>
              <a:lstStyle/>
              <a:p>
                <a:r>
                  <a:rPr lang="en-US" sz="6000" b="1" dirty="0" smtClean="0">
                    <a:solidFill>
                      <a:srgbClr val="000000"/>
                    </a:solidFill>
                    <a:latin typeface="Times New Roman" panose="02020603050405020304" pitchFamily="18" charset="0"/>
                  </a:rPr>
                  <a:t>Inersiýa</a:t>
                </a:r>
                <a:r>
                  <a:rPr lang="en-US" sz="6000" b="1" dirty="0">
                    <a:solidFill>
                      <a:srgbClr val="000000"/>
                    </a:solidFill>
                    <a:latin typeface="Times New Roman" panose="02020603050405020304" pitchFamily="18" charset="0"/>
                  </a:rPr>
                  <a:t> </a:t>
                </a:r>
                <a:r>
                  <a:rPr lang="en-US" sz="6000" b="1" dirty="0" err="1" smtClean="0">
                    <a:solidFill>
                      <a:srgbClr val="000000"/>
                    </a:solidFill>
                    <a:latin typeface="Times New Roman" panose="02020603050405020304" pitchFamily="18" charset="0"/>
                  </a:rPr>
                  <a:t>momenti</a:t>
                </a:r>
                <a:r>
                  <a:rPr lang="tk-TM" sz="6000" b="1" dirty="0" smtClean="0">
                    <a:solidFill>
                      <a:srgbClr val="000000"/>
                    </a:solidFill>
                    <a:latin typeface="Times New Roman" panose="02020603050405020304" pitchFamily="18" charset="0"/>
                  </a:rPr>
                  <a:t>:</a:t>
                </a:r>
                <a:r>
                  <a:rPr lang="tk-TM" sz="6000" dirty="0" smtClean="0">
                    <a:solidFill>
                      <a:srgbClr val="000000"/>
                    </a:solidFill>
                    <a:latin typeface="Times New Roman" panose="02020603050405020304" pitchFamily="18" charset="0"/>
                  </a:rPr>
                  <a:t/>
                </a:r>
                <a:br>
                  <a:rPr lang="tk-TM" sz="6000" dirty="0" smtClean="0">
                    <a:solidFill>
                      <a:srgbClr val="000000"/>
                    </a:solidFill>
                    <a:latin typeface="Times New Roman" panose="02020603050405020304" pitchFamily="18" charset="0"/>
                  </a:rPr>
                </a:br>
                <a:r>
                  <a:rPr lang="tk-TM" sz="6000" dirty="0" smtClean="0">
                    <a:solidFill>
                      <a:srgbClr val="000000"/>
                    </a:solidFill>
                    <a:latin typeface="Times New Roman" panose="02020603050405020304" pitchFamily="18" charset="0"/>
                  </a:rPr>
                  <a:t/>
                </a:r>
                <a:br>
                  <a:rPr lang="tk-TM" sz="6000" dirty="0" smtClean="0">
                    <a:solidFill>
                      <a:srgbClr val="000000"/>
                    </a:solidFill>
                    <a:latin typeface="Times New Roman" panose="02020603050405020304" pitchFamily="18" charset="0"/>
                  </a:rPr>
                </a:br>
                <a:r>
                  <a:rPr lang="en-US" sz="6000" dirty="0" smtClean="0">
                    <a:solidFill>
                      <a:srgbClr val="000000"/>
                    </a:solidFill>
                    <a:latin typeface="Times New Roman" panose="02020603050405020304" pitchFamily="18" charset="0"/>
                  </a:rPr>
                  <a:t> </a:t>
                </a:r>
                <a:r>
                  <a:rPr lang="tk-TM" sz="6000" b="1" dirty="0" smtClean="0">
                    <a:solidFill>
                      <a:schemeClr val="accent5">
                        <a:lumMod val="75000"/>
                      </a:schemeClr>
                    </a:solidFill>
                    <a:latin typeface="Times New Roman" panose="02020603050405020304" pitchFamily="18" charset="0"/>
                  </a:rPr>
                  <a:t>J</a:t>
                </a:r>
                <a14:m>
                  <m:oMath xmlns:m="http://schemas.openxmlformats.org/officeDocument/2006/math">
                    <m:r>
                      <a:rPr lang="en-US" sz="6000" b="1" i="1" smtClean="0">
                        <a:solidFill>
                          <a:schemeClr val="accent5">
                            <a:lumMod val="75000"/>
                          </a:schemeClr>
                        </a:solidFill>
                        <a:latin typeface="Cambria Math" panose="02040503050406030204" pitchFamily="18" charset="0"/>
                      </a:rPr>
                      <m:t>=</m:t>
                    </m:r>
                    <m:r>
                      <a:rPr lang="tk-TM" sz="6000" b="1" i="1" smtClean="0">
                        <a:solidFill>
                          <a:schemeClr val="accent5">
                            <a:lumMod val="75000"/>
                          </a:schemeClr>
                        </a:solidFill>
                        <a:latin typeface="Cambria Math" panose="02040503050406030204" pitchFamily="18" charset="0"/>
                      </a:rPr>
                      <m:t>𝒎</m:t>
                    </m:r>
                    <m:sSup>
                      <m:sSupPr>
                        <m:ctrlPr>
                          <a:rPr lang="en-US" sz="6000" b="1" i="1" smtClean="0">
                            <a:solidFill>
                              <a:schemeClr val="accent5">
                                <a:lumMod val="75000"/>
                              </a:schemeClr>
                            </a:solidFill>
                            <a:latin typeface="Cambria Math" panose="02040503050406030204" pitchFamily="18" charset="0"/>
                          </a:rPr>
                        </m:ctrlPr>
                      </m:sSupPr>
                      <m:e>
                        <m:r>
                          <m:rPr>
                            <m:nor/>
                          </m:rPr>
                          <a:rPr lang="en-US" sz="6000" b="1" dirty="0">
                            <a:solidFill>
                              <a:schemeClr val="accent5">
                                <a:lumMod val="75000"/>
                              </a:schemeClr>
                            </a:solidFill>
                            <a:latin typeface="Times New Roman" panose="02020603050405020304" pitchFamily="18" charset="0"/>
                          </a:rPr>
                          <m:t> </m:t>
                        </m:r>
                        <m:r>
                          <m:rPr>
                            <m:nor/>
                          </m:rPr>
                          <a:rPr lang="en-US" sz="6000" b="1" i="1" dirty="0">
                            <a:solidFill>
                              <a:schemeClr val="accent5">
                                <a:lumMod val="75000"/>
                              </a:schemeClr>
                            </a:solidFill>
                            <a:latin typeface="Times New Roman" panose="02020603050405020304" pitchFamily="18" charset="0"/>
                          </a:rPr>
                          <m:t>r</m:t>
                        </m:r>
                        <m:r>
                          <m:rPr>
                            <m:nor/>
                          </m:rPr>
                          <a:rPr lang="en-US" sz="4000" b="1" i="1" dirty="0">
                            <a:solidFill>
                              <a:schemeClr val="accent5">
                                <a:lumMod val="75000"/>
                              </a:schemeClr>
                            </a:solidFill>
                            <a:latin typeface="Times New Roman" panose="02020603050405020304" pitchFamily="18" charset="0"/>
                          </a:rPr>
                          <m:t>in</m:t>
                        </m:r>
                      </m:e>
                      <m:sup>
                        <m:r>
                          <a:rPr lang="en-US" sz="6000" b="1" i="1" smtClean="0">
                            <a:solidFill>
                              <a:schemeClr val="accent5">
                                <a:lumMod val="75000"/>
                              </a:schemeClr>
                            </a:solidFill>
                            <a:latin typeface="Cambria Math" panose="02040503050406030204" pitchFamily="18" charset="0"/>
                          </a:rPr>
                          <m:t>𝟐</m:t>
                        </m:r>
                      </m:sup>
                    </m:sSup>
                  </m:oMath>
                </a14:m>
                <a:r>
                  <a:rPr lang="tk-TM" sz="6000" dirty="0" smtClean="0"/>
                  <a:t>  </a:t>
                </a:r>
                <a:r>
                  <a:rPr lang="tk-TM" sz="6000" i="1" dirty="0" smtClean="0">
                    <a:solidFill>
                      <a:srgbClr val="00B050"/>
                    </a:solidFill>
                    <a:latin typeface="Times New Roman" panose="02020603050405020304" pitchFamily="18" charset="0"/>
                    <a:cs typeface="Times New Roman" panose="02020603050405020304" pitchFamily="18" charset="0"/>
                  </a:rPr>
                  <a:t>ýa-da</a:t>
                </a:r>
                <a:r>
                  <a:rPr lang="tk-TM" sz="6000" i="1" dirty="0" smtClean="0">
                    <a:latin typeface="Times New Roman" panose="02020603050405020304" pitchFamily="18" charset="0"/>
                    <a:cs typeface="Times New Roman" panose="02020603050405020304" pitchFamily="18" charset="0"/>
                  </a:rPr>
                  <a:t>  </a:t>
                </a:r>
                <a:r>
                  <a:rPr lang="tk-TM" sz="6000" b="1" dirty="0" smtClean="0">
                    <a:solidFill>
                      <a:schemeClr val="accent5">
                        <a:lumMod val="75000"/>
                      </a:schemeClr>
                    </a:solidFill>
                    <a:latin typeface="Times New Roman" panose="02020603050405020304" pitchFamily="18" charset="0"/>
                  </a:rPr>
                  <a:t>J</a:t>
                </a:r>
                <a14:m>
                  <m:oMath xmlns:m="http://schemas.openxmlformats.org/officeDocument/2006/math">
                    <m:r>
                      <a:rPr lang="en-US" sz="6000" b="1" i="1">
                        <a:solidFill>
                          <a:schemeClr val="accent5">
                            <a:lumMod val="75000"/>
                          </a:schemeClr>
                        </a:solidFill>
                        <a:latin typeface="Cambria Math" panose="02040503050406030204" pitchFamily="18" charset="0"/>
                      </a:rPr>
                      <m:t>=</m:t>
                    </m:r>
                    <m:r>
                      <a:rPr lang="tk-TM" sz="6000" b="1" i="1">
                        <a:solidFill>
                          <a:schemeClr val="accent5">
                            <a:lumMod val="75000"/>
                          </a:schemeClr>
                        </a:solidFill>
                        <a:latin typeface="Cambria Math" panose="02040503050406030204" pitchFamily="18" charset="0"/>
                      </a:rPr>
                      <m:t>𝒎</m:t>
                    </m:r>
                    <m:r>
                      <a:rPr lang="tk-TM" sz="6000" b="1" i="1" smtClean="0">
                        <a:solidFill>
                          <a:schemeClr val="accent5">
                            <a:lumMod val="75000"/>
                          </a:schemeClr>
                        </a:solidFill>
                        <a:latin typeface="Cambria Math" panose="02040503050406030204" pitchFamily="18" charset="0"/>
                      </a:rPr>
                      <m:t> </m:t>
                    </m:r>
                    <m:sSup>
                      <m:sSupPr>
                        <m:ctrlPr>
                          <a:rPr lang="en-US" sz="6000" b="1" i="1">
                            <a:solidFill>
                              <a:schemeClr val="accent5">
                                <a:lumMod val="75000"/>
                              </a:schemeClr>
                            </a:solidFill>
                            <a:latin typeface="Cambria Math" panose="02040503050406030204" pitchFamily="18" charset="0"/>
                          </a:rPr>
                        </m:ctrlPr>
                      </m:sSupPr>
                      <m:e>
                        <m:r>
                          <m:rPr>
                            <m:nor/>
                          </m:rPr>
                          <a:rPr lang="en-US" sz="6000" b="1" i="1" dirty="0">
                            <a:solidFill>
                              <a:schemeClr val="accent5">
                                <a:lumMod val="75000"/>
                              </a:schemeClr>
                            </a:solidFill>
                            <a:latin typeface="Times New Roman" panose="02020603050405020304" pitchFamily="18" charset="0"/>
                          </a:rPr>
                          <m:t>D</m:t>
                        </m:r>
                        <m:r>
                          <m:rPr>
                            <m:nor/>
                          </m:rPr>
                          <a:rPr lang="en-US" sz="4000" b="1" i="1" dirty="0">
                            <a:solidFill>
                              <a:schemeClr val="accent5">
                                <a:lumMod val="75000"/>
                              </a:schemeClr>
                            </a:solidFill>
                            <a:latin typeface="Times New Roman" panose="02020603050405020304" pitchFamily="18" charset="0"/>
                          </a:rPr>
                          <m:t>in</m:t>
                        </m:r>
                      </m:e>
                      <m:sup>
                        <m:r>
                          <a:rPr lang="en-US" sz="6000" b="1" i="1">
                            <a:solidFill>
                              <a:schemeClr val="accent5">
                                <a:lumMod val="75000"/>
                              </a:schemeClr>
                            </a:solidFill>
                            <a:latin typeface="Cambria Math" panose="02040503050406030204" pitchFamily="18" charset="0"/>
                          </a:rPr>
                          <m:t>𝟐</m:t>
                        </m:r>
                      </m:sup>
                    </m:sSup>
                  </m:oMath>
                </a14:m>
                <a:r>
                  <a:rPr lang="tk-TM" sz="6000" b="1" i="1" dirty="0" smtClean="0">
                    <a:solidFill>
                      <a:schemeClr val="accent5">
                        <a:lumMod val="75000"/>
                      </a:schemeClr>
                    </a:solidFill>
                    <a:latin typeface="Times New Roman" panose="02020603050405020304" pitchFamily="18" charset="0"/>
                    <a:cs typeface="Times New Roman" panose="02020603050405020304" pitchFamily="18" charset="0"/>
                  </a:rPr>
                  <a:t>/4, </a:t>
                </a:r>
                <a:r>
                  <a:rPr lang="tk-TM" sz="6000" i="1" dirty="0" smtClean="0">
                    <a:solidFill>
                      <a:srgbClr val="FF0000"/>
                    </a:solidFill>
                    <a:latin typeface="Times New Roman" panose="02020603050405020304" pitchFamily="18" charset="0"/>
                    <a:cs typeface="Times New Roman" panose="02020603050405020304" pitchFamily="18" charset="0"/>
                  </a:rPr>
                  <a:t>kg·m</a:t>
                </a:r>
                <a:r>
                  <a:rPr lang="tk-TM" sz="6000" i="1" dirty="0" smtClean="0">
                    <a:latin typeface="Times New Roman" panose="02020603050405020304" pitchFamily="18" charset="0"/>
                    <a:cs typeface="Times New Roman" panose="02020603050405020304" pitchFamily="18" charset="0"/>
                  </a:rPr>
                  <a:t/>
                </a:r>
                <a:br>
                  <a:rPr lang="tk-TM" sz="6000" i="1" dirty="0" smtClean="0">
                    <a:latin typeface="Times New Roman" panose="02020603050405020304" pitchFamily="18" charset="0"/>
                    <a:cs typeface="Times New Roman" panose="02020603050405020304" pitchFamily="18" charset="0"/>
                  </a:rPr>
                </a:br>
                <a:r>
                  <a:rPr lang="tk-TM" sz="6000" i="1" dirty="0" smtClean="0">
                    <a:latin typeface="Times New Roman" panose="02020603050405020304" pitchFamily="18" charset="0"/>
                    <a:cs typeface="Times New Roman" panose="02020603050405020304" pitchFamily="18" charset="0"/>
                  </a:rPr>
                  <a:t/>
                </a:r>
                <a:br>
                  <a:rPr lang="tk-TM" sz="6000" i="1" dirty="0" smtClean="0">
                    <a:latin typeface="Times New Roman" panose="02020603050405020304" pitchFamily="18" charset="0"/>
                    <a:cs typeface="Times New Roman" panose="02020603050405020304" pitchFamily="18" charset="0"/>
                  </a:rPr>
                </a:br>
                <a:r>
                  <a:rPr lang="en-US" sz="6000" b="1" i="1" dirty="0">
                    <a:solidFill>
                      <a:srgbClr val="0070C0"/>
                    </a:solidFill>
                    <a:latin typeface="Times New Roman" panose="02020603050405020304" pitchFamily="18" charset="0"/>
                  </a:rPr>
                  <a:t>m</a:t>
                </a:r>
                <a:r>
                  <a:rPr lang="en-US" sz="6000" b="1" i="1" dirty="0">
                    <a:solidFill>
                      <a:srgbClr val="000000"/>
                    </a:solidFill>
                    <a:latin typeface="Times New Roman" panose="02020603050405020304" pitchFamily="18" charset="0"/>
                  </a:rPr>
                  <a:t> </a:t>
                </a:r>
                <a:r>
                  <a:rPr lang="en-US" sz="6000" dirty="0" smtClean="0">
                    <a:solidFill>
                      <a:srgbClr val="000000"/>
                    </a:solidFill>
                    <a:latin typeface="Times New Roman" panose="02020603050405020304" pitchFamily="18" charset="0"/>
                  </a:rPr>
                  <a:t>-</a:t>
                </a:r>
                <a:r>
                  <a:rPr lang="en-US" sz="6000" dirty="0" err="1" smtClean="0">
                    <a:solidFill>
                      <a:srgbClr val="000000"/>
                    </a:solidFill>
                    <a:latin typeface="Times New Roman" panose="02020603050405020304" pitchFamily="18" charset="0"/>
                  </a:rPr>
                  <a:t>jisimiň</a:t>
                </a:r>
                <a:r>
                  <a:rPr lang="en-US" sz="6000" dirty="0" smtClean="0">
                    <a:solidFill>
                      <a:srgbClr val="000000"/>
                    </a:solidFill>
                    <a:latin typeface="Times New Roman" panose="02020603050405020304" pitchFamily="18" charset="0"/>
                  </a:rPr>
                  <a:t> </a:t>
                </a:r>
                <a:r>
                  <a:rPr lang="en-US" sz="6000" dirty="0" err="1">
                    <a:solidFill>
                      <a:srgbClr val="000000"/>
                    </a:solidFill>
                    <a:latin typeface="Times New Roman" panose="02020603050405020304" pitchFamily="18" charset="0"/>
                  </a:rPr>
                  <a:t>agramy</a:t>
                </a:r>
                <a:r>
                  <a:rPr lang="en-US" sz="6000" dirty="0">
                    <a:solidFill>
                      <a:srgbClr val="000000"/>
                    </a:solidFill>
                    <a:latin typeface="Times New Roman" panose="02020603050405020304" pitchFamily="18" charset="0"/>
                  </a:rPr>
                  <a:t> (</a:t>
                </a:r>
                <a:r>
                  <a:rPr lang="en-US" sz="6000" i="1" dirty="0">
                    <a:solidFill>
                      <a:srgbClr val="000000"/>
                    </a:solidFill>
                    <a:latin typeface="Times New Roman" panose="02020603050405020304" pitchFamily="18" charset="0"/>
                  </a:rPr>
                  <a:t>kg</a:t>
                </a:r>
                <a:r>
                  <a:rPr lang="en-US" sz="6000" dirty="0">
                    <a:solidFill>
                      <a:srgbClr val="000000"/>
                    </a:solidFill>
                    <a:latin typeface="Times New Roman" panose="02020603050405020304" pitchFamily="18" charset="0"/>
                  </a:rPr>
                  <a:t>), </a:t>
                </a:r>
                <a:r>
                  <a:rPr lang="tk-TM" sz="6000" dirty="0" smtClean="0">
                    <a:solidFill>
                      <a:srgbClr val="000000"/>
                    </a:solidFill>
                    <a:latin typeface="Times New Roman" panose="02020603050405020304" pitchFamily="18" charset="0"/>
                  </a:rPr>
                  <a:t/>
                </a:r>
                <a:br>
                  <a:rPr lang="tk-TM" sz="6000" dirty="0" smtClean="0">
                    <a:solidFill>
                      <a:srgbClr val="000000"/>
                    </a:solidFill>
                    <a:latin typeface="Times New Roman" panose="02020603050405020304" pitchFamily="18" charset="0"/>
                  </a:rPr>
                </a:br>
                <a:r>
                  <a:rPr lang="en-US" sz="6000" b="1" i="1" dirty="0" smtClean="0">
                    <a:solidFill>
                      <a:srgbClr val="0070C0"/>
                    </a:solidFill>
                    <a:latin typeface="Times New Roman" panose="02020603050405020304" pitchFamily="18" charset="0"/>
                  </a:rPr>
                  <a:t>D</a:t>
                </a:r>
                <a:r>
                  <a:rPr lang="en-US" sz="4000" b="1" i="1" dirty="0" smtClean="0">
                    <a:solidFill>
                      <a:srgbClr val="0070C0"/>
                    </a:solidFill>
                    <a:latin typeface="Times New Roman" panose="02020603050405020304" pitchFamily="18" charset="0"/>
                  </a:rPr>
                  <a:t>in</a:t>
                </a:r>
                <a:r>
                  <a:rPr lang="tk-TM" sz="4000" b="1" i="1" dirty="0" smtClean="0">
                    <a:solidFill>
                      <a:srgbClr val="0070C0"/>
                    </a:solidFill>
                    <a:latin typeface="Times New Roman" panose="02020603050405020304" pitchFamily="18" charset="0"/>
                  </a:rPr>
                  <a:t>,</a:t>
                </a:r>
                <a:r>
                  <a:rPr lang="en-US" sz="4000" b="1" i="1" dirty="0" smtClean="0">
                    <a:solidFill>
                      <a:srgbClr val="0070C0"/>
                    </a:solidFill>
                    <a:latin typeface="Times New Roman" panose="02020603050405020304" pitchFamily="18" charset="0"/>
                  </a:rPr>
                  <a:t> </a:t>
                </a:r>
                <a:r>
                  <a:rPr lang="en-US" sz="6000" b="1" i="1" dirty="0" err="1" smtClean="0">
                    <a:solidFill>
                      <a:srgbClr val="0070C0"/>
                    </a:solidFill>
                    <a:latin typeface="Times New Roman" panose="02020603050405020304" pitchFamily="18" charset="0"/>
                  </a:rPr>
                  <a:t>r</a:t>
                </a:r>
                <a:r>
                  <a:rPr lang="en-US" sz="4000" b="1" i="1" dirty="0" err="1" smtClean="0">
                    <a:solidFill>
                      <a:srgbClr val="0070C0"/>
                    </a:solidFill>
                    <a:latin typeface="Times New Roman" panose="02020603050405020304" pitchFamily="18" charset="0"/>
                  </a:rPr>
                  <a:t>in</a:t>
                </a:r>
                <a:r>
                  <a:rPr lang="en-US" sz="4000" b="1" i="1" dirty="0" smtClean="0">
                    <a:solidFill>
                      <a:srgbClr val="0070C0"/>
                    </a:solidFill>
                    <a:latin typeface="Times New Roman" panose="02020603050405020304" pitchFamily="18" charset="0"/>
                  </a:rPr>
                  <a:t> </a:t>
                </a:r>
                <a:r>
                  <a:rPr lang="tk-TM" sz="4000" b="1" dirty="0" smtClean="0">
                    <a:solidFill>
                      <a:srgbClr val="000000"/>
                    </a:solidFill>
                    <a:latin typeface="Times New Roman" panose="02020603050405020304" pitchFamily="18" charset="0"/>
                  </a:rPr>
                  <a:t>-</a:t>
                </a:r>
                <a:r>
                  <a:rPr lang="en-US" sz="6000" dirty="0" err="1" smtClean="0">
                    <a:solidFill>
                      <a:srgbClr val="000000"/>
                    </a:solidFill>
                    <a:latin typeface="Times New Roman" panose="02020603050405020304" pitchFamily="18" charset="0"/>
                  </a:rPr>
                  <a:t>inersiýanyň</a:t>
                </a:r>
                <a:r>
                  <a:rPr lang="en-US" sz="6000" dirty="0" smtClean="0">
                    <a:solidFill>
                      <a:srgbClr val="000000"/>
                    </a:solidFill>
                    <a:latin typeface="Times New Roman" panose="02020603050405020304" pitchFamily="18" charset="0"/>
                  </a:rPr>
                  <a:t> </a:t>
                </a:r>
                <a:r>
                  <a:rPr lang="en-US" sz="6000" dirty="0" err="1" smtClean="0">
                    <a:solidFill>
                      <a:srgbClr val="000000"/>
                    </a:solidFill>
                    <a:latin typeface="Times New Roman" panose="02020603050405020304" pitchFamily="18" charset="0"/>
                  </a:rPr>
                  <a:t>diametri</a:t>
                </a:r>
                <a:r>
                  <a:rPr lang="en-US" sz="6000" dirty="0" smtClean="0">
                    <a:solidFill>
                      <a:srgbClr val="000000"/>
                    </a:solidFill>
                    <a:latin typeface="Times New Roman" panose="02020603050405020304" pitchFamily="18" charset="0"/>
                  </a:rPr>
                  <a:t> </a:t>
                </a:r>
                <a:r>
                  <a:rPr lang="en-US" sz="6000" dirty="0">
                    <a:solidFill>
                      <a:srgbClr val="000000"/>
                    </a:solidFill>
                    <a:latin typeface="Times New Roman" panose="02020603050405020304" pitchFamily="18" charset="0"/>
                  </a:rPr>
                  <a:t>we </a:t>
                </a:r>
                <a:r>
                  <a:rPr lang="tk-TM" sz="6000" dirty="0" smtClean="0">
                    <a:solidFill>
                      <a:srgbClr val="000000"/>
                    </a:solidFill>
                    <a:latin typeface="Times New Roman" panose="02020603050405020304" pitchFamily="18" charset="0"/>
                  </a:rPr>
                  <a:t> </a:t>
                </a:r>
                <a:br>
                  <a:rPr lang="tk-TM" sz="6000" dirty="0" smtClean="0">
                    <a:solidFill>
                      <a:srgbClr val="000000"/>
                    </a:solidFill>
                    <a:latin typeface="Times New Roman" panose="02020603050405020304" pitchFamily="18" charset="0"/>
                  </a:rPr>
                </a:br>
                <a:r>
                  <a:rPr lang="tk-TM" sz="6000" dirty="0">
                    <a:solidFill>
                      <a:srgbClr val="000000"/>
                    </a:solidFill>
                    <a:latin typeface="Times New Roman" panose="02020603050405020304" pitchFamily="18" charset="0"/>
                  </a:rPr>
                  <a:t> </a:t>
                </a:r>
                <a:r>
                  <a:rPr lang="tk-TM" sz="6000" dirty="0" smtClean="0">
                    <a:solidFill>
                      <a:srgbClr val="000000"/>
                    </a:solidFill>
                    <a:latin typeface="Times New Roman" panose="02020603050405020304" pitchFamily="18" charset="0"/>
                  </a:rPr>
                  <a:t>           </a:t>
                </a:r>
                <a:r>
                  <a:rPr lang="en-US" sz="6000" dirty="0" err="1" smtClean="0">
                    <a:solidFill>
                      <a:srgbClr val="000000"/>
                    </a:solidFill>
                    <a:latin typeface="Times New Roman" panose="02020603050405020304" pitchFamily="18" charset="0"/>
                  </a:rPr>
                  <a:t>radiusy</a:t>
                </a:r>
                <a:r>
                  <a:rPr lang="en-US" sz="6000" dirty="0" smtClean="0">
                    <a:solidFill>
                      <a:srgbClr val="000000"/>
                    </a:solidFill>
                    <a:latin typeface="Times New Roman" panose="02020603050405020304" pitchFamily="18" charset="0"/>
                  </a:rPr>
                  <a:t> (</a:t>
                </a:r>
                <a:r>
                  <a:rPr lang="tk-TM" sz="6000" i="1" dirty="0" smtClean="0">
                    <a:solidFill>
                      <a:srgbClr val="000000"/>
                    </a:solidFill>
                    <a:latin typeface="Times New Roman" panose="02020603050405020304" pitchFamily="18" charset="0"/>
                  </a:rPr>
                  <a:t>m</a:t>
                </a:r>
                <a:r>
                  <a:rPr lang="en-US" sz="6000" dirty="0" smtClean="0">
                    <a:solidFill>
                      <a:srgbClr val="000000"/>
                    </a:solidFill>
                    <a:latin typeface="Times New Roman" panose="02020603050405020304" pitchFamily="18" charset="0"/>
                  </a:rPr>
                  <a:t>) </a:t>
                </a:r>
                <a:endParaRPr lang="ru-RU" sz="6000" i="1" dirty="0">
                  <a:latin typeface="Times New Roman" panose="02020603050405020304" pitchFamily="18" charset="0"/>
                  <a:cs typeface="Times New Roman" panose="02020603050405020304" pitchFamily="18" charset="0"/>
                </a:endParaRPr>
              </a:p>
            </p:txBody>
          </p:sp>
        </mc:Choice>
        <mc:Fallback xmlns="">
          <p:sp>
            <p:nvSpPr>
              <p:cNvPr id="2" name="Заголовок 1"/>
              <p:cNvSpPr>
                <a:spLocks noGrp="1" noRot="1" noChangeAspect="1" noMove="1" noResize="1" noEditPoints="1" noAdjustHandles="1" noChangeArrowheads="1" noChangeShapeType="1" noTextEdit="1"/>
              </p:cNvSpPr>
              <p:nvPr>
                <p:ph type="title"/>
              </p:nvPr>
            </p:nvSpPr>
            <p:spPr>
              <a:xfrm>
                <a:off x="263769" y="0"/>
                <a:ext cx="11746523" cy="6101862"/>
              </a:xfrm>
              <a:blipFill>
                <a:blip r:embed="rId2"/>
                <a:stretch>
                  <a:fillRect l="-2750"/>
                </a:stretch>
              </a:blipFill>
            </p:spPr>
            <p:txBody>
              <a:bodyPr/>
              <a:lstStyle/>
              <a:p>
                <a:r>
                  <a:rPr lang="ru-RU">
                    <a:noFill/>
                  </a:rPr>
                  <a:t> </a:t>
                </a:r>
              </a:p>
            </p:txBody>
          </p:sp>
        </mc:Fallback>
      </mc:AlternateContent>
    </p:spTree>
    <p:extLst>
      <p:ext uri="{BB962C8B-B14F-4D97-AF65-F5344CB8AC3E}">
        <p14:creationId xmlns:p14="http://schemas.microsoft.com/office/powerpoint/2010/main" val="2456801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6524" y="1802424"/>
            <a:ext cx="11992707" cy="2919045"/>
          </a:xfrm>
        </p:spPr>
        <p:txBody>
          <a:bodyPr>
            <a:normAutofit fontScale="90000"/>
          </a:bodyPr>
          <a:lstStyle/>
          <a:p>
            <a:r>
              <a:rPr lang="en-US" sz="5400" b="1" dirty="0" err="1" smtClean="0">
                <a:solidFill>
                  <a:srgbClr val="000000"/>
                </a:solidFill>
                <a:latin typeface="Times New Roman" panose="02020603050405020304" pitchFamily="18" charset="0"/>
              </a:rPr>
              <a:t>Şemal</a:t>
            </a:r>
            <a:r>
              <a:rPr lang="tk-TM" sz="5400" b="1" dirty="0" smtClean="0">
                <a:solidFill>
                  <a:srgbClr val="000000"/>
                </a:solidFill>
                <a:latin typeface="Times New Roman" panose="02020603050405020304" pitchFamily="18" charset="0"/>
              </a:rPr>
              <a:t>yň</a:t>
            </a:r>
            <a:r>
              <a:rPr lang="en-US"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güýji</a:t>
            </a:r>
            <a:r>
              <a:rPr lang="tk-TM" sz="5400" b="1" dirty="0" smtClean="0">
                <a:solidFill>
                  <a:srgbClr val="000000"/>
                </a:solidFill>
                <a:latin typeface="Times New Roman" panose="02020603050405020304" pitchFamily="18" charset="0"/>
              </a:rPr>
              <a:t>:</a:t>
            </a:r>
            <a:r>
              <a:rPr lang="tk-TM"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t>
            </a:r>
            <a:r>
              <a:rPr lang="el-GR" sz="6000" b="1" i="1" dirty="0" smtClean="0">
                <a:solidFill>
                  <a:srgbClr val="0070C0"/>
                </a:solidFill>
                <a:latin typeface="Times New Roman" panose="02020603050405020304" pitchFamily="18" charset="0"/>
              </a:rPr>
              <a:t>ω </a:t>
            </a:r>
            <a:r>
              <a:rPr lang="el-GR" sz="6000" b="1" i="1" dirty="0">
                <a:solidFill>
                  <a:srgbClr val="0070C0"/>
                </a:solidFill>
                <a:latin typeface="Times New Roman" panose="02020603050405020304" pitchFamily="18" charset="0"/>
              </a:rPr>
              <a:t>= </a:t>
            </a:r>
            <a:r>
              <a:rPr lang="el-GR" sz="6000" b="1" i="1" dirty="0" smtClean="0">
                <a:solidFill>
                  <a:srgbClr val="0070C0"/>
                </a:solidFill>
                <a:latin typeface="Times New Roman" panose="02020603050405020304" pitchFamily="18" charset="0"/>
              </a:rPr>
              <a:t>9,81·</a:t>
            </a:r>
            <a:r>
              <a:rPr lang="en-US" sz="6000" b="1" i="1" dirty="0" smtClean="0">
                <a:solidFill>
                  <a:srgbClr val="0070C0"/>
                </a:solidFill>
                <a:latin typeface="Times New Roman" panose="02020603050405020304" pitchFamily="18" charset="0"/>
              </a:rPr>
              <a:t>q</a:t>
            </a:r>
            <a:r>
              <a:rPr lang="tk-TM" sz="6000" b="1" i="1" dirty="0">
                <a:solidFill>
                  <a:srgbClr val="0070C0"/>
                </a:solidFill>
                <a:latin typeface="Times New Roman" panose="02020603050405020304" pitchFamily="18" charset="0"/>
              </a:rPr>
              <a:t>˳</a:t>
            </a:r>
            <a:r>
              <a:rPr lang="en-US" sz="6000" b="1" i="1" dirty="0" smtClean="0">
                <a:solidFill>
                  <a:srgbClr val="0070C0"/>
                </a:solidFill>
                <a:latin typeface="Times New Roman" panose="02020603050405020304" pitchFamily="18" charset="0"/>
              </a:rPr>
              <a:t>·</a:t>
            </a:r>
            <a:r>
              <a:rPr lang="en-US" sz="6000" b="1" i="1" dirty="0" err="1" smtClean="0">
                <a:solidFill>
                  <a:srgbClr val="0070C0"/>
                </a:solidFill>
                <a:latin typeface="Times New Roman" panose="02020603050405020304" pitchFamily="18" charset="0"/>
              </a:rPr>
              <a:t>n·c</a:t>
            </a:r>
            <a:r>
              <a:rPr lang="tk-TM" sz="6000" b="1" i="1" dirty="0" smtClean="0">
                <a:solidFill>
                  <a:srgbClr val="0070C0"/>
                </a:solidFill>
                <a:latin typeface="Times New Roman" panose="02020603050405020304" pitchFamily="18" charset="0"/>
              </a:rPr>
              <a:t> </a:t>
            </a:r>
            <a:r>
              <a:rPr lang="en-US" sz="6000" dirty="0" smtClean="0">
                <a:solidFill>
                  <a:srgbClr val="0070C0"/>
                </a:solidFill>
                <a:latin typeface="Times New Roman" panose="02020603050405020304" pitchFamily="18" charset="0"/>
              </a:rPr>
              <a:t>, </a:t>
            </a:r>
            <a:r>
              <a:rPr lang="tk-TM" sz="6000" dirty="0" smtClean="0">
                <a:solidFill>
                  <a:srgbClr val="0070C0"/>
                </a:solidFill>
                <a:latin typeface="Times New Roman" panose="02020603050405020304" pitchFamily="18" charset="0"/>
              </a:rPr>
              <a:t> </a:t>
            </a:r>
            <a:r>
              <a:rPr lang="en-US" sz="5300" dirty="0" smtClean="0">
                <a:solidFill>
                  <a:srgbClr val="FF0000"/>
                </a:solidFill>
                <a:latin typeface="Times New Roman" panose="02020603050405020304" pitchFamily="18" charset="0"/>
              </a:rPr>
              <a:t>(</a:t>
            </a:r>
            <a:r>
              <a:rPr lang="en-US" sz="5300" i="1" dirty="0">
                <a:solidFill>
                  <a:srgbClr val="FF0000"/>
                </a:solidFill>
                <a:latin typeface="Times New Roman" panose="02020603050405020304" pitchFamily="18" charset="0"/>
              </a:rPr>
              <a:t>kg /</a:t>
            </a:r>
            <a:r>
              <a:rPr lang="en-US" sz="5300" i="1" dirty="0" smtClean="0">
                <a:solidFill>
                  <a:srgbClr val="FF0000"/>
                </a:solidFill>
                <a:latin typeface="Times New Roman" panose="02020603050405020304" pitchFamily="18" charset="0"/>
              </a:rPr>
              <a:t>m²</a:t>
            </a:r>
            <a:r>
              <a:rPr lang="en-US" sz="5300" dirty="0" smtClean="0">
                <a:solidFill>
                  <a:srgbClr val="FF0000"/>
                </a:solidFill>
                <a:latin typeface="Times New Roman" panose="02020603050405020304" pitchFamily="18" charset="0"/>
              </a:rPr>
              <a:t>)</a:t>
            </a:r>
            <a:r>
              <a:rPr lang="tk-TM" sz="5300" dirty="0" smtClean="0">
                <a:solidFill>
                  <a:srgbClr val="FF0000"/>
                </a:solidFill>
                <a:latin typeface="Times New Roman" panose="02020603050405020304" pitchFamily="18" charset="0"/>
              </a:rPr>
              <a:t/>
            </a:r>
            <a:br>
              <a:rPr lang="tk-TM" sz="5300" dirty="0" smtClean="0">
                <a:solidFill>
                  <a:srgbClr val="FF0000"/>
                </a:solidFill>
                <a:latin typeface="Times New Roman" panose="02020603050405020304" pitchFamily="18" charset="0"/>
              </a:rPr>
            </a:br>
            <a:r>
              <a:rPr lang="tk-TM" dirty="0">
                <a:solidFill>
                  <a:srgbClr val="000000"/>
                </a:solidFill>
                <a:latin typeface="Times New Roman" panose="02020603050405020304" pitchFamily="18" charset="0"/>
              </a:rPr>
              <a:t/>
            </a:r>
            <a:br>
              <a:rPr lang="tk-TM" dirty="0">
                <a:solidFill>
                  <a:srgbClr val="000000"/>
                </a:solidFill>
                <a:latin typeface="Times New Roman" panose="02020603050405020304" pitchFamily="18" charset="0"/>
              </a:rPr>
            </a:br>
            <a:r>
              <a:rPr lang="en-US" b="1" i="1" dirty="0" smtClean="0">
                <a:solidFill>
                  <a:srgbClr val="000000"/>
                </a:solidFill>
                <a:latin typeface="Times New Roman" panose="02020603050405020304" pitchFamily="18" charset="0"/>
              </a:rPr>
              <a:t> </a:t>
            </a:r>
            <a:r>
              <a:rPr lang="en-US" sz="6000" b="1" i="1" dirty="0">
                <a:solidFill>
                  <a:srgbClr val="0070C0"/>
                </a:solidFill>
                <a:latin typeface="Times New Roman" panose="02020603050405020304" pitchFamily="18" charset="0"/>
              </a:rPr>
              <a:t>q</a:t>
            </a:r>
            <a:r>
              <a:rPr lang="tk-TM" sz="6000" b="1" i="1" dirty="0">
                <a:solidFill>
                  <a:srgbClr val="0070C0"/>
                </a:solidFill>
                <a:latin typeface="Times New Roman" panose="02020603050405020304" pitchFamily="18" charset="0"/>
              </a:rPr>
              <a:t>˳</a:t>
            </a:r>
            <a:r>
              <a:rPr lang="tk-TM" sz="3600" b="1" i="1" dirty="0">
                <a:solidFill>
                  <a:srgbClr val="000000"/>
                </a:solidFill>
                <a:latin typeface="Times New Roman" panose="02020603050405020304" pitchFamily="18" charset="0"/>
              </a:rPr>
              <a:t> </a:t>
            </a:r>
            <a:r>
              <a:rPr lang="en-US" sz="4900" dirty="0" smtClean="0">
                <a:solidFill>
                  <a:srgbClr val="000000"/>
                </a:solidFill>
                <a:latin typeface="Times New Roman" panose="02020603050405020304" pitchFamily="18" charset="0"/>
              </a:rPr>
              <a:t>-</a:t>
            </a:r>
            <a:r>
              <a:rPr lang="en-US" sz="4900" dirty="0" err="1" smtClean="0">
                <a:solidFill>
                  <a:srgbClr val="000000"/>
                </a:solidFill>
                <a:latin typeface="Times New Roman" panose="02020603050405020304" pitchFamily="18" charset="0"/>
              </a:rPr>
              <a:t>ýerden</a:t>
            </a:r>
            <a:r>
              <a:rPr lang="en-US" sz="4900" dirty="0" smtClean="0">
                <a:solidFill>
                  <a:srgbClr val="000000"/>
                </a:solidFill>
                <a:latin typeface="Times New Roman" panose="02020603050405020304" pitchFamily="18" charset="0"/>
              </a:rPr>
              <a:t> </a:t>
            </a:r>
            <a:r>
              <a:rPr lang="en-US" sz="4900" dirty="0">
                <a:solidFill>
                  <a:srgbClr val="000000"/>
                </a:solidFill>
                <a:latin typeface="Times New Roman" panose="02020603050405020304" pitchFamily="18" charset="0"/>
              </a:rPr>
              <a:t>10 m </a:t>
            </a:r>
            <a:r>
              <a:rPr lang="en-US" sz="4900" dirty="0" err="1">
                <a:solidFill>
                  <a:srgbClr val="000000"/>
                </a:solidFill>
                <a:latin typeface="Times New Roman" panose="02020603050405020304" pitchFamily="18" charset="0"/>
              </a:rPr>
              <a:t>beýiklikde</a:t>
            </a:r>
            <a:r>
              <a:rPr lang="en-US" sz="4900" dirty="0">
                <a:solidFill>
                  <a:srgbClr val="000000"/>
                </a:solidFill>
                <a:latin typeface="Times New Roman" panose="02020603050405020304" pitchFamily="18" charset="0"/>
              </a:rPr>
              <a:t> </a:t>
            </a:r>
            <a:r>
              <a:rPr lang="en-US" sz="4900" dirty="0" err="1">
                <a:solidFill>
                  <a:srgbClr val="000000"/>
                </a:solidFill>
                <a:latin typeface="Times New Roman" panose="02020603050405020304" pitchFamily="18" charset="0"/>
              </a:rPr>
              <a:t>şemalyň</a:t>
            </a:r>
            <a:r>
              <a:rPr lang="en-US" sz="4900" dirty="0">
                <a:solidFill>
                  <a:srgbClr val="000000"/>
                </a:solidFill>
                <a:latin typeface="Times New Roman" panose="02020603050405020304" pitchFamily="18" charset="0"/>
              </a:rPr>
              <a:t> </a:t>
            </a:r>
            <a:r>
              <a:rPr lang="en-US" sz="4900" dirty="0" err="1">
                <a:solidFill>
                  <a:srgbClr val="000000"/>
                </a:solidFill>
                <a:latin typeface="Times New Roman" panose="02020603050405020304" pitchFamily="18" charset="0"/>
              </a:rPr>
              <a:t>tizlik</a:t>
            </a:r>
            <a:r>
              <a:rPr lang="en-US" sz="4900" dirty="0">
                <a:solidFill>
                  <a:srgbClr val="000000"/>
                </a:solidFill>
                <a:latin typeface="Times New Roman" panose="02020603050405020304" pitchFamily="18" charset="0"/>
              </a:rPr>
              <a:t> </a:t>
            </a:r>
            <a:r>
              <a:rPr lang="en-US" sz="4900" dirty="0" err="1">
                <a:solidFill>
                  <a:srgbClr val="000000"/>
                </a:solidFill>
                <a:latin typeface="Times New Roman" panose="02020603050405020304" pitchFamily="18" charset="0"/>
              </a:rPr>
              <a:t>basyşy</a:t>
            </a:r>
            <a:r>
              <a:rPr lang="en-US" sz="4900" dirty="0">
                <a:solidFill>
                  <a:srgbClr val="000000"/>
                </a:solidFill>
                <a:latin typeface="Times New Roman" panose="02020603050405020304" pitchFamily="18" charset="0"/>
              </a:rPr>
              <a:t> </a:t>
            </a:r>
            <a:r>
              <a:rPr lang="tk-TM" sz="4900" dirty="0" smtClean="0">
                <a:solidFill>
                  <a:srgbClr val="000000"/>
                </a:solidFill>
                <a:latin typeface="Times New Roman" panose="02020603050405020304" pitchFamily="18" charset="0"/>
              </a:rPr>
              <a:t/>
            </a:r>
            <a:br>
              <a:rPr lang="tk-TM" sz="4900" dirty="0" smtClean="0">
                <a:solidFill>
                  <a:srgbClr val="000000"/>
                </a:solidFill>
                <a:latin typeface="Times New Roman" panose="02020603050405020304" pitchFamily="18" charset="0"/>
              </a:rPr>
            </a:br>
            <a:r>
              <a:rPr lang="tk-TM" sz="4900" dirty="0">
                <a:solidFill>
                  <a:srgbClr val="000000"/>
                </a:solidFill>
                <a:latin typeface="Times New Roman" panose="02020603050405020304" pitchFamily="18" charset="0"/>
              </a:rPr>
              <a:t> </a:t>
            </a:r>
            <a:r>
              <a:rPr lang="tk-TM" sz="4900" dirty="0" smtClean="0">
                <a:solidFill>
                  <a:srgbClr val="000000"/>
                </a:solidFill>
                <a:latin typeface="Times New Roman" panose="02020603050405020304" pitchFamily="18" charset="0"/>
              </a:rPr>
              <a:t>      </a:t>
            </a:r>
            <a:r>
              <a:rPr lang="en-US" sz="4900" dirty="0" smtClean="0">
                <a:solidFill>
                  <a:srgbClr val="000000"/>
                </a:solidFill>
                <a:latin typeface="Times New Roman" panose="02020603050405020304" pitchFamily="18" charset="0"/>
              </a:rPr>
              <a:t>(</a:t>
            </a:r>
            <a:r>
              <a:rPr lang="en-US" sz="4900" dirty="0">
                <a:solidFill>
                  <a:srgbClr val="000000"/>
                </a:solidFill>
                <a:latin typeface="Times New Roman" panose="02020603050405020304" pitchFamily="18" charset="0"/>
              </a:rPr>
              <a:t>kg /m2); </a:t>
            </a:r>
            <a:r>
              <a:rPr lang="en-US" dirty="0">
                <a:solidFill>
                  <a:srgbClr val="000000"/>
                </a:solidFill>
                <a:latin typeface="Times New Roman" panose="02020603050405020304" pitchFamily="18" charset="0"/>
              </a:rPr>
              <a:t/>
            </a:r>
            <a:br>
              <a:rPr lang="en-US" dirty="0">
                <a:solidFill>
                  <a:srgbClr val="000000"/>
                </a:solidFill>
                <a:latin typeface="Times New Roman" panose="02020603050405020304" pitchFamily="18" charset="0"/>
              </a:rPr>
            </a:br>
            <a:r>
              <a:rPr lang="en-US" sz="6000" b="1" i="1" dirty="0">
                <a:solidFill>
                  <a:srgbClr val="0070C0"/>
                </a:solidFill>
                <a:latin typeface="Times New Roman" panose="02020603050405020304" pitchFamily="18" charset="0"/>
              </a:rPr>
              <a:t>n </a:t>
            </a:r>
            <a:r>
              <a:rPr lang="en-US" sz="4900" dirty="0" smtClean="0">
                <a:solidFill>
                  <a:srgbClr val="000000"/>
                </a:solidFill>
                <a:latin typeface="Times New Roman" panose="02020603050405020304" pitchFamily="18" charset="0"/>
              </a:rPr>
              <a:t>-</a:t>
            </a:r>
            <a:r>
              <a:rPr lang="en-US" sz="4900" dirty="0" err="1" smtClean="0">
                <a:solidFill>
                  <a:srgbClr val="000000"/>
                </a:solidFill>
                <a:latin typeface="Times New Roman" panose="02020603050405020304" pitchFamily="18" charset="0"/>
              </a:rPr>
              <a:t>ýerden</a:t>
            </a:r>
            <a:r>
              <a:rPr lang="en-US" sz="4900" dirty="0" smtClean="0">
                <a:solidFill>
                  <a:srgbClr val="000000"/>
                </a:solidFill>
                <a:latin typeface="Times New Roman" panose="02020603050405020304" pitchFamily="18" charset="0"/>
              </a:rPr>
              <a:t> </a:t>
            </a:r>
            <a:r>
              <a:rPr lang="en-US" sz="4900" dirty="0" err="1">
                <a:solidFill>
                  <a:srgbClr val="000000"/>
                </a:solidFill>
                <a:latin typeface="Times New Roman" panose="02020603050405020304" pitchFamily="18" charset="0"/>
              </a:rPr>
              <a:t>beýiklige</a:t>
            </a:r>
            <a:r>
              <a:rPr lang="en-US" sz="4900" dirty="0">
                <a:solidFill>
                  <a:srgbClr val="000000"/>
                </a:solidFill>
                <a:latin typeface="Times New Roman" panose="02020603050405020304" pitchFamily="18" charset="0"/>
              </a:rPr>
              <a:t> </a:t>
            </a:r>
            <a:r>
              <a:rPr lang="en-US" sz="4900" dirty="0" err="1">
                <a:solidFill>
                  <a:srgbClr val="000000"/>
                </a:solidFill>
                <a:latin typeface="Times New Roman" panose="02020603050405020304" pitchFamily="18" charset="0"/>
              </a:rPr>
              <a:t>baglylykda</a:t>
            </a:r>
            <a:r>
              <a:rPr lang="en-US" sz="4900" dirty="0">
                <a:solidFill>
                  <a:srgbClr val="000000"/>
                </a:solidFill>
                <a:latin typeface="Times New Roman" panose="02020603050405020304" pitchFamily="18" charset="0"/>
              </a:rPr>
              <a:t> </a:t>
            </a:r>
            <a:r>
              <a:rPr lang="en-US" sz="4900" dirty="0" err="1">
                <a:solidFill>
                  <a:srgbClr val="000000"/>
                </a:solidFill>
                <a:latin typeface="Times New Roman" panose="02020603050405020304" pitchFamily="18" charset="0"/>
              </a:rPr>
              <a:t>şemalyň</a:t>
            </a:r>
            <a:r>
              <a:rPr lang="en-US" sz="4900" dirty="0">
                <a:solidFill>
                  <a:srgbClr val="000000"/>
                </a:solidFill>
                <a:latin typeface="Times New Roman" panose="02020603050405020304" pitchFamily="18" charset="0"/>
              </a:rPr>
              <a:t> </a:t>
            </a:r>
            <a:r>
              <a:rPr lang="en-US" sz="4900" dirty="0" err="1">
                <a:solidFill>
                  <a:srgbClr val="000000"/>
                </a:solidFill>
                <a:latin typeface="Times New Roman" panose="02020603050405020304" pitchFamily="18" charset="0"/>
              </a:rPr>
              <a:t>tizlik</a:t>
            </a:r>
            <a:r>
              <a:rPr lang="en-US" sz="4900" dirty="0">
                <a:solidFill>
                  <a:srgbClr val="000000"/>
                </a:solidFill>
                <a:latin typeface="Times New Roman" panose="02020603050405020304" pitchFamily="18" charset="0"/>
              </a:rPr>
              <a:t> </a:t>
            </a:r>
            <a:r>
              <a:rPr lang="tk-TM" sz="4900" dirty="0" smtClean="0">
                <a:solidFill>
                  <a:srgbClr val="000000"/>
                </a:solidFill>
                <a:latin typeface="Times New Roman" panose="02020603050405020304" pitchFamily="18" charset="0"/>
              </a:rPr>
              <a:t>  </a:t>
            </a:r>
            <a:br>
              <a:rPr lang="tk-TM" sz="4900" dirty="0" smtClean="0">
                <a:solidFill>
                  <a:srgbClr val="000000"/>
                </a:solidFill>
                <a:latin typeface="Times New Roman" panose="02020603050405020304" pitchFamily="18" charset="0"/>
              </a:rPr>
            </a:br>
            <a:r>
              <a:rPr lang="tk-TM" sz="4900" dirty="0">
                <a:solidFill>
                  <a:srgbClr val="000000"/>
                </a:solidFill>
                <a:latin typeface="Times New Roman" panose="02020603050405020304" pitchFamily="18" charset="0"/>
              </a:rPr>
              <a:t> </a:t>
            </a:r>
            <a:r>
              <a:rPr lang="tk-TM" sz="4900" dirty="0" smtClean="0">
                <a:solidFill>
                  <a:srgbClr val="000000"/>
                </a:solidFill>
                <a:latin typeface="Times New Roman" panose="02020603050405020304" pitchFamily="18" charset="0"/>
              </a:rPr>
              <a:t>      </a:t>
            </a:r>
            <a:r>
              <a:rPr lang="en-US" sz="4900" dirty="0" err="1" smtClean="0">
                <a:solidFill>
                  <a:srgbClr val="000000"/>
                </a:solidFill>
                <a:latin typeface="Times New Roman" panose="02020603050405020304" pitchFamily="18" charset="0"/>
              </a:rPr>
              <a:t>basyşynyň</a:t>
            </a:r>
            <a:r>
              <a:rPr lang="en-US" sz="4900" dirty="0" smtClean="0">
                <a:solidFill>
                  <a:srgbClr val="000000"/>
                </a:solidFill>
                <a:latin typeface="Times New Roman" panose="02020603050405020304" pitchFamily="18" charset="0"/>
              </a:rPr>
              <a:t> </a:t>
            </a:r>
            <a:r>
              <a:rPr lang="en-US" sz="4900" dirty="0" err="1" smtClean="0">
                <a:solidFill>
                  <a:srgbClr val="000000"/>
                </a:solidFill>
                <a:latin typeface="Times New Roman" panose="02020603050405020304" pitchFamily="18" charset="0"/>
              </a:rPr>
              <a:t>ösmeginiň</a:t>
            </a:r>
            <a:r>
              <a:rPr lang="en-US" sz="4900" dirty="0" smtClean="0">
                <a:solidFill>
                  <a:srgbClr val="000000"/>
                </a:solidFill>
                <a:latin typeface="Times New Roman" panose="02020603050405020304" pitchFamily="18" charset="0"/>
              </a:rPr>
              <a:t> </a:t>
            </a:r>
            <a:r>
              <a:rPr lang="en-US" sz="4900" dirty="0" err="1">
                <a:solidFill>
                  <a:srgbClr val="000000"/>
                </a:solidFill>
                <a:latin typeface="Times New Roman" panose="02020603050405020304" pitchFamily="18" charset="0"/>
              </a:rPr>
              <a:t>koffisenti</a:t>
            </a:r>
            <a:r>
              <a:rPr lang="en-US" sz="4900" dirty="0" smtClean="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
            </a:r>
            <a:br>
              <a:rPr lang="en-US" dirty="0">
                <a:solidFill>
                  <a:srgbClr val="000000"/>
                </a:solidFill>
                <a:latin typeface="Times New Roman" panose="02020603050405020304" pitchFamily="18" charset="0"/>
              </a:rPr>
            </a:br>
            <a:r>
              <a:rPr lang="en-US" sz="6000" b="1" i="1" dirty="0">
                <a:solidFill>
                  <a:srgbClr val="0070C0"/>
                </a:solidFill>
                <a:latin typeface="Times New Roman" panose="02020603050405020304" pitchFamily="18" charset="0"/>
              </a:rPr>
              <a:t>c</a:t>
            </a:r>
            <a:r>
              <a:rPr lang="en-US" b="1" i="1" dirty="0">
                <a:solidFill>
                  <a:srgbClr val="000000"/>
                </a:solidFill>
                <a:latin typeface="Times New Roman" panose="02020603050405020304" pitchFamily="18" charset="0"/>
              </a:rPr>
              <a:t> </a:t>
            </a:r>
            <a:r>
              <a:rPr lang="en-US" sz="4900" dirty="0" smtClean="0">
                <a:solidFill>
                  <a:srgbClr val="000000"/>
                </a:solidFill>
                <a:latin typeface="Times New Roman" panose="02020603050405020304" pitchFamily="18" charset="0"/>
              </a:rPr>
              <a:t>-</a:t>
            </a:r>
            <a:r>
              <a:rPr lang="en-US" sz="4900" dirty="0" err="1" smtClean="0">
                <a:solidFill>
                  <a:srgbClr val="000000"/>
                </a:solidFill>
                <a:latin typeface="Times New Roman" panose="02020603050405020304" pitchFamily="18" charset="0"/>
              </a:rPr>
              <a:t>kabinalar</a:t>
            </a:r>
            <a:r>
              <a:rPr lang="en-US" sz="4900" dirty="0">
                <a:solidFill>
                  <a:srgbClr val="000000"/>
                </a:solidFill>
                <a:latin typeface="Times New Roman" panose="02020603050405020304" pitchFamily="18" charset="0"/>
              </a:rPr>
              <a:t>, </a:t>
            </a:r>
            <a:r>
              <a:rPr lang="en-US" sz="4900" dirty="0" err="1">
                <a:solidFill>
                  <a:srgbClr val="000000"/>
                </a:solidFill>
                <a:latin typeface="Times New Roman" panose="02020603050405020304" pitchFamily="18" charset="0"/>
              </a:rPr>
              <a:t>agram</a:t>
            </a:r>
            <a:r>
              <a:rPr lang="en-US" sz="4900" dirty="0">
                <a:solidFill>
                  <a:srgbClr val="000000"/>
                </a:solidFill>
                <a:latin typeface="Times New Roman" panose="02020603050405020304" pitchFamily="18" charset="0"/>
              </a:rPr>
              <a:t> </a:t>
            </a:r>
            <a:r>
              <a:rPr lang="en-US" sz="4900" dirty="0" err="1">
                <a:solidFill>
                  <a:srgbClr val="000000"/>
                </a:solidFill>
                <a:latin typeface="Times New Roman" panose="02020603050405020304" pitchFamily="18" charset="0"/>
              </a:rPr>
              <a:t>daşlar</a:t>
            </a:r>
            <a:r>
              <a:rPr lang="en-US" sz="4900" dirty="0">
                <a:solidFill>
                  <a:srgbClr val="000000"/>
                </a:solidFill>
                <a:latin typeface="Times New Roman" panose="02020603050405020304" pitchFamily="18" charset="0"/>
              </a:rPr>
              <a:t>, </a:t>
            </a:r>
            <a:r>
              <a:rPr lang="en-US" sz="4900" dirty="0" err="1">
                <a:solidFill>
                  <a:srgbClr val="000000"/>
                </a:solidFill>
                <a:latin typeface="Times New Roman" panose="02020603050405020304" pitchFamily="18" charset="0"/>
              </a:rPr>
              <a:t>tanaplar</a:t>
            </a:r>
            <a:r>
              <a:rPr lang="en-US" sz="4900" dirty="0">
                <a:solidFill>
                  <a:srgbClr val="000000"/>
                </a:solidFill>
                <a:latin typeface="Times New Roman" panose="02020603050405020304" pitchFamily="18" charset="0"/>
              </a:rPr>
              <a:t> we </a:t>
            </a:r>
            <a:r>
              <a:rPr lang="en-US" sz="4900" dirty="0" err="1">
                <a:solidFill>
                  <a:srgbClr val="000000"/>
                </a:solidFill>
                <a:latin typeface="Times New Roman" panose="02020603050405020304" pitchFamily="18" charset="0"/>
              </a:rPr>
              <a:t>ş.m</a:t>
            </a:r>
            <a:r>
              <a:rPr lang="en-US" sz="4900" dirty="0">
                <a:solidFill>
                  <a:srgbClr val="000000"/>
                </a:solidFill>
                <a:latin typeface="Times New Roman" panose="02020603050405020304" pitchFamily="18" charset="0"/>
              </a:rPr>
              <a:t>. </a:t>
            </a:r>
            <a:r>
              <a:rPr lang="en-US" sz="4900" dirty="0" err="1">
                <a:solidFill>
                  <a:srgbClr val="000000"/>
                </a:solidFill>
                <a:latin typeface="Times New Roman" panose="02020603050405020304" pitchFamily="18" charset="0"/>
              </a:rPr>
              <a:t>üçin</a:t>
            </a:r>
            <a:r>
              <a:rPr lang="en-US" sz="4900" dirty="0">
                <a:solidFill>
                  <a:srgbClr val="000000"/>
                </a:solidFill>
                <a:latin typeface="Times New Roman" panose="02020603050405020304" pitchFamily="18" charset="0"/>
              </a:rPr>
              <a:t> </a:t>
            </a:r>
            <a:r>
              <a:rPr lang="tk-TM" sz="4900" dirty="0" smtClean="0">
                <a:solidFill>
                  <a:srgbClr val="000000"/>
                </a:solidFill>
                <a:latin typeface="Times New Roman" panose="02020603050405020304" pitchFamily="18" charset="0"/>
              </a:rPr>
              <a:t/>
            </a:r>
            <a:br>
              <a:rPr lang="tk-TM" sz="4900" dirty="0" smtClean="0">
                <a:solidFill>
                  <a:srgbClr val="000000"/>
                </a:solidFill>
                <a:latin typeface="Times New Roman" panose="02020603050405020304" pitchFamily="18" charset="0"/>
              </a:rPr>
            </a:br>
            <a:r>
              <a:rPr lang="tk-TM" sz="4900" dirty="0">
                <a:solidFill>
                  <a:srgbClr val="000000"/>
                </a:solidFill>
                <a:latin typeface="Times New Roman" panose="02020603050405020304" pitchFamily="18" charset="0"/>
              </a:rPr>
              <a:t> </a:t>
            </a:r>
            <a:r>
              <a:rPr lang="tk-TM" sz="4900" dirty="0" smtClean="0">
                <a:solidFill>
                  <a:srgbClr val="000000"/>
                </a:solidFill>
                <a:latin typeface="Times New Roman" panose="02020603050405020304" pitchFamily="18" charset="0"/>
              </a:rPr>
              <a:t>   </a:t>
            </a:r>
            <a:r>
              <a:rPr lang="en-US" sz="4900" dirty="0" err="1" smtClean="0">
                <a:solidFill>
                  <a:srgbClr val="000000"/>
                </a:solidFill>
                <a:latin typeface="Times New Roman" panose="02020603050405020304" pitchFamily="18" charset="0"/>
              </a:rPr>
              <a:t>howa</a:t>
            </a:r>
            <a:r>
              <a:rPr lang="en-US" sz="4900" dirty="0" smtClean="0">
                <a:solidFill>
                  <a:srgbClr val="000000"/>
                </a:solidFill>
                <a:latin typeface="Times New Roman" panose="02020603050405020304" pitchFamily="18" charset="0"/>
              </a:rPr>
              <a:t> </a:t>
            </a:r>
            <a:r>
              <a:rPr lang="en-US" sz="4900" dirty="0" err="1" smtClean="0">
                <a:solidFill>
                  <a:srgbClr val="000000"/>
                </a:solidFill>
                <a:latin typeface="Times New Roman" panose="02020603050405020304" pitchFamily="18" charset="0"/>
              </a:rPr>
              <a:t>akyjylygynyň</a:t>
            </a:r>
            <a:r>
              <a:rPr lang="en-US" sz="4900" dirty="0" smtClean="0">
                <a:solidFill>
                  <a:srgbClr val="000000"/>
                </a:solidFill>
                <a:latin typeface="Times New Roman" panose="02020603050405020304" pitchFamily="18" charset="0"/>
              </a:rPr>
              <a:t> </a:t>
            </a:r>
            <a:r>
              <a:rPr lang="en-US" sz="4900" dirty="0">
                <a:solidFill>
                  <a:srgbClr val="000000"/>
                </a:solidFill>
                <a:latin typeface="Times New Roman" panose="02020603050405020304" pitchFamily="18" charset="0"/>
              </a:rPr>
              <a:t>(</a:t>
            </a:r>
            <a:r>
              <a:rPr lang="ru-RU" sz="4900" dirty="0">
                <a:solidFill>
                  <a:srgbClr val="000000"/>
                </a:solidFill>
                <a:latin typeface="Times New Roman" panose="02020603050405020304" pitchFamily="18" charset="0"/>
              </a:rPr>
              <a:t>обтекания) </a:t>
            </a:r>
            <a:r>
              <a:rPr lang="en-US" sz="4900" dirty="0" err="1">
                <a:solidFill>
                  <a:srgbClr val="000000"/>
                </a:solidFill>
                <a:latin typeface="Times New Roman" panose="02020603050405020304" pitchFamily="18" charset="0"/>
              </a:rPr>
              <a:t>aerodinamiki</a:t>
            </a:r>
            <a:r>
              <a:rPr lang="en-US" sz="4900" dirty="0">
                <a:solidFill>
                  <a:srgbClr val="000000"/>
                </a:solidFill>
                <a:latin typeface="Times New Roman" panose="02020603050405020304" pitchFamily="18" charset="0"/>
              </a:rPr>
              <a:t> </a:t>
            </a:r>
            <a:r>
              <a:rPr lang="tk-TM" sz="4900" dirty="0" smtClean="0">
                <a:solidFill>
                  <a:srgbClr val="000000"/>
                </a:solidFill>
                <a:latin typeface="Times New Roman" panose="02020603050405020304" pitchFamily="18" charset="0"/>
              </a:rPr>
              <a:t> </a:t>
            </a:r>
            <a:br>
              <a:rPr lang="tk-TM" sz="4900" dirty="0" smtClean="0">
                <a:solidFill>
                  <a:srgbClr val="000000"/>
                </a:solidFill>
                <a:latin typeface="Times New Roman" panose="02020603050405020304" pitchFamily="18" charset="0"/>
              </a:rPr>
            </a:br>
            <a:r>
              <a:rPr lang="tk-TM" sz="4900" dirty="0">
                <a:solidFill>
                  <a:srgbClr val="000000"/>
                </a:solidFill>
                <a:latin typeface="Times New Roman" panose="02020603050405020304" pitchFamily="18" charset="0"/>
              </a:rPr>
              <a:t> </a:t>
            </a:r>
            <a:r>
              <a:rPr lang="tk-TM" sz="4900" dirty="0" smtClean="0">
                <a:solidFill>
                  <a:srgbClr val="000000"/>
                </a:solidFill>
                <a:latin typeface="Times New Roman" panose="02020603050405020304" pitchFamily="18" charset="0"/>
              </a:rPr>
              <a:t>   </a:t>
            </a:r>
            <a:r>
              <a:rPr lang="en-US" sz="4900" dirty="0" err="1" smtClean="0">
                <a:solidFill>
                  <a:srgbClr val="000000"/>
                </a:solidFill>
                <a:latin typeface="Times New Roman" panose="02020603050405020304" pitchFamily="18" charset="0"/>
              </a:rPr>
              <a:t>koffisenti</a:t>
            </a:r>
            <a:r>
              <a:rPr lang="tk-TM" sz="4900" dirty="0" smtClean="0">
                <a:solidFill>
                  <a:srgbClr val="000000"/>
                </a:solidFill>
                <a:latin typeface="Times New Roman" panose="02020603050405020304" pitchFamily="18" charset="0"/>
              </a:rPr>
              <a:t>;</a:t>
            </a:r>
            <a:r>
              <a:rPr lang="en-US" sz="4900" dirty="0" smtClean="0">
                <a:solidFill>
                  <a:srgbClr val="000000"/>
                </a:solidFill>
                <a:latin typeface="Times New Roman" panose="02020603050405020304" pitchFamily="18" charset="0"/>
              </a:rPr>
              <a:t> </a:t>
            </a:r>
            <a:r>
              <a:rPr lang="en-US" sz="4900" b="1" i="1" dirty="0" smtClean="0">
                <a:solidFill>
                  <a:srgbClr val="000000"/>
                </a:solidFill>
                <a:latin typeface="Times New Roman" panose="02020603050405020304" pitchFamily="18" charset="0"/>
              </a:rPr>
              <a:t>c </a:t>
            </a:r>
            <a:r>
              <a:rPr lang="en-US" sz="4900" b="1" dirty="0">
                <a:solidFill>
                  <a:srgbClr val="000000"/>
                </a:solidFill>
                <a:latin typeface="Times New Roman" panose="02020603050405020304" pitchFamily="18" charset="0"/>
              </a:rPr>
              <a:t>=1,2</a:t>
            </a:r>
            <a:endParaRPr lang="ru-RU" sz="4900" b="1" dirty="0"/>
          </a:p>
        </p:txBody>
      </p:sp>
    </p:spTree>
    <p:extLst>
      <p:ext uri="{BB962C8B-B14F-4D97-AF65-F5344CB8AC3E}">
        <p14:creationId xmlns:p14="http://schemas.microsoft.com/office/powerpoint/2010/main" val="2661800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4637" y="105509"/>
            <a:ext cx="11904785" cy="6392006"/>
          </a:xfrm>
        </p:spPr>
        <p:txBody>
          <a:bodyPr>
            <a:normAutofit fontScale="90000"/>
          </a:bodyPr>
          <a:lstStyle/>
          <a:p>
            <a:r>
              <a:rPr lang="en-US" b="1" dirty="0" err="1">
                <a:solidFill>
                  <a:srgbClr val="000000"/>
                </a:solidFill>
                <a:latin typeface="Times New Roman" panose="02020603050405020304" pitchFamily="18" charset="0"/>
              </a:rPr>
              <a:t>Elementleriň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agyrlyk</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merkezine</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goşulan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döreýän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kese</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gorizontal</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seýsmiki</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güýçleri</a:t>
            </a:r>
            <a:r>
              <a:rPr lang="tk-TM" b="1" dirty="0" smtClean="0">
                <a:solidFill>
                  <a:srgbClr val="000000"/>
                </a:solidFill>
                <a:latin typeface="Times New Roman" panose="02020603050405020304" pitchFamily="18" charset="0"/>
              </a:rPr>
              <a:t>:</a:t>
            </a:r>
            <a:br>
              <a:rPr lang="tk-TM" b="1" dirty="0" smtClean="0">
                <a:solidFill>
                  <a:srgbClr val="000000"/>
                </a:solidFill>
                <a:latin typeface="Times New Roman" panose="02020603050405020304" pitchFamily="18" charset="0"/>
              </a:rPr>
            </a:b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tk-TM" b="1" dirty="0" smtClean="0">
                <a:solidFill>
                  <a:srgbClr val="000000"/>
                </a:solidFill>
                <a:latin typeface="Times New Roman" panose="02020603050405020304" pitchFamily="18" charset="0"/>
              </a:rPr>
              <a:t>                       </a:t>
            </a:r>
            <a:r>
              <a:rPr lang="en-US" sz="6000" b="1" i="1" dirty="0" err="1" smtClean="0">
                <a:solidFill>
                  <a:srgbClr val="0070C0"/>
                </a:solidFill>
                <a:latin typeface="Times New Roman" panose="02020603050405020304" pitchFamily="18" charset="0"/>
              </a:rPr>
              <a:t>P</a:t>
            </a:r>
            <a:r>
              <a:rPr lang="en-US" sz="4000" b="1" i="1" dirty="0" err="1" smtClean="0">
                <a:solidFill>
                  <a:srgbClr val="0070C0"/>
                </a:solidFill>
                <a:latin typeface="Times New Roman" panose="02020603050405020304" pitchFamily="18" charset="0"/>
              </a:rPr>
              <a:t>se</a:t>
            </a:r>
            <a:r>
              <a:rPr lang="en-US" sz="6000" b="1" i="1" dirty="0" smtClean="0">
                <a:solidFill>
                  <a:srgbClr val="0070C0"/>
                </a:solidFill>
                <a:latin typeface="Times New Roman" panose="02020603050405020304" pitchFamily="18" charset="0"/>
              </a:rPr>
              <a:t> </a:t>
            </a:r>
            <a:r>
              <a:rPr lang="en-US" sz="6000" b="1" i="1" dirty="0">
                <a:solidFill>
                  <a:srgbClr val="0070C0"/>
                </a:solidFill>
                <a:latin typeface="Times New Roman" panose="02020603050405020304" pitchFamily="18" charset="0"/>
              </a:rPr>
              <a:t>= </a:t>
            </a:r>
            <a:r>
              <a:rPr lang="en-US" sz="6000" b="1" i="1" dirty="0" smtClean="0">
                <a:solidFill>
                  <a:srgbClr val="0070C0"/>
                </a:solidFill>
                <a:latin typeface="Times New Roman" panose="02020603050405020304" pitchFamily="18" charset="0"/>
              </a:rPr>
              <a:t>k</a:t>
            </a:r>
            <a:r>
              <a:rPr lang="en-US" sz="3600" b="1" i="1" dirty="0" smtClean="0">
                <a:solidFill>
                  <a:srgbClr val="0070C0"/>
                </a:solidFill>
                <a:latin typeface="Times New Roman" panose="02020603050405020304" pitchFamily="18" charset="0"/>
              </a:rPr>
              <a:t>1</a:t>
            </a:r>
            <a:r>
              <a:rPr lang="en-US" sz="6000" b="1" i="1" dirty="0" smtClean="0">
                <a:solidFill>
                  <a:srgbClr val="0070C0"/>
                </a:solidFill>
                <a:latin typeface="Times New Roman" panose="02020603050405020304" pitchFamily="18" charset="0"/>
              </a:rPr>
              <a:t>·G</a:t>
            </a:r>
            <a:r>
              <a:rPr lang="tk-TM" sz="6000" b="1" i="1" dirty="0" smtClean="0">
                <a:solidFill>
                  <a:srgbClr val="0070C0"/>
                </a:solidFill>
                <a:latin typeface="Times New Roman" panose="02020603050405020304" pitchFamily="18" charset="0"/>
              </a:rPr>
              <a:t/>
            </a:r>
            <a:br>
              <a:rPr lang="tk-TM" sz="6000" b="1" i="1" dirty="0" smtClean="0">
                <a:solidFill>
                  <a:srgbClr val="0070C0"/>
                </a:solidFill>
                <a:latin typeface="Times New Roman" panose="02020603050405020304" pitchFamily="18" charset="0"/>
              </a:rPr>
            </a:br>
            <a:r>
              <a:rPr lang="en-US" sz="6000" b="1" i="1" dirty="0">
                <a:solidFill>
                  <a:srgbClr val="0070C0"/>
                </a:solidFill>
                <a:latin typeface="Times New Roman" panose="02020603050405020304" pitchFamily="18" charset="0"/>
              </a:rPr>
              <a:t>G</a:t>
            </a:r>
            <a:r>
              <a:rPr lang="en-US" sz="6000" b="1" i="1" dirty="0">
                <a:solidFill>
                  <a:srgbClr val="000000"/>
                </a:solidFill>
                <a:latin typeface="Times New Roman" panose="02020603050405020304" pitchFamily="18" charset="0"/>
              </a:rPr>
              <a:t> </a:t>
            </a:r>
            <a:r>
              <a:rPr lang="en-US" sz="6000" dirty="0" smtClean="0">
                <a:solidFill>
                  <a:srgbClr val="000000"/>
                </a:solidFill>
                <a:latin typeface="Times New Roman" panose="02020603050405020304" pitchFamily="18" charset="0"/>
              </a:rPr>
              <a:t>-</a:t>
            </a:r>
            <a:r>
              <a:rPr lang="en-US" sz="6000" dirty="0" err="1" smtClean="0">
                <a:solidFill>
                  <a:srgbClr val="000000"/>
                </a:solidFill>
                <a:latin typeface="Times New Roman" panose="02020603050405020304" pitchFamily="18" charset="0"/>
              </a:rPr>
              <a:t>kranyň</a:t>
            </a:r>
            <a:r>
              <a:rPr lang="en-US" sz="6000" dirty="0" smtClean="0">
                <a:solidFill>
                  <a:srgbClr val="000000"/>
                </a:solidFill>
                <a:latin typeface="Times New Roman" panose="02020603050405020304" pitchFamily="18" charset="0"/>
              </a:rPr>
              <a:t> </a:t>
            </a:r>
            <a:r>
              <a:rPr lang="en-US" sz="6000" dirty="0" err="1">
                <a:solidFill>
                  <a:srgbClr val="000000"/>
                </a:solidFill>
                <a:latin typeface="Times New Roman" panose="02020603050405020304" pitchFamily="18" charset="0"/>
              </a:rPr>
              <a:t>ýa</a:t>
            </a:r>
            <a:r>
              <a:rPr lang="en-US" sz="6000" dirty="0">
                <a:solidFill>
                  <a:srgbClr val="000000"/>
                </a:solidFill>
                <a:latin typeface="Times New Roman" panose="02020603050405020304" pitchFamily="18" charset="0"/>
              </a:rPr>
              <a:t>-da </a:t>
            </a:r>
            <a:r>
              <a:rPr lang="en-US" sz="6000" dirty="0" err="1">
                <a:solidFill>
                  <a:srgbClr val="000000"/>
                </a:solidFill>
                <a:latin typeface="Times New Roman" panose="02020603050405020304" pitchFamily="18" charset="0"/>
              </a:rPr>
              <a:t>onuň</a:t>
            </a:r>
            <a:r>
              <a:rPr lang="en-US" sz="6000" dirty="0">
                <a:solidFill>
                  <a:srgbClr val="000000"/>
                </a:solidFill>
                <a:latin typeface="Times New Roman" panose="02020603050405020304" pitchFamily="18" charset="0"/>
              </a:rPr>
              <a:t> </a:t>
            </a:r>
            <a:r>
              <a:rPr lang="en-US" sz="6000" dirty="0" err="1">
                <a:solidFill>
                  <a:srgbClr val="000000"/>
                </a:solidFill>
                <a:latin typeface="Times New Roman" panose="02020603050405020304" pitchFamily="18" charset="0"/>
              </a:rPr>
              <a:t>seredilýän</a:t>
            </a:r>
            <a:r>
              <a:rPr lang="en-US" sz="6000" dirty="0">
                <a:solidFill>
                  <a:srgbClr val="000000"/>
                </a:solidFill>
                <a:latin typeface="Times New Roman" panose="02020603050405020304" pitchFamily="18" charset="0"/>
              </a:rPr>
              <a:t> </a:t>
            </a:r>
            <a:r>
              <a:rPr lang="tk-TM" sz="6000" dirty="0" smtClean="0">
                <a:solidFill>
                  <a:srgbClr val="000000"/>
                </a:solidFill>
                <a:latin typeface="Times New Roman" panose="02020603050405020304" pitchFamily="18" charset="0"/>
              </a:rPr>
              <a:t> </a:t>
            </a:r>
            <a:br>
              <a:rPr lang="tk-TM" sz="6000" dirty="0" smtClean="0">
                <a:solidFill>
                  <a:srgbClr val="000000"/>
                </a:solidFill>
                <a:latin typeface="Times New Roman" panose="02020603050405020304" pitchFamily="18" charset="0"/>
              </a:rPr>
            </a:br>
            <a:r>
              <a:rPr lang="tk-TM" sz="6000" dirty="0">
                <a:solidFill>
                  <a:srgbClr val="000000"/>
                </a:solidFill>
                <a:latin typeface="Times New Roman" panose="02020603050405020304" pitchFamily="18" charset="0"/>
              </a:rPr>
              <a:t> </a:t>
            </a:r>
            <a:r>
              <a:rPr lang="tk-TM" sz="6000" dirty="0" smtClean="0">
                <a:solidFill>
                  <a:srgbClr val="000000"/>
                </a:solidFill>
                <a:latin typeface="Times New Roman" panose="02020603050405020304" pitchFamily="18" charset="0"/>
              </a:rPr>
              <a:t>     </a:t>
            </a:r>
            <a:r>
              <a:rPr lang="en-US" sz="6000" dirty="0" err="1" smtClean="0">
                <a:solidFill>
                  <a:srgbClr val="000000"/>
                </a:solidFill>
                <a:latin typeface="Times New Roman" panose="02020603050405020304" pitchFamily="18" charset="0"/>
              </a:rPr>
              <a:t>böleginiň</a:t>
            </a:r>
            <a:r>
              <a:rPr lang="en-US" sz="6000" dirty="0" smtClean="0">
                <a:solidFill>
                  <a:srgbClr val="000000"/>
                </a:solidFill>
                <a:latin typeface="Times New Roman" panose="02020603050405020304" pitchFamily="18" charset="0"/>
              </a:rPr>
              <a:t> </a:t>
            </a:r>
            <a:r>
              <a:rPr lang="en-US" sz="6000" dirty="0" err="1">
                <a:solidFill>
                  <a:srgbClr val="000000"/>
                </a:solidFill>
                <a:latin typeface="Times New Roman" panose="02020603050405020304" pitchFamily="18" charset="0"/>
              </a:rPr>
              <a:t>agramy</a:t>
            </a:r>
            <a:r>
              <a:rPr lang="en-US" sz="6000" dirty="0">
                <a:solidFill>
                  <a:srgbClr val="000000"/>
                </a:solidFill>
                <a:latin typeface="Times New Roman" panose="02020603050405020304" pitchFamily="18" charset="0"/>
              </a:rPr>
              <a:t>; </a:t>
            </a:r>
            <a:br>
              <a:rPr lang="en-US" sz="6000" dirty="0">
                <a:solidFill>
                  <a:srgbClr val="000000"/>
                </a:solidFill>
                <a:latin typeface="Times New Roman" panose="02020603050405020304" pitchFamily="18" charset="0"/>
              </a:rPr>
            </a:br>
            <a:r>
              <a:rPr lang="en-US" sz="6000" b="1" i="1" dirty="0" smtClean="0">
                <a:solidFill>
                  <a:srgbClr val="0070C0"/>
                </a:solidFill>
                <a:latin typeface="Times New Roman" panose="02020603050405020304" pitchFamily="18" charset="0"/>
              </a:rPr>
              <a:t>k</a:t>
            </a:r>
            <a:r>
              <a:rPr lang="en-US" sz="3600" b="1" i="1" dirty="0" smtClean="0">
                <a:solidFill>
                  <a:srgbClr val="0070C0"/>
                </a:solidFill>
                <a:latin typeface="Times New Roman" panose="02020603050405020304" pitchFamily="18" charset="0"/>
              </a:rPr>
              <a:t>1</a:t>
            </a:r>
            <a:r>
              <a:rPr lang="tk-TM" sz="3600" b="1" i="1" dirty="0" smtClean="0">
                <a:solidFill>
                  <a:srgbClr val="0070C0"/>
                </a:solidFill>
                <a:latin typeface="Times New Roman" panose="02020603050405020304" pitchFamily="18" charset="0"/>
              </a:rPr>
              <a:t> </a:t>
            </a:r>
            <a:r>
              <a:rPr lang="en-US" sz="6000" dirty="0" smtClean="0">
                <a:solidFill>
                  <a:srgbClr val="000000"/>
                </a:solidFill>
                <a:latin typeface="Times New Roman" panose="02020603050405020304" pitchFamily="18" charset="0"/>
              </a:rPr>
              <a:t>-</a:t>
            </a:r>
            <a:r>
              <a:rPr lang="en-US" sz="6000" dirty="0" err="1" smtClean="0">
                <a:solidFill>
                  <a:srgbClr val="000000"/>
                </a:solidFill>
                <a:latin typeface="Times New Roman" panose="02020603050405020304" pitchFamily="18" charset="0"/>
              </a:rPr>
              <a:t>seýsmiki</a:t>
            </a:r>
            <a:r>
              <a:rPr lang="en-US" sz="6000" dirty="0" smtClean="0">
                <a:solidFill>
                  <a:srgbClr val="000000"/>
                </a:solidFill>
                <a:latin typeface="Times New Roman" panose="02020603050405020304" pitchFamily="18" charset="0"/>
              </a:rPr>
              <a:t> </a:t>
            </a:r>
            <a:r>
              <a:rPr lang="en-US" sz="6000" dirty="0" err="1" smtClean="0">
                <a:solidFill>
                  <a:srgbClr val="000000"/>
                </a:solidFill>
                <a:latin typeface="Times New Roman" panose="02020603050405020304" pitchFamily="18" charset="0"/>
              </a:rPr>
              <a:t>koffisent</a:t>
            </a:r>
            <a:r>
              <a:rPr lang="tk-TM" sz="6000" dirty="0">
                <a:solidFill>
                  <a:srgbClr val="000000"/>
                </a:solidFill>
                <a:latin typeface="Times New Roman" panose="02020603050405020304" pitchFamily="18" charset="0"/>
              </a:rPr>
              <a:t>;</a:t>
            </a:r>
            <a:r>
              <a:rPr lang="en-US" sz="6000" dirty="0" smtClean="0">
                <a:solidFill>
                  <a:srgbClr val="000000"/>
                </a:solidFill>
                <a:latin typeface="Times New Roman" panose="02020603050405020304" pitchFamily="18" charset="0"/>
              </a:rPr>
              <a:t> </a:t>
            </a:r>
            <a:r>
              <a:rPr lang="en-US" sz="6000" dirty="0">
                <a:solidFill>
                  <a:srgbClr val="000000"/>
                </a:solidFill>
                <a:latin typeface="Times New Roman" panose="02020603050405020304" pitchFamily="18" charset="0"/>
              </a:rPr>
              <a:t>7, 8 we 9 </a:t>
            </a:r>
            <a:r>
              <a:rPr lang="en-US" sz="6000" dirty="0" err="1">
                <a:solidFill>
                  <a:srgbClr val="000000"/>
                </a:solidFill>
                <a:latin typeface="Times New Roman" panose="02020603050405020304" pitchFamily="18" charset="0"/>
              </a:rPr>
              <a:t>seýsmiki</a:t>
            </a:r>
            <a:r>
              <a:rPr lang="en-US" sz="6000" dirty="0">
                <a:solidFill>
                  <a:srgbClr val="000000"/>
                </a:solidFill>
                <a:latin typeface="Times New Roman" panose="02020603050405020304" pitchFamily="18" charset="0"/>
              </a:rPr>
              <a:t> </a:t>
            </a:r>
            <a:r>
              <a:rPr lang="tk-TM" sz="6000" dirty="0" smtClean="0">
                <a:solidFill>
                  <a:srgbClr val="000000"/>
                </a:solidFill>
                <a:latin typeface="Times New Roman" panose="02020603050405020304" pitchFamily="18" charset="0"/>
              </a:rPr>
              <a:t/>
            </a:r>
            <a:br>
              <a:rPr lang="tk-TM" sz="6000" dirty="0" smtClean="0">
                <a:solidFill>
                  <a:srgbClr val="000000"/>
                </a:solidFill>
                <a:latin typeface="Times New Roman" panose="02020603050405020304" pitchFamily="18" charset="0"/>
              </a:rPr>
            </a:br>
            <a:r>
              <a:rPr lang="tk-TM" sz="6000" dirty="0">
                <a:solidFill>
                  <a:srgbClr val="000000"/>
                </a:solidFill>
                <a:latin typeface="Times New Roman" panose="02020603050405020304" pitchFamily="18" charset="0"/>
              </a:rPr>
              <a:t> </a:t>
            </a:r>
            <a:r>
              <a:rPr lang="tk-TM" sz="6000" dirty="0" smtClean="0">
                <a:solidFill>
                  <a:srgbClr val="000000"/>
                </a:solidFill>
                <a:latin typeface="Times New Roman" panose="02020603050405020304" pitchFamily="18" charset="0"/>
              </a:rPr>
              <a:t>    </a:t>
            </a:r>
            <a:r>
              <a:rPr lang="en-US" sz="6000" dirty="0" err="1" smtClean="0">
                <a:solidFill>
                  <a:srgbClr val="000000"/>
                </a:solidFill>
                <a:latin typeface="Times New Roman" panose="02020603050405020304" pitchFamily="18" charset="0"/>
              </a:rPr>
              <a:t>balyň</a:t>
            </a:r>
            <a:r>
              <a:rPr lang="en-US" sz="6000" dirty="0" smtClean="0">
                <a:solidFill>
                  <a:srgbClr val="000000"/>
                </a:solidFill>
                <a:latin typeface="Times New Roman" panose="02020603050405020304" pitchFamily="18" charset="0"/>
              </a:rPr>
              <a:t> </a:t>
            </a:r>
            <a:r>
              <a:rPr lang="en-US" sz="6000" dirty="0" err="1">
                <a:solidFill>
                  <a:srgbClr val="000000"/>
                </a:solidFill>
                <a:latin typeface="Times New Roman" panose="02020603050405020304" pitchFamily="18" charset="0"/>
              </a:rPr>
              <a:t>degişliliginde</a:t>
            </a:r>
            <a:r>
              <a:rPr lang="en-US" sz="6000" dirty="0">
                <a:solidFill>
                  <a:srgbClr val="000000"/>
                </a:solidFill>
                <a:latin typeface="Times New Roman" panose="02020603050405020304" pitchFamily="18" charset="0"/>
              </a:rPr>
              <a:t>, </a:t>
            </a:r>
            <a:r>
              <a:rPr lang="en-US" sz="6000" dirty="0" err="1">
                <a:solidFill>
                  <a:srgbClr val="000000"/>
                </a:solidFill>
                <a:latin typeface="Times New Roman" panose="02020603050405020304" pitchFamily="18" charset="0"/>
              </a:rPr>
              <a:t>seýsmiki</a:t>
            </a:r>
            <a:r>
              <a:rPr lang="en-US" sz="6000" dirty="0">
                <a:solidFill>
                  <a:srgbClr val="000000"/>
                </a:solidFill>
                <a:latin typeface="Times New Roman" panose="02020603050405020304" pitchFamily="18" charset="0"/>
              </a:rPr>
              <a:t> </a:t>
            </a:r>
            <a:r>
              <a:rPr lang="en-US" sz="6000" dirty="0" err="1">
                <a:solidFill>
                  <a:srgbClr val="000000"/>
                </a:solidFill>
                <a:latin typeface="Times New Roman" panose="02020603050405020304" pitchFamily="18" charset="0"/>
              </a:rPr>
              <a:t>koffisent</a:t>
            </a:r>
            <a:r>
              <a:rPr lang="en-US" sz="6000" dirty="0">
                <a:solidFill>
                  <a:srgbClr val="000000"/>
                </a:solidFill>
                <a:latin typeface="Times New Roman" panose="02020603050405020304" pitchFamily="18" charset="0"/>
              </a:rPr>
              <a:t> </a:t>
            </a:r>
            <a:r>
              <a:rPr lang="tk-TM" sz="6000" dirty="0" smtClean="0">
                <a:solidFill>
                  <a:srgbClr val="000000"/>
                </a:solidFill>
                <a:latin typeface="Times New Roman" panose="02020603050405020304" pitchFamily="18" charset="0"/>
              </a:rPr>
              <a:t> </a:t>
            </a:r>
            <a:br>
              <a:rPr lang="tk-TM" sz="6000" dirty="0" smtClean="0">
                <a:solidFill>
                  <a:srgbClr val="000000"/>
                </a:solidFill>
                <a:latin typeface="Times New Roman" panose="02020603050405020304" pitchFamily="18" charset="0"/>
              </a:rPr>
            </a:br>
            <a:r>
              <a:rPr lang="tk-TM" sz="6000" dirty="0">
                <a:solidFill>
                  <a:srgbClr val="000000"/>
                </a:solidFill>
                <a:latin typeface="Times New Roman" panose="02020603050405020304" pitchFamily="18" charset="0"/>
              </a:rPr>
              <a:t> </a:t>
            </a:r>
            <a:r>
              <a:rPr lang="tk-TM" sz="6000" dirty="0" smtClean="0">
                <a:solidFill>
                  <a:srgbClr val="000000"/>
                </a:solidFill>
                <a:latin typeface="Times New Roman" panose="02020603050405020304" pitchFamily="18" charset="0"/>
              </a:rPr>
              <a:t>    </a:t>
            </a:r>
            <a:r>
              <a:rPr lang="en-US" sz="6000" dirty="0" smtClean="0">
                <a:solidFill>
                  <a:srgbClr val="000000"/>
                </a:solidFill>
                <a:latin typeface="Times New Roman" panose="02020603050405020304" pitchFamily="18" charset="0"/>
              </a:rPr>
              <a:t>1/40</a:t>
            </a:r>
            <a:r>
              <a:rPr lang="en-US" sz="6000" dirty="0">
                <a:solidFill>
                  <a:srgbClr val="000000"/>
                </a:solidFill>
                <a:latin typeface="Times New Roman" panose="02020603050405020304" pitchFamily="18" charset="0"/>
              </a:rPr>
              <a:t>, 1/20 we 1/10 </a:t>
            </a:r>
            <a:r>
              <a:rPr lang="en-US" sz="6000" dirty="0" err="1">
                <a:solidFill>
                  <a:srgbClr val="000000"/>
                </a:solidFill>
                <a:latin typeface="Times New Roman" panose="02020603050405020304" pitchFamily="18" charset="0"/>
              </a:rPr>
              <a:t>deňdir</a:t>
            </a:r>
            <a:r>
              <a:rPr lang="en-US" sz="6000" dirty="0">
                <a:solidFill>
                  <a:srgbClr val="000000"/>
                </a:solidFill>
                <a:latin typeface="Times New Roman" panose="02020603050405020304" pitchFamily="18" charset="0"/>
              </a:rPr>
              <a:t>.</a:t>
            </a:r>
            <a:endParaRPr lang="ru-RU" sz="6000" b="1" dirty="0">
              <a:solidFill>
                <a:srgbClr val="0070C0"/>
              </a:solidFill>
            </a:endParaRPr>
          </a:p>
        </p:txBody>
      </p:sp>
    </p:spTree>
    <p:extLst>
      <p:ext uri="{BB962C8B-B14F-4D97-AF65-F5344CB8AC3E}">
        <p14:creationId xmlns:p14="http://schemas.microsoft.com/office/powerpoint/2010/main" val="3902981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solidFill>
                  <a:srgbClr val="000000"/>
                </a:solidFill>
                <a:latin typeface="Times New Roman" panose="02020603050405020304" pitchFamily="18" charset="0"/>
              </a:rPr>
              <a:t>Surat.1. </a:t>
            </a:r>
            <a:r>
              <a:rPr lang="en-US" b="1" dirty="0" err="1">
                <a:solidFill>
                  <a:srgbClr val="000000"/>
                </a:solidFill>
                <a:latin typeface="Times New Roman" panose="02020603050405020304" pitchFamily="18" charset="0"/>
              </a:rPr>
              <a:t>Kömekçi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ýük</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göteriji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maşynlar</a:t>
            </a:r>
            <a:r>
              <a:rPr lang="en-US"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tk-TM" b="1" dirty="0" smtClean="0">
                <a:solidFill>
                  <a:srgbClr val="000000"/>
                </a:solidFill>
                <a:latin typeface="Times New Roman" panose="02020603050405020304" pitchFamily="18" charset="0"/>
              </a:rPr>
              <a:t>                </a:t>
            </a:r>
            <a:r>
              <a:rPr lang="en-US" b="1" dirty="0" smtClean="0">
                <a:solidFill>
                  <a:srgbClr val="000000"/>
                </a:solidFill>
                <a:latin typeface="Times New Roman" panose="02020603050405020304" pitchFamily="18" charset="0"/>
              </a:rPr>
              <a:t>a</a:t>
            </a:r>
            <a:r>
              <a:rPr lang="tk-TM" b="1" dirty="0" smtClean="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domkrat</a:t>
            </a:r>
            <a:r>
              <a:rPr lang="en-US" b="1" dirty="0">
                <a:solidFill>
                  <a:srgbClr val="000000"/>
                </a:solidFill>
                <a:latin typeface="Times New Roman" panose="02020603050405020304" pitchFamily="18" charset="0"/>
              </a:rPr>
              <a:t>; </a:t>
            </a:r>
            <a:r>
              <a:rPr lang="en-US" b="1" dirty="0" smtClean="0">
                <a:solidFill>
                  <a:srgbClr val="000000"/>
                </a:solidFill>
                <a:latin typeface="Times New Roman" panose="02020603050405020304" pitchFamily="18" charset="0"/>
              </a:rPr>
              <a:t>b- </a:t>
            </a:r>
            <a:r>
              <a:rPr lang="en-US" b="1" dirty="0" err="1">
                <a:solidFill>
                  <a:srgbClr val="000000"/>
                </a:solidFill>
                <a:latin typeface="Times New Roman" panose="02020603050405020304" pitchFamily="18" charset="0"/>
              </a:rPr>
              <a:t>tal</a:t>
            </a:r>
            <a:r>
              <a:rPr lang="en-US" b="1" dirty="0">
                <a:solidFill>
                  <a:srgbClr val="000000"/>
                </a:solidFill>
                <a:latin typeface="Times New Roman" panose="02020603050405020304" pitchFamily="18" charset="0"/>
              </a:rPr>
              <a:t>; </a:t>
            </a:r>
            <a:r>
              <a:rPr lang="en-US" b="1" dirty="0" smtClean="0">
                <a:solidFill>
                  <a:srgbClr val="000000"/>
                </a:solidFill>
                <a:latin typeface="Times New Roman" panose="02020603050405020304" pitchFamily="18" charset="0"/>
              </a:rPr>
              <a:t>ç- </a:t>
            </a:r>
            <a:r>
              <a:rPr lang="en-US" b="1" dirty="0" err="1">
                <a:solidFill>
                  <a:srgbClr val="000000"/>
                </a:solidFill>
                <a:latin typeface="Times New Roman" panose="02020603050405020304" pitchFamily="18" charset="0"/>
              </a:rPr>
              <a:t>lebýotka</a:t>
            </a:r>
            <a:r>
              <a:rPr lang="en-US" b="1" dirty="0">
                <a:solidFill>
                  <a:srgbClr val="000000"/>
                </a:solidFill>
                <a:latin typeface="Times New Roman" panose="02020603050405020304" pitchFamily="18" charset="0"/>
              </a:rPr>
              <a:t> </a:t>
            </a:r>
            <a:endParaRPr lang="ru-RU" b="1" dirty="0"/>
          </a:p>
        </p:txBody>
      </p:sp>
      <p:pic>
        <p:nvPicPr>
          <p:cNvPr id="4" name="Объект 3"/>
          <p:cNvPicPr>
            <a:picLocks noGrp="1" noChangeAspect="1"/>
          </p:cNvPicPr>
          <p:nvPr>
            <p:ph idx="1"/>
          </p:nvPr>
        </p:nvPicPr>
        <p:blipFill>
          <a:blip r:embed="rId2"/>
          <a:stretch>
            <a:fillRect/>
          </a:stretch>
        </p:blipFill>
        <p:spPr>
          <a:xfrm>
            <a:off x="422031" y="1626576"/>
            <a:ext cx="11315700" cy="5231423"/>
          </a:xfrm>
          <a:prstGeom prst="rect">
            <a:avLst/>
          </a:prstGeom>
        </p:spPr>
      </p:pic>
    </p:spTree>
    <p:extLst>
      <p:ext uri="{BB962C8B-B14F-4D97-AF65-F5344CB8AC3E}">
        <p14:creationId xmlns:p14="http://schemas.microsoft.com/office/powerpoint/2010/main" val="3187696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718652"/>
          </a:xfrm>
        </p:spPr>
        <p:txBody>
          <a:bodyPr>
            <a:normAutofit fontScale="90000"/>
          </a:bodyPr>
          <a:lstStyle/>
          <a:p>
            <a:r>
              <a:rPr lang="en-US" b="1" dirty="0">
                <a:solidFill>
                  <a:srgbClr val="000000"/>
                </a:solidFill>
                <a:latin typeface="Times New Roman" panose="02020603050405020304" pitchFamily="18" charset="0"/>
              </a:rPr>
              <a:t>Surat.2. </a:t>
            </a:r>
            <a:r>
              <a:rPr lang="en-US" dirty="0" err="1">
                <a:solidFill>
                  <a:srgbClr val="000000"/>
                </a:solidFill>
                <a:latin typeface="Times New Roman" panose="02020603050405020304" pitchFamily="18" charset="0"/>
              </a:rPr>
              <a:t>Esasy</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ýük</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göteriji</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maşynlar</a:t>
            </a:r>
            <a:r>
              <a:rPr lang="en-US" dirty="0">
                <a:solidFill>
                  <a:srgbClr val="000000"/>
                </a:solidFill>
                <a:latin typeface="Times New Roman" panose="02020603050405020304" pitchFamily="18" charset="0"/>
              </a:rPr>
              <a:t>. </a:t>
            </a:r>
            <a:r>
              <a:rPr lang="tk-TM" dirty="0" smtClean="0">
                <a:solidFill>
                  <a:srgbClr val="000000"/>
                </a:solidFill>
                <a:latin typeface="Times New Roman" panose="02020603050405020304" pitchFamily="18" charset="0"/>
              </a:rPr>
              <a:t/>
            </a:r>
            <a:br>
              <a:rPr lang="tk-TM" dirty="0" smtClean="0">
                <a:solidFill>
                  <a:srgbClr val="000000"/>
                </a:solidFill>
                <a:latin typeface="Times New Roman" panose="02020603050405020304" pitchFamily="18" charset="0"/>
              </a:rPr>
            </a:br>
            <a:r>
              <a:rPr lang="en-US" dirty="0" smtClean="0">
                <a:solidFill>
                  <a:srgbClr val="000000"/>
                </a:solidFill>
                <a:latin typeface="Times New Roman" panose="02020603050405020304" pitchFamily="18" charset="0"/>
              </a:rPr>
              <a:t>a- </a:t>
            </a:r>
            <a:r>
              <a:rPr lang="en-US" dirty="0" err="1">
                <a:solidFill>
                  <a:srgbClr val="000000"/>
                </a:solidFill>
                <a:latin typeface="Times New Roman" panose="02020603050405020304" pitchFamily="18" charset="0"/>
              </a:rPr>
              <a:t>podýomnik</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b- </a:t>
            </a:r>
            <a:r>
              <a:rPr lang="en-US" dirty="0" err="1">
                <a:solidFill>
                  <a:srgbClr val="000000"/>
                </a:solidFill>
                <a:latin typeface="Times New Roman" panose="02020603050405020304" pitchFamily="18" charset="0"/>
              </a:rPr>
              <a:t>aýlanýan</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konsol</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kran</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ç- </a:t>
            </a:r>
            <a:r>
              <a:rPr lang="en-US" dirty="0">
                <a:solidFill>
                  <a:srgbClr val="000000"/>
                </a:solidFill>
                <a:latin typeface="Times New Roman" panose="02020603050405020304" pitchFamily="18" charset="0"/>
              </a:rPr>
              <a:t>portal </a:t>
            </a:r>
            <a:r>
              <a:rPr lang="en-US" dirty="0" err="1">
                <a:solidFill>
                  <a:srgbClr val="000000"/>
                </a:solidFill>
                <a:latin typeface="Times New Roman" panose="02020603050405020304" pitchFamily="18" charset="0"/>
              </a:rPr>
              <a:t>kran</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g- </a:t>
            </a:r>
            <a:r>
              <a:rPr lang="en-US" dirty="0" err="1">
                <a:solidFill>
                  <a:srgbClr val="000000"/>
                </a:solidFill>
                <a:latin typeface="Times New Roman" panose="02020603050405020304" pitchFamily="18" charset="0"/>
              </a:rPr>
              <a:t>minara</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kran</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d- </a:t>
            </a:r>
            <a:r>
              <a:rPr lang="en-US" dirty="0" err="1">
                <a:solidFill>
                  <a:srgbClr val="000000"/>
                </a:solidFill>
                <a:latin typeface="Times New Roman" panose="02020603050405020304" pitchFamily="18" charset="0"/>
              </a:rPr>
              <a:t>özi</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ýöreýän</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awtomobil</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kran</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e- </a:t>
            </a:r>
            <a:r>
              <a:rPr lang="en-US" dirty="0" err="1">
                <a:solidFill>
                  <a:srgbClr val="000000"/>
                </a:solidFill>
                <a:latin typeface="Times New Roman" panose="02020603050405020304" pitchFamily="18" charset="0"/>
              </a:rPr>
              <a:t>kozlowoý</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kran</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ž- </a:t>
            </a:r>
            <a:r>
              <a:rPr lang="en-US" dirty="0" err="1">
                <a:solidFill>
                  <a:srgbClr val="000000"/>
                </a:solidFill>
                <a:latin typeface="Times New Roman" panose="02020603050405020304" pitchFamily="18" charset="0"/>
              </a:rPr>
              <a:t>köpri</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şekilli</a:t>
            </a:r>
            <a:r>
              <a:rPr lang="en-US" dirty="0">
                <a:solidFill>
                  <a:srgbClr val="000000"/>
                </a:solidFill>
                <a:latin typeface="Times New Roman" panose="02020603050405020304" pitchFamily="18" charset="0"/>
              </a:rPr>
              <a:t> </a:t>
            </a:r>
            <a:r>
              <a:rPr lang="en-US" dirty="0" err="1" smtClean="0">
                <a:solidFill>
                  <a:srgbClr val="000000"/>
                </a:solidFill>
                <a:latin typeface="Times New Roman" panose="02020603050405020304" pitchFamily="18" charset="0"/>
              </a:rPr>
              <a:t>kran</a:t>
            </a:r>
            <a:r>
              <a:rPr lang="tk-TM" dirty="0" smtClean="0">
                <a:solidFill>
                  <a:srgbClr val="000000"/>
                </a:solidFill>
                <a:latin typeface="Times New Roman" panose="02020603050405020304" pitchFamily="18" charset="0"/>
              </a:rPr>
              <a:t>.</a:t>
            </a:r>
            <a:r>
              <a:rPr lang="en-US" dirty="0" smtClean="0">
                <a:solidFill>
                  <a:srgbClr val="000000"/>
                </a:solidFill>
                <a:latin typeface="Times New Roman" panose="02020603050405020304" pitchFamily="18" charset="0"/>
              </a:rPr>
              <a:t> </a:t>
            </a:r>
            <a:endParaRPr lang="ru-RU" dirty="0"/>
          </a:p>
        </p:txBody>
      </p:sp>
      <p:pic>
        <p:nvPicPr>
          <p:cNvPr id="4" name="Объект 3"/>
          <p:cNvPicPr>
            <a:picLocks noGrp="1" noChangeAspect="1"/>
          </p:cNvPicPr>
          <p:nvPr>
            <p:ph idx="1"/>
          </p:nvPr>
        </p:nvPicPr>
        <p:blipFill>
          <a:blip r:embed="rId2"/>
          <a:stretch>
            <a:fillRect/>
          </a:stretch>
        </p:blipFill>
        <p:spPr>
          <a:xfrm>
            <a:off x="2567354" y="2294792"/>
            <a:ext cx="6981092" cy="4563208"/>
          </a:xfrm>
          <a:prstGeom prst="rect">
            <a:avLst/>
          </a:prstGeom>
        </p:spPr>
      </p:pic>
    </p:spTree>
    <p:extLst>
      <p:ext uri="{BB962C8B-B14F-4D97-AF65-F5344CB8AC3E}">
        <p14:creationId xmlns:p14="http://schemas.microsoft.com/office/powerpoint/2010/main" val="3362119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011114"/>
            <a:ext cx="10515600" cy="5846885"/>
          </a:xfrm>
        </p:spPr>
        <p:txBody>
          <a:bodyPr>
            <a:normAutofit fontScale="90000"/>
          </a:bodyPr>
          <a:lstStyle/>
          <a:p>
            <a:r>
              <a:rPr lang="en-US" sz="4900" b="1" dirty="0" err="1">
                <a:solidFill>
                  <a:srgbClr val="000000"/>
                </a:solidFill>
                <a:latin typeface="Times New Roman" panose="02020603050405020304" pitchFamily="18" charset="0"/>
              </a:rPr>
              <a:t>Köpri</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şekilli</a:t>
            </a:r>
            <a:r>
              <a:rPr lang="en-US" sz="4900" b="1" dirty="0">
                <a:solidFill>
                  <a:srgbClr val="000000"/>
                </a:solidFill>
                <a:latin typeface="Times New Roman" panose="02020603050405020304" pitchFamily="18" charset="0"/>
              </a:rPr>
              <a:t> we </a:t>
            </a:r>
            <a:r>
              <a:rPr lang="en-US" sz="4900" b="1" dirty="0" err="1">
                <a:solidFill>
                  <a:srgbClr val="000000"/>
                </a:solidFill>
                <a:latin typeface="Times New Roman" panose="02020603050405020304" pitchFamily="18" charset="0"/>
              </a:rPr>
              <a:t>kozlowoý</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kranlar</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üçin</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udel</a:t>
            </a:r>
            <a:r>
              <a:rPr lang="en-US" sz="4900" b="1" dirty="0">
                <a:solidFill>
                  <a:srgbClr val="000000"/>
                </a:solidFill>
                <a:latin typeface="Times New Roman" panose="02020603050405020304" pitchFamily="18" charset="0"/>
              </a:rPr>
              <a:t> metal </a:t>
            </a:r>
            <a:r>
              <a:rPr lang="en-US" sz="4900" b="1" dirty="0" err="1">
                <a:solidFill>
                  <a:srgbClr val="000000"/>
                </a:solidFill>
                <a:latin typeface="Times New Roman" panose="02020603050405020304" pitchFamily="18" charset="0"/>
              </a:rPr>
              <a:t>sygymlylygy</a:t>
            </a:r>
            <a:r>
              <a:rPr lang="en-US" sz="4900" b="1" dirty="0">
                <a:solidFill>
                  <a:srgbClr val="000000"/>
                </a:solidFill>
                <a:latin typeface="Times New Roman" panose="02020603050405020304" pitchFamily="18" charset="0"/>
              </a:rPr>
              <a:t> (</a:t>
            </a:r>
            <a:r>
              <a:rPr lang="ru-RU" sz="4900" b="1" dirty="0">
                <a:solidFill>
                  <a:srgbClr val="000000"/>
                </a:solidFill>
                <a:latin typeface="Times New Roman" panose="02020603050405020304" pitchFamily="18" charset="0"/>
              </a:rPr>
              <a:t>металлоёмкость) </a:t>
            </a:r>
            <a:r>
              <a:rPr lang="en-US" sz="4900" b="1" dirty="0" err="1">
                <a:solidFill>
                  <a:srgbClr val="000000"/>
                </a:solidFill>
                <a:latin typeface="Times New Roman" panose="02020603050405020304" pitchFamily="18" charset="0"/>
              </a:rPr>
              <a:t>şu</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koffisent</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bilen</a:t>
            </a:r>
            <a:r>
              <a:rPr lang="en-US" sz="4900" b="1" dirty="0">
                <a:solidFill>
                  <a:srgbClr val="000000"/>
                </a:solidFill>
                <a:latin typeface="Times New Roman" panose="02020603050405020304" pitchFamily="18" charset="0"/>
              </a:rPr>
              <a:t> </a:t>
            </a:r>
            <a:r>
              <a:rPr lang="en-US" sz="4900" b="1" dirty="0" err="1" smtClean="0">
                <a:solidFill>
                  <a:srgbClr val="000000"/>
                </a:solidFill>
                <a:latin typeface="Times New Roman" panose="02020603050405020304" pitchFamily="18" charset="0"/>
              </a:rPr>
              <a:t>häsiýetlendirilýär</a:t>
            </a:r>
            <a:r>
              <a:rPr lang="tk-TM" sz="4900" b="1" dirty="0" smtClean="0">
                <a:solidFill>
                  <a:srgbClr val="000000"/>
                </a:solidFill>
                <a:latin typeface="Times New Roman" panose="02020603050405020304" pitchFamily="18" charset="0"/>
              </a:rPr>
              <a:t>:</a:t>
            </a:r>
            <a:r>
              <a:rPr lang="en-US" sz="4900" b="1" dirty="0" smtClean="0">
                <a:solidFill>
                  <a:srgbClr val="000000"/>
                </a:solidFill>
                <a:latin typeface="Times New Roman" panose="02020603050405020304" pitchFamily="18" charset="0"/>
              </a:rPr>
              <a:t/>
            </a:r>
            <a:br>
              <a:rPr lang="en-US" sz="4900" b="1" dirty="0" smtClean="0">
                <a:solidFill>
                  <a:srgbClr val="000000"/>
                </a:solidFill>
                <a:latin typeface="Times New Roman" panose="02020603050405020304" pitchFamily="18" charset="0"/>
              </a:rPr>
            </a:b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dirty="0" smtClean="0">
                <a:solidFill>
                  <a:srgbClr val="000000"/>
                </a:solidFill>
                <a:latin typeface="Times New Roman" panose="02020603050405020304" pitchFamily="18" charset="0"/>
              </a:rPr>
              <a:t>                        </a:t>
            </a:r>
            <a:r>
              <a:rPr lang="tk-TM" sz="6000" b="1" dirty="0" smtClean="0">
                <a:solidFill>
                  <a:schemeClr val="accent5">
                    <a:lumMod val="75000"/>
                  </a:schemeClr>
                </a:solidFill>
                <a:latin typeface="Times New Roman" panose="02020603050405020304" pitchFamily="18" charset="0"/>
              </a:rPr>
              <a:t>K</a:t>
            </a:r>
            <a:r>
              <a:rPr lang="tk-TM" sz="3100" b="1" dirty="0" smtClean="0">
                <a:solidFill>
                  <a:schemeClr val="accent5">
                    <a:lumMod val="75000"/>
                  </a:schemeClr>
                </a:solidFill>
                <a:latin typeface="Times New Roman" panose="02020603050405020304" pitchFamily="18" charset="0"/>
              </a:rPr>
              <a:t>G</a:t>
            </a:r>
            <a:r>
              <a:rPr lang="tk-TM" sz="6000" b="1" dirty="0" smtClean="0">
                <a:solidFill>
                  <a:schemeClr val="accent5">
                    <a:lumMod val="75000"/>
                  </a:schemeClr>
                </a:solidFill>
                <a:latin typeface="Times New Roman" panose="02020603050405020304" pitchFamily="18" charset="0"/>
              </a:rPr>
              <a:t>=G/</a:t>
            </a:r>
            <a:r>
              <a:rPr lang="en-US" sz="6000" b="1" dirty="0" smtClean="0">
                <a:solidFill>
                  <a:schemeClr val="accent5">
                    <a:lumMod val="75000"/>
                  </a:schemeClr>
                </a:solidFill>
                <a:latin typeface="Times New Roman" panose="02020603050405020304" pitchFamily="18" charset="0"/>
              </a:rPr>
              <a:t>QL ,  </a:t>
            </a:r>
            <a:r>
              <a:rPr lang="en-US" sz="6000" dirty="0" smtClean="0">
                <a:solidFill>
                  <a:srgbClr val="FF0000"/>
                </a:solidFill>
                <a:latin typeface="Times New Roman" panose="02020603050405020304" pitchFamily="18" charset="0"/>
              </a:rPr>
              <a:t>t/</a:t>
            </a:r>
            <a:r>
              <a:rPr lang="en-US" sz="6000" dirty="0" err="1" smtClean="0">
                <a:solidFill>
                  <a:srgbClr val="FF0000"/>
                </a:solidFill>
                <a:latin typeface="Times New Roman" panose="02020603050405020304" pitchFamily="18" charset="0"/>
              </a:rPr>
              <a:t>kN·m</a:t>
            </a:r>
            <a:r>
              <a:rPr lang="en-US" sz="6000" b="1" dirty="0" smtClean="0">
                <a:solidFill>
                  <a:srgbClr val="000000"/>
                </a:solidFill>
                <a:latin typeface="Times New Roman" panose="02020603050405020304" pitchFamily="18" charset="0"/>
              </a:rPr>
              <a:t/>
            </a:r>
            <a:br>
              <a:rPr lang="en-US" sz="6000" b="1" dirty="0" smtClean="0">
                <a:solidFill>
                  <a:srgbClr val="000000"/>
                </a:solidFill>
                <a:latin typeface="Times New Roman" panose="02020603050405020304" pitchFamily="18" charset="0"/>
              </a:rPr>
            </a:br>
            <a:r>
              <a:rPr lang="en-US" sz="6000" b="1" dirty="0" smtClean="0">
                <a:solidFill>
                  <a:srgbClr val="000000"/>
                </a:solidFill>
                <a:latin typeface="Times New Roman" panose="02020603050405020304" pitchFamily="18" charset="0"/>
              </a:rPr>
              <a:t/>
            </a:r>
            <a:br>
              <a:rPr lang="en-US" sz="6000" b="1" dirty="0" smtClean="0">
                <a:solidFill>
                  <a:srgbClr val="000000"/>
                </a:solidFill>
                <a:latin typeface="Times New Roman" panose="02020603050405020304" pitchFamily="18" charset="0"/>
              </a:rPr>
            </a:br>
            <a:r>
              <a:rPr lang="en-US" sz="4900" b="1" i="0" u="none" strike="noStrike" baseline="0" dirty="0" err="1" smtClean="0">
                <a:solidFill>
                  <a:srgbClr val="000000"/>
                </a:solidFill>
                <a:latin typeface="Times New Roman" panose="02020603050405020304" pitchFamily="18" charset="0"/>
              </a:rPr>
              <a:t>strelaly</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kranlar</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üçin</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bolsa</a:t>
            </a:r>
            <a:r>
              <a:rPr lang="en-US" sz="4900" b="1" i="0" u="none" strike="noStrike" baseline="0" dirty="0" smtClean="0">
                <a:solidFill>
                  <a:srgbClr val="000000"/>
                </a:solidFill>
                <a:latin typeface="Times New Roman" panose="02020603050405020304" pitchFamily="18" charset="0"/>
              </a:rPr>
              <a:t>:</a:t>
            </a:r>
            <a:br>
              <a:rPr lang="en-US" sz="4900" b="1" i="0" u="none" strike="noStrike" baseline="0" dirty="0" smtClean="0">
                <a:solidFill>
                  <a:srgbClr val="000000"/>
                </a:solidFill>
                <a:latin typeface="Times New Roman" panose="02020603050405020304" pitchFamily="18" charset="0"/>
              </a:rPr>
            </a:br>
            <a:r>
              <a:rPr lang="en-US" sz="6000" dirty="0">
                <a:solidFill>
                  <a:srgbClr val="000000"/>
                </a:solidFill>
                <a:latin typeface="Times New Roman" panose="02020603050405020304" pitchFamily="18" charset="0"/>
              </a:rPr>
              <a:t/>
            </a:r>
            <a:br>
              <a:rPr lang="en-US" sz="6000" dirty="0">
                <a:solidFill>
                  <a:srgbClr val="000000"/>
                </a:solidFill>
                <a:latin typeface="Times New Roman" panose="02020603050405020304" pitchFamily="18" charset="0"/>
              </a:rPr>
            </a:br>
            <a:r>
              <a:rPr lang="en-US" sz="6000" b="0" i="0" u="none" strike="noStrike" baseline="0" dirty="0" smtClean="0">
                <a:solidFill>
                  <a:srgbClr val="000000"/>
                </a:solidFill>
                <a:latin typeface="Times New Roman" panose="02020603050405020304" pitchFamily="18" charset="0"/>
              </a:rPr>
              <a:t>                  </a:t>
            </a:r>
            <a:r>
              <a:rPr lang="tk-TM" sz="6000" b="1" dirty="0" smtClean="0">
                <a:solidFill>
                  <a:schemeClr val="accent5">
                    <a:lumMod val="75000"/>
                  </a:schemeClr>
                </a:solidFill>
                <a:latin typeface="Times New Roman" panose="02020603050405020304" pitchFamily="18" charset="0"/>
              </a:rPr>
              <a:t>K</a:t>
            </a:r>
            <a:r>
              <a:rPr lang="tk-TM" sz="3100" b="1" dirty="0" smtClean="0">
                <a:solidFill>
                  <a:schemeClr val="accent5">
                    <a:lumMod val="75000"/>
                  </a:schemeClr>
                </a:solidFill>
                <a:latin typeface="Times New Roman" panose="02020603050405020304" pitchFamily="18" charset="0"/>
              </a:rPr>
              <a:t>G</a:t>
            </a:r>
            <a:r>
              <a:rPr lang="tk-TM" sz="6000" b="1" dirty="0" smtClean="0">
                <a:solidFill>
                  <a:schemeClr val="accent5">
                    <a:lumMod val="75000"/>
                  </a:schemeClr>
                </a:solidFill>
                <a:latin typeface="Times New Roman" panose="02020603050405020304" pitchFamily="18" charset="0"/>
              </a:rPr>
              <a:t>=G/</a:t>
            </a:r>
            <a:r>
              <a:rPr lang="en-US" sz="6000" b="1" dirty="0" smtClean="0">
                <a:solidFill>
                  <a:schemeClr val="accent5">
                    <a:lumMod val="75000"/>
                  </a:schemeClr>
                </a:solidFill>
                <a:latin typeface="Times New Roman" panose="02020603050405020304" pitchFamily="18" charset="0"/>
              </a:rPr>
              <a:t>QR ,</a:t>
            </a:r>
            <a:r>
              <a:rPr lang="en-US" sz="6000" b="1" dirty="0" smtClean="0">
                <a:solidFill>
                  <a:srgbClr val="000000"/>
                </a:solidFill>
                <a:latin typeface="Times New Roman" panose="02020603050405020304" pitchFamily="18" charset="0"/>
              </a:rPr>
              <a:t>  </a:t>
            </a:r>
            <a:r>
              <a:rPr lang="en-US" sz="6000" dirty="0" smtClean="0">
                <a:solidFill>
                  <a:srgbClr val="FF0000"/>
                </a:solidFill>
                <a:latin typeface="Times New Roman" panose="02020603050405020304" pitchFamily="18" charset="0"/>
              </a:rPr>
              <a:t>t/</a:t>
            </a:r>
            <a:r>
              <a:rPr lang="en-US" sz="6000" dirty="0" err="1" smtClean="0">
                <a:solidFill>
                  <a:srgbClr val="FF0000"/>
                </a:solidFill>
                <a:latin typeface="Times New Roman" panose="02020603050405020304" pitchFamily="18" charset="0"/>
              </a:rPr>
              <a:t>kN·m</a:t>
            </a:r>
            <a:r>
              <a:rPr lang="en-US" sz="6000" b="1" dirty="0" smtClean="0">
                <a:solidFill>
                  <a:srgbClr val="000000"/>
                </a:solidFill>
                <a:latin typeface="Times New Roman" panose="02020603050405020304" pitchFamily="18" charset="0"/>
              </a:rPr>
              <a:t/>
            </a:r>
            <a:br>
              <a:rPr lang="en-US" sz="6000" b="1" dirty="0" smtClean="0">
                <a:solidFill>
                  <a:srgbClr val="000000"/>
                </a:solidFill>
                <a:latin typeface="Times New Roman" panose="02020603050405020304" pitchFamily="18" charset="0"/>
              </a:rPr>
            </a:br>
            <a:r>
              <a:rPr lang="en-US" sz="6000" b="1" dirty="0" smtClean="0">
                <a:solidFill>
                  <a:srgbClr val="000000"/>
                </a:solidFill>
                <a:latin typeface="Times New Roman" panose="02020603050405020304" pitchFamily="18" charset="0"/>
              </a:rPr>
              <a:t/>
            </a:r>
            <a:br>
              <a:rPr lang="en-US" sz="6000" b="1" dirty="0" smtClean="0">
                <a:solidFill>
                  <a:srgbClr val="000000"/>
                </a:solidFill>
                <a:latin typeface="Times New Roman" panose="02020603050405020304" pitchFamily="18" charset="0"/>
              </a:rPr>
            </a:br>
            <a:endParaRPr lang="ru-RU" sz="6000" b="1" dirty="0"/>
          </a:p>
        </p:txBody>
      </p:sp>
    </p:spTree>
    <p:extLst>
      <p:ext uri="{BB962C8B-B14F-4D97-AF65-F5344CB8AC3E}">
        <p14:creationId xmlns:p14="http://schemas.microsoft.com/office/powerpoint/2010/main" val="812410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70338"/>
            <a:ext cx="10515600" cy="3886200"/>
          </a:xfrm>
        </p:spPr>
        <p:txBody>
          <a:bodyPr>
            <a:normAutofit/>
          </a:bodyPr>
          <a:lstStyle/>
          <a:p>
            <a:r>
              <a:rPr lang="en-US" sz="4800" b="1" dirty="0" err="1">
                <a:solidFill>
                  <a:srgbClr val="000000"/>
                </a:solidFill>
                <a:latin typeface="Times New Roman" panose="02020603050405020304" pitchFamily="18" charset="0"/>
              </a:rPr>
              <a:t>Ähli</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görnüşdäki</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kranlar</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üçin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udel</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energiýa</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sygymlylygy</a:t>
            </a:r>
            <a:r>
              <a:rPr lang="en-US" sz="4800" b="1" dirty="0">
                <a:solidFill>
                  <a:srgbClr val="000000"/>
                </a:solidFill>
                <a:latin typeface="Times New Roman" panose="02020603050405020304" pitchFamily="18" charset="0"/>
              </a:rPr>
              <a:t> (</a:t>
            </a:r>
            <a:r>
              <a:rPr lang="ru-RU" sz="4800" b="1" dirty="0">
                <a:solidFill>
                  <a:srgbClr val="000000"/>
                </a:solidFill>
                <a:latin typeface="Times New Roman" panose="02020603050405020304" pitchFamily="18" charset="0"/>
              </a:rPr>
              <a:t>энергоёмкость</a:t>
            </a:r>
            <a:r>
              <a:rPr lang="ru-RU" sz="4800" b="1" dirty="0" smtClean="0">
                <a:solidFill>
                  <a:srgbClr val="000000"/>
                </a:solidFill>
                <a:latin typeface="Times New Roman" panose="02020603050405020304" pitchFamily="18" charset="0"/>
              </a:rPr>
              <a:t>)</a:t>
            </a:r>
            <a:r>
              <a:rPr lang="en-US" sz="4800" b="1" dirty="0" smtClean="0">
                <a:solidFill>
                  <a:srgbClr val="000000"/>
                </a:solidFill>
                <a:latin typeface="Times New Roman" panose="02020603050405020304" pitchFamily="18" charset="0"/>
              </a:rPr>
              <a:t>:</a:t>
            </a:r>
            <a:br>
              <a:rPr lang="en-US"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
            </a:r>
            <a:br>
              <a:rPr lang="en-US" sz="4800" b="1" dirty="0" smtClean="0">
                <a:solidFill>
                  <a:srgbClr val="000000"/>
                </a:solidFill>
                <a:latin typeface="Times New Roman" panose="02020603050405020304" pitchFamily="18" charset="0"/>
              </a:rPr>
            </a:br>
            <a:r>
              <a:rPr lang="en-US" sz="4800" dirty="0" smtClean="0">
                <a:solidFill>
                  <a:srgbClr val="000000"/>
                </a:solidFill>
                <a:latin typeface="Times New Roman" panose="02020603050405020304" pitchFamily="18" charset="0"/>
              </a:rPr>
              <a:t>          </a:t>
            </a:r>
            <a:r>
              <a:rPr lang="en-US" b="1" dirty="0" smtClean="0">
                <a:solidFill>
                  <a:schemeClr val="accent5">
                    <a:lumMod val="75000"/>
                  </a:schemeClr>
                </a:solidFill>
                <a:latin typeface="Times New Roman" panose="02020603050405020304" pitchFamily="18" charset="0"/>
              </a:rPr>
              <a:t>KN=</a:t>
            </a:r>
            <a:r>
              <a:rPr lang="el-GR" b="1" dirty="0" smtClean="0">
                <a:solidFill>
                  <a:schemeClr val="accent5">
                    <a:lumMod val="75000"/>
                  </a:schemeClr>
                </a:solidFill>
                <a:latin typeface="Times New Roman" panose="02020603050405020304" pitchFamily="18" charset="0"/>
              </a:rPr>
              <a:t>Σ</a:t>
            </a:r>
            <a:r>
              <a:rPr lang="en-US" b="1" dirty="0" smtClean="0">
                <a:solidFill>
                  <a:schemeClr val="accent5">
                    <a:lumMod val="75000"/>
                  </a:schemeClr>
                </a:solidFill>
                <a:latin typeface="Times New Roman" panose="02020603050405020304" pitchFamily="18" charset="0"/>
              </a:rPr>
              <a:t>N/Q , </a:t>
            </a:r>
            <a:r>
              <a:rPr lang="en-US" sz="4800" b="1" dirty="0" smtClean="0">
                <a:solidFill>
                  <a:schemeClr val="accent5">
                    <a:lumMod val="75000"/>
                  </a:schemeClr>
                </a:solidFill>
                <a:latin typeface="Times New Roman" panose="02020603050405020304" pitchFamily="18" charset="0"/>
              </a:rPr>
              <a:t>  </a:t>
            </a:r>
            <a:r>
              <a:rPr lang="en-US" sz="4800" dirty="0" err="1" smtClean="0">
                <a:solidFill>
                  <a:srgbClr val="FF0000"/>
                </a:solidFill>
                <a:latin typeface="Times New Roman" panose="02020603050405020304" pitchFamily="18" charset="0"/>
              </a:rPr>
              <a:t>kWt</a:t>
            </a:r>
            <a:r>
              <a:rPr lang="en-US" sz="4800" dirty="0" smtClean="0">
                <a:solidFill>
                  <a:srgbClr val="FF0000"/>
                </a:solidFill>
                <a:latin typeface="Times New Roman" panose="02020603050405020304" pitchFamily="18" charset="0"/>
              </a:rPr>
              <a:t>/</a:t>
            </a:r>
            <a:r>
              <a:rPr lang="en-US" sz="4800" dirty="0" err="1" smtClean="0">
                <a:solidFill>
                  <a:srgbClr val="FF0000"/>
                </a:solidFill>
                <a:latin typeface="Times New Roman" panose="02020603050405020304" pitchFamily="18" charset="0"/>
              </a:rPr>
              <a:t>kN</a:t>
            </a:r>
            <a:endParaRPr lang="ru-RU" sz="4800" dirty="0">
              <a:solidFill>
                <a:srgbClr val="FF0000"/>
              </a:solidFill>
            </a:endParaRPr>
          </a:p>
        </p:txBody>
      </p:sp>
      <p:sp>
        <p:nvSpPr>
          <p:cNvPr id="3" name="Текст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970843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3046" y="365125"/>
            <a:ext cx="10720754" cy="1325563"/>
          </a:xfrm>
        </p:spPr>
        <p:txBody>
          <a:bodyPr/>
          <a:lstStyle/>
          <a:p>
            <a:r>
              <a:rPr lang="en-US" b="1" dirty="0" err="1">
                <a:solidFill>
                  <a:srgbClr val="000000"/>
                </a:solidFill>
                <a:latin typeface="Times New Roman" panose="02020603050405020304" pitchFamily="18" charset="0"/>
              </a:rPr>
              <a:t>Mehanizmiň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ýükgöterijiligindäki</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koffisenti</a:t>
            </a:r>
            <a:r>
              <a:rPr lang="en-US" b="1" dirty="0" smtClean="0">
                <a:solidFill>
                  <a:srgbClr val="000000"/>
                </a:solidFill>
                <a:latin typeface="Times New Roman" panose="02020603050405020304" pitchFamily="18" charset="0"/>
              </a:rPr>
              <a:t>:</a:t>
            </a:r>
            <a:endParaRPr lang="ru-RU" b="1" dirty="0"/>
          </a:p>
        </p:txBody>
      </p:sp>
      <p:sp>
        <p:nvSpPr>
          <p:cNvPr id="3" name="Объект 2"/>
          <p:cNvSpPr>
            <a:spLocks noGrp="1"/>
          </p:cNvSpPr>
          <p:nvPr>
            <p:ph idx="1"/>
          </p:nvPr>
        </p:nvSpPr>
        <p:spPr>
          <a:xfrm>
            <a:off x="237392" y="1825624"/>
            <a:ext cx="11816862" cy="5032375"/>
          </a:xfrm>
        </p:spPr>
        <p:txBody>
          <a:bodyPr>
            <a:normAutofit/>
          </a:bodyPr>
          <a:lstStyle/>
          <a:p>
            <a:pPr marL="0" indent="0">
              <a:buNone/>
            </a:pPr>
            <a:r>
              <a:rPr lang="en-US" sz="5400" b="1" i="1" u="none" strike="noStrike" baseline="0" dirty="0" smtClean="0">
                <a:solidFill>
                  <a:srgbClr val="000000"/>
                </a:solidFill>
                <a:latin typeface="Times New Roman" panose="02020603050405020304" pitchFamily="18" charset="0"/>
              </a:rPr>
              <a:t>               </a:t>
            </a:r>
            <a:r>
              <a:rPr lang="en-US" sz="6000" b="1" i="1" u="none" strike="noStrike" baseline="0" dirty="0" err="1" smtClean="0">
                <a:solidFill>
                  <a:schemeClr val="accent5">
                    <a:lumMod val="75000"/>
                  </a:schemeClr>
                </a:solidFill>
                <a:latin typeface="Times New Roman" panose="02020603050405020304" pitchFamily="18" charset="0"/>
              </a:rPr>
              <a:t>K</a:t>
            </a:r>
            <a:r>
              <a:rPr lang="en-US" sz="4000" b="1" i="1" dirty="0" err="1" smtClean="0">
                <a:solidFill>
                  <a:schemeClr val="accent5">
                    <a:lumMod val="75000"/>
                  </a:schemeClr>
                </a:solidFill>
                <a:latin typeface="Times New Roman" panose="02020603050405020304" pitchFamily="18" charset="0"/>
              </a:rPr>
              <a:t>ý.g</a:t>
            </a:r>
            <a:r>
              <a:rPr lang="en-US" sz="6000" b="1" i="1" dirty="0" smtClean="0">
                <a:solidFill>
                  <a:schemeClr val="accent5">
                    <a:lumMod val="75000"/>
                  </a:schemeClr>
                </a:solidFill>
                <a:latin typeface="Times New Roman" panose="02020603050405020304" pitchFamily="18" charset="0"/>
              </a:rPr>
              <a:t> </a:t>
            </a:r>
            <a:r>
              <a:rPr lang="en-US" sz="6000" b="1" i="1" u="none" strike="noStrike" baseline="0" dirty="0" smtClean="0">
                <a:solidFill>
                  <a:schemeClr val="accent5">
                    <a:lumMod val="75000"/>
                  </a:schemeClr>
                </a:solidFill>
                <a:latin typeface="Times New Roman" panose="02020603050405020304" pitchFamily="18" charset="0"/>
              </a:rPr>
              <a:t>=</a:t>
            </a:r>
            <a:r>
              <a:rPr lang="en-US" sz="6000" b="1" i="1" u="none" strike="noStrike" baseline="0" dirty="0" err="1" smtClean="0">
                <a:solidFill>
                  <a:schemeClr val="accent5">
                    <a:lumMod val="75000"/>
                  </a:schemeClr>
                </a:solidFill>
                <a:latin typeface="Times New Roman" panose="02020603050405020304" pitchFamily="18" charset="0"/>
              </a:rPr>
              <a:t>Q</a:t>
            </a:r>
            <a:r>
              <a:rPr lang="en-US" sz="4000" b="1" i="1" u="none" strike="noStrike" baseline="0" dirty="0" err="1" smtClean="0">
                <a:solidFill>
                  <a:schemeClr val="accent5">
                    <a:lumMod val="75000"/>
                  </a:schemeClr>
                </a:solidFill>
                <a:latin typeface="Times New Roman" panose="02020603050405020304" pitchFamily="18" charset="0"/>
              </a:rPr>
              <a:t>ort</a:t>
            </a:r>
            <a:r>
              <a:rPr lang="en-US" sz="6000" b="1" i="1" u="none" strike="noStrike" baseline="0" dirty="0" smtClean="0">
                <a:solidFill>
                  <a:schemeClr val="accent5">
                    <a:lumMod val="75000"/>
                  </a:schemeClr>
                </a:solidFill>
                <a:latin typeface="Times New Roman" panose="02020603050405020304" pitchFamily="18" charset="0"/>
              </a:rPr>
              <a:t>/</a:t>
            </a:r>
            <a:r>
              <a:rPr lang="en-US" sz="6000" b="1" i="1" u="none" strike="noStrike" baseline="0" dirty="0" err="1" smtClean="0">
                <a:solidFill>
                  <a:schemeClr val="accent5">
                    <a:lumMod val="75000"/>
                  </a:schemeClr>
                </a:solidFill>
                <a:latin typeface="Times New Roman" panose="02020603050405020304" pitchFamily="18" charset="0"/>
              </a:rPr>
              <a:t>Q</a:t>
            </a:r>
            <a:r>
              <a:rPr lang="en-US" sz="4000" b="1" i="1" u="none" strike="noStrike" baseline="0" dirty="0" err="1" smtClean="0">
                <a:solidFill>
                  <a:schemeClr val="accent5">
                    <a:lumMod val="75000"/>
                  </a:schemeClr>
                </a:solidFill>
                <a:latin typeface="Times New Roman" panose="02020603050405020304" pitchFamily="18" charset="0"/>
              </a:rPr>
              <a:t>nor</a:t>
            </a:r>
            <a:r>
              <a:rPr lang="en-US" sz="6000" b="1" i="1" dirty="0">
                <a:solidFill>
                  <a:schemeClr val="accent5">
                    <a:lumMod val="75000"/>
                  </a:schemeClr>
                </a:solidFill>
                <a:latin typeface="Times New Roman" panose="02020603050405020304" pitchFamily="18" charset="0"/>
              </a:rPr>
              <a:t> </a:t>
            </a:r>
            <a:endParaRPr lang="en-US" sz="6000" b="1" i="1" dirty="0" smtClean="0">
              <a:solidFill>
                <a:schemeClr val="accent5">
                  <a:lumMod val="75000"/>
                </a:schemeClr>
              </a:solidFill>
              <a:latin typeface="Times New Roman" panose="02020603050405020304" pitchFamily="18" charset="0"/>
            </a:endParaRPr>
          </a:p>
          <a:p>
            <a:pPr marL="0" indent="0">
              <a:buNone/>
            </a:pPr>
            <a:endParaRPr lang="en-US" sz="5400" b="1" i="1" dirty="0">
              <a:solidFill>
                <a:srgbClr val="000000"/>
              </a:solidFill>
              <a:latin typeface="Times New Roman" panose="02020603050405020304" pitchFamily="18" charset="0"/>
            </a:endParaRPr>
          </a:p>
          <a:p>
            <a:pPr marL="0" indent="0">
              <a:buNone/>
            </a:pPr>
            <a:r>
              <a:rPr lang="en-US" sz="5400" b="1" i="1" dirty="0" smtClean="0">
                <a:solidFill>
                  <a:srgbClr val="000000"/>
                </a:solidFill>
                <a:latin typeface="Times New Roman" panose="02020603050405020304" pitchFamily="18" charset="0"/>
              </a:rPr>
              <a:t> </a:t>
            </a:r>
            <a:r>
              <a:rPr lang="en-US" sz="4400" b="1" i="0" u="none" strike="noStrike" baseline="0" dirty="0" err="1" smtClean="0">
                <a:solidFill>
                  <a:srgbClr val="000000"/>
                </a:solidFill>
                <a:latin typeface="Times New Roman" panose="02020603050405020304" pitchFamily="18" charset="0"/>
              </a:rPr>
              <a:t>Mehanizmiň</a:t>
            </a:r>
            <a:r>
              <a:rPr lang="tk-TM" sz="4400" b="1" i="0" u="none" strike="noStrike" baseline="0" dirty="0" smtClean="0">
                <a:solidFill>
                  <a:srgbClr val="000000"/>
                </a:solidFill>
                <a:latin typeface="Times New Roman" panose="02020603050405020304" pitchFamily="18" charset="0"/>
              </a:rPr>
              <a:t> </a:t>
            </a:r>
            <a:r>
              <a:rPr lang="en-US" sz="4400" b="1" i="0" u="none" strike="noStrike" baseline="0" dirty="0" err="1" smtClean="0">
                <a:solidFill>
                  <a:srgbClr val="000000"/>
                </a:solidFill>
                <a:latin typeface="Times New Roman" panose="02020603050405020304" pitchFamily="18" charset="0"/>
              </a:rPr>
              <a:t>bir</a:t>
            </a:r>
            <a:r>
              <a:rPr lang="en-US" sz="4400" b="1" i="0" u="none" strike="noStrike" baseline="0" dirty="0" smtClean="0">
                <a:solidFill>
                  <a:srgbClr val="000000"/>
                </a:solidFill>
                <a:latin typeface="Times New Roman" panose="02020603050405020304" pitchFamily="18" charset="0"/>
              </a:rPr>
              <a:t> </a:t>
            </a:r>
            <a:r>
              <a:rPr lang="en-US" sz="4400" b="1" i="0" u="none" strike="noStrike" baseline="0" dirty="0" err="1" smtClean="0">
                <a:solidFill>
                  <a:srgbClr val="000000"/>
                </a:solidFill>
                <a:latin typeface="Times New Roman" panose="02020603050405020304" pitchFamily="18" charset="0"/>
              </a:rPr>
              <a:t>gündäki</a:t>
            </a:r>
            <a:r>
              <a:rPr lang="en-US" sz="4400" b="1" i="0" u="none" strike="noStrike" baseline="0" dirty="0" smtClean="0">
                <a:solidFill>
                  <a:srgbClr val="000000"/>
                </a:solidFill>
                <a:latin typeface="Times New Roman" panose="02020603050405020304" pitchFamily="18" charset="0"/>
              </a:rPr>
              <a:t> </a:t>
            </a:r>
            <a:r>
              <a:rPr lang="en-US" sz="4400" b="1" i="0" u="none" strike="noStrike" baseline="0" dirty="0" err="1" smtClean="0">
                <a:solidFill>
                  <a:srgbClr val="000000"/>
                </a:solidFill>
                <a:latin typeface="Times New Roman" panose="02020603050405020304" pitchFamily="18" charset="0"/>
              </a:rPr>
              <a:t>ulanylma</a:t>
            </a:r>
            <a:r>
              <a:rPr lang="en-US" sz="4400" b="1" i="0" u="none" strike="noStrike" baseline="0" dirty="0" smtClean="0">
                <a:solidFill>
                  <a:srgbClr val="000000"/>
                </a:solidFill>
                <a:latin typeface="Times New Roman" panose="02020603050405020304" pitchFamily="18" charset="0"/>
              </a:rPr>
              <a:t> </a:t>
            </a:r>
            <a:r>
              <a:rPr lang="en-US" sz="4400" b="1" i="0" u="none" strike="noStrike" baseline="0" dirty="0" err="1" smtClean="0">
                <a:solidFill>
                  <a:srgbClr val="000000"/>
                </a:solidFill>
                <a:latin typeface="Times New Roman" panose="02020603050405020304" pitchFamily="18" charset="0"/>
              </a:rPr>
              <a:t>koffisenti</a:t>
            </a:r>
            <a:r>
              <a:rPr lang="en-US" sz="4400" b="1" i="0" u="none" strike="noStrike" baseline="0" dirty="0" smtClean="0">
                <a:solidFill>
                  <a:srgbClr val="000000"/>
                </a:solidFill>
                <a:latin typeface="Times New Roman" panose="02020603050405020304" pitchFamily="18" charset="0"/>
              </a:rPr>
              <a:t>:</a:t>
            </a:r>
          </a:p>
          <a:p>
            <a:pPr marL="0" indent="0">
              <a:buNone/>
            </a:pPr>
            <a:endParaRPr lang="en-US" sz="4400" b="1" dirty="0" smtClean="0">
              <a:solidFill>
                <a:srgbClr val="000000"/>
              </a:solidFill>
              <a:latin typeface="Times New Roman" panose="02020603050405020304" pitchFamily="18" charset="0"/>
            </a:endParaRPr>
          </a:p>
          <a:p>
            <a:pPr marL="0" indent="0">
              <a:buNone/>
            </a:pPr>
            <a:r>
              <a:rPr lang="tk-TM" sz="6000" b="1" i="1" dirty="0" smtClean="0">
                <a:solidFill>
                  <a:srgbClr val="000000"/>
                </a:solidFill>
                <a:latin typeface="Times New Roman" panose="02020603050405020304" pitchFamily="18" charset="0"/>
              </a:rPr>
              <a:t>              </a:t>
            </a:r>
            <a:r>
              <a:rPr lang="en-US" sz="6000" b="1" i="1" dirty="0" smtClean="0">
                <a:solidFill>
                  <a:schemeClr val="accent5">
                    <a:lumMod val="75000"/>
                  </a:schemeClr>
                </a:solidFill>
                <a:latin typeface="Times New Roman" panose="02020603050405020304" pitchFamily="18" charset="0"/>
              </a:rPr>
              <a:t>K</a:t>
            </a:r>
            <a:r>
              <a:rPr lang="en-US" sz="4000" b="1" i="1" dirty="0" smtClean="0">
                <a:solidFill>
                  <a:schemeClr val="accent5">
                    <a:lumMod val="75000"/>
                  </a:schemeClr>
                </a:solidFill>
                <a:latin typeface="Times New Roman" panose="02020603050405020304" pitchFamily="18" charset="0"/>
              </a:rPr>
              <a:t>g</a:t>
            </a:r>
            <a:r>
              <a:rPr lang="tk-TM" sz="4000" b="1" i="1" dirty="0" smtClean="0">
                <a:solidFill>
                  <a:schemeClr val="accent5">
                    <a:lumMod val="75000"/>
                  </a:schemeClr>
                </a:solidFill>
                <a:latin typeface="Times New Roman" panose="02020603050405020304" pitchFamily="18" charset="0"/>
              </a:rPr>
              <a:t>ün=</a:t>
            </a:r>
            <a:r>
              <a:rPr lang="tk-TM" sz="6000" b="1" i="1" dirty="0" smtClean="0">
                <a:solidFill>
                  <a:schemeClr val="accent5">
                    <a:lumMod val="75000"/>
                  </a:schemeClr>
                </a:solidFill>
                <a:latin typeface="Times New Roman" panose="02020603050405020304" pitchFamily="18" charset="0"/>
              </a:rPr>
              <a:t>T</a:t>
            </a:r>
            <a:r>
              <a:rPr lang="tk-TM" sz="4000" b="1" i="1" dirty="0" smtClean="0">
                <a:solidFill>
                  <a:schemeClr val="accent5">
                    <a:lumMod val="75000"/>
                  </a:schemeClr>
                </a:solidFill>
                <a:latin typeface="Times New Roman" panose="02020603050405020304" pitchFamily="18" charset="0"/>
              </a:rPr>
              <a:t>gün</a:t>
            </a:r>
            <a:r>
              <a:rPr lang="tk-TM" sz="6000" b="1" i="1" dirty="0" smtClean="0">
                <a:solidFill>
                  <a:schemeClr val="accent5">
                    <a:lumMod val="75000"/>
                  </a:schemeClr>
                </a:solidFill>
                <a:latin typeface="Times New Roman" panose="02020603050405020304" pitchFamily="18" charset="0"/>
              </a:rPr>
              <a:t>/24</a:t>
            </a:r>
            <a:endParaRPr lang="en-US" sz="6000" b="1" i="1" dirty="0">
              <a:solidFill>
                <a:schemeClr val="accent5">
                  <a:lumMod val="75000"/>
                </a:schemeClr>
              </a:solidFill>
              <a:latin typeface="Times New Roman" panose="02020603050405020304" pitchFamily="18" charset="0"/>
            </a:endParaRPr>
          </a:p>
          <a:p>
            <a:pPr marL="0" indent="0">
              <a:buNone/>
            </a:pPr>
            <a:endParaRPr lang="ru-RU" sz="4400" b="1" dirty="0"/>
          </a:p>
        </p:txBody>
      </p:sp>
    </p:spTree>
    <p:extLst>
      <p:ext uri="{BB962C8B-B14F-4D97-AF65-F5344CB8AC3E}">
        <p14:creationId xmlns:p14="http://schemas.microsoft.com/office/powerpoint/2010/main" val="3865496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338760"/>
          </a:xfrm>
        </p:spPr>
        <p:txBody>
          <a:bodyPr>
            <a:normAutofit/>
          </a:bodyPr>
          <a:lstStyle/>
          <a:p>
            <a:r>
              <a:rPr lang="en-US" sz="4800" b="1" dirty="0" err="1">
                <a:solidFill>
                  <a:srgbClr val="000000"/>
                </a:solidFill>
                <a:latin typeface="Times New Roman" panose="02020603050405020304" pitchFamily="18" charset="0"/>
              </a:rPr>
              <a:t>Mehanizmiň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bir</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ýyldaky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ulanylma</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koffisenti</a:t>
            </a:r>
            <a:r>
              <a:rPr lang="en-US" sz="4800" b="1" dirty="0" smtClean="0">
                <a:solidFill>
                  <a:srgbClr val="000000"/>
                </a:solidFill>
                <a:latin typeface="Times New Roman" panose="02020603050405020304" pitchFamily="18" charset="0"/>
              </a:rPr>
              <a:t>:</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tk-TM" dirty="0" smtClean="0">
                <a:solidFill>
                  <a:srgbClr val="000000"/>
                </a:solidFill>
                <a:latin typeface="Times New Roman" panose="02020603050405020304" pitchFamily="18" charset="0"/>
              </a:rPr>
              <a:t/>
            </a:r>
            <a:br>
              <a:rPr lang="tk-TM" dirty="0" smtClean="0">
                <a:solidFill>
                  <a:srgbClr val="000000"/>
                </a:solidFill>
                <a:latin typeface="Times New Roman" panose="02020603050405020304" pitchFamily="18" charset="0"/>
              </a:rPr>
            </a:br>
            <a:r>
              <a:rPr lang="en-US" dirty="0" smtClean="0">
                <a:solidFill>
                  <a:srgbClr val="000000"/>
                </a:solidFill>
                <a:latin typeface="Times New Roman" panose="02020603050405020304" pitchFamily="18" charset="0"/>
              </a:rPr>
              <a:t> </a:t>
            </a:r>
            <a:r>
              <a:rPr lang="tk-TM" dirty="0" smtClean="0">
                <a:solidFill>
                  <a:srgbClr val="000000"/>
                </a:solidFill>
                <a:latin typeface="Times New Roman" panose="02020603050405020304" pitchFamily="18" charset="0"/>
              </a:rPr>
              <a:t>                   </a:t>
            </a:r>
            <a:r>
              <a:rPr lang="en-US" sz="6000" b="1" i="1" dirty="0" smtClean="0">
                <a:solidFill>
                  <a:schemeClr val="accent5">
                    <a:lumMod val="75000"/>
                  </a:schemeClr>
                </a:solidFill>
                <a:latin typeface="Times New Roman" panose="02020603050405020304" pitchFamily="18" charset="0"/>
                <a:ea typeface="+mn-ea"/>
                <a:cs typeface="+mn-cs"/>
              </a:rPr>
              <a:t>K</a:t>
            </a:r>
            <a:r>
              <a:rPr lang="tk-TM" sz="4000" b="1" i="1" dirty="0" smtClean="0">
                <a:solidFill>
                  <a:schemeClr val="accent5">
                    <a:lumMod val="75000"/>
                  </a:schemeClr>
                </a:solidFill>
                <a:latin typeface="Times New Roman" panose="02020603050405020304" pitchFamily="18" charset="0"/>
                <a:ea typeface="+mn-ea"/>
                <a:cs typeface="+mn-cs"/>
              </a:rPr>
              <a:t>ýyl=</a:t>
            </a:r>
            <a:r>
              <a:rPr lang="tk-TM" sz="6000" b="1" i="1" dirty="0" smtClean="0">
                <a:solidFill>
                  <a:schemeClr val="accent5">
                    <a:lumMod val="75000"/>
                  </a:schemeClr>
                </a:solidFill>
                <a:latin typeface="Times New Roman" panose="02020603050405020304" pitchFamily="18" charset="0"/>
                <a:ea typeface="+mn-ea"/>
                <a:cs typeface="+mn-cs"/>
              </a:rPr>
              <a:t>T</a:t>
            </a:r>
            <a:r>
              <a:rPr lang="tk-TM" sz="4000" b="1" i="1" dirty="0" smtClean="0">
                <a:solidFill>
                  <a:schemeClr val="accent5">
                    <a:lumMod val="75000"/>
                  </a:schemeClr>
                </a:solidFill>
                <a:latin typeface="Times New Roman" panose="02020603050405020304" pitchFamily="18" charset="0"/>
                <a:ea typeface="+mn-ea"/>
                <a:cs typeface="+mn-cs"/>
              </a:rPr>
              <a:t>ýyl</a:t>
            </a:r>
            <a:r>
              <a:rPr lang="tk-TM" sz="6000" b="1" i="1" dirty="0" smtClean="0">
                <a:solidFill>
                  <a:schemeClr val="accent5">
                    <a:lumMod val="75000"/>
                  </a:schemeClr>
                </a:solidFill>
                <a:latin typeface="Times New Roman" panose="02020603050405020304" pitchFamily="18" charset="0"/>
                <a:ea typeface="+mn-ea"/>
                <a:cs typeface="+mn-cs"/>
              </a:rPr>
              <a:t>/365</a:t>
            </a:r>
            <a:r>
              <a:rPr lang="tk-TM" sz="6000" b="1" i="1" dirty="0" smtClean="0">
                <a:solidFill>
                  <a:srgbClr val="000000"/>
                </a:solidFill>
                <a:latin typeface="Times New Roman" panose="02020603050405020304" pitchFamily="18" charset="0"/>
                <a:ea typeface="+mn-ea"/>
                <a:cs typeface="+mn-cs"/>
              </a:rPr>
              <a:t/>
            </a:r>
            <a:br>
              <a:rPr lang="tk-TM" sz="6000" b="1" i="1" dirty="0" smtClean="0">
                <a:solidFill>
                  <a:srgbClr val="000000"/>
                </a:solidFill>
                <a:latin typeface="Times New Roman" panose="02020603050405020304" pitchFamily="18" charset="0"/>
                <a:ea typeface="+mn-ea"/>
                <a:cs typeface="+mn-cs"/>
              </a:rPr>
            </a:br>
            <a:endParaRPr lang="ru-RU" dirty="0"/>
          </a:p>
        </p:txBody>
      </p:sp>
    </p:spTree>
    <p:extLst>
      <p:ext uri="{BB962C8B-B14F-4D97-AF65-F5344CB8AC3E}">
        <p14:creationId xmlns:p14="http://schemas.microsoft.com/office/powerpoint/2010/main" val="1175622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6669" y="365125"/>
            <a:ext cx="10972800" cy="1325563"/>
          </a:xfrm>
        </p:spPr>
        <p:txBody>
          <a:bodyPr>
            <a:normAutofit/>
          </a:bodyPr>
          <a:lstStyle/>
          <a:p>
            <a:r>
              <a:rPr lang="tk-TM" b="1" dirty="0" smtClean="0">
                <a:solidFill>
                  <a:srgbClr val="000000"/>
                </a:solidFill>
                <a:latin typeface="Times New Roman" panose="02020603050405020304" pitchFamily="18" charset="0"/>
              </a:rPr>
              <a:t>     </a:t>
            </a:r>
            <a:r>
              <a:rPr lang="en-US" b="1" dirty="0" err="1" smtClean="0">
                <a:solidFill>
                  <a:schemeClr val="accent6">
                    <a:lumMod val="75000"/>
                  </a:schemeClr>
                </a:solidFill>
                <a:latin typeface="Times New Roman" panose="02020603050405020304" pitchFamily="18" charset="0"/>
              </a:rPr>
              <a:t>Kranyň</a:t>
            </a:r>
            <a:r>
              <a:rPr lang="en-US" b="1" dirty="0" smtClean="0">
                <a:solidFill>
                  <a:schemeClr val="accent6">
                    <a:lumMod val="75000"/>
                  </a:schemeClr>
                </a:solidFill>
                <a:latin typeface="Times New Roman" panose="02020603050405020304" pitchFamily="18" charset="0"/>
              </a:rPr>
              <a:t> </a:t>
            </a:r>
            <a:r>
              <a:rPr lang="en-US" b="1" dirty="0" err="1" smtClean="0">
                <a:solidFill>
                  <a:schemeClr val="accent6">
                    <a:lumMod val="75000"/>
                  </a:schemeClr>
                </a:solidFill>
                <a:latin typeface="Times New Roman" panose="02020603050405020304" pitchFamily="18" charset="0"/>
              </a:rPr>
              <a:t>elektro</a:t>
            </a:r>
            <a:r>
              <a:rPr lang="tk-TM" b="1" dirty="0" smtClean="0">
                <a:solidFill>
                  <a:schemeClr val="accent6">
                    <a:lumMod val="75000"/>
                  </a:schemeClr>
                </a:solidFill>
                <a:latin typeface="Times New Roman" panose="02020603050405020304" pitchFamily="18" charset="0"/>
              </a:rPr>
              <a:t>hereketlendirijisiniň</a:t>
            </a:r>
            <a:r>
              <a:rPr lang="en-US" b="1" dirty="0" smtClean="0">
                <a:solidFill>
                  <a:schemeClr val="accent6">
                    <a:lumMod val="75000"/>
                  </a:schemeClr>
                </a:solidFill>
                <a:latin typeface="Times New Roman" panose="02020603050405020304" pitchFamily="18" charset="0"/>
              </a:rPr>
              <a:t> </a:t>
            </a:r>
            <a:r>
              <a:rPr lang="tk-TM" b="1" dirty="0" smtClean="0">
                <a:solidFill>
                  <a:schemeClr val="accent6">
                    <a:lumMod val="75000"/>
                  </a:schemeClr>
                </a:solidFill>
                <a:latin typeface="Times New Roman" panose="02020603050405020304" pitchFamily="18" charset="0"/>
              </a:rPr>
              <a:t>     </a:t>
            </a:r>
            <a:br>
              <a:rPr lang="tk-TM" b="1" dirty="0" smtClean="0">
                <a:solidFill>
                  <a:schemeClr val="accent6">
                    <a:lumMod val="75000"/>
                  </a:schemeClr>
                </a:solidFill>
                <a:latin typeface="Times New Roman" panose="02020603050405020304" pitchFamily="18" charset="0"/>
              </a:rPr>
            </a:br>
            <a:r>
              <a:rPr lang="tk-TM" b="1" dirty="0">
                <a:solidFill>
                  <a:schemeClr val="accent6">
                    <a:lumMod val="75000"/>
                  </a:schemeClr>
                </a:solidFill>
                <a:latin typeface="Times New Roman" panose="02020603050405020304" pitchFamily="18" charset="0"/>
              </a:rPr>
              <a:t> </a:t>
            </a:r>
            <a:r>
              <a:rPr lang="tk-TM" b="1" dirty="0" smtClean="0">
                <a:solidFill>
                  <a:schemeClr val="accent6">
                    <a:lumMod val="75000"/>
                  </a:schemeClr>
                </a:solidFill>
                <a:latin typeface="Times New Roman" panose="02020603050405020304" pitchFamily="18" charset="0"/>
              </a:rPr>
              <a:t>                   </a:t>
            </a:r>
            <a:r>
              <a:rPr lang="en-US" b="1" dirty="0" err="1" smtClean="0">
                <a:solidFill>
                  <a:schemeClr val="accent6">
                    <a:lumMod val="75000"/>
                  </a:schemeClr>
                </a:solidFill>
                <a:latin typeface="Times New Roman" panose="02020603050405020304" pitchFamily="18" charset="0"/>
              </a:rPr>
              <a:t>ýüklenme</a:t>
            </a:r>
            <a:r>
              <a:rPr lang="en-US" b="1" dirty="0" smtClean="0">
                <a:solidFill>
                  <a:schemeClr val="accent6">
                    <a:lumMod val="75000"/>
                  </a:schemeClr>
                </a:solidFill>
                <a:latin typeface="Times New Roman" panose="02020603050405020304" pitchFamily="18" charset="0"/>
              </a:rPr>
              <a:t> </a:t>
            </a:r>
            <a:r>
              <a:rPr lang="en-US" b="1" dirty="0" err="1" smtClean="0">
                <a:solidFill>
                  <a:schemeClr val="accent6">
                    <a:lumMod val="75000"/>
                  </a:schemeClr>
                </a:solidFill>
                <a:latin typeface="Times New Roman" panose="02020603050405020304" pitchFamily="18" charset="0"/>
              </a:rPr>
              <a:t>grafigi</a:t>
            </a:r>
            <a:r>
              <a:rPr lang="en-US" dirty="0" smtClean="0">
                <a:solidFill>
                  <a:schemeClr val="accent6">
                    <a:lumMod val="75000"/>
                  </a:schemeClr>
                </a:solidFill>
                <a:latin typeface="Times New Roman" panose="02020603050405020304" pitchFamily="18" charset="0"/>
              </a:rPr>
              <a:t> </a:t>
            </a:r>
            <a:r>
              <a:rPr lang="en-US" b="1" dirty="0" smtClean="0">
                <a:solidFill>
                  <a:schemeClr val="accent6">
                    <a:lumMod val="75000"/>
                  </a:schemeClr>
                </a:solidFill>
                <a:latin typeface="Times New Roman" panose="02020603050405020304" pitchFamily="18" charset="0"/>
              </a:rPr>
              <a:t> </a:t>
            </a:r>
            <a:endParaRPr lang="ru-RU" b="1" dirty="0">
              <a:solidFill>
                <a:schemeClr val="accent6">
                  <a:lumMod val="75000"/>
                </a:schemeClr>
              </a:solidFill>
            </a:endParaRPr>
          </a:p>
        </p:txBody>
      </p:sp>
      <p:pic>
        <p:nvPicPr>
          <p:cNvPr id="4" name="Объект 3"/>
          <p:cNvPicPr>
            <a:picLocks noGrp="1" noChangeAspect="1"/>
          </p:cNvPicPr>
          <p:nvPr>
            <p:ph idx="1"/>
          </p:nvPr>
        </p:nvPicPr>
        <p:blipFill>
          <a:blip r:embed="rId2"/>
          <a:stretch>
            <a:fillRect/>
          </a:stretch>
        </p:blipFill>
        <p:spPr>
          <a:xfrm>
            <a:off x="1433146" y="1617785"/>
            <a:ext cx="8642839" cy="5240215"/>
          </a:xfrm>
          <a:prstGeom prst="rect">
            <a:avLst/>
          </a:prstGeom>
        </p:spPr>
      </p:pic>
    </p:spTree>
    <p:extLst>
      <p:ext uri="{BB962C8B-B14F-4D97-AF65-F5344CB8AC3E}">
        <p14:creationId xmlns:p14="http://schemas.microsoft.com/office/powerpoint/2010/main" val="2386171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4"/>
            <a:ext cx="10515600" cy="5068521"/>
          </a:xfrm>
        </p:spPr>
        <p:txBody>
          <a:bodyPr>
            <a:normAutofit/>
          </a:bodyPr>
          <a:lstStyle/>
          <a:p>
            <a:r>
              <a:rPr lang="en-US" sz="4800" b="1" i="1" dirty="0" err="1" smtClean="0">
                <a:solidFill>
                  <a:schemeClr val="accent5">
                    <a:lumMod val="75000"/>
                  </a:schemeClr>
                </a:solidFill>
                <a:latin typeface="Times New Roman" panose="02020603050405020304" pitchFamily="18" charset="0"/>
              </a:rPr>
              <a:t>Mi.g</a:t>
            </a:r>
            <a:r>
              <a:rPr lang="en-US" sz="4800" dirty="0" smtClean="0">
                <a:solidFill>
                  <a:srgbClr val="000000"/>
                </a:solidFill>
                <a:latin typeface="Times New Roman" panose="02020603050405020304" pitchFamily="18" charset="0"/>
              </a:rPr>
              <a:t>- </a:t>
            </a:r>
            <a:r>
              <a:rPr lang="en-US" sz="4800" dirty="0" err="1" smtClean="0">
                <a:solidFill>
                  <a:srgbClr val="000000"/>
                </a:solidFill>
                <a:latin typeface="Times New Roman" panose="02020603050405020304" pitchFamily="18" charset="0"/>
              </a:rPr>
              <a:t>orta</a:t>
            </a:r>
            <a:r>
              <a:rPr lang="en-US" sz="4800" dirty="0" smtClean="0">
                <a:solidFill>
                  <a:srgbClr val="000000"/>
                </a:solidFill>
                <a:latin typeface="Times New Roman" panose="02020603050405020304" pitchFamily="18" charset="0"/>
              </a:rPr>
              <a:t> </a:t>
            </a:r>
            <a:r>
              <a:rPr lang="en-US" sz="4800" dirty="0" err="1" smtClean="0">
                <a:solidFill>
                  <a:srgbClr val="000000"/>
                </a:solidFill>
                <a:latin typeface="Times New Roman" panose="02020603050405020304" pitchFamily="18" charset="0"/>
              </a:rPr>
              <a:t>işe</a:t>
            </a:r>
            <a:r>
              <a:rPr lang="en-US" sz="4800" dirty="0" smtClean="0">
                <a:solidFill>
                  <a:srgbClr val="000000"/>
                </a:solidFill>
                <a:latin typeface="Times New Roman" panose="02020603050405020304" pitchFamily="18" charset="0"/>
              </a:rPr>
              <a:t> </a:t>
            </a:r>
            <a:r>
              <a:rPr lang="en-US" sz="4800" dirty="0" err="1" smtClean="0">
                <a:solidFill>
                  <a:srgbClr val="000000"/>
                </a:solidFill>
                <a:latin typeface="Times New Roman" panose="02020603050405020304" pitchFamily="18" charset="0"/>
              </a:rPr>
              <a:t>goýberiş</a:t>
            </a:r>
            <a:r>
              <a:rPr lang="en-US" sz="4800" dirty="0" smtClean="0">
                <a:solidFill>
                  <a:srgbClr val="000000"/>
                </a:solidFill>
                <a:latin typeface="Times New Roman" panose="02020603050405020304" pitchFamily="18" charset="0"/>
              </a:rPr>
              <a:t> (</a:t>
            </a:r>
            <a:r>
              <a:rPr lang="en-US" sz="4800" dirty="0" err="1" smtClean="0">
                <a:solidFill>
                  <a:srgbClr val="000000"/>
                </a:solidFill>
                <a:latin typeface="Times New Roman" panose="02020603050405020304" pitchFamily="18" charset="0"/>
              </a:rPr>
              <a:t>nyck</a:t>
            </a:r>
            <a:r>
              <a:rPr lang="en-US" sz="4800" dirty="0" smtClean="0">
                <a:solidFill>
                  <a:srgbClr val="000000"/>
                </a:solidFill>
                <a:latin typeface="Times New Roman" panose="02020603050405020304" pitchFamily="18" charset="0"/>
              </a:rPr>
              <a:t>) </a:t>
            </a:r>
            <a:r>
              <a:rPr lang="en-US" sz="4800" dirty="0" err="1" smtClean="0">
                <a:solidFill>
                  <a:srgbClr val="000000"/>
                </a:solidFill>
                <a:latin typeface="Times New Roman" panose="02020603050405020304" pitchFamily="18" charset="0"/>
              </a:rPr>
              <a:t>momenti</a:t>
            </a:r>
            <a:r>
              <a:rPr lang="en-US" sz="4800" dirty="0" smtClean="0">
                <a:solidFill>
                  <a:srgbClr val="000000"/>
                </a:solidFill>
                <a:latin typeface="Times New Roman" panose="02020603050405020304" pitchFamily="18" charset="0"/>
              </a:rPr>
              <a:t> </a:t>
            </a:r>
            <a:br>
              <a:rPr lang="en-US" sz="4800" dirty="0" smtClean="0">
                <a:solidFill>
                  <a:srgbClr val="000000"/>
                </a:solidFill>
                <a:latin typeface="Times New Roman" panose="02020603050405020304" pitchFamily="18" charset="0"/>
              </a:rPr>
            </a:br>
            <a:r>
              <a:rPr lang="en-US" sz="4800" b="1" i="1" dirty="0" err="1" smtClean="0">
                <a:solidFill>
                  <a:schemeClr val="accent5">
                    <a:lumMod val="75000"/>
                  </a:schemeClr>
                </a:solidFill>
                <a:latin typeface="Times New Roman" panose="02020603050405020304" pitchFamily="18" charset="0"/>
              </a:rPr>
              <a:t>Mst</a:t>
            </a:r>
            <a:r>
              <a:rPr lang="en-US" sz="4800" b="1" i="1" dirty="0" smtClean="0">
                <a:solidFill>
                  <a:srgbClr val="000000"/>
                </a:solidFill>
                <a:latin typeface="Times New Roman" panose="02020603050405020304" pitchFamily="18" charset="0"/>
              </a:rPr>
              <a:t> </a:t>
            </a:r>
            <a:r>
              <a:rPr lang="en-US" sz="4800" dirty="0" smtClean="0">
                <a:solidFill>
                  <a:srgbClr val="000000"/>
                </a:solidFill>
                <a:latin typeface="Times New Roman" panose="02020603050405020304" pitchFamily="18" charset="0"/>
              </a:rPr>
              <a:t>- </a:t>
            </a:r>
            <a:r>
              <a:rPr lang="en-US" sz="4800" dirty="0" err="1" smtClean="0">
                <a:solidFill>
                  <a:srgbClr val="000000"/>
                </a:solidFill>
                <a:latin typeface="Times New Roman" panose="02020603050405020304" pitchFamily="18" charset="0"/>
              </a:rPr>
              <a:t>statistiki</a:t>
            </a:r>
            <a:r>
              <a:rPr lang="en-US" sz="4800" dirty="0" smtClean="0">
                <a:solidFill>
                  <a:srgbClr val="000000"/>
                </a:solidFill>
                <a:latin typeface="Times New Roman" panose="02020603050405020304" pitchFamily="18" charset="0"/>
              </a:rPr>
              <a:t> </a:t>
            </a:r>
            <a:r>
              <a:rPr lang="en-US" sz="4800" dirty="0" err="1" smtClean="0">
                <a:solidFill>
                  <a:srgbClr val="000000"/>
                </a:solidFill>
                <a:latin typeface="Times New Roman" panose="02020603050405020304" pitchFamily="18" charset="0"/>
              </a:rPr>
              <a:t>garşylyk</a:t>
            </a:r>
            <a:r>
              <a:rPr lang="en-US" sz="4800" dirty="0" smtClean="0">
                <a:solidFill>
                  <a:srgbClr val="000000"/>
                </a:solidFill>
                <a:latin typeface="Times New Roman" panose="02020603050405020304" pitchFamily="18" charset="0"/>
              </a:rPr>
              <a:t> </a:t>
            </a:r>
            <a:r>
              <a:rPr lang="en-US" sz="4800" dirty="0" err="1" smtClean="0">
                <a:solidFill>
                  <a:srgbClr val="000000"/>
                </a:solidFill>
                <a:latin typeface="Times New Roman" panose="02020603050405020304" pitchFamily="18" charset="0"/>
              </a:rPr>
              <a:t>momenti</a:t>
            </a:r>
            <a:r>
              <a:rPr lang="en-US" sz="4800" dirty="0" smtClean="0">
                <a:solidFill>
                  <a:srgbClr val="000000"/>
                </a:solidFill>
                <a:latin typeface="Times New Roman" panose="02020603050405020304" pitchFamily="18" charset="0"/>
              </a:rPr>
              <a:t> </a:t>
            </a:r>
            <a:br>
              <a:rPr lang="en-US" sz="4800" dirty="0" smtClean="0">
                <a:solidFill>
                  <a:srgbClr val="000000"/>
                </a:solidFill>
                <a:latin typeface="Times New Roman" panose="02020603050405020304" pitchFamily="18" charset="0"/>
              </a:rPr>
            </a:br>
            <a:r>
              <a:rPr lang="en-US" sz="4800" b="1" i="1" dirty="0" smtClean="0">
                <a:solidFill>
                  <a:schemeClr val="accent5">
                    <a:lumMod val="75000"/>
                  </a:schemeClr>
                </a:solidFill>
                <a:latin typeface="Times New Roman" panose="02020603050405020304" pitchFamily="18" charset="0"/>
              </a:rPr>
              <a:t>Mt</a:t>
            </a:r>
            <a:r>
              <a:rPr lang="en-US" sz="4800" b="1" i="1" dirty="0" smtClean="0">
                <a:solidFill>
                  <a:srgbClr val="000000"/>
                </a:solidFill>
                <a:latin typeface="Times New Roman" panose="02020603050405020304" pitchFamily="18" charset="0"/>
              </a:rPr>
              <a:t> </a:t>
            </a:r>
            <a:r>
              <a:rPr lang="en-US" sz="4800" dirty="0" smtClean="0">
                <a:solidFill>
                  <a:srgbClr val="000000"/>
                </a:solidFill>
                <a:latin typeface="Times New Roman" panose="02020603050405020304" pitchFamily="18" charset="0"/>
              </a:rPr>
              <a:t>- </a:t>
            </a:r>
            <a:r>
              <a:rPr lang="en-US" sz="4800" dirty="0" err="1" smtClean="0">
                <a:solidFill>
                  <a:srgbClr val="000000"/>
                </a:solidFill>
                <a:latin typeface="Times New Roman" panose="02020603050405020304" pitchFamily="18" charset="0"/>
              </a:rPr>
              <a:t>dwigateli</a:t>
            </a:r>
            <a:r>
              <a:rPr lang="en-US" sz="4800" dirty="0" smtClean="0">
                <a:solidFill>
                  <a:srgbClr val="000000"/>
                </a:solidFill>
                <a:latin typeface="Times New Roman" panose="02020603050405020304" pitchFamily="18" charset="0"/>
              </a:rPr>
              <a:t> </a:t>
            </a:r>
            <a:r>
              <a:rPr lang="en-US" sz="4800" dirty="0" err="1" smtClean="0">
                <a:solidFill>
                  <a:srgbClr val="000000"/>
                </a:solidFill>
                <a:latin typeface="Times New Roman" panose="02020603050405020304" pitchFamily="18" charset="0"/>
              </a:rPr>
              <a:t>togtadyş</a:t>
            </a:r>
            <a:r>
              <a:rPr lang="en-US" sz="4800" dirty="0" smtClean="0">
                <a:solidFill>
                  <a:srgbClr val="000000"/>
                </a:solidFill>
                <a:latin typeface="Times New Roman" panose="02020603050405020304" pitchFamily="18" charset="0"/>
              </a:rPr>
              <a:t> </a:t>
            </a:r>
            <a:r>
              <a:rPr lang="en-US" sz="4800" dirty="0" err="1" smtClean="0">
                <a:solidFill>
                  <a:srgbClr val="000000"/>
                </a:solidFill>
                <a:latin typeface="Times New Roman" panose="02020603050405020304" pitchFamily="18" charset="0"/>
              </a:rPr>
              <a:t>momenti</a:t>
            </a:r>
            <a:r>
              <a:rPr lang="en-US" sz="4800" dirty="0" smtClean="0">
                <a:solidFill>
                  <a:srgbClr val="000000"/>
                </a:solidFill>
                <a:latin typeface="Times New Roman" panose="02020603050405020304" pitchFamily="18" charset="0"/>
              </a:rPr>
              <a:t> </a:t>
            </a:r>
            <a:endParaRPr lang="ru-RU" sz="4800" dirty="0"/>
          </a:p>
        </p:txBody>
      </p:sp>
    </p:spTree>
    <p:extLst>
      <p:ext uri="{BB962C8B-B14F-4D97-AF65-F5344CB8AC3E}">
        <p14:creationId xmlns:p14="http://schemas.microsoft.com/office/powerpoint/2010/main" val="376987861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TotalTime>
  <Words>118</Words>
  <Application>Microsoft Office PowerPoint</Application>
  <PresentationFormat>Широкоэкранный</PresentationFormat>
  <Paragraphs>18</Paragraphs>
  <Slides>12</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Calibri</vt:lpstr>
      <vt:lpstr>Calibri Light</vt:lpstr>
      <vt:lpstr>Cambria Math</vt:lpstr>
      <vt:lpstr>Times New Roman</vt:lpstr>
      <vt:lpstr>Тема Office</vt:lpstr>
      <vt:lpstr>Tema 5 : Ýük göteriji maşynlaryň                   klassifikasiýasy we niýetlenilişi. 1. Görnüşleri we kesgitlenilişi.  2. Gelijekde ösüş ugry.  3. Esasy parametrleri we udel görkezijileri.  4. Ýük göteriji maşynlara gözegçilik we       olara täsir edýän güýçler.     Netije.</vt:lpstr>
      <vt:lpstr>Surat.1. Kömekçi ýük göteriji maşynlar.                  a- domkrat; b- tal; ç- lebýotka </vt:lpstr>
      <vt:lpstr>Surat.2. Esasy ýük göteriji maşynlar.  a- podýomnik; b- aýlanýan konsol kran; ç- portal kran; g- minara kran; d- özi ýöreýän awtomobil kran; e- kozlowoý kran; ž- köpri şekilli kran. </vt:lpstr>
      <vt:lpstr>Köpri şekilli we kozlowoý kranlar üçin udel metal sygymlylygy (металлоёмкость) şu koffisent bilen häsiýetlendirilýär:                          KG=G/QL ,  t/kN·m  strelaly kranlar üçin bolsa:                    KG=G/QR ,  t/kN·m  </vt:lpstr>
      <vt:lpstr>Ähli görnüşdäki kranlar üçin udel energiýa sygymlylygy (энергоёмкость):            KN=ΣN/Q ,   kWt/kN</vt:lpstr>
      <vt:lpstr>Mehanizmiň ýükgöterijiligindäki koffisenti:</vt:lpstr>
      <vt:lpstr>Mehanizmiň bir ýyldaky ulanylma koffisenti:                      Kýyl=Týyl/365 </vt:lpstr>
      <vt:lpstr>     Kranyň elektrohereketlendirijisiniň                           ýüklenme grafigi  </vt:lpstr>
      <vt:lpstr>Mi.g- orta işe goýberiş (nyck) momenti  Mst - statistiki garşylyk momenti  Mt - dwigateli togtadyş momenti </vt:lpstr>
      <vt:lpstr>Inersiýa momenti:   J=m〖" rin" 〗^2  ýa-da  J=m 〖"Din" 〗^2/4, kg·m  m -jisimiň agramy (kg),  Din, rin -inersiýanyň diametri we               radiusy (m) </vt:lpstr>
      <vt:lpstr>Şemalyň güýji:     ω = 9,81·q˳·n·c ,  (kg /m²)   q˳ -ýerden 10 m beýiklikde şemalyň tizlik basyşy         (kg /m2);  n -ýerden beýiklige baglylykda şemalyň tizlik           basyşynyň ösmeginiň koffisenti;  c -kabinalar, agram daşlar, tanaplar we ş.m. üçin      howa akyjylygynyň (обтекания) aerodinamiki       koffisenti; c =1,2</vt:lpstr>
      <vt:lpstr>Elementleriň agyrlyk merkezine goşulan, döreýän kese (gorizontal) seýsmiki güýçleri:                         Pse = k1·G G -kranyň ýa-da onuň seredilýän         böleginiň agramy;  k1 -seýsmiki koffisent; 7, 8 we 9 seýsmiki       balyň degişliliginde, seýsmiki koffisent        1/40, 1/20 we 1/10 deňdir.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5 : Ýük göteriji maşynlaryň                   klassifikasiýasy we niýetlenilişi. 1. Görnüşleri we kesgitlenilişi.  2. Gelijekde ösüş ugry.  3. Esasy parametrleri we udel görkezijileri.  4. Ýük göteriji maşynlara gözegçilik we       olara täsir edýän güýçler.     Netije.</dc:title>
  <dc:creator>Lenovo</dc:creator>
  <cp:lastModifiedBy>Lenovo</cp:lastModifiedBy>
  <cp:revision>18</cp:revision>
  <dcterms:created xsi:type="dcterms:W3CDTF">2020-12-15T09:59:28Z</dcterms:created>
  <dcterms:modified xsi:type="dcterms:W3CDTF">2020-12-16T07:01:07Z</dcterms:modified>
</cp:coreProperties>
</file>