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89257-E058-4C17-B62D-4CD5018BE83F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92862-DCEF-4838-A7D8-C4AC3D74E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27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38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55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713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5361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13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5096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789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866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1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1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89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85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96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56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57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6F33C4-EAC9-4AD0-8E25-EF9E48B8B0A9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79C947E-5B31-4BCB-B918-97933C574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360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40" y="351400"/>
            <a:ext cx="1145286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q-AL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13-nji tema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q-AL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 ÝERASTY GAZMA BAÝLYKLARY WE OLARY PEÝDALANMAKDA ÝÜZE ÇYKÝAN EKOLOGIK MESELELER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sagatlyk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tk-TM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k-TM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sq-AL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sq-AL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okuwyň meýilnamasy: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 barada düşünje.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 aýratynlyklary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endParaRPr lang="ru-RU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je.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427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624230"/>
              </p:ext>
            </p:extLst>
          </p:nvPr>
        </p:nvGraphicFramePr>
        <p:xfrm>
          <a:off x="428202" y="671512"/>
          <a:ext cx="11058949" cy="58701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63844">
                  <a:extLst>
                    <a:ext uri="{9D8B030D-6E8A-4147-A177-3AD203B41FA5}">
                      <a16:colId xmlns:a16="http://schemas.microsoft.com/office/drawing/2014/main" val="2781443213"/>
                    </a:ext>
                  </a:extLst>
                </a:gridCol>
                <a:gridCol w="2765035">
                  <a:extLst>
                    <a:ext uri="{9D8B030D-6E8A-4147-A177-3AD203B41FA5}">
                      <a16:colId xmlns:a16="http://schemas.microsoft.com/office/drawing/2014/main" val="3237578055"/>
                    </a:ext>
                  </a:extLst>
                </a:gridCol>
                <a:gridCol w="2765035">
                  <a:extLst>
                    <a:ext uri="{9D8B030D-6E8A-4147-A177-3AD203B41FA5}">
                      <a16:colId xmlns:a16="http://schemas.microsoft.com/office/drawing/2014/main" val="1344794228"/>
                    </a:ext>
                  </a:extLst>
                </a:gridCol>
                <a:gridCol w="2765035">
                  <a:extLst>
                    <a:ext uri="{9D8B030D-6E8A-4147-A177-3AD203B41FA5}">
                      <a16:colId xmlns:a16="http://schemas.microsoft.com/office/drawing/2014/main" val="223989248"/>
                    </a:ext>
                  </a:extLst>
                </a:gridCol>
              </a:tblGrid>
              <a:tr h="612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Magdanlaryň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atlary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Minerallaryň himiki düzümi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Alynýan metal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Magdanda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metalyň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möçberi</a:t>
                      </a:r>
                      <a:r>
                        <a:rPr lang="en-US" sz="1200" dirty="0">
                          <a:effectLst/>
                        </a:rPr>
                        <a:t> 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2023136296"/>
                  </a:ext>
                </a:extLst>
              </a:tr>
              <a:tr h="816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Magnetit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Gematit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Siderit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Limonit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FeO</a:t>
                      </a:r>
                      <a:r>
                        <a:rPr lang="en-US" sz="1200" baseline="-250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O</a:t>
                      </a:r>
                      <a:r>
                        <a:rPr lang="en-US" sz="1200" baseline="-250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FeCO</a:t>
                      </a:r>
                      <a:r>
                        <a:rPr lang="en-US" sz="1200" baseline="-250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HFeO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Demir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72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48-63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602366869"/>
                  </a:ext>
                </a:extLst>
              </a:tr>
              <a:tr h="408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Pirolýuzit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Manganit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MnO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MnO</a:t>
                      </a:r>
                      <a:r>
                        <a:rPr lang="en-US" sz="1200" dirty="0">
                          <a:effectLst/>
                        </a:rPr>
                        <a:t>(OH)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Marganes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3577177450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Hromit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FeCr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O</a:t>
                      </a:r>
                      <a:r>
                        <a:rPr lang="en-US" sz="1200" baseline="-250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Hrom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3543129235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Ilmenit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FeTiO</a:t>
                      </a:r>
                      <a:r>
                        <a:rPr lang="en-US" sz="1200" baseline="-250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Titan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924095816"/>
                  </a:ext>
                </a:extLst>
              </a:tr>
              <a:tr h="612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Halkopirit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Halkozin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Kowellin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CuFe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S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S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r>
                        <a:rPr lang="en-US" sz="1200" dirty="0">
                          <a:effectLst/>
                        </a:rPr>
                        <a:t>S CuS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2093571598"/>
                  </a:ext>
                </a:extLst>
              </a:tr>
              <a:tr h="408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Galenit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Serussit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PbS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PbCO</a:t>
                      </a:r>
                      <a:r>
                        <a:rPr lang="en-US" sz="1200" baseline="-25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Gurşun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309062860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Sfalerit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ZnS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Sink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705372713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Boksit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r>
                        <a:rPr lang="en-US" sz="1200" baseline="-25000">
                          <a:effectLst/>
                        </a:rPr>
                        <a:t>3</a:t>
                      </a:r>
                      <a:r>
                        <a:rPr lang="en-US" sz="1200">
                          <a:effectLst/>
                        </a:rPr>
                        <a:t> nH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Alýuminiý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30-65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2341442663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Antimonit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Sb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r>
                        <a:rPr lang="en-US" sz="1200" baseline="-25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Surma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3045504023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Kinowar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HgS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Simap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3211748867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Realgar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</a:t>
                      </a:r>
                      <a:r>
                        <a:rPr lang="en-US" sz="1200" baseline="-25000">
                          <a:effectLst/>
                        </a:rPr>
                        <a:t>4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r>
                        <a:rPr lang="en-US" sz="1200" baseline="-250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Myşýak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66699965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Kobaltin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CoAsS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Kobalt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5688024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Kassiterit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SnO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Galaýy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97258767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Molibdenit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MoS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Molibden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742417777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Wolframit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(Fe, Mn) WO</a:t>
                      </a:r>
                      <a:r>
                        <a:rPr lang="en-US" sz="1200" baseline="-250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Wolfram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234368253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Uraninit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UO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Uran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50-65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2686900493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Argentit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Kümüş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818555788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Kalawerit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(An, Ag) Te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Altyn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83" marR="36083" marT="0" marB="0" anchor="ctr"/>
                </a:tc>
                <a:extLst>
                  <a:ext uri="{0D108BD9-81ED-4DB2-BD59-A6C34878D82A}">
                    <a16:rowId xmlns:a16="http://schemas.microsoft.com/office/drawing/2014/main" val="419830131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24461" y="86737"/>
            <a:ext cx="9971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8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86313" algn="l"/>
              </a:tabLst>
            </a:pP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Ýerden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metalyň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Probedow</a:t>
            </a:r>
            <a:r>
              <a:rPr kumimoji="0" lang="en-US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N.S. 1985)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86313" algn="l"/>
              </a:tabLst>
            </a:pPr>
            <a:r>
              <a:rPr kumimoji="0" lang="en-US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08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090" y="231931"/>
            <a:ext cx="11430000" cy="6044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k-TM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agdanlaryň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magdandaky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berlipdir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magnetitde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gematit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siderit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limonitde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saplanyp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öndürilýär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48%-den-72%-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gazylma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-metal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ýangyç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dag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jynslary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senagatynyň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apatit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kükürt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kaliý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duzlary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hek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jynslary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toýun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çägeler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granit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mermer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tuf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metallurgiýa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mallar-kwars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asbest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çydamly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toýunlar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abatlaýyşda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ýaşma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almaz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rubin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malahit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hrustal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en-US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togalagynda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ýerleşmegi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tektoniki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hereketler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geliş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togalagyndan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13.2-nji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Z.A.Radionowa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2000)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42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415348"/>
              </p:ext>
            </p:extLst>
          </p:nvPr>
        </p:nvGraphicFramePr>
        <p:xfrm>
          <a:off x="457200" y="595752"/>
          <a:ext cx="11180618" cy="60539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71838">
                  <a:extLst>
                    <a:ext uri="{9D8B030D-6E8A-4147-A177-3AD203B41FA5}">
                      <a16:colId xmlns:a16="http://schemas.microsoft.com/office/drawing/2014/main" val="165299487"/>
                    </a:ext>
                  </a:extLst>
                </a:gridCol>
                <a:gridCol w="7008780">
                  <a:extLst>
                    <a:ext uri="{9D8B030D-6E8A-4147-A177-3AD203B41FA5}">
                      <a16:colId xmlns:a16="http://schemas.microsoft.com/office/drawing/2014/main" val="955509599"/>
                    </a:ext>
                  </a:extLst>
                </a:gridCol>
              </a:tblGrid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1200" dirty="0">
                          <a:effectLst/>
                        </a:rPr>
                        <a:t>Çig mallaryň görnüşleri – olaryň dünýä boýunça alnyşy (ätiýaçlyklary)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Gazyp almakda öňde baryjy döwletler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 anchor="ctr"/>
                </a:tc>
                <a:extLst>
                  <a:ext uri="{0D108BD9-81ED-4DB2-BD59-A6C34878D82A}">
                    <a16:rowId xmlns:a16="http://schemas.microsoft.com/office/drawing/2014/main" val="1515351451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Nebit</a:t>
                      </a:r>
                      <a:r>
                        <a:rPr lang="en-US" sz="1200" dirty="0">
                          <a:effectLst/>
                        </a:rPr>
                        <a:t> – 3,5 </a:t>
                      </a:r>
                      <a:r>
                        <a:rPr lang="en-US" sz="1200" dirty="0" err="1">
                          <a:effectLst/>
                        </a:rPr>
                        <a:t>mlrd</a:t>
                      </a:r>
                      <a:r>
                        <a:rPr lang="en-US" sz="1200" dirty="0">
                          <a:effectLst/>
                        </a:rPr>
                        <a:t> t </a:t>
                      </a:r>
                      <a:r>
                        <a:rPr lang="en-US" sz="1200" dirty="0" err="1">
                          <a:effectLst/>
                        </a:rPr>
                        <a:t>golaý</a:t>
                      </a:r>
                      <a:r>
                        <a:rPr lang="en-US" sz="1200" dirty="0">
                          <a:effectLst/>
                        </a:rPr>
                        <a:t> (140,9)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Saud Arabystan, ABŞ, Russiýa, Eýran, Wenesuela, Meksika, Hytaý, Norwegiýa, Beýik Britaniýa, Kanada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134484557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Tebigy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gaz</a:t>
                      </a:r>
                      <a:r>
                        <a:rPr lang="en-US" sz="1200" dirty="0">
                          <a:effectLst/>
                        </a:rPr>
                        <a:t> – 2200 </a:t>
                      </a:r>
                      <a:r>
                        <a:rPr lang="en-US" sz="1200" dirty="0" err="1">
                          <a:effectLst/>
                        </a:rPr>
                        <a:t>mlrd</a:t>
                      </a:r>
                      <a:r>
                        <a:rPr lang="en-US" sz="1200" dirty="0">
                          <a:effectLst/>
                        </a:rPr>
                        <a:t> m</a:t>
                      </a:r>
                      <a:r>
                        <a:rPr lang="en-US" sz="1200" baseline="300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-den </a:t>
                      </a:r>
                      <a:r>
                        <a:rPr lang="en-US" sz="1200" dirty="0" err="1">
                          <a:effectLst/>
                        </a:rPr>
                        <a:t>gowrak</a:t>
                      </a:r>
                      <a:r>
                        <a:rPr lang="en-US" sz="1200" dirty="0">
                          <a:effectLst/>
                        </a:rPr>
                        <a:t> (145 </a:t>
                      </a:r>
                      <a:r>
                        <a:rPr lang="en-US" sz="1200" dirty="0" err="1">
                          <a:effectLst/>
                        </a:rPr>
                        <a:t>trln</a:t>
                      </a:r>
                      <a:r>
                        <a:rPr lang="en-US" sz="1200" dirty="0">
                          <a:effectLst/>
                        </a:rPr>
                        <a:t> m</a:t>
                      </a:r>
                      <a:r>
                        <a:rPr lang="en-US" sz="1200" baseline="300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ABŞ, Russiýa, Kanada, Beýik Britaniýa, Indoneziýa, Niderlandlar, Aljir, Özbegistan, Saud Arabystany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2296308936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Daş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kömür</a:t>
                      </a:r>
                      <a:r>
                        <a:rPr lang="en-US" sz="1200" dirty="0">
                          <a:effectLst/>
                        </a:rPr>
                        <a:t> – 3,8 </a:t>
                      </a:r>
                      <a:r>
                        <a:rPr lang="en-US" sz="1200" dirty="0" err="1">
                          <a:effectLst/>
                        </a:rPr>
                        <a:t>mlrd</a:t>
                      </a:r>
                      <a:r>
                        <a:rPr lang="en-US" sz="1200" dirty="0">
                          <a:effectLst/>
                        </a:rPr>
                        <a:t> t </a:t>
                      </a:r>
                      <a:r>
                        <a:rPr lang="en-US" sz="1200" dirty="0" err="1">
                          <a:effectLst/>
                        </a:rPr>
                        <a:t>golaý</a:t>
                      </a:r>
                      <a:r>
                        <a:rPr lang="en-US" sz="1200" dirty="0">
                          <a:effectLst/>
                        </a:rPr>
                        <a:t> (541 </a:t>
                      </a:r>
                      <a:r>
                        <a:rPr lang="en-US" sz="1200" dirty="0" err="1">
                          <a:effectLst/>
                        </a:rPr>
                        <a:t>mlrd</a:t>
                      </a:r>
                      <a:r>
                        <a:rPr lang="en-US" sz="1200" dirty="0">
                          <a:effectLst/>
                        </a:rPr>
                        <a:t> t)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Hytaý, ABŞ, Indiýa, Günorta Afrika Respublikasy, Awstraliýa, Russiýa, Polşa, Ukraina, Gazagystan, GFR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33291031"/>
                  </a:ext>
                </a:extLst>
              </a:tr>
              <a:tr h="263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Goňur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kömür</a:t>
                      </a:r>
                      <a:r>
                        <a:rPr lang="en-US" sz="1200" dirty="0">
                          <a:effectLst/>
                        </a:rPr>
                        <a:t> – 900 </a:t>
                      </a:r>
                      <a:r>
                        <a:rPr lang="en-US" sz="1200" dirty="0" err="1">
                          <a:effectLst/>
                        </a:rPr>
                        <a:t>mln</a:t>
                      </a:r>
                      <a:r>
                        <a:rPr lang="en-US" sz="1200" dirty="0">
                          <a:effectLst/>
                        </a:rPr>
                        <a:t> t </a:t>
                      </a:r>
                      <a:r>
                        <a:rPr lang="en-US" sz="1200" dirty="0" err="1">
                          <a:effectLst/>
                        </a:rPr>
                        <a:t>golaý</a:t>
                      </a:r>
                      <a:r>
                        <a:rPr lang="en-US" sz="1200" dirty="0">
                          <a:effectLst/>
                        </a:rPr>
                        <a:t> (509 </a:t>
                      </a:r>
                      <a:r>
                        <a:rPr lang="en-US" sz="1200" dirty="0" err="1">
                          <a:effectLst/>
                        </a:rPr>
                        <a:t>mlrd</a:t>
                      </a:r>
                      <a:r>
                        <a:rPr lang="en-US" sz="1200" dirty="0">
                          <a:effectLst/>
                        </a:rPr>
                        <a:t> t)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GFR,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Polşa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Çehiýa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Gresiýa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Turkiýe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522649439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Boksitler</a:t>
                      </a:r>
                      <a:r>
                        <a:rPr lang="en-US" sz="1200" dirty="0">
                          <a:effectLst/>
                        </a:rPr>
                        <a:t> (</a:t>
                      </a:r>
                      <a:r>
                        <a:rPr lang="en-US" sz="1200" dirty="0" err="1">
                          <a:effectLst/>
                        </a:rPr>
                        <a:t>Alýuminiý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çig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maly</a:t>
                      </a:r>
                      <a:r>
                        <a:rPr lang="en-US" sz="1200" dirty="0">
                          <a:effectLst/>
                        </a:rPr>
                        <a:t>) 127 </a:t>
                      </a:r>
                      <a:r>
                        <a:rPr lang="en-US" sz="1200" dirty="0" err="1">
                          <a:effectLst/>
                        </a:rPr>
                        <a:t>mln</a:t>
                      </a:r>
                      <a:r>
                        <a:rPr lang="en-US" sz="1200" dirty="0">
                          <a:effectLst/>
                        </a:rPr>
                        <a:t> t </a:t>
                      </a:r>
                      <a:r>
                        <a:rPr lang="en-US" sz="1200" dirty="0" err="1">
                          <a:effectLst/>
                        </a:rPr>
                        <a:t>köpräk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Awstraliýa, Gwineýa, Ýamaýka, Braziliýa, Hytaý, Wenesuela, Hindistan, Surinam, Russiýa, Gazagystan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4039801524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Demir magdany – 1 mlrd t golaý (400 mlrd t)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Braziliýa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Hindistan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Ukraina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Günorta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Afrika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Wenesuela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3628118591"/>
                  </a:ext>
                </a:extLst>
              </a:tr>
              <a:tr h="3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 magdany – 10 mln t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Çili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Indoneziýa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Zambiýa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Peru,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Meksika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Gazagystan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987185195"/>
                  </a:ext>
                </a:extLst>
              </a:tr>
              <a:tr h="263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Sink arassalanan görnüş-de 7 mln tonna golaý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Ýaponiýa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Belgiýa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3896767682"/>
                  </a:ext>
                </a:extLst>
              </a:tr>
              <a:tr h="263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Arassalanan gurşun - 6 mln tonna golaý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ABŞ (1 </a:t>
                      </a:r>
                      <a:r>
                        <a:rPr lang="en-US" sz="1200" dirty="0" err="1">
                          <a:effectLst/>
                        </a:rPr>
                        <a:t>mln</a:t>
                      </a:r>
                      <a:r>
                        <a:rPr lang="en-US" sz="1200" dirty="0">
                          <a:effectLst/>
                        </a:rPr>
                        <a:t> t </a:t>
                      </a:r>
                      <a:r>
                        <a:rPr lang="en-US" sz="1200" dirty="0" err="1">
                          <a:effectLst/>
                        </a:rPr>
                        <a:t>gowrak</a:t>
                      </a:r>
                      <a:r>
                        <a:rPr lang="en-US" sz="1200" dirty="0">
                          <a:effectLst/>
                        </a:rPr>
                        <a:t>), </a:t>
                      </a: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Ýaponiýa</a:t>
                      </a:r>
                      <a:r>
                        <a:rPr lang="en-US" sz="1200" dirty="0">
                          <a:effectLst/>
                        </a:rPr>
                        <a:t>, GFR,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, </a:t>
                      </a:r>
                      <a:r>
                        <a:rPr lang="en-US" sz="1200" dirty="0" err="1">
                          <a:effectLst/>
                        </a:rPr>
                        <a:t>Angliýa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Belgiýa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252373045"/>
                  </a:ext>
                </a:extLst>
              </a:tr>
              <a:tr h="241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Gurşun – 3 mln 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Peru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851130284"/>
                  </a:ext>
                </a:extLst>
              </a:tr>
              <a:tr h="4903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Nikel magdany - 1 mln tonna golaý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Kuba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Dominikan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Täze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Kaledoniýa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Norwegiýa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Finlýandiýa</a:t>
                      </a:r>
                      <a:r>
                        <a:rPr lang="en-US" sz="1200" dirty="0">
                          <a:effectLst/>
                        </a:rPr>
                        <a:t>, Go </a:t>
                      </a:r>
                      <a:r>
                        <a:rPr lang="en-US" sz="1200" dirty="0" err="1">
                          <a:effectLst/>
                        </a:rPr>
                        <a:t>Afrika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2781119300"/>
                  </a:ext>
                </a:extLst>
              </a:tr>
              <a:tr h="263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Galaýy magdany – 30 müň t golaý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Malaýziýa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Braziliýa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Indoneziýa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Tailand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Boliwiýa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995210898"/>
                  </a:ext>
                </a:extLst>
              </a:tr>
              <a:tr h="3955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Uran magdany – 30 müň t golaý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ABŞ, </a:t>
                      </a:r>
                      <a:r>
                        <a:rPr lang="en-US" sz="1200" dirty="0" err="1">
                          <a:effectLst/>
                        </a:rPr>
                        <a:t>Awstraliýa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Go </a:t>
                      </a:r>
                      <a:r>
                        <a:rPr lang="en-US" sz="1200" dirty="0" err="1">
                          <a:effectLst/>
                        </a:rPr>
                        <a:t>Afrika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Fransiýa</a:t>
                      </a:r>
                      <a:r>
                        <a:rPr lang="en-US" sz="1200" dirty="0">
                          <a:effectLst/>
                        </a:rPr>
                        <a:t>, Niger, </a:t>
                      </a:r>
                      <a:r>
                        <a:rPr lang="en-US" sz="1200" dirty="0" err="1">
                          <a:effectLst/>
                        </a:rPr>
                        <a:t>Ukraina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Gazagystan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697423853"/>
                  </a:ext>
                </a:extLst>
              </a:tr>
              <a:tr h="241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Molibden – 126 müň tonna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ABŞ, </a:t>
                      </a:r>
                      <a:r>
                        <a:rPr lang="en-US" sz="1200" dirty="0" err="1">
                          <a:effectLst/>
                        </a:rPr>
                        <a:t>Çili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968295110"/>
                  </a:ext>
                </a:extLst>
              </a:tr>
              <a:tr h="241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Wolfram – 25 müň tonna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Özbegistan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Koreýa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206493678"/>
                  </a:ext>
                </a:extLst>
              </a:tr>
              <a:tr h="131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Wanadiý – 25 müň tonna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 </a:t>
                      </a:r>
                      <a:r>
                        <a:rPr lang="en-US" sz="1200" dirty="0" err="1">
                          <a:effectLst/>
                        </a:rPr>
                        <a:t>Afrika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Respublikasy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Hytaý</a:t>
                      </a:r>
                      <a:r>
                        <a:rPr lang="en-US" sz="1200" dirty="0">
                          <a:effectLst/>
                        </a:rPr>
                        <a:t>, ABŞ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3941717343"/>
                  </a:ext>
                </a:extLst>
              </a:tr>
              <a:tr h="131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Kobalt – 20 müň tonna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Kanada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Russiýa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Zair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Zambiýa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06" marR="25906" marT="0" marB="0"/>
                </a:tc>
                <a:extLst>
                  <a:ext uri="{0D108BD9-81ED-4DB2-BD59-A6C34878D82A}">
                    <a16:rowId xmlns:a16="http://schemas.microsoft.com/office/drawing/2014/main" val="156229594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3666" y="37197"/>
            <a:ext cx="1074768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(1997 ý.)</a:t>
            </a:r>
            <a:r>
              <a:rPr lang="ru-RU" altLang="ru-RU" dirty="0"/>
              <a:t> </a:t>
            </a:r>
            <a:r>
              <a:rPr kumimoji="0" lang="en-US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I.A.Rodionowa</a:t>
            </a:r>
            <a:r>
              <a:rPr kumimoji="0" lang="en-US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2000)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46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922" y="407142"/>
            <a:ext cx="11384280" cy="5579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asyryň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ahyryndan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ylymyň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gazananlary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pudaklaryna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ornaşdyrylyp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başlandy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düşdi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dag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bejeriji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I.A.Radionow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urşunyň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öňisyrasynda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pudagyň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önüminiň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15:85,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ýetmişinji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ýyllarda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13:87,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togsanynjy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başlarynda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8:92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bolandygyny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ýazýar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çykmagyny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seljerip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çalşyrylmagy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dag-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önümleriniň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bejeriji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arzan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düşündirilýär.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Gazylyp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baýlyklaryň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ýangyç-energetiki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çeşmeler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ýangyç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energiýanyň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kömür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torf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slanes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atom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hem-de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ýangyç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görnüşleri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energetiki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çeşmeler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goňur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kömür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ýanyjy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slanis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torf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gelmeýär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94189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4340" y="328099"/>
            <a:ext cx="11361420" cy="5576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1997-nji ýylda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anyklanan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ätiýaçlygynyň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8,5%-e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barabar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trln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kub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kesgitlenip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gorlarynyň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16%-ne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golaýydyr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anyklanan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147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trln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6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bolandygyny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anyklandy.Dünýä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kömrüň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ýangyç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energetiki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metallurgiýa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senagatynda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metallary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eretmekde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kärhanalaryna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Kömrüň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anyklanan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trln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ýangyç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52%-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kömür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48%-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goňur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kömür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Kömrüň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90%-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Hytaý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ABŞ,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Russiýa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Gazagystan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Ukraina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Günorta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Afrika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Respublikasy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Angliýa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Polşa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Awstraliýa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Polşa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Hindistan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Indoneziýa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Botswana,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Žimbabwe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Možambik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Kolumbiýa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Wenesuela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döwletlerinde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jemlenendir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Soňky</a:t>
            </a:r>
            <a:r>
              <a:rPr lang="en-US" sz="2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ylmy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maglumatlara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togalagynda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mlrd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ýakyn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kömür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gazylyp</a:t>
            </a: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081217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415839"/>
              </p:ext>
            </p:extLst>
          </p:nvPr>
        </p:nvGraphicFramePr>
        <p:xfrm>
          <a:off x="415637" y="520351"/>
          <a:ext cx="11319163" cy="38425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8211">
                  <a:extLst>
                    <a:ext uri="{9D8B030D-6E8A-4147-A177-3AD203B41FA5}">
                      <a16:colId xmlns:a16="http://schemas.microsoft.com/office/drawing/2014/main" val="3550957322"/>
                    </a:ext>
                  </a:extLst>
                </a:gridCol>
                <a:gridCol w="4878950">
                  <a:extLst>
                    <a:ext uri="{9D8B030D-6E8A-4147-A177-3AD203B41FA5}">
                      <a16:colId xmlns:a16="http://schemas.microsoft.com/office/drawing/2014/main" val="732641176"/>
                    </a:ext>
                  </a:extLst>
                </a:gridCol>
                <a:gridCol w="5562002">
                  <a:extLst>
                    <a:ext uri="{9D8B030D-6E8A-4147-A177-3AD203B41FA5}">
                      <a16:colId xmlns:a16="http://schemas.microsoft.com/office/drawing/2014/main" val="1382913679"/>
                    </a:ext>
                  </a:extLst>
                </a:gridCol>
              </a:tblGrid>
              <a:tr h="4773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Ýurtlaryň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ady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Öndürilýän kömrüň mukdary mln.tonna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2639834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Hytaý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1352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0228267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ABŞ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913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3101495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3.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Hindistan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6398683"/>
                  </a:ext>
                </a:extLst>
              </a:tr>
              <a:tr h="47752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4.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Günorta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Afrika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Respublikasy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220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1494544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5.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Awstraliýa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3727515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6.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Russiýa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160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9614788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7.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Polşa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5059605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05393" y="31291"/>
            <a:ext cx="620875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kömrüň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5636" y="4290059"/>
            <a:ext cx="11319163" cy="1755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k-TM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ablisadan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sanawy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berlip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Hytaý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1-nji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Galan 6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kömri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ýurtlara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eksport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20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9491" y="661444"/>
            <a:ext cx="1148541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pl-PL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 barada düşünje.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çuňluga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aralaşdygymyzça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gowşaýan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gatlagyna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mantiýadan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50-200 km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75 km,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ummanlaryň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astynda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km-e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çenlidir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dag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jynslary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jemlenendir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gabygyndaky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millionlarça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ýyllaryň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gelendir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kem-kemden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täze-täze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gurallaryny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başlaýar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göwsünden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 milliard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ýangyç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800 million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töweregi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eredýär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60 million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heniz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tebigatda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sintetika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400 million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dökünleri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4 million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awuly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himikatlary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ekerançylyk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ýerlerine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pytradýar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1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772" y="474437"/>
            <a:ext cx="1124712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450215" algn="ctr">
              <a:lnSpc>
                <a:spcPct val="115000"/>
              </a:lnSpc>
            </a:pPr>
            <a:r>
              <a:rPr lang="tk-TM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 </a:t>
            </a:r>
            <a:r>
              <a:rPr lang="pl-PL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 aýratynlyklary</a:t>
            </a:r>
            <a:endParaRPr lang="tk-TM" alt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705" indent="450215" algn="just">
              <a:lnSpc>
                <a:spcPct val="115000"/>
              </a:lnSpc>
            </a:pPr>
            <a:r>
              <a:rPr lang="en-US" alt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baýlyklary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durmuşda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ädimde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peýdalanyp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gelinýär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Emma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jümmüşinden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çykarylýan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tükeniksiz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en-US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705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lar her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gelmeýärler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geologik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asyrlar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gerek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baýlygyny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goramak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ählihalk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işidir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Häzir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gabygyndaky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zatlaryň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çykarylyşy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ylmy-tehniki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ýyl-ýyldan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1961-1985-nji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aralygynda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adamzat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taryhynyň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belli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51%-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kömüriň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44-%-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77-%-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çykarylypdyr.Eger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-de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depginde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gitse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XXI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asyryň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birinji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ýarymyna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gabygynda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gurşunyň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galaýynyň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wolframyň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altynyň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almazyň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häzirki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belli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ätyýaçlyklary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döwletlerde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gutarar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Energetik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tutmagy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mümkindir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-de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kömür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işleýän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atom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(AES),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daşgyn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elektrik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peýdalanmak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zerurlygy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energiýasyny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peýdalanmak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has-da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amatlydyr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7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1" y="255795"/>
            <a:ext cx="11236036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k-TM" altLang="ru-RU" sz="2400" b="1" dirty="0">
                <a:ea typeface="Times New Roman" panose="02020603050405020304" pitchFamily="18" charset="0"/>
              </a:rPr>
              <a:t>3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ru-RU" alt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Litosferanyň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düzümi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we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gurluşy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bolmak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1200 km.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çuňluga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aralaşýar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Tebigatdaky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abiotiki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gurşawyň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sanysy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tapawutlandyrylyp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ýadro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mantiýa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gidrosfera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atmosfera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gabyklary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gabykda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organizmler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hereketjeň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gabykda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esasanda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sözünden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diýmegi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bölegine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alymlar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sial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atlandyrýarlar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(Bu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sözüň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Si+Al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kationlarynyň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agdyklyk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baglanyşyklydyr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gabyklaryň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pes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çuňluklarda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titremelerde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mantiýada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ýerleşen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çykýar.Şeýlelikde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gazbygy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seýsmiki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araçägi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kuwwaty-materikleriň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ummanlaryň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düýbünde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Materikleriň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düýbünde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kuwwaty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35-40 km,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gatlakly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daglaryň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aşagynda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75-80 km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barabardyr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52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160895"/>
            <a:ext cx="113157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düýbünde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10-20 km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töweregi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3-gatlakdan;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bazalt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granit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çökündi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gatlaklardan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durandyr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düýbünde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granit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2-kontinental (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gatlakly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gatlakly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tipleri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Рисунок 2" descr="Безымянный           dddfd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89" y="1484334"/>
            <a:ext cx="5656522" cy="46901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376796" y="1830178"/>
            <a:ext cx="1546514" cy="4344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1-ýokary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mantiýa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2-bazalt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3-granit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4-çökündi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gatlak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5-umman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suwlarynyň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galyňlygy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93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262944"/>
            <a:ext cx="1145286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Litosferanyň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kesgitlände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öwrenilýän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kesgitlenýär.Ýer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A.P.Winogradowyň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pikirine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turşy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duzlaryň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garyndysy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magmatiki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jynslaryň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gatnaşygyndan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durandyr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belleýär.A.Poldermartyň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(1955)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pikirine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40,8% 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granodioritden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10,3 -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doritden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anezitden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48,9% 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bazalt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tolektden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durandyr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elementiň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saklanýan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klark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aldy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akademigi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Fersman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girizilip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Amerikaly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F.Klarkyň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goýuldy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ýaýraýyşyny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häsiýetlendiren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alymlaryň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D.I.Mendeleýewiň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tablisasyndaky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massasynyň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99%-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(12.1-nji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tablisa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604149"/>
              </p:ext>
            </p:extLst>
          </p:nvPr>
        </p:nvGraphicFramePr>
        <p:xfrm>
          <a:off x="365761" y="3149181"/>
          <a:ext cx="11355185" cy="28090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37879">
                  <a:extLst>
                    <a:ext uri="{9D8B030D-6E8A-4147-A177-3AD203B41FA5}">
                      <a16:colId xmlns:a16="http://schemas.microsoft.com/office/drawing/2014/main" val="3662701469"/>
                    </a:ext>
                  </a:extLst>
                </a:gridCol>
                <a:gridCol w="2839102">
                  <a:extLst>
                    <a:ext uri="{9D8B030D-6E8A-4147-A177-3AD203B41FA5}">
                      <a16:colId xmlns:a16="http://schemas.microsoft.com/office/drawing/2014/main" val="4007514272"/>
                    </a:ext>
                  </a:extLst>
                </a:gridCol>
                <a:gridCol w="2839102">
                  <a:extLst>
                    <a:ext uri="{9D8B030D-6E8A-4147-A177-3AD203B41FA5}">
                      <a16:colId xmlns:a16="http://schemas.microsoft.com/office/drawing/2014/main" val="2863560962"/>
                    </a:ext>
                  </a:extLst>
                </a:gridCol>
                <a:gridCol w="2839102">
                  <a:extLst>
                    <a:ext uri="{9D8B030D-6E8A-4147-A177-3AD203B41FA5}">
                      <a16:colId xmlns:a16="http://schemas.microsoft.com/office/drawing/2014/main" val="2692294694"/>
                    </a:ext>
                  </a:extLst>
                </a:gridCol>
              </a:tblGrid>
              <a:tr h="565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Elementler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Agramy</a:t>
                      </a:r>
                      <a:r>
                        <a:rPr lang="en-US" sz="1600" dirty="0">
                          <a:effectLst/>
                        </a:rPr>
                        <a:t> (%)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Atom görnüşinde (%)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Göwrümi boýunça (%)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8858118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46,60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62,55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93,77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54774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27,72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21,22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0,86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2160831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8,13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6,47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0,47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8666464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5,00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1,92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0,43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4452765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Mg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2,09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1,84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0,29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2626363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3,63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1,03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9722821"/>
                  </a:ext>
                </a:extLst>
              </a:tr>
              <a:tr h="273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2,83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2,64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1,32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5137878"/>
                  </a:ext>
                </a:extLst>
              </a:tr>
              <a:tr h="273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2,59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1,42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1,83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082813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29453" y="5902035"/>
            <a:ext cx="811010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B.Meýson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gabygynda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artykmaçlyk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3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515450"/>
              </p:ext>
            </p:extLst>
          </p:nvPr>
        </p:nvGraphicFramePr>
        <p:xfrm>
          <a:off x="505572" y="3011895"/>
          <a:ext cx="11062972" cy="33196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3261">
                  <a:extLst>
                    <a:ext uri="{9D8B030D-6E8A-4147-A177-3AD203B41FA5}">
                      <a16:colId xmlns:a16="http://schemas.microsoft.com/office/drawing/2014/main" val="3186342459"/>
                    </a:ext>
                  </a:extLst>
                </a:gridCol>
                <a:gridCol w="1323479">
                  <a:extLst>
                    <a:ext uri="{9D8B030D-6E8A-4147-A177-3AD203B41FA5}">
                      <a16:colId xmlns:a16="http://schemas.microsoft.com/office/drawing/2014/main" val="2920948518"/>
                    </a:ext>
                  </a:extLst>
                </a:gridCol>
                <a:gridCol w="2468413">
                  <a:extLst>
                    <a:ext uri="{9D8B030D-6E8A-4147-A177-3AD203B41FA5}">
                      <a16:colId xmlns:a16="http://schemas.microsoft.com/office/drawing/2014/main" val="530767212"/>
                    </a:ext>
                  </a:extLst>
                </a:gridCol>
                <a:gridCol w="320319">
                  <a:extLst>
                    <a:ext uri="{9D8B030D-6E8A-4147-A177-3AD203B41FA5}">
                      <a16:colId xmlns:a16="http://schemas.microsoft.com/office/drawing/2014/main" val="47127941"/>
                    </a:ext>
                  </a:extLst>
                </a:gridCol>
                <a:gridCol w="1646857">
                  <a:extLst>
                    <a:ext uri="{9D8B030D-6E8A-4147-A177-3AD203B41FA5}">
                      <a16:colId xmlns:a16="http://schemas.microsoft.com/office/drawing/2014/main" val="1114884681"/>
                    </a:ext>
                  </a:extLst>
                </a:gridCol>
                <a:gridCol w="1322230">
                  <a:extLst>
                    <a:ext uri="{9D8B030D-6E8A-4147-A177-3AD203B41FA5}">
                      <a16:colId xmlns:a16="http://schemas.microsoft.com/office/drawing/2014/main" val="4198719344"/>
                    </a:ext>
                  </a:extLst>
                </a:gridCol>
                <a:gridCol w="2468413">
                  <a:extLst>
                    <a:ext uri="{9D8B030D-6E8A-4147-A177-3AD203B41FA5}">
                      <a16:colId xmlns:a16="http://schemas.microsoft.com/office/drawing/2014/main" val="3045784394"/>
                    </a:ext>
                  </a:extLst>
                </a:gridCol>
              </a:tblGrid>
              <a:tr h="757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Element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Atom </a:t>
                      </a:r>
                      <a:r>
                        <a:rPr lang="en-US" sz="1400" dirty="0" err="1">
                          <a:effectLst/>
                        </a:rPr>
                        <a:t>klarky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Minerallaryň sany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Element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Atom klarky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Minerallaryň sany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6395976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53,39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1538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1,31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5225245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17,25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1024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8540243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Si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0,50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1230030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Ti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0,22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0026118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256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Cl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0,10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591244"/>
                  </a:ext>
                </a:extLst>
              </a:tr>
              <a:tr h="366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1,72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0,07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3109088"/>
                  </a:ext>
                </a:extLst>
              </a:tr>
              <a:tr h="365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776556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4307" y="241906"/>
            <a:ext cx="1167130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gabygy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kislorodyň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anionynyň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kremniý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alýumininiň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(Fe, Mg, Ca, Na we K)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birleşýär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alymlar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oksisfera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atlandyrýarlar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geohimiki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ewolýusiýanyň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suwuň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massasy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atmosfera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kislorody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litosferada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ýaýraýyş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kanunalaýyklygyny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baradaky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G.W.Boýtkewiçiň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W.W.Žakrutkinanyň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maglumatlaryna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salgylanylýar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klarklary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baglylygyň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bardygy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anyklandy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12.2-nji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P.P.Pilipenko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maglumatlardan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getirilipdir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Elementleriň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klarklarynyň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minerallaryň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baglylygy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98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4360" y="378735"/>
            <a:ext cx="11201400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tk-TM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</a:t>
            </a:r>
            <a:r>
              <a:rPr lang="tk-TM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Mineral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gorlary</a:t>
            </a:r>
            <a:endParaRPr lang="ru-RU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ýyldan-ýyla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 hem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duýulýar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jümmüşinden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mineral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ýangyjyň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mlrd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tonnasy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Mineral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jümmüşinde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çuň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gatlaklarda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köllerde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deňizlerde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duzlar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hojalykda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gazylma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baýlyklardyr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adalgasy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ylymyň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gazylmalaryň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üýtgemegini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azalýandygyny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köpelýändigini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ýyllarda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ummanlarynyň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düýbünde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marganes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magdanlarynyň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tapyldy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ýoluna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döwletleriň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geologiki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22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740" y="0"/>
            <a:ext cx="118262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gazylma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baýlyklardan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metallurgiýanyň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magdanlary-demire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ABŞ,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Kanada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Russiýa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Braziliýa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Awstraliýa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Hytaý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marganese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Awstraliýa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Braziliýa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Hindistan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Günorta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Afrika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respublikasy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baýdyr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Hrom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titan,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wanadiý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metallurgiýanyň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magdanlarydyr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Reňkli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metallurgiýanyň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(ABŞ,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Awstraliýa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Zambiýa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baýdyr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alýuminiý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alýuminiý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mal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alýuminiý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bokside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Braziliýa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Awstraliýa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Ýamaýka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Şirilanka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Gwineýa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ýurtlar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baýdyr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galaýy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Braziliýa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Indoneziýa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Hytaý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Malaýziýa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Boliwiýa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sink,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gurşun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nikel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kobalt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molibden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asylly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altyn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kümüş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platina;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radioaktiw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magdanlar-uran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radiý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-dir.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ojaklaryndaky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minerallaryň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goşantlary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Şeýlelikde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togalagynda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baýlyklar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tebigatda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birleşmeler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gelýärler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himiki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birleşme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görnüşdäki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işlenilip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käbir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birleşmeler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baýlaşdyrylyp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ekologiki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bolmagyna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togalagynda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gazylyp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magdanlar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N.S.Podobedowyň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tablisasy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düzüminde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30%-den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artyk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elementler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bar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ulanylýandygyny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bellemek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ösmegi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geljekde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birleşmeler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senagatda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öndürilip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başlanar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taşlanylýan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maddalaryň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mukdaryny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azaldar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615621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177</TotalTime>
  <Words>2395</Words>
  <Application>Microsoft Office PowerPoint</Application>
  <PresentationFormat>Широкоэкранный</PresentationFormat>
  <Paragraphs>288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16</cp:revision>
  <dcterms:created xsi:type="dcterms:W3CDTF">2019-11-01T17:40:47Z</dcterms:created>
  <dcterms:modified xsi:type="dcterms:W3CDTF">2020-11-28T10:56:37Z</dcterms:modified>
</cp:coreProperties>
</file>