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sldIdLst>
    <p:sldId id="25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ru-RU" smtClean="0"/>
              <a:t>Образец заголовка</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19908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1266025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838200" y="6422854"/>
            <a:ext cx="2743196" cy="365125"/>
          </a:xfrm>
        </p:spPr>
        <p:txBody>
          <a:body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a:xfrm>
            <a:off x="3776135" y="6422854"/>
            <a:ext cx="4279669" cy="365125"/>
          </a:xfrm>
        </p:spPr>
        <p:txBody>
          <a:bodyPr/>
          <a:lstStyle/>
          <a:p>
            <a:endParaRPr lang="ru-RU"/>
          </a:p>
        </p:txBody>
      </p:sp>
      <p:sp>
        <p:nvSpPr>
          <p:cNvPr id="6" name="Slide Number Placeholder 5"/>
          <p:cNvSpPr>
            <a:spLocks noGrp="1"/>
          </p:cNvSpPr>
          <p:nvPr>
            <p:ph type="sldNum" sz="quarter" idx="12"/>
          </p:nvPr>
        </p:nvSpPr>
        <p:spPr>
          <a:xfrm>
            <a:off x="8073048" y="6422854"/>
            <a:ext cx="879759" cy="365125"/>
          </a:xfrm>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8438622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ru-RU" smtClean="0"/>
              <a:t>Образец заголовка</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378033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13888332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solidFill>
                  <a:schemeClr val="tx2"/>
                </a:solidFill>
              </a:defRPr>
            </a:lvl1p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C9D80A5-5979-44B6-8998-0E096544951A}" type="slidenum">
              <a:rPr lang="ru-RU" smtClean="0"/>
              <a:t>‹#›</a:t>
            </a:fld>
            <a:endParaRPr lang="ru-RU"/>
          </a:p>
        </p:txBody>
      </p:sp>
    </p:spTree>
    <p:extLst>
      <p:ext uri="{BB962C8B-B14F-4D97-AF65-F5344CB8AC3E}">
        <p14:creationId xmlns:p14="http://schemas.microsoft.com/office/powerpoint/2010/main" val="1471587300"/>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F137BE0-E9AD-49E8-88B7-C84BDC36330F}"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1016061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F137BE0-E9AD-49E8-88B7-C84BDC36330F}" type="datetimeFigureOut">
              <a:rPr lang="ru-RU" smtClean="0"/>
              <a:t>18.03.2021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311892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F137BE0-E9AD-49E8-88B7-C84BDC36330F}" type="datetimeFigureOut">
              <a:rPr lang="ru-RU" smtClean="0"/>
              <a:t>18.03.2021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28456003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137BE0-E9AD-49E8-88B7-C84BDC36330F}" type="datetimeFigureOut">
              <a:rPr lang="ru-RU" smtClean="0"/>
              <a:t>18.03.2021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12133556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F137BE0-E9AD-49E8-88B7-C84BDC36330F}"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1499800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33276986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F137BE0-E9AD-49E8-88B7-C84BDC36330F}"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18833615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20075086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a:xfrm>
            <a:off x="838200" y="6422854"/>
            <a:ext cx="2743196" cy="365125"/>
          </a:xfrm>
        </p:spPr>
        <p:txBody>
          <a:body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a:xfrm>
            <a:off x="3776135" y="6422854"/>
            <a:ext cx="4279669" cy="365125"/>
          </a:xfrm>
        </p:spPr>
        <p:txBody>
          <a:bodyPr/>
          <a:lstStyle/>
          <a:p>
            <a:endParaRPr lang="ru-RU"/>
          </a:p>
        </p:txBody>
      </p:sp>
      <p:sp>
        <p:nvSpPr>
          <p:cNvPr id="6" name="Slide Number Placeholder 5"/>
          <p:cNvSpPr>
            <a:spLocks noGrp="1"/>
          </p:cNvSpPr>
          <p:nvPr>
            <p:ph type="sldNum" sz="quarter" idx="12"/>
          </p:nvPr>
        </p:nvSpPr>
        <p:spPr>
          <a:xfrm>
            <a:off x="8073048" y="6422854"/>
            <a:ext cx="879759" cy="365125"/>
          </a:xfrm>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267643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lvl1pPr>
              <a:defRPr>
                <a:solidFill>
                  <a:schemeClr val="tx2"/>
                </a:solidFill>
              </a:defRPr>
            </a:lvl1pPr>
          </a:lstStyle>
          <a:p>
            <a:fld id="{2F137BE0-E9AD-49E8-88B7-C84BDC36330F}" type="datetimeFigureOut">
              <a:rPr lang="ru-RU" smtClean="0"/>
              <a:t>18.03.2021</a:t>
            </a:fld>
            <a:endParaRPr lang="ru-RU"/>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CC9D80A5-5979-44B6-8998-0E096544951A}" type="slidenum">
              <a:rPr lang="ru-RU" smtClean="0"/>
              <a:t>‹#›</a:t>
            </a:fld>
            <a:endParaRPr lang="ru-RU"/>
          </a:p>
        </p:txBody>
      </p:sp>
    </p:spTree>
    <p:extLst>
      <p:ext uri="{BB962C8B-B14F-4D97-AF65-F5344CB8AC3E}">
        <p14:creationId xmlns:p14="http://schemas.microsoft.com/office/powerpoint/2010/main" val="112340146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F137BE0-E9AD-49E8-88B7-C84BDC36330F}"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464285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F137BE0-E9AD-49E8-88B7-C84BDC36330F}" type="datetimeFigureOut">
              <a:rPr lang="ru-RU" smtClean="0"/>
              <a:t>18.03.2021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888593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F137BE0-E9AD-49E8-88B7-C84BDC36330F}" type="datetimeFigureOut">
              <a:rPr lang="ru-RU" smtClean="0"/>
              <a:t>18.03.2021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3675111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137BE0-E9AD-49E8-88B7-C84BDC36330F}" type="datetimeFigureOut">
              <a:rPr lang="ru-RU" smtClean="0"/>
              <a:t>18.03.2021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256084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F137BE0-E9AD-49E8-88B7-C84BDC36330F}"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2404481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F137BE0-E9AD-49E8-88B7-C84BDC36330F}" type="datetimeFigureOut">
              <a:rPr lang="ru-RU" smtClean="0"/>
              <a:t>18.03.2021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C9D80A5-5979-44B6-8998-0E096544951A}" type="slidenum">
              <a:rPr lang="ru-RU" smtClean="0"/>
              <a:t>‹#›</a:t>
            </a:fld>
            <a:endParaRPr lang="ru-RU"/>
          </a:p>
        </p:txBody>
      </p:sp>
    </p:spTree>
    <p:extLst>
      <p:ext uri="{BB962C8B-B14F-4D97-AF65-F5344CB8AC3E}">
        <p14:creationId xmlns:p14="http://schemas.microsoft.com/office/powerpoint/2010/main" val="1664118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2F137BE0-E9AD-49E8-88B7-C84BDC36330F}" type="datetimeFigureOut">
              <a:rPr lang="ru-RU" smtClean="0"/>
              <a:t>18.03.2021</a:t>
            </a:fld>
            <a:endParaRPr lang="ru-RU"/>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ru-RU"/>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CC9D80A5-5979-44B6-8998-0E096544951A}" type="slidenum">
              <a:rPr lang="ru-RU" smtClean="0"/>
              <a:t>‹#›</a:t>
            </a:fld>
            <a:endParaRPr lang="ru-RU"/>
          </a:p>
        </p:txBody>
      </p:sp>
    </p:spTree>
    <p:extLst>
      <p:ext uri="{BB962C8B-B14F-4D97-AF65-F5344CB8AC3E}">
        <p14:creationId xmlns:p14="http://schemas.microsoft.com/office/powerpoint/2010/main" val="1068809489"/>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2F137BE0-E9AD-49E8-88B7-C84BDC36330F}" type="datetimeFigureOut">
              <a:rPr lang="ru-RU" smtClean="0"/>
              <a:t>18.03.2021</a:t>
            </a:fld>
            <a:endParaRPr lang="ru-RU"/>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ru-RU"/>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CC9D80A5-5979-44B6-8998-0E096544951A}" type="slidenum">
              <a:rPr lang="ru-RU" smtClean="0"/>
              <a:t>‹#›</a:t>
            </a:fld>
            <a:endParaRPr lang="ru-RU"/>
          </a:p>
        </p:txBody>
      </p:sp>
    </p:spTree>
    <p:extLst>
      <p:ext uri="{BB962C8B-B14F-4D97-AF65-F5344CB8AC3E}">
        <p14:creationId xmlns:p14="http://schemas.microsoft.com/office/powerpoint/2010/main" val="2688217461"/>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tk-TM" dirty="0" smtClean="0"/>
              <a:t>16-njy tema. Harytlaryň gaýtarylmagynyň logistikasy.</a:t>
            </a:r>
            <a:endParaRPr lang="ru-RU" dirty="0"/>
          </a:p>
        </p:txBody>
      </p:sp>
    </p:spTree>
    <p:extLst>
      <p:ext uri="{BB962C8B-B14F-4D97-AF65-F5344CB8AC3E}">
        <p14:creationId xmlns:p14="http://schemas.microsoft.com/office/powerpoint/2010/main" val="211332849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9100" y="117693"/>
            <a:ext cx="11353800" cy="6370975"/>
          </a:xfrm>
          <a:prstGeom prst="rect">
            <a:avLst/>
          </a:prstGeom>
        </p:spPr>
        <p:txBody>
          <a:bodyPr wrap="square">
            <a:spAutoFit/>
          </a:bodyPr>
          <a:lstStyle/>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Harytlary ibermegiň şertleri bozulan ýagdaýynda zyýan çeken tarap beýleki tarapa nägilelik bildirýär. </a:t>
            </a:r>
            <a:endParaRPr lang="tk-TM" sz="24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pPr indent="450215" algn="just">
              <a:spcAft>
                <a:spcPts val="0"/>
              </a:spcAft>
            </a:pPr>
            <a:r>
              <a:rPr lang="sq-AL" sz="24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Nägilelikler</a:t>
            </a:r>
            <a:r>
              <a:rPr lang="sq-AL" sz="24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sq-AL"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 bu şertnamanyň şertleriniň bozulmalaryny meýletin düzetmek baradaky ýazmaça talapdyr. Nägilelikler üpjün edijilere ýörite ýa-da gymmatly hatlar görnüşinde iberilýär ýa-da gol çekdirilip gowşurylyp bilner.</a:t>
            </a:r>
            <a:endPar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a:p>
            <a:r>
              <a:rPr lang="tk-TM" sz="24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	</a:t>
            </a:r>
            <a:r>
              <a:rPr lang="sq-AL" sz="2400" b="1"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Nägilelikde </a:t>
            </a:r>
            <a:r>
              <a:rPr lang="sq-AL" sz="2400" b="1"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şular görkezilýär: </a:t>
            </a:r>
            <a:r>
              <a:rPr lang="sq-AL"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rPr>
              <a:t>nägilelik bildirýän kärhananyň ady, şeýle hem nägilelik bildirilýän guramanyň ady, taraplaryň salgylary; nägeleligiň belgisi; bildirilen senesi; nägilelik bildirmek üçin esas bolup hyzmat edýän ýagdaýlar; subutnamalar; arz edýäniň talaplarynyň pul möçberi we bu talaplaryň hasaplamasy; kadalaşdyryjy namalara salgylanmalar; şertnama, şeýle hem nägilelik bildirýän tarapyň poçta we töleg maglumatlary</a:t>
            </a:r>
            <a:r>
              <a:rPr lang="sq-AL" sz="2400"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a:t>
            </a:r>
            <a:r>
              <a:rPr lang="sq-AL" sz="2400" dirty="0">
                <a:solidFill>
                  <a:schemeClr val="bg1"/>
                </a:solidFill>
                <a:latin typeface="Times New Roman" panose="02020603050405020304" pitchFamily="18" charset="0"/>
                <a:cs typeface="Times New Roman" panose="02020603050405020304" pitchFamily="18" charset="0"/>
              </a:rPr>
              <a:t> Nägileligi kanagatlandyrmakdan boýun gaçyrylan halatynda zyýan çeken tarapyň satyn alyjynyň bozulan hukugyny goramak barada talap arzasy bilen araçy kazyýete ýüz tutmaga haky bardyr.</a:t>
            </a:r>
            <a:endParaRPr lang="ru-RU" sz="2400" dirty="0">
              <a:solidFill>
                <a:schemeClr val="bg1"/>
              </a:solidFill>
              <a:latin typeface="Times New Roman" panose="02020603050405020304" pitchFamily="18" charset="0"/>
              <a:cs typeface="Times New Roman" panose="02020603050405020304" pitchFamily="18" charset="0"/>
            </a:endParaRPr>
          </a:p>
          <a:p>
            <a:r>
              <a:rPr lang="tk-TM" sz="2400" dirty="0" smtClean="0">
                <a:solidFill>
                  <a:schemeClr val="bg1"/>
                </a:solidFill>
                <a:latin typeface="Times New Roman" panose="02020603050405020304" pitchFamily="18" charset="0"/>
                <a:cs typeface="Times New Roman" panose="02020603050405020304" pitchFamily="18" charset="0"/>
              </a:rPr>
              <a:t>	</a:t>
            </a:r>
            <a:r>
              <a:rPr lang="sq-AL" sz="2400" dirty="0" smtClean="0">
                <a:solidFill>
                  <a:schemeClr val="bg1"/>
                </a:solidFill>
                <a:latin typeface="Times New Roman" panose="02020603050405020304" pitchFamily="18" charset="0"/>
                <a:cs typeface="Times New Roman" panose="02020603050405020304" pitchFamily="18" charset="0"/>
              </a:rPr>
              <a:t>Şeýlelikde</a:t>
            </a:r>
            <a:r>
              <a:rPr lang="sq-AL" sz="2400" dirty="0">
                <a:solidFill>
                  <a:schemeClr val="bg1"/>
                </a:solidFill>
                <a:latin typeface="Times New Roman" panose="02020603050405020304" pitchFamily="18" charset="0"/>
                <a:cs typeface="Times New Roman" panose="02020603050405020304" pitchFamily="18" charset="0"/>
              </a:rPr>
              <a:t>, gaýtarylýan harytlary dolandyrmak satyn alyjy tarapyndan alnan harytlaryň iberilmegini ýa-da satyjy tarapyndan satylan önümiň kabul edilmegini guramagy göz öňünde tutýar. Gaýtarylan harytlar dolandyrylanda logistikadan peýdalanylmagy daşamak we ammarda ýerleşdirmek üçin harajatlaryň azalmagyny göz öňünde tutýar</a:t>
            </a:r>
            <a:r>
              <a:rPr lang="sq-AL" sz="2400" dirty="0" smtClean="0">
                <a:solidFill>
                  <a:schemeClr val="bg1"/>
                </a:solidFill>
                <a:latin typeface="Times New Roman" panose="02020603050405020304" pitchFamily="18" charset="0"/>
                <a:cs typeface="Times New Roman" panose="02020603050405020304" pitchFamily="18" charset="0"/>
              </a:rPr>
              <a:t>.</a:t>
            </a:r>
            <a:endParaRPr lang="ru-RU" sz="2400" dirty="0">
              <a:solidFill>
                <a:schemeClr val="bg1"/>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4691315"/>
      </p:ext>
    </p:extLst>
  </p:cSld>
  <p:clrMapOvr>
    <a:masterClrMapping/>
  </p:clrMapOvr>
  <p:transition spd="slow">
    <p:cover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6250" y="266596"/>
            <a:ext cx="10972800" cy="6186309"/>
          </a:xfrm>
          <a:prstGeom prst="rect">
            <a:avLst/>
          </a:prstGeom>
        </p:spPr>
        <p:txBody>
          <a:bodyPr wrap="square">
            <a:spAutoFit/>
          </a:bodyPr>
          <a:lstStyle/>
          <a:p>
            <a:pPr indent="450215" algn="just">
              <a:lnSpc>
                <a:spcPct val="150000"/>
              </a:lnSpc>
              <a:spcAft>
                <a:spcPts val="0"/>
              </a:spcAft>
            </a:pPr>
            <a:r>
              <a:rPr lang="sq-AL" sz="2400" dirty="0">
                <a:solidFill>
                  <a:schemeClr val="bg1"/>
                </a:solidFill>
                <a:latin typeface="Times New Roman" panose="02020603050405020304" pitchFamily="18" charset="0"/>
                <a:ea typeface="Calibri" panose="020F0502020204030204" pitchFamily="34" charset="0"/>
              </a:rPr>
              <a:t>Söwda we önümçilik kärhanalarynda harytlaryň gaýtarylmagy logistikasy</a:t>
            </a:r>
            <a:r>
              <a:rPr lang="ru-RU" sz="2400" dirty="0">
                <a:solidFill>
                  <a:schemeClr val="bg1"/>
                </a:solidFill>
                <a:latin typeface="Times New Roman" panose="02020603050405020304" pitchFamily="18" charset="0"/>
                <a:ea typeface="Calibri" panose="020F0502020204030204" pitchFamily="34" charset="0"/>
              </a:rPr>
              <a:t>,</a:t>
            </a:r>
            <a:r>
              <a:rPr lang="sq-AL" sz="2400" dirty="0">
                <a:solidFill>
                  <a:schemeClr val="bg1"/>
                </a:solidFill>
                <a:latin typeface="Times New Roman" panose="02020603050405020304" pitchFamily="18" charset="0"/>
                <a:ea typeface="Calibri" panose="020F0502020204030204" pitchFamily="34" charset="0"/>
              </a:rPr>
              <a:t> hakykatdan hem</a:t>
            </a:r>
            <a:r>
              <a:rPr lang="ru-RU" sz="2400" dirty="0">
                <a:solidFill>
                  <a:schemeClr val="bg1"/>
                </a:solidFill>
                <a:latin typeface="Times New Roman" panose="02020603050405020304" pitchFamily="18" charset="0"/>
                <a:ea typeface="Calibri" panose="020F0502020204030204" pitchFamily="34" charset="0"/>
              </a:rPr>
              <a:t>,</a:t>
            </a:r>
            <a:r>
              <a:rPr lang="sq-AL" sz="2400" dirty="0">
                <a:solidFill>
                  <a:schemeClr val="bg1"/>
                </a:solidFill>
                <a:latin typeface="Times New Roman" panose="02020603050405020304" pitchFamily="18" charset="0"/>
                <a:ea typeface="Calibri" panose="020F0502020204030204" pitchFamily="34" charset="0"/>
              </a:rPr>
              <a:t> bardyr, ýöne onuň aýrybaşgalaşdyrylan </a:t>
            </a:r>
            <a:r>
              <a:rPr lang="ru-RU" sz="2400" dirty="0" err="1">
                <a:solidFill>
                  <a:schemeClr val="bg1"/>
                </a:solidFill>
                <a:latin typeface="Times New Roman" panose="02020603050405020304" pitchFamily="18" charset="0"/>
                <a:ea typeface="Calibri" panose="020F0502020204030204" pitchFamily="34" charset="0"/>
              </a:rPr>
              <a:t>wezipe</a:t>
            </a:r>
            <a:r>
              <a:rPr lang="sq-AL" sz="2400" dirty="0">
                <a:solidFill>
                  <a:schemeClr val="bg1"/>
                </a:solidFill>
                <a:latin typeface="Times New Roman" panose="02020603050405020304" pitchFamily="18" charset="0"/>
                <a:ea typeface="Calibri" panose="020F0502020204030204" pitchFamily="34" charset="0"/>
              </a:rPr>
              <a:t> hökmündäki bölünip görkezilen ýagdaýy örän seýrek bellen</a:t>
            </a:r>
            <a:r>
              <a:rPr lang="ru-RU" sz="2400" dirty="0" err="1">
                <a:solidFill>
                  <a:schemeClr val="bg1"/>
                </a:solidFill>
                <a:latin typeface="Times New Roman" panose="02020603050405020304" pitchFamily="18" charset="0"/>
                <a:ea typeface="Calibri" panose="020F0502020204030204" pitchFamily="34" charset="0"/>
              </a:rPr>
              <a:t>il</a:t>
            </a:r>
            <a:r>
              <a:rPr lang="sq-AL" sz="2400" dirty="0">
                <a:solidFill>
                  <a:schemeClr val="bg1"/>
                </a:solidFill>
                <a:latin typeface="Times New Roman" panose="02020603050405020304" pitchFamily="18" charset="0"/>
                <a:ea typeface="Calibri" panose="020F0502020204030204" pitchFamily="34" charset="0"/>
              </a:rPr>
              <a:t>ýär. Diňe bir maddy haryt gaýtarma akymlaryna däl, eýsem maliýe we maglumat gaýtarmalaryna hem seretmek gerek. Harytlaryň gaýtarylmagy logistikasy kärhananyň gelýän we gidýän akymlary babatynda seredilmelidir. </a:t>
            </a:r>
            <a:endParaRPr lang="ru-RU" sz="2400" dirty="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dirty="0">
                <a:solidFill>
                  <a:schemeClr val="bg1"/>
                </a:solidFill>
                <a:latin typeface="Times New Roman" panose="02020603050405020304" pitchFamily="18" charset="0"/>
                <a:ea typeface="Calibri" panose="020F0502020204030204" pitchFamily="34" charset="0"/>
              </a:rPr>
              <a:t>Önümleri eltip bermegi (gidýän akym) amala aşyrýan kärhanalar üçin  harytlaryň gaýtarylmagy logistikasy müşderilere hyzmat etmegiň we  müşderi </a:t>
            </a:r>
            <a:r>
              <a:rPr lang="ru-RU" sz="2400" dirty="0" err="1">
                <a:solidFill>
                  <a:schemeClr val="bg1"/>
                </a:solidFill>
                <a:latin typeface="Times New Roman" panose="02020603050405020304" pitchFamily="18" charset="0"/>
                <a:ea typeface="Calibri" panose="020F0502020204030204" pitchFamily="34" charset="0"/>
              </a:rPr>
              <a:t>hyzmatynyň</a:t>
            </a:r>
            <a:r>
              <a:rPr lang="sq-AL" sz="2400" dirty="0">
                <a:solidFill>
                  <a:schemeClr val="bg1"/>
                </a:solidFill>
                <a:latin typeface="Times New Roman" panose="02020603050405020304" pitchFamily="18" charset="0"/>
                <a:ea typeface="Calibri" panose="020F0502020204030204" pitchFamily="34" charset="0"/>
              </a:rPr>
              <a:t> derejesi bilen ýakyndan baglanyşdyrylýar. Alýan kärhanalar </a:t>
            </a:r>
            <a:r>
              <a:rPr lang="ru-RU" sz="2400" dirty="0">
                <a:solidFill>
                  <a:schemeClr val="bg1"/>
                </a:solidFill>
                <a:latin typeface="Times New Roman" panose="02020603050405020304" pitchFamily="18" charset="0"/>
                <a:ea typeface="Calibri" panose="020F0502020204030204" pitchFamily="34" charset="0"/>
              </a:rPr>
              <a:t>–</a:t>
            </a:r>
            <a:r>
              <a:rPr lang="sq-AL" sz="2400" dirty="0">
                <a:solidFill>
                  <a:schemeClr val="bg1"/>
                </a:solidFill>
                <a:latin typeface="Times New Roman" panose="02020603050405020304" pitchFamily="18" charset="0"/>
                <a:ea typeface="Calibri" panose="020F0502020204030204" pitchFamily="34" charset="0"/>
              </a:rPr>
              <a:t> söwda kärhanalary üçin (gelýän akym) harytlaryň gaýtarylmagy harytlar gelip gowşanda hiline gözegçilik etmek we üpjün edijilere </a:t>
            </a:r>
            <a:r>
              <a:rPr lang="ru-RU" sz="2400" dirty="0" err="1">
                <a:solidFill>
                  <a:schemeClr val="bg1"/>
                </a:solidFill>
                <a:latin typeface="Times New Roman" panose="02020603050405020304" pitchFamily="18" charset="0"/>
                <a:ea typeface="Calibri" panose="020F0502020204030204" pitchFamily="34" charset="0"/>
              </a:rPr>
              <a:t>delilnama</a:t>
            </a:r>
            <a:r>
              <a:rPr lang="ru-RU" sz="2400" dirty="0">
                <a:solidFill>
                  <a:schemeClr val="bg1"/>
                </a:solidFill>
                <a:latin typeface="Times New Roman" panose="02020603050405020304" pitchFamily="18" charset="0"/>
                <a:ea typeface="Calibri" panose="020F0502020204030204" pitchFamily="34" charset="0"/>
              </a:rPr>
              <a:t> </a:t>
            </a:r>
            <a:r>
              <a:rPr lang="sq-AL" sz="2400" dirty="0">
                <a:solidFill>
                  <a:schemeClr val="bg1"/>
                </a:solidFill>
                <a:latin typeface="Times New Roman" panose="02020603050405020304" pitchFamily="18" charset="0"/>
                <a:ea typeface="Calibri" panose="020F0502020204030204" pitchFamily="34" charset="0"/>
              </a:rPr>
              <a:t>nägilelikler bilen ýakyndan baglanyşyklydyr.</a:t>
            </a:r>
            <a:endParaRPr lang="ru-RU" sz="2400" dirty="0">
              <a:solidFill>
                <a:schemeClr val="bg1"/>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42371484"/>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8149" y="474345"/>
            <a:ext cx="11668125" cy="6186309"/>
          </a:xfrm>
          <a:prstGeom prst="rect">
            <a:avLst/>
          </a:prstGeom>
        </p:spPr>
        <p:txBody>
          <a:bodyPr wrap="square">
            <a:spAutoFit/>
          </a:bodyPr>
          <a:lstStyle/>
          <a:p>
            <a:pPr indent="450215" algn="just">
              <a:lnSpc>
                <a:spcPct val="150000"/>
              </a:lnSpc>
              <a:spcAft>
                <a:spcPts val="0"/>
              </a:spcAft>
            </a:pPr>
            <a:r>
              <a:rPr lang="sq-AL" sz="2400" dirty="0">
                <a:solidFill>
                  <a:schemeClr val="bg1"/>
                </a:solidFill>
                <a:latin typeface="Times New Roman" panose="02020603050405020304" pitchFamily="18" charset="0"/>
                <a:ea typeface="Calibri" panose="020F0502020204030204" pitchFamily="34" charset="0"/>
              </a:rPr>
              <a:t>Gaýtarylan harytlar bilen işlemäge mejbur bolýan kärhanalar (harytlary eltip bermek bilen meşgullanýan kärhanalar – gidýän akym) üç sany möhüm meselä seretmeli bolýarlar:</a:t>
            </a:r>
            <a:endParaRPr lang="ru-RU" sz="2400" dirty="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i="1" dirty="0">
                <a:solidFill>
                  <a:schemeClr val="accent4"/>
                </a:solidFill>
                <a:latin typeface="Times New Roman" panose="02020603050405020304" pitchFamily="18" charset="0"/>
                <a:ea typeface="Calibri" panose="020F0502020204030204" pitchFamily="34" charset="0"/>
              </a:rPr>
              <a:t>1-nji mesele.</a:t>
            </a:r>
            <a:r>
              <a:rPr lang="sq-AL" sz="2400" dirty="0">
                <a:solidFill>
                  <a:schemeClr val="accent4"/>
                </a:solidFill>
                <a:latin typeface="Times New Roman" panose="02020603050405020304" pitchFamily="18" charset="0"/>
                <a:ea typeface="Calibri" panose="020F0502020204030204" pitchFamily="34" charset="0"/>
              </a:rPr>
              <a:t> </a:t>
            </a:r>
            <a:r>
              <a:rPr lang="sq-AL" sz="2400" dirty="0">
                <a:solidFill>
                  <a:schemeClr val="bg1"/>
                </a:solidFill>
                <a:latin typeface="Times New Roman" panose="02020603050405020304" pitchFamily="18" charset="0"/>
                <a:ea typeface="Calibri" panose="020F0502020204030204" pitchFamily="34" charset="0"/>
              </a:rPr>
              <a:t>Haryt näme üçin gaýtarylypdyr?</a:t>
            </a:r>
            <a:endParaRPr lang="ru-RU" sz="2400" dirty="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i="1" dirty="0">
                <a:solidFill>
                  <a:schemeClr val="accent4"/>
                </a:solidFill>
                <a:latin typeface="Times New Roman" panose="02020603050405020304" pitchFamily="18" charset="0"/>
                <a:ea typeface="Calibri" panose="020F0502020204030204" pitchFamily="34" charset="0"/>
              </a:rPr>
              <a:t>2-nji mesele.</a:t>
            </a:r>
            <a:r>
              <a:rPr lang="sq-AL" sz="2400" dirty="0">
                <a:solidFill>
                  <a:schemeClr val="accent4"/>
                </a:solidFill>
                <a:latin typeface="Times New Roman" panose="02020603050405020304" pitchFamily="18" charset="0"/>
                <a:ea typeface="Calibri" panose="020F0502020204030204" pitchFamily="34" charset="0"/>
              </a:rPr>
              <a:t> </a:t>
            </a:r>
            <a:r>
              <a:rPr lang="sq-AL" sz="2400" dirty="0">
                <a:solidFill>
                  <a:schemeClr val="bg1"/>
                </a:solidFill>
                <a:latin typeface="Times New Roman" panose="02020603050405020304" pitchFamily="18" charset="0"/>
                <a:ea typeface="Calibri" panose="020F0502020204030204" pitchFamily="34" charset="0"/>
              </a:rPr>
              <a:t>Ony işlemegi nähili amatly etmeli?</a:t>
            </a:r>
            <a:endParaRPr lang="ru-RU" sz="2400" dirty="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i="1" dirty="0">
                <a:solidFill>
                  <a:schemeClr val="accent4"/>
                </a:solidFill>
                <a:latin typeface="Times New Roman" panose="02020603050405020304" pitchFamily="18" charset="0"/>
                <a:ea typeface="Calibri" panose="020F0502020204030204" pitchFamily="34" charset="0"/>
              </a:rPr>
              <a:t>3-nji mesele.</a:t>
            </a:r>
            <a:r>
              <a:rPr lang="sq-AL" sz="2400" dirty="0">
                <a:solidFill>
                  <a:schemeClr val="accent4"/>
                </a:solidFill>
                <a:latin typeface="Times New Roman" panose="02020603050405020304" pitchFamily="18" charset="0"/>
                <a:ea typeface="Calibri" panose="020F0502020204030204" pitchFamily="34" charset="0"/>
              </a:rPr>
              <a:t> </a:t>
            </a:r>
            <a:r>
              <a:rPr lang="sq-AL" sz="2400" dirty="0">
                <a:solidFill>
                  <a:schemeClr val="bg1"/>
                </a:solidFill>
                <a:latin typeface="Times New Roman" panose="02020603050405020304" pitchFamily="18" charset="0"/>
                <a:ea typeface="Calibri" panose="020F0502020204030204" pitchFamily="34" charset="0"/>
              </a:rPr>
              <a:t>Bu işi öz güýjüň bilen ýerine </a:t>
            </a:r>
            <a:endParaRPr lang="tk-TM" sz="2400" dirty="0" smtClean="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dirty="0" smtClean="0">
                <a:solidFill>
                  <a:schemeClr val="bg1"/>
                </a:solidFill>
                <a:latin typeface="Times New Roman" panose="02020603050405020304" pitchFamily="18" charset="0"/>
                <a:ea typeface="Calibri" panose="020F0502020204030204" pitchFamily="34" charset="0"/>
              </a:rPr>
              <a:t>ýetirmelimi </a:t>
            </a:r>
            <a:r>
              <a:rPr lang="sq-AL" sz="2400" dirty="0">
                <a:solidFill>
                  <a:schemeClr val="bg1"/>
                </a:solidFill>
                <a:latin typeface="Times New Roman" panose="02020603050405020304" pitchFamily="18" charset="0"/>
                <a:ea typeface="Calibri" panose="020F0502020204030204" pitchFamily="34" charset="0"/>
              </a:rPr>
              <a:t>ýa-da ýöriteleşdirilen  firmalaryň </a:t>
            </a:r>
            <a:endParaRPr lang="tk-TM" sz="2400" dirty="0" smtClean="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dirty="0" smtClean="0">
                <a:solidFill>
                  <a:schemeClr val="bg1"/>
                </a:solidFill>
                <a:latin typeface="Times New Roman" panose="02020603050405020304" pitchFamily="18" charset="0"/>
                <a:ea typeface="Calibri" panose="020F0502020204030204" pitchFamily="34" charset="0"/>
              </a:rPr>
              <a:t>hyzmatyndan </a:t>
            </a:r>
            <a:r>
              <a:rPr lang="sq-AL" sz="2400" dirty="0">
                <a:solidFill>
                  <a:schemeClr val="bg1"/>
                </a:solidFill>
                <a:latin typeface="Times New Roman" panose="02020603050405020304" pitchFamily="18" charset="0"/>
                <a:ea typeface="Calibri" panose="020F0502020204030204" pitchFamily="34" charset="0"/>
              </a:rPr>
              <a:t>peýdalanmalymy (</a:t>
            </a:r>
            <a:r>
              <a:rPr lang="ru-RU" sz="2400" dirty="0" err="1">
                <a:solidFill>
                  <a:schemeClr val="bg1"/>
                </a:solidFill>
                <a:latin typeface="Times New Roman" panose="02020603050405020304" pitchFamily="18" charset="0"/>
                <a:ea typeface="Calibri" panose="020F0502020204030204" pitchFamily="34" charset="0"/>
              </a:rPr>
              <a:t>wezipäni</a:t>
            </a:r>
            <a:r>
              <a:rPr lang="ru-RU" sz="2400" dirty="0">
                <a:solidFill>
                  <a:schemeClr val="bg1"/>
                </a:solidFill>
                <a:latin typeface="Times New Roman" panose="02020603050405020304" pitchFamily="18" charset="0"/>
                <a:ea typeface="Calibri" panose="020F0502020204030204" pitchFamily="34" charset="0"/>
              </a:rPr>
              <a:t> </a:t>
            </a:r>
            <a:endParaRPr lang="tk-TM" sz="2400" dirty="0" smtClean="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dirty="0" smtClean="0">
                <a:solidFill>
                  <a:schemeClr val="bg1"/>
                </a:solidFill>
                <a:latin typeface="Times New Roman" panose="02020603050405020304" pitchFamily="18" charset="0"/>
                <a:ea typeface="Calibri" panose="020F0502020204030204" pitchFamily="34" charset="0"/>
              </a:rPr>
              <a:t>autsorsinge </a:t>
            </a:r>
            <a:r>
              <a:rPr lang="sq-AL" sz="2400" dirty="0">
                <a:solidFill>
                  <a:schemeClr val="bg1"/>
                </a:solidFill>
                <a:latin typeface="Times New Roman" panose="02020603050405020304" pitchFamily="18" charset="0"/>
                <a:ea typeface="Calibri" panose="020F0502020204030204" pitchFamily="34" charset="0"/>
              </a:rPr>
              <a:t>bermek)?</a:t>
            </a:r>
            <a:endParaRPr lang="ru-RU" sz="2400" dirty="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dirty="0">
                <a:solidFill>
                  <a:schemeClr val="bg1"/>
                </a:solidFill>
                <a:latin typeface="Times New Roman" panose="02020603050405020304" pitchFamily="18" charset="0"/>
                <a:ea typeface="Calibri" panose="020F0502020204030204" pitchFamily="34" charset="0"/>
              </a:rPr>
              <a:t>Kärhananyň ammarynda ýa-da lomaý bazada işleriň guralyşy, şol sanda güýçleriň we serişdeleriň bölünişi, işçi güýjüne bolan zerurlyk we aktiwleri peýdalanmak köp babatda şu meseleler boýunça kompaniýanyň nähili </a:t>
            </a:r>
            <a:r>
              <a:rPr lang="ru-RU" sz="2400" dirty="0">
                <a:solidFill>
                  <a:schemeClr val="bg1"/>
                </a:solidFill>
                <a:latin typeface="Times New Roman" panose="02020603050405020304" pitchFamily="18" charset="0"/>
                <a:ea typeface="Calibri" panose="020F0502020204030204" pitchFamily="34" charset="0"/>
              </a:rPr>
              <a:t>ç</a:t>
            </a:r>
            <a:r>
              <a:rPr lang="sq-AL" sz="2400" dirty="0">
                <a:solidFill>
                  <a:schemeClr val="bg1"/>
                </a:solidFill>
                <a:latin typeface="Times New Roman" panose="02020603050405020304" pitchFamily="18" charset="0"/>
                <a:ea typeface="Calibri" panose="020F0502020204030204" pitchFamily="34" charset="0"/>
              </a:rPr>
              <a:t>özgüt kabul etjekdigine bagly bolar. </a:t>
            </a:r>
            <a:endParaRPr lang="ru-RU" sz="2400" dirty="0">
              <a:solidFill>
                <a:schemeClr val="bg1"/>
              </a:solidFill>
              <a:latin typeface="Times New Roman" panose="02020603050405020304" pitchFamily="18" charset="0"/>
              <a:ea typeface="Calibri" panose="020F0502020204030204" pitchFamily="34" charset="0"/>
            </a:endParaRPr>
          </a:p>
        </p:txBody>
      </p:sp>
      <p:pic>
        <p:nvPicPr>
          <p:cNvPr id="3" name="Picture 3" descr="C:\Users\Roza\Desktop\prezentasiýa surat\images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26073" y="1615936"/>
            <a:ext cx="5180201" cy="32628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08127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2964" y="185130"/>
            <a:ext cx="11450436" cy="6001643"/>
          </a:xfrm>
          <a:prstGeom prst="rect">
            <a:avLst/>
          </a:prstGeom>
        </p:spPr>
        <p:txBody>
          <a:bodyPr wrap="square">
            <a:spAutoFit/>
          </a:bodyPr>
          <a:lstStyle/>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Haryt gaýtarylmalaryny seljermek harydyň näme üçin gaýtarylandygynyň sebäplerini anyklamak bilen baglydyr. Mysal üçin, köplenç halatda haryt şu ýagdaýlarda gaýtarylýar:</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 sarp edijini harydyň möçberi, bezegi, reňki we  beýleki parametrleri kanagatlandyrmaýar;</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 haryt düzüw däl ýa-da ýalňyş işleýär;</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 haryt könelipdir (şeýle ýagdaýyň örän seýrek bolýandygyny bellemek gerek).</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Kompaniýanyň harytlarynyň gaýtarylan möçberi boýunça göterim babatynda onuň müşderiler bilen işi guraýşyna we elbetde, önümleriň hiline baha berip bolar.  </a:t>
            </a:r>
            <a:endParaRPr lang="tk-TM" sz="2400" dirty="0" smtClean="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smtClean="0">
                <a:solidFill>
                  <a:schemeClr val="bg1"/>
                </a:solidFill>
                <a:latin typeface="Times New Roman" panose="02020603050405020304" pitchFamily="18" charset="0"/>
                <a:ea typeface="Calibri" panose="020F0502020204030204" pitchFamily="34" charset="0"/>
              </a:rPr>
              <a:t>Şeýlelikde</a:t>
            </a:r>
            <a:r>
              <a:rPr lang="sq-AL" sz="2400" dirty="0">
                <a:solidFill>
                  <a:schemeClr val="bg1"/>
                </a:solidFill>
                <a:latin typeface="Times New Roman" panose="02020603050405020304" pitchFamily="18" charset="0"/>
                <a:ea typeface="Calibri" panose="020F0502020204030204" pitchFamily="34" charset="0"/>
              </a:rPr>
              <a:t>, harytlaryň gaýtarylmagynyň sebäplerine </a:t>
            </a:r>
            <a:endParaRPr lang="tk-TM" sz="2400" dirty="0" smtClean="0">
              <a:solidFill>
                <a:schemeClr val="bg1"/>
              </a:solidFill>
              <a:latin typeface="Times New Roman" panose="02020603050405020304" pitchFamily="18" charset="0"/>
              <a:ea typeface="Calibri" panose="020F0502020204030204" pitchFamily="34" charset="0"/>
            </a:endParaRPr>
          </a:p>
          <a:p>
            <a:pPr algn="just">
              <a:spcAft>
                <a:spcPts val="0"/>
              </a:spcAft>
            </a:pPr>
            <a:r>
              <a:rPr lang="sq-AL" sz="2400" dirty="0" smtClean="0">
                <a:solidFill>
                  <a:schemeClr val="bg1"/>
                </a:solidFill>
                <a:latin typeface="Times New Roman" panose="02020603050405020304" pitchFamily="18" charset="0"/>
                <a:ea typeface="Calibri" panose="020F0502020204030204" pitchFamily="34" charset="0"/>
              </a:rPr>
              <a:t>dogry </a:t>
            </a:r>
            <a:r>
              <a:rPr lang="sq-AL" sz="2400" dirty="0">
                <a:solidFill>
                  <a:schemeClr val="bg1"/>
                </a:solidFill>
                <a:latin typeface="Times New Roman" panose="02020603050405020304" pitchFamily="18" charset="0"/>
                <a:ea typeface="Calibri" panose="020F0502020204030204" pitchFamily="34" charset="0"/>
              </a:rPr>
              <a:t>seljerme geçirilmegi kärhananyň işiniň düşewüntlilik </a:t>
            </a:r>
            <a:endParaRPr lang="tk-TM" sz="2400" dirty="0" smtClean="0">
              <a:solidFill>
                <a:schemeClr val="bg1"/>
              </a:solidFill>
              <a:latin typeface="Times New Roman" panose="02020603050405020304" pitchFamily="18" charset="0"/>
              <a:ea typeface="Calibri" panose="020F0502020204030204" pitchFamily="34" charset="0"/>
            </a:endParaRPr>
          </a:p>
          <a:p>
            <a:pPr algn="just">
              <a:spcAft>
                <a:spcPts val="0"/>
              </a:spcAft>
            </a:pPr>
            <a:r>
              <a:rPr lang="sq-AL" sz="2400" dirty="0" smtClean="0">
                <a:solidFill>
                  <a:schemeClr val="bg1"/>
                </a:solidFill>
                <a:latin typeface="Times New Roman" panose="02020603050405020304" pitchFamily="18" charset="0"/>
                <a:ea typeface="Calibri" panose="020F0502020204030204" pitchFamily="34" charset="0"/>
              </a:rPr>
              <a:t>derejesine </a:t>
            </a:r>
            <a:r>
              <a:rPr lang="sq-AL" sz="2400" dirty="0">
                <a:solidFill>
                  <a:schemeClr val="bg1"/>
                </a:solidFill>
                <a:latin typeface="Times New Roman" panose="02020603050405020304" pitchFamily="18" charset="0"/>
                <a:ea typeface="Calibri" panose="020F0502020204030204" pitchFamily="34" charset="0"/>
              </a:rPr>
              <a:t>baha bermäge kömek eder. Gaýtarylan </a:t>
            </a:r>
            <a:r>
              <a:rPr lang="sq-AL" sz="2400" dirty="0" smtClean="0">
                <a:solidFill>
                  <a:schemeClr val="bg1"/>
                </a:solidFill>
                <a:latin typeface="Times New Roman" panose="02020603050405020304" pitchFamily="18" charset="0"/>
                <a:ea typeface="Calibri" panose="020F0502020204030204" pitchFamily="34" charset="0"/>
              </a:rPr>
              <a:t>harytlaryň</a:t>
            </a:r>
            <a:endParaRPr lang="tk-TM" sz="2400" dirty="0" smtClean="0">
              <a:solidFill>
                <a:schemeClr val="bg1"/>
              </a:solidFill>
              <a:latin typeface="Times New Roman" panose="02020603050405020304" pitchFamily="18" charset="0"/>
              <a:ea typeface="Calibri" panose="020F0502020204030204" pitchFamily="34" charset="0"/>
            </a:endParaRPr>
          </a:p>
          <a:p>
            <a:pPr algn="just">
              <a:spcAft>
                <a:spcPts val="0"/>
              </a:spcAft>
            </a:pPr>
            <a:r>
              <a:rPr lang="sq-AL" sz="2400" dirty="0" smtClean="0">
                <a:solidFill>
                  <a:schemeClr val="bg1"/>
                </a:solidFill>
                <a:latin typeface="Times New Roman" panose="02020603050405020304" pitchFamily="18" charset="0"/>
                <a:ea typeface="Calibri" panose="020F0502020204030204" pitchFamily="34" charset="0"/>
              </a:rPr>
              <a:t>paýy </a:t>
            </a:r>
            <a:r>
              <a:rPr lang="sq-AL" sz="2400" dirty="0">
                <a:solidFill>
                  <a:schemeClr val="bg1"/>
                </a:solidFill>
                <a:latin typeface="Times New Roman" panose="02020603050405020304" pitchFamily="18" charset="0"/>
                <a:ea typeface="Calibri" panose="020F0502020204030204" pitchFamily="34" charset="0"/>
              </a:rPr>
              <a:t>önümiň görnüşine we komipaniýanyň haryt öndüriji </a:t>
            </a:r>
            <a:endParaRPr lang="tk-TM" sz="2400" dirty="0" smtClean="0">
              <a:solidFill>
                <a:schemeClr val="bg1"/>
              </a:solidFill>
              <a:latin typeface="Times New Roman" panose="02020603050405020304" pitchFamily="18" charset="0"/>
              <a:ea typeface="Calibri" panose="020F0502020204030204" pitchFamily="34" charset="0"/>
            </a:endParaRPr>
          </a:p>
          <a:p>
            <a:pPr algn="just">
              <a:spcAft>
                <a:spcPts val="0"/>
              </a:spcAft>
            </a:pPr>
            <a:r>
              <a:rPr lang="sq-AL" sz="2400" dirty="0" smtClean="0">
                <a:solidFill>
                  <a:schemeClr val="bg1"/>
                </a:solidFill>
                <a:latin typeface="Times New Roman" panose="02020603050405020304" pitchFamily="18" charset="0"/>
                <a:ea typeface="Calibri" panose="020F0502020204030204" pitchFamily="34" charset="0"/>
              </a:rPr>
              <a:t>ýa-da </a:t>
            </a:r>
            <a:r>
              <a:rPr lang="sq-AL" sz="2400" dirty="0">
                <a:solidFill>
                  <a:schemeClr val="bg1"/>
                </a:solidFill>
                <a:latin typeface="Times New Roman" panose="02020603050405020304" pitchFamily="18" charset="0"/>
                <a:ea typeface="Calibri" panose="020F0502020204030204" pitchFamily="34" charset="0"/>
              </a:rPr>
              <a:t>söwda kärhanasy bolup durýandygyna baglydyr. </a:t>
            </a:r>
            <a:endParaRPr lang="tk-TM" sz="2400" dirty="0" smtClean="0">
              <a:solidFill>
                <a:schemeClr val="bg1"/>
              </a:solidFill>
              <a:latin typeface="Times New Roman" panose="02020603050405020304" pitchFamily="18" charset="0"/>
              <a:ea typeface="Calibri" panose="020F0502020204030204" pitchFamily="34" charset="0"/>
            </a:endParaRPr>
          </a:p>
          <a:p>
            <a:pPr algn="just">
              <a:spcAft>
                <a:spcPts val="0"/>
              </a:spcAft>
            </a:pPr>
            <a:r>
              <a:rPr lang="sq-AL" sz="2400" dirty="0" smtClean="0">
                <a:solidFill>
                  <a:schemeClr val="bg1"/>
                </a:solidFill>
                <a:latin typeface="Times New Roman" panose="02020603050405020304" pitchFamily="18" charset="0"/>
                <a:ea typeface="Calibri" panose="020F0502020204030204" pitchFamily="34" charset="0"/>
              </a:rPr>
              <a:t>Gaýtarmalaryň </a:t>
            </a:r>
            <a:r>
              <a:rPr lang="sq-AL" sz="2400" dirty="0">
                <a:solidFill>
                  <a:schemeClr val="bg1"/>
                </a:solidFill>
                <a:latin typeface="Times New Roman" panose="02020603050405020304" pitchFamily="18" charset="0"/>
                <a:ea typeface="Calibri" panose="020F0502020204030204" pitchFamily="34" charset="0"/>
              </a:rPr>
              <a:t>öňüni almak boýunça çäreleriň netijeliligi </a:t>
            </a:r>
            <a:endParaRPr lang="tk-TM" sz="2400" dirty="0" smtClean="0">
              <a:solidFill>
                <a:schemeClr val="bg1"/>
              </a:solidFill>
              <a:latin typeface="Times New Roman" panose="02020603050405020304" pitchFamily="18" charset="0"/>
              <a:ea typeface="Calibri" panose="020F0502020204030204" pitchFamily="34" charset="0"/>
            </a:endParaRPr>
          </a:p>
          <a:p>
            <a:pPr algn="just">
              <a:spcAft>
                <a:spcPts val="0"/>
              </a:spcAft>
            </a:pPr>
            <a:r>
              <a:rPr lang="sq-AL" sz="2400" dirty="0" smtClean="0">
                <a:solidFill>
                  <a:schemeClr val="bg1"/>
                </a:solidFill>
                <a:latin typeface="Times New Roman" panose="02020603050405020304" pitchFamily="18" charset="0"/>
                <a:ea typeface="Calibri" panose="020F0502020204030204" pitchFamily="34" charset="0"/>
              </a:rPr>
              <a:t>şu </a:t>
            </a:r>
            <a:r>
              <a:rPr lang="sq-AL" sz="2400" dirty="0">
                <a:solidFill>
                  <a:schemeClr val="bg1"/>
                </a:solidFill>
                <a:latin typeface="Times New Roman" panose="02020603050405020304" pitchFamily="18" charset="0"/>
                <a:ea typeface="Calibri" panose="020F0502020204030204" pitchFamily="34" charset="0"/>
              </a:rPr>
              <a:t>faktorlara baglydyr. Ortaça gaýtarylýan harytlaryň möçberi </a:t>
            </a:r>
            <a:endParaRPr lang="tk-TM" sz="2400" dirty="0" smtClean="0">
              <a:solidFill>
                <a:schemeClr val="bg1"/>
              </a:solidFill>
              <a:latin typeface="Times New Roman" panose="02020603050405020304" pitchFamily="18" charset="0"/>
              <a:ea typeface="Calibri" panose="020F0502020204030204" pitchFamily="34" charset="0"/>
            </a:endParaRPr>
          </a:p>
          <a:p>
            <a:pPr algn="just">
              <a:spcAft>
                <a:spcPts val="0"/>
              </a:spcAft>
            </a:pPr>
            <a:r>
              <a:rPr lang="sq-AL" sz="2400" dirty="0" smtClean="0">
                <a:solidFill>
                  <a:schemeClr val="bg1"/>
                </a:solidFill>
                <a:latin typeface="Times New Roman" panose="02020603050405020304" pitchFamily="18" charset="0"/>
                <a:ea typeface="Calibri" panose="020F0502020204030204" pitchFamily="34" charset="0"/>
              </a:rPr>
              <a:t>ähli </a:t>
            </a:r>
            <a:r>
              <a:rPr lang="sq-AL" sz="2400" dirty="0">
                <a:solidFill>
                  <a:schemeClr val="bg1"/>
                </a:solidFill>
                <a:latin typeface="Times New Roman" panose="02020603050405020304" pitchFamily="18" charset="0"/>
                <a:ea typeface="Calibri" panose="020F0502020204030204" pitchFamily="34" charset="0"/>
              </a:rPr>
              <a:t>satylan önümiň 10%-den köp bolmaýar. </a:t>
            </a:r>
            <a:endParaRPr lang="ru-RU" sz="2400" dirty="0">
              <a:solidFill>
                <a:schemeClr val="bg1"/>
              </a:solidFill>
              <a:latin typeface="Times New Roman" panose="02020603050405020304" pitchFamily="18" charset="0"/>
              <a:ea typeface="Calibri" panose="020F0502020204030204" pitchFamily="34" charset="0"/>
            </a:endParaRPr>
          </a:p>
        </p:txBody>
      </p:sp>
      <p:pic>
        <p:nvPicPr>
          <p:cNvPr id="3" name="Picture 2" descr="C:\Program Files (x86)\Microsoft Office\MEDIA\CAGCAT10\j0233018.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29353" y="3166438"/>
            <a:ext cx="3634047" cy="3691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85296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33425" y="119346"/>
            <a:ext cx="11163300" cy="6370975"/>
          </a:xfrm>
          <a:prstGeom prst="rect">
            <a:avLst/>
          </a:prstGeom>
        </p:spPr>
        <p:txBody>
          <a:bodyPr wrap="square">
            <a:spAutoFit/>
          </a:bodyPr>
          <a:lstStyle/>
          <a:p>
            <a:pPr indent="450215" algn="just">
              <a:lnSpc>
                <a:spcPct val="150000"/>
              </a:lnSpc>
              <a:spcAft>
                <a:spcPts val="0"/>
              </a:spcAft>
            </a:pPr>
            <a:r>
              <a:rPr lang="sq-AL" sz="2400" dirty="0">
                <a:solidFill>
                  <a:schemeClr val="bg1"/>
                </a:solidFill>
                <a:latin typeface="Times New Roman" panose="02020603050405020304" pitchFamily="18" charset="0"/>
                <a:ea typeface="Calibri" panose="020F0502020204030204" pitchFamily="34" charset="0"/>
              </a:rPr>
              <a:t>Aýratyn ýa-da aýry duran jaýy bölüp bermegiň gerekdiginiň azyndan üç sebäbi bardyr:</a:t>
            </a:r>
            <a:endParaRPr lang="ru-RU" sz="2400" dirty="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dirty="0">
                <a:solidFill>
                  <a:schemeClr val="bg1"/>
                </a:solidFill>
                <a:latin typeface="Times New Roman" panose="02020603050405020304" pitchFamily="18" charset="0"/>
                <a:ea typeface="Calibri" panose="020F0502020204030204" pitchFamily="34" charset="0"/>
              </a:rPr>
              <a:t>– harytlaryň ýitgisiniň öňüni almak üçin;</a:t>
            </a:r>
            <a:endParaRPr lang="ru-RU" sz="2400" dirty="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dirty="0">
                <a:solidFill>
                  <a:schemeClr val="bg1"/>
                </a:solidFill>
                <a:latin typeface="Times New Roman" panose="02020603050405020304" pitchFamily="18" charset="0"/>
                <a:ea typeface="Calibri" panose="020F0502020204030204" pitchFamily="34" charset="0"/>
              </a:rPr>
              <a:t>– müşderilere ibermek üçin taýýarlanan harytlar bilen goşulmagyndan gaça durmak üçin;</a:t>
            </a:r>
            <a:endParaRPr lang="ru-RU" sz="2400" dirty="0">
              <a:solidFill>
                <a:schemeClr val="bg1"/>
              </a:solidFill>
              <a:latin typeface="Times New Roman" panose="02020603050405020304" pitchFamily="18" charset="0"/>
              <a:ea typeface="Calibri" panose="020F0502020204030204" pitchFamily="34" charset="0"/>
            </a:endParaRPr>
          </a:p>
          <a:p>
            <a:pPr indent="450215" algn="just">
              <a:lnSpc>
                <a:spcPct val="150000"/>
              </a:lnSpc>
              <a:spcAft>
                <a:spcPts val="0"/>
              </a:spcAft>
            </a:pPr>
            <a:r>
              <a:rPr lang="sq-AL" sz="2400" dirty="0">
                <a:solidFill>
                  <a:schemeClr val="bg1"/>
                </a:solidFill>
                <a:latin typeface="Times New Roman" panose="02020603050405020304" pitchFamily="18" charset="0"/>
                <a:ea typeface="Calibri" panose="020F0502020204030204" pitchFamily="34" charset="0"/>
              </a:rPr>
              <a:t>– gaýtarylan we işlenmedik harytlaryň tötänden iberilmeginiň öňüni almak üçin.</a:t>
            </a:r>
            <a:endParaRPr lang="ru-RU" sz="2400" dirty="0">
              <a:solidFill>
                <a:schemeClr val="bg1"/>
              </a:solidFill>
              <a:latin typeface="Times New Roman" panose="02020603050405020304" pitchFamily="18" charset="0"/>
              <a:ea typeface="Calibri" panose="020F0502020204030204" pitchFamily="34" charset="0"/>
            </a:endParaRPr>
          </a:p>
          <a:p>
            <a:r>
              <a:rPr lang="sq-AL" sz="2400" dirty="0">
                <a:solidFill>
                  <a:srgbClr val="FF0000"/>
                </a:solidFill>
                <a:latin typeface="Times New Roman" panose="02020603050405020304" pitchFamily="18" charset="0"/>
                <a:ea typeface="Calibri" panose="020F0502020204030204" pitchFamily="34" charset="0"/>
              </a:rPr>
              <a:t>“Göni” </a:t>
            </a:r>
            <a:r>
              <a:rPr lang="sq-AL" sz="2400" dirty="0">
                <a:solidFill>
                  <a:schemeClr val="bg1"/>
                </a:solidFill>
                <a:latin typeface="Times New Roman" panose="02020603050405020304" pitchFamily="18" charset="0"/>
                <a:ea typeface="Calibri" panose="020F0502020204030204" pitchFamily="34" charset="0"/>
              </a:rPr>
              <a:t>ýa-da </a:t>
            </a:r>
            <a:r>
              <a:rPr lang="sq-AL" sz="2400" dirty="0">
                <a:solidFill>
                  <a:srgbClr val="FF0000"/>
                </a:solidFill>
                <a:latin typeface="Times New Roman" panose="02020603050405020304" pitchFamily="18" charset="0"/>
                <a:ea typeface="Calibri" panose="020F0502020204030204" pitchFamily="34" charset="0"/>
              </a:rPr>
              <a:t>“gaýtarylýan” </a:t>
            </a:r>
            <a:r>
              <a:rPr lang="sq-AL" sz="2400" dirty="0">
                <a:solidFill>
                  <a:schemeClr val="bg1"/>
                </a:solidFill>
                <a:latin typeface="Times New Roman" panose="02020603050405020304" pitchFamily="18" charset="0"/>
                <a:ea typeface="Calibri" panose="020F0502020204030204" pitchFamily="34" charset="0"/>
              </a:rPr>
              <a:t>amallary biri-birine päsgel bermezden ýerine ýetirmek üçin ammarlaryň köpüsinde ýörite kabul edilýän zolaklar we gaýtarylýan harytlar üçin derwezeler bölünip berilýär ýa-da</a:t>
            </a:r>
            <a:r>
              <a:rPr lang="ru-RU" sz="2400" dirty="0">
                <a:solidFill>
                  <a:schemeClr val="bg1"/>
                </a:solidFill>
                <a:latin typeface="Times New Roman" panose="02020603050405020304" pitchFamily="18" charset="0"/>
                <a:ea typeface="Calibri" panose="020F0502020204030204" pitchFamily="34" charset="0"/>
              </a:rPr>
              <a:t>,</a:t>
            </a:r>
            <a:r>
              <a:rPr lang="sq-AL" sz="2400" dirty="0">
                <a:solidFill>
                  <a:schemeClr val="bg1"/>
                </a:solidFill>
                <a:latin typeface="Times New Roman" panose="02020603050405020304" pitchFamily="18" charset="0"/>
                <a:ea typeface="Calibri" panose="020F0502020204030204" pitchFamily="34" charset="0"/>
              </a:rPr>
              <a:t> iň bolmanda, gaýtarylýan harytlary getirmek üçin aýratyn sagatlar bellenýär. Käbir kompaniýalar şular ýaly önümler bilen amallar üçin aýratyn poçta salgysyny berýärler, bu bolsa şu işleri täze harytlary ibermek amalyndan has takyk bölüp aýyrmaga mümkinçilik berýär. Gaýtarylan harytlar üçin meýdançalary aýrybaşga etmek däl, eýsem işlemegiň  çalt we tertipli alnyp barylmagy üçin olary gowy taýýarlamak möhümdir.</a:t>
            </a:r>
            <a:endParaRPr lang="ru-RU" sz="2400" dirty="0">
              <a:solidFill>
                <a:schemeClr val="bg1"/>
              </a:solidFill>
            </a:endParaRPr>
          </a:p>
        </p:txBody>
      </p:sp>
    </p:spTree>
    <p:extLst>
      <p:ext uri="{BB962C8B-B14F-4D97-AF65-F5344CB8AC3E}">
        <p14:creationId xmlns:p14="http://schemas.microsoft.com/office/powerpoint/2010/main" val="1853849938"/>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62667" y="150218"/>
            <a:ext cx="11474162" cy="4154984"/>
          </a:xfrm>
          <a:prstGeom prst="rect">
            <a:avLst/>
          </a:prstGeom>
        </p:spPr>
        <p:txBody>
          <a:bodyPr wrap="square">
            <a:spAutoFit/>
          </a:bodyPr>
          <a:lstStyle/>
          <a:p>
            <a:pPr indent="450215" algn="just"/>
            <a:r>
              <a:rPr lang="sq-AL" sz="2400" dirty="0">
                <a:solidFill>
                  <a:schemeClr val="bg1"/>
                </a:solidFill>
                <a:latin typeface="Times New Roman" panose="02020603050405020304" pitchFamily="18" charset="0"/>
                <a:ea typeface="Calibri" panose="020F0502020204030204" pitchFamily="34" charset="0"/>
              </a:rPr>
              <a:t>Gaýtarylan haryt ammara ýa-da lomaý satuw bazasyna getirilenden we bellige alnandan soň ony tehnologik hatar boýunça işlemek üçin gönükdirmek we sortlara dogry bölmek gerek. Bu tapgyrda gaýtarylan harytlar bilen işleýän işgärler şu meseleleri anyklamalydyrlar: gaýtarylan harytlara düzedip bolmaz ýaly zeper ýetipmi we olar satmak üçin ýaramsyzmy ýa-da olary dikeldip we gaýtadan satyp boljakmy; harytlar söwda kärhanasy bilen baglaşylan şertnama laýyklykda haryt ätiýaçlygynyň artyklygy hökmünde gaýtarylypmy, haryt satuwdan çykarylan hökmünde gaýtarylypmy; haryt zeper ýeten gapda getirilipmi we ony haýal etmän ýerlemek üçin iberip boljakmy; haryda haýsy hem bolsa bir seljerme geçirmek gerekmi; önümiň biriniň gymmaty näçe; sarp ediji bu harydy karzyna alypmy; kompaniýanyň gaýtarylan harytlar boýunça syýasaty bilen baglylykda şu anyk önüme nähili seretmeli.</a:t>
            </a:r>
            <a:endParaRPr lang="ru-RU" sz="2400" dirty="0">
              <a:solidFill>
                <a:schemeClr val="bg1"/>
              </a:solidFill>
              <a:latin typeface="Times New Roman" panose="02020603050405020304" pitchFamily="18" charset="0"/>
              <a:ea typeface="Calibri" panose="020F0502020204030204" pitchFamily="34" charset="0"/>
            </a:endParaRPr>
          </a:p>
        </p:txBody>
      </p:sp>
      <p:pic>
        <p:nvPicPr>
          <p:cNvPr id="3" name="Picture 3" descr="C:\Program Files (x86)\Microsoft Office\MEDIA\CAGCAT10\j0195384.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07490" y="4106908"/>
            <a:ext cx="2023872" cy="206612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Program Files (x86)\Microsoft Office\MEDIA\CAGCAT10\j0187423.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3057" y="4305202"/>
            <a:ext cx="2088232" cy="216625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Roza\Desktop\prezentasiýa surat\Без названия (2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5352" y="4008838"/>
            <a:ext cx="4716016" cy="2787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1246703"/>
      </p:ext>
    </p:extLst>
  </p:cSld>
  <p:clrMapOvr>
    <a:masterClrMapping/>
  </p:clrMapOvr>
  <p:transition spd="slow">
    <p:pu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23875" y="177269"/>
            <a:ext cx="11249025" cy="3416320"/>
          </a:xfrm>
          <a:prstGeom prst="rect">
            <a:avLst/>
          </a:prstGeom>
        </p:spPr>
        <p:txBody>
          <a:bodyPr wrap="square">
            <a:spAutoFit/>
          </a:bodyPr>
          <a:lstStyle/>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Görşümiz ýaly, soraglaryň hemmesi</a:t>
            </a:r>
            <a:r>
              <a:rPr lang="ru-RU" sz="2400" dirty="0">
                <a:solidFill>
                  <a:schemeClr val="bg1"/>
                </a:solidFill>
                <a:latin typeface="Times New Roman" panose="02020603050405020304" pitchFamily="18" charset="0"/>
                <a:ea typeface="Calibri" panose="020F0502020204030204" pitchFamily="34" charset="0"/>
              </a:rPr>
              <a:t>,</a:t>
            </a:r>
            <a:r>
              <a:rPr lang="sq-AL" sz="2400" dirty="0">
                <a:solidFill>
                  <a:schemeClr val="bg1"/>
                </a:solidFill>
                <a:latin typeface="Times New Roman" panose="02020603050405020304" pitchFamily="18" charset="0"/>
                <a:ea typeface="Calibri" panose="020F0502020204030204" pitchFamily="34" charset="0"/>
              </a:rPr>
              <a:t> belli bir derejede</a:t>
            </a:r>
            <a:r>
              <a:rPr lang="ru-RU" sz="2400" dirty="0">
                <a:solidFill>
                  <a:schemeClr val="bg1"/>
                </a:solidFill>
                <a:latin typeface="Times New Roman" panose="02020603050405020304" pitchFamily="18" charset="0"/>
                <a:ea typeface="Calibri" panose="020F0502020204030204" pitchFamily="34" charset="0"/>
              </a:rPr>
              <a:t>,</a:t>
            </a:r>
            <a:r>
              <a:rPr lang="sq-AL" sz="2400" dirty="0">
                <a:solidFill>
                  <a:schemeClr val="bg1"/>
                </a:solidFill>
                <a:latin typeface="Times New Roman" panose="02020603050405020304" pitchFamily="18" charset="0"/>
                <a:ea typeface="Calibri" panose="020F0502020204030204" pitchFamily="34" charset="0"/>
              </a:rPr>
              <a:t> çylşyrymly bolup durýar</a:t>
            </a:r>
            <a:r>
              <a:rPr lang="ru-RU" sz="2400" dirty="0">
                <a:solidFill>
                  <a:schemeClr val="bg1"/>
                </a:solidFill>
                <a:latin typeface="Times New Roman" panose="02020603050405020304" pitchFamily="18" charset="0"/>
                <a:ea typeface="Calibri" panose="020F0502020204030204" pitchFamily="34" charset="0"/>
              </a:rPr>
              <a:t>. B</a:t>
            </a:r>
            <a:r>
              <a:rPr lang="sq-AL" sz="2400" dirty="0">
                <a:solidFill>
                  <a:schemeClr val="bg1"/>
                </a:solidFill>
                <a:latin typeface="Times New Roman" panose="02020603050405020304" pitchFamily="18" charset="0"/>
                <a:ea typeface="Calibri" panose="020F0502020204030204" pitchFamily="34" charset="0"/>
              </a:rPr>
              <a:t>u hem gaýtarylan harytlar bilen ýörite saýlanyp alnan we iş öwredilen işgärleriň işlemeginiň gerekdigi babatynda ýene bir delildir. Kompaniýalar bu sektordaky harajatlaryň derejesiniň gaýtarylan harytlary nähili adamlaryň seljerýändigine we işleýändigine bagly bolup durýandygyna düşünmelidirler. Şonuň üçin hem bu ýerde diňe öz işini gowy hilli ýerine ýetirmäge ukyply işgärler goýulmalydyr. Ýokary zähmet hakyny tölemek ýaly esasy usulyny hem göz öňünde tutmaly: kompaniýada gaýtarylan harytlar bilen bagly iş gowy ýerine ýetirilýän bolsa, onuň bilen meşgullanýan işgärler “göni” logistika amallarynda işleýän işgärlerden köp hak alyp bilerler.</a:t>
            </a:r>
            <a:endParaRPr lang="ru-RU" sz="2400" dirty="0">
              <a:solidFill>
                <a:schemeClr val="bg1"/>
              </a:solidFill>
              <a:latin typeface="Times New Roman" panose="02020603050405020304" pitchFamily="18" charset="0"/>
              <a:ea typeface="Calibri" panose="020F0502020204030204" pitchFamily="34" charset="0"/>
            </a:endParaRPr>
          </a:p>
        </p:txBody>
      </p:sp>
      <p:pic>
        <p:nvPicPr>
          <p:cNvPr id="3" name="Picture 2" descr="C:\Users\Roza\Desktop\prezentasiýa surat\images (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16809" y="3593589"/>
            <a:ext cx="9047805" cy="3106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306306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4349" y="244497"/>
            <a:ext cx="11458575" cy="5632311"/>
          </a:xfrm>
          <a:prstGeom prst="rect">
            <a:avLst/>
          </a:prstGeom>
        </p:spPr>
        <p:txBody>
          <a:bodyPr wrap="square">
            <a:spAutoFit/>
          </a:bodyPr>
          <a:lstStyle/>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Eger ýük iberijiniň gaýtarylýan harytlary özbaşdak işlemegiň gerekdigine ynamy ýok bolsa, ol öz işgärleriniň hünär derejesine we tejribesine seljerme geçirmelidir. Kompaniýanyň gaýtarylýan harytlary satmak üçin ýaramly edip biljekdigi baradaky meselä ählitaraplaýyn seretmek gerek. Elbetde, öz işiňe obýektiw baha bermek kyn mesele bolup durýar, şonuň üçin hem jikme-jik ykdysady seljerme geçirmek barada konsalting kompaniýa ýüz tutmak  maksadalaýyk bolar.</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Ýük iberijileri gaýtarylýan harytlary özbaşdak işlemäge mejbur edýän düýpli sebäpleriň biri hem sarp edijilere hyzmat edilişiniň ýokary hilini, şeýle hem bi</a:t>
            </a:r>
            <a:r>
              <a:rPr lang="ru-RU" sz="2400" dirty="0">
                <a:solidFill>
                  <a:schemeClr val="bg1"/>
                </a:solidFill>
                <a:latin typeface="Times New Roman" panose="02020603050405020304" pitchFamily="18" charset="0"/>
                <a:ea typeface="Calibri" panose="020F0502020204030204" pitchFamily="34" charset="0"/>
              </a:rPr>
              <a:t>r</a:t>
            </a:r>
            <a:r>
              <a:rPr lang="sq-AL" sz="2400" dirty="0">
                <a:solidFill>
                  <a:schemeClr val="bg1"/>
                </a:solidFill>
                <a:latin typeface="Times New Roman" panose="02020603050405020304" pitchFamily="18" charset="0"/>
                <a:ea typeface="Calibri" panose="020F0502020204030204" pitchFamily="34" charset="0"/>
              </a:rPr>
              <a:t> hili üpjün etmäge mümkinçilik berýän harajatlaryň derejesini saklap galmak islegidir. Ýene bir möhüm sebäp kompaniýalaryň köplenç halatda gaýtarylan harytlar bilen işi guramak üçin degerli maddy serişdeleri harçlamak ýa-da oňa köp maliýe serişdelerini goýmak islemeýändikleri bolup durýar. Bu ýagdaýy logistika firmalarynyň ekspertleri hem tassyklaýarlar. Tejribe köp kompaniýalaryň gaýtarmalar logistikasynyň möhümdigine garamazdan, esasy iş üçin zerur bolan güýçleri we serişdeleri bu amallara çekmegiň zerur däldigine düşünip başlandyklaryny görkezýär.</a:t>
            </a:r>
            <a:endParaRPr lang="ru-RU" sz="2400" dirty="0">
              <a:solidFill>
                <a:schemeClr val="bg1"/>
              </a:solidFill>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89861182"/>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0500" y="0"/>
            <a:ext cx="6496050" cy="6740307"/>
          </a:xfrm>
          <a:prstGeom prst="rect">
            <a:avLst/>
          </a:prstGeom>
        </p:spPr>
        <p:txBody>
          <a:bodyPr wrap="square">
            <a:spAutoFit/>
          </a:bodyPr>
          <a:lstStyle/>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Önümi kabul etmek bilen gönüden-göni bagly ähli amallar tamamlanandan soň harydy saklamak üçin resmileşdirýärler, şunda zerur bolan ähli maglumatlar kärhananyň maglumat ulgamyna geçirilýär.</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accent6">
                    <a:lumMod val="75000"/>
                  </a:schemeClr>
                </a:solidFill>
                <a:latin typeface="Times New Roman" panose="02020603050405020304" pitchFamily="18" charset="0"/>
                <a:ea typeface="Calibri" panose="020F0502020204030204" pitchFamily="34" charset="0"/>
              </a:rPr>
              <a:t>Satyn alynýan materiallaryň hiline degerli gözegçiligiň bolmazlygy şu çykdajylara getirip biler:</a:t>
            </a:r>
            <a:endParaRPr lang="ru-RU" sz="2400" dirty="0">
              <a:solidFill>
                <a:schemeClr val="accent6">
                  <a:lumMod val="75000"/>
                </a:schemeClr>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 zaýa önümi yzyna gaýtarmak bilen bagly goşmaça harajatlar;</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 zaýa önümiň sortuny peseltmek;</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 önümçiligiň ýa-da satuwlaryň saklanmagy – alnan haryt tapgyry tutuşlygyna zaýa bolanda;</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 kazyýete talap bildirmeler we işe seretmek;</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sq-AL" sz="2400" dirty="0">
                <a:solidFill>
                  <a:schemeClr val="bg1"/>
                </a:solidFill>
                <a:latin typeface="Times New Roman" panose="02020603050405020304" pitchFamily="18" charset="0"/>
                <a:ea typeface="Calibri" panose="020F0502020204030204" pitchFamily="34" charset="0"/>
              </a:rPr>
              <a:t>– abraýyň we müşderileriň ýitirilmegi.</a:t>
            </a:r>
            <a:endParaRPr lang="ru-RU" sz="2400" dirty="0">
              <a:solidFill>
                <a:schemeClr val="bg1"/>
              </a:solidFill>
              <a:latin typeface="Times New Roman" panose="02020603050405020304" pitchFamily="18" charset="0"/>
              <a:ea typeface="Calibri" panose="020F0502020204030204" pitchFamily="34" charset="0"/>
            </a:endParaRPr>
          </a:p>
          <a:p>
            <a:pPr indent="450215" algn="just">
              <a:spcAft>
                <a:spcPts val="0"/>
              </a:spcAft>
            </a:pPr>
            <a:r>
              <a:rPr lang="ru-RU" sz="2400" dirty="0" err="1">
                <a:solidFill>
                  <a:schemeClr val="bg1"/>
                </a:solidFill>
                <a:latin typeface="Times New Roman" panose="02020603050405020304" pitchFamily="18" charset="0"/>
                <a:ea typeface="Calibri" panose="020F0502020204030204" pitchFamily="34" charset="0"/>
              </a:rPr>
              <a:t>Önümçilik</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we</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söwda</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kärhanalarynda</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gözegçiligiň</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we</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hil</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ulgamynyň</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dürli</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usullary</a:t>
            </a:r>
            <a:r>
              <a:rPr lang="ru-RU" sz="2400" dirty="0">
                <a:solidFill>
                  <a:schemeClr val="bg1"/>
                </a:solidFill>
                <a:latin typeface="Times New Roman" panose="02020603050405020304" pitchFamily="18" charset="0"/>
                <a:ea typeface="Calibri" panose="020F0502020204030204" pitchFamily="34" charset="0"/>
              </a:rPr>
              <a:t> </a:t>
            </a:r>
            <a:r>
              <a:rPr lang="ru-RU" sz="2400" dirty="0" err="1">
                <a:solidFill>
                  <a:schemeClr val="bg1"/>
                </a:solidFill>
                <a:latin typeface="Times New Roman" panose="02020603050405020304" pitchFamily="18" charset="0"/>
                <a:ea typeface="Calibri" panose="020F0502020204030204" pitchFamily="34" charset="0"/>
              </a:rPr>
              <a:t>ulanylýar</a:t>
            </a:r>
            <a:r>
              <a:rPr lang="ru-RU" sz="2400" dirty="0">
                <a:solidFill>
                  <a:schemeClr val="bg1"/>
                </a:solidFill>
                <a:latin typeface="Times New Roman" panose="02020603050405020304" pitchFamily="18" charset="0"/>
                <a:ea typeface="Calibri" panose="020F0502020204030204" pitchFamily="34" charset="0"/>
              </a:rPr>
              <a:t>. </a:t>
            </a:r>
          </a:p>
        </p:txBody>
      </p:sp>
      <p:pic>
        <p:nvPicPr>
          <p:cNvPr id="3" name="Picture 2" descr="C:\Users\Roza\Desktop\prezentasiýa surat\Без названия (2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07755" y="0"/>
            <a:ext cx="5096626" cy="3607724"/>
          </a:xfrm>
          <a:prstGeom prst="rect">
            <a:avLst/>
          </a:prstGeom>
          <a:noFill/>
          <a:extLst>
            <a:ext uri="{909E8E84-426E-40DD-AFC4-6F175D3DCCD1}">
              <a14:hiddenFill xmlns:a14="http://schemas.microsoft.com/office/drawing/2010/main">
                <a:solidFill>
                  <a:srgbClr val="FFFFFF"/>
                </a:solidFill>
              </a14:hiddenFill>
            </a:ext>
          </a:extLst>
        </p:spPr>
      </p:pic>
      <p:pic>
        <p:nvPicPr>
          <p:cNvPr id="4" name="Рисунок 3">
            <a:extLst>
              <a:ext uri="{FF2B5EF4-FFF2-40B4-BE49-F238E27FC236}">
                <a16:creationId xmlns:a16="http://schemas.microsoft.com/office/drawing/2014/main" id="{A495E7D9-759D-422B-B7DE-A89171FE9E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7538" y="3393111"/>
            <a:ext cx="4884462" cy="3347196"/>
          </a:xfrm>
          <a:prstGeom prst="rect">
            <a:avLst/>
          </a:prstGeom>
        </p:spPr>
      </p:pic>
    </p:spTree>
    <p:extLst>
      <p:ext uri="{BB962C8B-B14F-4D97-AF65-F5344CB8AC3E}">
        <p14:creationId xmlns:p14="http://schemas.microsoft.com/office/powerpoint/2010/main" val="83974328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каймление">
  <a:themeElements>
    <a:clrScheme name="Окаймление">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Окаймление">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каймление">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1_Окаймление">
  <a:themeElements>
    <a:clrScheme name="Окаймление">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Окаймление">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каймление">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TM03090430[[fn=Окаймление]]</Template>
  <TotalTime>12</TotalTime>
  <Words>995</Words>
  <Application>Microsoft Office PowerPoint</Application>
  <PresentationFormat>Широкоэкранный</PresentationFormat>
  <Paragraphs>45</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2</vt:i4>
      </vt:variant>
      <vt:variant>
        <vt:lpstr>Заголовки слайдов</vt:lpstr>
      </vt:variant>
      <vt:variant>
        <vt:i4>10</vt:i4>
      </vt:variant>
    </vt:vector>
  </HeadingPairs>
  <TitlesOfParts>
    <vt:vector size="16" baseType="lpstr">
      <vt:lpstr>Calibri</vt:lpstr>
      <vt:lpstr>Corbel</vt:lpstr>
      <vt:lpstr>Times New Roman</vt:lpstr>
      <vt:lpstr>Wingdings</vt:lpstr>
      <vt:lpstr>Окаймление</vt:lpstr>
      <vt:lpstr>1_Окаймление</vt:lpstr>
      <vt:lpstr>16-njy tema. Harytlaryň gaýtarylmagynyň logistikasy.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16-njy tema. Harytlaryň gaýtarylmagynyň logistikasy.</dc:title>
  <dc:creator>Lenovo</dc:creator>
  <cp:lastModifiedBy>Lenovo</cp:lastModifiedBy>
  <cp:revision>3</cp:revision>
  <dcterms:created xsi:type="dcterms:W3CDTF">2021-03-18T07:15:15Z</dcterms:created>
  <dcterms:modified xsi:type="dcterms:W3CDTF">2021-03-18T07:27:53Z</dcterms:modified>
</cp:coreProperties>
</file>