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49A2"/>
    <a:srgbClr val="2F3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719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361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118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1254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569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586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008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6295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829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1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90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003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94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876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099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93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00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C88896-8D9D-46E3-A1AC-49ECF11117BC}" type="datetimeFigureOut">
              <a:rPr lang="ru-RU" smtClean="0"/>
              <a:t>10.10.2019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A3056D4-5AD9-4E5A-B137-B43C9A13E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8322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7927" y="293776"/>
            <a:ext cx="1159625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4-nji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tema</a:t>
            </a:r>
            <a:endParaRPr lang="ru-RU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BIOTIK FAKTORLAR. JANLY ORGANIZMLERIŇ ÖZARAEKOLOGIK GATNAŞYKLARY WE OLARYŇ GÖRNÜŞLERI</a:t>
            </a:r>
          </a:p>
          <a:p>
            <a:pPr algn="ctr"/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(2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sagatlyk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)</a:t>
            </a:r>
            <a:endParaRPr lang="ru-RU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okuwyň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meýilnamasy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:</a:t>
            </a:r>
            <a:endParaRPr lang="ru-RU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ctr"/>
            <a:endParaRPr lang="en-US" sz="28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Biotik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faktorlar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barada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umumy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düşünje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Janly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arasyndaky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özara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ekologik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gatnaşyklary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</a:p>
          <a:p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Janly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organizmleriň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ýyrtyjy-pida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mugthor-hojaýyn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kommensalizm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mutualizm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bitaraplyk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amensalizm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bäsdeşlik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gatnaşyklary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en-US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80216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8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7" y="471384"/>
            <a:ext cx="117856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Fabriki</a:t>
            </a:r>
            <a:r>
              <a:rPr lang="en-US" sz="4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4000" b="1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gatnaşyklar</a:t>
            </a:r>
            <a:r>
              <a:rPr lang="en-US" sz="4000" b="1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endParaRPr lang="ru-RU" sz="4000" b="1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just"/>
            <a:r>
              <a:rPr lang="en-US" sz="28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Biosenotik</a:t>
            </a:r>
            <a:r>
              <a:rPr lang="en-US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gatnaşyklaryň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tipi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mahalynda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görnüş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özüniň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ýaşaýyş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binasy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(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hini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ýatagy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)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üçin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beýleki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görnüşiň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bölüp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çykarýan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önümlerini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onuň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maslygynyň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guran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bölekleriniň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galyndylaryny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hat-da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janly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bedenini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-de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ulanýarlar.Meselem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guşlar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özleriniň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höwürtgelerini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gurmak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üçin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agaçlaryň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şahalaryny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süýdemdirijileriň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tüýlerini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otlary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ýapraklary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beýleki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guşlaryň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sütüklerini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we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ýeleklerini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ussatlyk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bilen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peýdalanýarlar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Biosenozy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emele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getirýän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görnüşara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gatnaşyklar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ondaky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görnüşleriň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ekologik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aýratynlyklaryny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sanyny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giňişlikde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paýlanyşyny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şertlendirýärler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Başgaça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aýdylanda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,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ol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gatnaşyklar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biosenozyň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kesgitli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gurluşyny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döredýärler</a:t>
            </a:r>
            <a:r>
              <a:rPr lang="en-US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538920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114" y="298440"/>
            <a:ext cx="11771086" cy="6278642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just"/>
            <a:r>
              <a:rPr lang="en-US" sz="3200" b="1" u="sng" dirty="0">
                <a:ln/>
                <a:solidFill>
                  <a:schemeClr val="accent3"/>
                </a:solidFill>
              </a:rPr>
              <a:t>3.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Janly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organizmleriň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ýyrtyjy-pida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mugthor-hojaýyn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kommensalizm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mutualizm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bitaraplyk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amensalizm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u="sng" dirty="0" err="1">
                <a:ln/>
                <a:solidFill>
                  <a:schemeClr val="accent3"/>
                </a:solidFill>
              </a:rPr>
              <a:t>bäsdeşlik</a:t>
            </a:r>
            <a:r>
              <a:rPr lang="en-US" sz="3200" b="1" u="sng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u="sng" dirty="0" err="1" smtClean="0">
                <a:ln/>
                <a:solidFill>
                  <a:schemeClr val="accent3"/>
                </a:solidFill>
              </a:rPr>
              <a:t>gatnaşyklary</a:t>
            </a:r>
            <a:r>
              <a:rPr lang="ru-RU" sz="3200" b="1" u="sng" dirty="0" smtClean="0">
                <a:ln/>
                <a:solidFill>
                  <a:schemeClr val="accent3"/>
                </a:solidFill>
              </a:rPr>
              <a:t>.</a:t>
            </a:r>
          </a:p>
          <a:p>
            <a:pPr algn="just"/>
            <a:r>
              <a:rPr lang="ru-RU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 smtClean="0">
                <a:ln/>
                <a:solidFill>
                  <a:schemeClr val="accent3"/>
                </a:solidFill>
              </a:rPr>
              <a:t>Janly</a:t>
            </a:r>
            <a:r>
              <a:rPr lang="en-US" sz="3200" b="1" dirty="0" smtClean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organizmleriň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özara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gatnaşyklarynyň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arasynda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dürli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toparlar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degişli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bolan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organizmler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üçin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köp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babatlarda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umumy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gatnaşyklaryň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kesgitli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görnüşlerini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tapawutlandyrmak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mümkin</a:t>
            </a:r>
            <a:r>
              <a:rPr lang="en-US" sz="3200" b="1" dirty="0">
                <a:ln/>
                <a:solidFill>
                  <a:schemeClr val="accent3"/>
                </a:solidFill>
              </a:rPr>
              <a:t>.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Şeýle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gatnaşyklaryň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esasylaryna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ýyrtyjy-pida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mugthor-hojaýyn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gatnaşyklary</a:t>
            </a:r>
            <a:r>
              <a:rPr lang="en-US" sz="3200" b="1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kommensalizm</a:t>
            </a:r>
            <a:r>
              <a:rPr lang="en-US" sz="3200" b="1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mutualizm</a:t>
            </a:r>
            <a:r>
              <a:rPr lang="en-US" sz="3200" b="1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bitaraplyk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(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neýtralizm</a:t>
            </a:r>
            <a:r>
              <a:rPr lang="en-US" sz="3200" b="1" dirty="0">
                <a:ln/>
                <a:solidFill>
                  <a:schemeClr val="accent3"/>
                </a:solidFill>
              </a:rPr>
              <a:t>),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amensalizm</a:t>
            </a:r>
            <a:r>
              <a:rPr lang="en-US" sz="3200" b="1" dirty="0">
                <a:ln/>
                <a:solidFill>
                  <a:schemeClr val="accent3"/>
                </a:solidFill>
              </a:rPr>
              <a:t>,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bäsdeşlik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(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konkurensiýa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)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degişlidir</a:t>
            </a:r>
            <a:r>
              <a:rPr lang="en-US" sz="3200" b="1" dirty="0">
                <a:ln/>
                <a:solidFill>
                  <a:schemeClr val="accent3"/>
                </a:solidFill>
              </a:rPr>
              <a:t>.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Aşakda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bu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gatnaşyklaryň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her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birine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aýratynlykda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gysgaça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garap</a:t>
            </a:r>
            <a:r>
              <a:rPr lang="en-US" sz="3200" b="1" dirty="0">
                <a:ln/>
                <a:solidFill>
                  <a:schemeClr val="accent3"/>
                </a:solidFill>
              </a:rPr>
              <a:t> </a:t>
            </a:r>
            <a:r>
              <a:rPr lang="en-US" sz="3200" b="1" dirty="0" err="1">
                <a:ln/>
                <a:solidFill>
                  <a:schemeClr val="accent3"/>
                </a:solidFill>
              </a:rPr>
              <a:t>geçeliň</a:t>
            </a:r>
            <a:r>
              <a:rPr lang="en-US" sz="3200" b="1" dirty="0">
                <a:ln/>
                <a:solidFill>
                  <a:schemeClr val="accent3"/>
                </a:solidFill>
              </a:rPr>
              <a:t>.</a:t>
            </a:r>
          </a:p>
          <a:p>
            <a:endParaRPr lang="en-US" b="1" dirty="0">
              <a:ln/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4113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3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2171" y="272372"/>
            <a:ext cx="11030858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Ýyrtyjy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pida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janly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organizmleriň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birine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oňaýsyz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-sine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oňýly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gös-göni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iýmit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gatnaşyklardyr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Ýyrtyjy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haýwany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iýýän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haýwana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Ýyrtyjylar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pidalaryny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tutýarlar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jansyzlandyrýarlar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Ýyrtyjylar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ýörite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ukyplary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mahsusdyr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Eger-de,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pidalaryň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göwresiniň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möçberi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ýyrtyjylaryňkydan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iýmit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çeşmesiniň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pidalaryň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ýokarydyr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aňsatlyk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tapyp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ýyrtyjynyň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işjeňligi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pidasyny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gözläp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tapmakdan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ýygnamakdan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Şunuň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―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ýygnamaklyk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‖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mör-möjekler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iýmitlenýän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guşlaryň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birnäçesi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mahsusdyr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Emma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ýyrtyjylyk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iýmitlenýän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haýwanlaryň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iýmitlerini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tapmak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babatda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tapawutlanýanlar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bar.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mör-möjekler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iýmitlenýän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guşlaryň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käbirleri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garlawaçlar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atgarlawaçlar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özleriniň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awlaryny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mör-möjekleri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iýmitlenip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pursatlarynda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awlaýarlar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2534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315" y="378162"/>
            <a:ext cx="1165497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Togan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siňekçi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ýaly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guşlar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bolsa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hakyky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ýyrtyjylar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hökmünde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awlaryny</a:t>
            </a:r>
            <a:endParaRPr lang="en-US" sz="2400" b="1" spc="5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pPr algn="just"/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garawullaýarlar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we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soňra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bolsa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olary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kowalaýarlar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Ýyrtyjy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–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pida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gatnaşyklarynda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organizmleriň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iýmit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baglanyşyklarynyň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ekologik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ähmiýeti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has-da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aýdyň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ýüze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çykýar</a:t>
            </a:r>
            <a:r>
              <a:rPr lang="en-US" sz="2400" b="1" spc="5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Ýyrtyjylyk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pidany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işjeň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gözlemek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hem-de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garşylyk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görkezmäge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we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gaçmaga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ukyply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bolan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pidanyň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şeýle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hem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ony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peýdalanyjynyň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–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ýyrtyjynyň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dürli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ekologik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uýgunlaşmalary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ýüze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çykarmagyna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getirýär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Pidalaryň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öz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ýyrtyjylaryndan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işjeň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goranmaklary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netijesinde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tebigy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seçgi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mahalynda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olaryň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duýma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synalarynyň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ylgaýyş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tizliginiň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aldamak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häsiýetiniň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ösmegine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getirýär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Munuň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özi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nerw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ulgamynyň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ösmegi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bilen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bagly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bolup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toparyň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progressiw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ewolýusiýasyna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alyp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barýar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Pidalary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ýyrtyjylaryň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işjeň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däl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ýagdaýda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gözleýän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mahalynda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olarda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penalaýjy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reňkler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gaty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gapaklar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iňňeler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tikenler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ýyrtyjylar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üçin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elýetersiz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hinler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we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gaçybatalgalar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edinmek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peýda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bolýar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Şeýle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goranmak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usulynyň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käbirleri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diňe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az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hereketlenýän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-da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oturumly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ýaşaýan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görnüşler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üçin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däl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-de,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tebigy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ýagylaryndan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işjeň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goranýan</a:t>
            </a:r>
            <a:r>
              <a:rPr lang="ru-RU" sz="2400" b="1" spc="5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haýwanlar</a:t>
            </a:r>
            <a:r>
              <a:rPr lang="en-US" sz="2400" b="1" spc="5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üçin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hem </a:t>
            </a:r>
            <a:r>
              <a:rPr lang="en-US" sz="2400" b="1" spc="5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mahsusdyr</a:t>
            </a:r>
            <a:r>
              <a:rPr lang="en-US" sz="2400" b="1" spc="5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</a:t>
            </a:r>
            <a:endParaRPr lang="ru-RU" sz="2400" b="1" spc="5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endParaRPr lang="en-US" sz="24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376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5"/>
            </a:gs>
            <a:gs pos="63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714" y="338301"/>
            <a:ext cx="1180011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Pidalaryň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goranmaga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bolan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uýgunlaşmalary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hem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dürli-dürlidir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Şol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uýgunlaşmalar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käbir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ýagdaýlarda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örän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çylşyrymly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we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garaşylmadyk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bolýar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Meselem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karakatisa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(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ýumşak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bedenlelilerden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-da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mollýuskalardan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özüni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yzarlaýan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ýyrtyjydan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goranmak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üçin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syýaly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haltajygyny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onuň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alkymyna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(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golaýyna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zyňýar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Gidrodinamiki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kanunlara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laýyklykda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suwda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tiz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ýüzýän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haýwan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tarapyndan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suwa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zyňylan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syýa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suwuklygy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birnäçe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wagtdan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soňra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edil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karakatisanyň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göwresiniň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daşky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keşbine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meňzeş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görnüşde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dargaman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durýar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Edil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gözüniň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alnynda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aldanan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ýyrtyjy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haýwan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içi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syýaly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haltajygy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―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tutýar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‖.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Ol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syýanyň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huşdan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gidiriji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täsiri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bolup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,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birnäçe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wagtlap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ýurtyjyny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töwerekdäki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gurşawda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wagtlaýynça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hereketlenmekden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mahrum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edýär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Garny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iňňe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pisint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balyklaryň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öz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ýyrtyjylaryndan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goranmak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usuly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hem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örän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özboluşlydyr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Olaryň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gysgalan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göwresi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iňňeler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bilen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</a:t>
            </a:r>
            <a:r>
              <a:rPr lang="en-US" sz="28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örtülendir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</a:t>
            </a:r>
            <a:endParaRPr lang="ru-RU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54170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C0000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3200" y="549371"/>
            <a:ext cx="116840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balyklarda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garyndan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başlanýan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uly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halta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edil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ýaly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çişýär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balyklaryň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göwresindäki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iňňeler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gönelýärler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balyklara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ýyrtyjylar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edip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bilmeýärler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Iri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balyklar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iňňe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pisint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garynly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balyklary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iýäýseler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göwresi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şekilli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daşy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iňňeli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balyk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ýyrtyjynyň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bokurdagyna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ýelmeşýär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Şeýlelikde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ýyrtyjy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balyklar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pidanyň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şunuň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ýaly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goranyş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usulyndan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heläk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bolup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ölýärler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Pidalaryň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elýetersizligi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gözläp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tapmagyň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kynçylygy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gezeginde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ýyrtyjylaryň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has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ösen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duýuş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synalary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(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görmek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eşitmek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syzmak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ş.m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.)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awlaryna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çakganlygy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yzarlanda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çydamlylygy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döretmäge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mümkinçilik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berýär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Şeýlelikde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ýyrtyjylaryň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pidalary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ekologik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gatnaşyklary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görnüşleriň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ewolýusiýanyň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bilelikdegitmegini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üpjün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edýär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Ýyrtyjylar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adatça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örän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iýmitlenýärler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99450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743" y="484671"/>
            <a:ext cx="116840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Pidalary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awlamak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ýyrtyjylardan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köp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güýji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we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energiýany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talap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edýär</a:t>
            </a:r>
            <a:r>
              <a:rPr lang="en-US" sz="280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Ýyrtyjy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öz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gezeginde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tutmaga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has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ýöriteleşen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pidasyny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ilkinji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nobatynda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iýýär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Meselem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serçeleriň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köpisi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topragyň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üstünde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ýapraklarda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,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otlarda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we.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ş.m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açyk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ýerlerde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ýaşaýan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mör-möjekleri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iýýärler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Emma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bu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guşlar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awlamak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üçin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ýörite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usullary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talap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edýän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toprakda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ýaşaýan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oňurgasyzlary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iýmeýärler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Ýyrtyjylaryň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iýmitleri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saýlamaklarynyň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ýene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-de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bir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sebäbi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hem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olaryň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has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köpçülikleýin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peýda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bolýan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pidalary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iýmäge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geçmekleridir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Bu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ýagdaý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ýyrtyjy-laryň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aw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awlaýan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wagtyndaky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özlerini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alyp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baryşlaryny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güýçlendirýär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Bir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görnüş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bilen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iýmitlenmekden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başga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bir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görnüşe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iýmitlenmäge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geçmek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ukyby-ýyrtyjylaryň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ýaşaýşynda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zerur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ekologik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ýöriteleşmeleriň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biri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  <a:r>
              <a:rPr lang="en-US" sz="28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hasaplanýar</a:t>
            </a:r>
            <a:r>
              <a:rPr lang="en-US" sz="28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3942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744" y="587498"/>
            <a:ext cx="118001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 err="1"/>
              <a:t>Mugthor</a:t>
            </a:r>
            <a:r>
              <a:rPr lang="en-US" sz="3200" b="1" i="1" dirty="0"/>
              <a:t>–</a:t>
            </a:r>
            <a:r>
              <a:rPr lang="en-US" sz="3200" b="1" i="1" dirty="0" err="1"/>
              <a:t>hojaýyn</a:t>
            </a:r>
            <a:r>
              <a:rPr lang="en-US" sz="3200" b="1" i="1" dirty="0"/>
              <a:t> </a:t>
            </a:r>
            <a:r>
              <a:rPr lang="en-US" sz="3200" b="1" i="1" dirty="0" err="1"/>
              <a:t>gatnaşyklary</a:t>
            </a:r>
            <a:r>
              <a:rPr lang="en-US" sz="3200" b="1" i="1" dirty="0"/>
              <a:t>. </a:t>
            </a:r>
            <a:endParaRPr lang="ru-RU" sz="3200" b="1" i="1" dirty="0" smtClean="0"/>
          </a:p>
          <a:p>
            <a:pPr algn="just"/>
            <a:r>
              <a:rPr lang="en-US" sz="2800" b="1" spc="50" dirty="0" err="1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Mugthorlyk</a:t>
            </a:r>
            <a:r>
              <a:rPr lang="en-US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gatnaşyklarynda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mugthor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öz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hojaýynyny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diňe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iýmit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çeşmesi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hökmünde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däl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-de,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eýsem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ony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hemişelik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-da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wagtlaýyn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ýaşaýyş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ýeri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hökmünde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hem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peýdalanýar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Mugthorlyk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ýyrtyjylykdan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tapawutlylykda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görnüşleriň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juda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inçe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ýöriteleş-mesi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bilen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tapawutlanýar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Æünki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hojaýyn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mugthory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diňe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iýmit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bilen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däl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-de,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eýsem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ony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mikroklimat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gorag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 ş. m.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bilen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hem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ygtybarly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üpjün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edýär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Mugthoryň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öz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hojaýynynyň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bedeniniň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aýratynlyklaryna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bolan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ýöriteleşmesi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näçe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ýokary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bolsa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onuň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köpelmek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nesil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galdyrmak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mümkinçiligi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hem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şonça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ýokarydyr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Mugthoryň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öz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hojaýyny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bilen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jebis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arabaglanyşygy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iki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hili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saýlap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almagyň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netijesinde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hasyl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bolýar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endParaRPr lang="ru-RU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81121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3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743" y="447771"/>
            <a:ext cx="11727543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Mugthorlaryň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arasynda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hojaýynyny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tiz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öldürmän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ony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uzak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wagtlap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peýdalanmaga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ukyply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agdyklyk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edýärler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Başgaça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aýdylanda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mugthor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hojaýynyny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tapdan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düşürýär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emma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öldürmeýär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gezeginde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hojaýynyň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bedeniniň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garşylyk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görkezmegine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seçgi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mugthoryň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onuň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bedeninde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ýaşamagyny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az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derejede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duýmagyna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getirýär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Ewolýusiýanyň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barşynda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ilkibaşda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hojaýyn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bilen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mugthoryň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arasyndaky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ýiti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bitaraplaşmagy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-da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mümkin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Tebigy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seçginiň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uzak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taryhynyň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barşynda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mugthorlaryň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täsirinden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heläkçilikli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zyýan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esasan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entek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durnuklaşmadyk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has-da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aýdyň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duýulýar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Şu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sebäpli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-de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tötänleýin</a:t>
            </a:r>
            <a:r>
              <a:rPr lang="ru-RU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ýagdaýda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getirilen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zyýankeşler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oba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hojalyk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ekinlerini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-da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mallary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ýerli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zyýankeşlere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garanyňda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has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güýçli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zaýalaýarlar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772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0000">
              <a:srgbClr val="1C49A2"/>
            </a:gs>
            <a:gs pos="4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400" y="753799"/>
            <a:ext cx="11466285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Mugthorlyk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gatnaşyklaryň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köp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görnüşleriniň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arasynda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hojaýynyň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hökmany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ölmeli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ýagdaýy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hem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duş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gelýär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Mugthor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gatnaşyklaryň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bu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görnüşi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öz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ýumurtgalaryny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beýleki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görnüşleriň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ýumurtgalarynyň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ýadangurçuklarynyň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içine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taşlaýan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mör-möjekleriň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(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meselem,ntrihogrammalaryň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)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arasynda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has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giňden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ýaýrandyr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Şunuň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ýaly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mörmöjeklere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adatça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parazitoidler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diýip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at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berilýär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Hojaýynyň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ölmegi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onuň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bedeninde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iýmit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ätiýaçlygynyň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az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bolmagy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bilen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şertlenendir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Şol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iýmit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ätiýaçlygy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mugthoryň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-da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az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sanly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gurçuklarynyň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ösüp</a:t>
            </a:r>
            <a:r>
              <a:rPr lang="ru-RU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ýetişmekleri</a:t>
            </a:r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üçin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zordan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ýetýär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Şeýlelikde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mugthorlyk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hadysasy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özara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gatnaşyklaryň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beýleki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ähli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görnüş-lerine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geçmeginiň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mümkinçilikleri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bilen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8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baglanyşyklydyr</a:t>
            </a:r>
            <a:r>
              <a:rPr lang="en-US" sz="28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.</a:t>
            </a:r>
            <a:endParaRPr lang="ru-RU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4598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50"/>
            </a:gs>
            <a:gs pos="0">
              <a:schemeClr val="accent1">
                <a:lumMod val="75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9313" y="412100"/>
            <a:ext cx="117420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1.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Biotik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faktorlar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barada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umumy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düşünje</a:t>
            </a:r>
            <a:r>
              <a:rPr lang="ru-RU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Biotik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faktorlar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–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organizmiň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ýaşaýyş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işjeňliginiň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beýleki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organizmleriň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ýaşaýşyna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täsiriniň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jemidir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dürli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görnüşlerde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ýüze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çykyp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bilýärler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iýýän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haýwanlar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iýmit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çeşmesi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bolýar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Haýwanlar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ýyrtyjylar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iýmit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bolup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hyzmat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hojaýyn-mugthorlar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uly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ösümlikler-epifitler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ýaşaýyş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gurşawy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bolup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bilýär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Ösümlikleri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tozanlandyryjylar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olaryň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köpelmeklerine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mümkinçilikler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döredýärler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fiziki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himiki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beýleki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täsirleri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ýetirýärler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Biotik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faktorlar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diňe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gönüden-göni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täsir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etmekden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başga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-da,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gytaklaýyn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ýagny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jansyz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tebigaty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gurşaýan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sredanyň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üsti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bilen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hem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täsir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edip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bilýärler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Mysal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üçin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bakteriýalar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topragyň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düzümine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tüsir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edýärler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tokaýyň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aşagynda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mikroklimatyň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üýtgemegi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bolup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geçýär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we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ş.m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</a:t>
            </a:r>
            <a:endParaRPr lang="ru-RU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50490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600" y="364876"/>
            <a:ext cx="11988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Kommensalizm</a:t>
            </a:r>
            <a:r>
              <a:rPr lang="en-US" sz="28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endParaRPr lang="ru-RU" sz="2800" i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en-US" sz="2400" b="1" dirty="0" err="1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Kommensalizm</a:t>
            </a:r>
            <a:r>
              <a:rPr lang="en-US" sz="2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fransuzça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commensal -“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tabakdaş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”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diýmegi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aňladýar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iki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sany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arasyndaky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bolup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onda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işjeňligi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görnüşe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iýmit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-da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gaçybatalga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bolup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hyzmat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edýär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Başgaça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aýdylanda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kommensalizm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oňa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zyýan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ýetirmezden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peýdalanmagydyr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Hojaýynyň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iýmit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galyndylaryny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peýdalanmaga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esaslanan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kommensalizme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başgaça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nanýagysylyk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hem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diýilýär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Muňa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mysal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edip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ýolbarslar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syrtlanlaryň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arasyndaky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iýmit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gatnaşyklaryny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görkezmek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Syrtlan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ýolbarsyň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agzyndan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galan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iýmiti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toplap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iýmiylenýär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Iri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akulalaryň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kommensallary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hemişe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ýola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ýollaýan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ýelmeşiji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balyklar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hasaplanýar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Mörmöjekler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käbir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ösümlikleriň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arasyndaky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hem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nanýagysylyga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mysal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bolup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bilerler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Mör-möjek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iýiji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ösümliklere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degişli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nepentes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ösümliginiň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küýzejiginiň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içindäki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suwuklykda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çybynlaryň-kulisidleriň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gurçuklary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hat-da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teneçirleriň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hem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gurçuklary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ýaşaýarlar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küýzejige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düşen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mör-möjekler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4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iýmitlenýärler</a:t>
            </a:r>
            <a:r>
              <a:rPr lang="en-US" sz="24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8659916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228" y="724771"/>
            <a:ext cx="117710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Epifit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ösümlikleriň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(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grekçe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epi - ―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üstünde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ýokarsynda,golaýynda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‖,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phyton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-―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ösümlik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‖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diýmegi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aňladýar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)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agaçlaryň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sütüniniň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üstünde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ornaşmaklygy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hem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kommensalizme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degişlidir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Guşlaryň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höwürtgelerinde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gemrijileriň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hinlerinde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bog-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unaýaklylaryň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ençeme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görnüşleri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ýaşamaga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ýöriteleşip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hinlerden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höwürtgelerden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daşarda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bilmeýärler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Hemişe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hinlerde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-da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höwürtgelerde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ýaşaýan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haýwanlara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nidikollar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diýip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at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berilýär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Kommensalizm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tebigatda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örän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möhümdir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Çünki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bu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görnüşleriň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bilelikde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has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ysnyşykly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ýaşamaklaryny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üpjün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edýär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Şeýle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edýän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görnüşler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ýaşaýyş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gurşawyny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gowy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özleşdirmäge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we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iýmit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çeşmelerinden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doly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peýdalanmaga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mümkinçilik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8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alýarlar</a:t>
            </a:r>
            <a:r>
              <a:rPr lang="en-US" sz="2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170349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7000">
              <a:srgbClr val="FFC000"/>
            </a:gs>
            <a:gs pos="9000">
              <a:srgbClr val="002060"/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560926"/>
            <a:ext cx="1169851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Mutualizm</a:t>
            </a:r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. </a:t>
            </a:r>
            <a:endParaRPr lang="ru-RU" sz="3200" b="1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just"/>
            <a:r>
              <a:rPr lang="en-US" sz="32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Tebigatda</a:t>
            </a:r>
            <a:r>
              <a:rPr lang="en-US" sz="32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görnüşleriň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birek-biregi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bilen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özara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bähbitli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gatnaşyklary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hem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giňden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ýaýrandyr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Şol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gatnaşyklara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umumylykda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“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mutualizm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”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diýip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at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berilýär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(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latynça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mutuus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- ―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özara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bähbitli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‖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diýmegi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aňladýar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).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Mutualistik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gatnaşyklar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mugthorlygyň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ýa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-da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kommensalizmiň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esasynda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döräp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biler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Birek-birek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üçin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bähbitli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bolan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bilelikdäki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ýaşaýşyň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ösüş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derejesi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dürli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hili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bolup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bilýär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Mutualizm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hadysasy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-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iki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görnüşiň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hem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birek-birege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peýdaly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bolan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özara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gatnaşygydyr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,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bilelikde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en-US" sz="32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ýaşamagydyr</a:t>
            </a:r>
            <a:r>
              <a:rPr lang="en-US" sz="32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.</a:t>
            </a:r>
            <a:endParaRPr lang="ru-RU" sz="32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74259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2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715" y="203200"/>
            <a:ext cx="11829142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Simbioz</a:t>
            </a:r>
            <a:r>
              <a:rPr lang="en-US" sz="36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. </a:t>
            </a:r>
            <a:endParaRPr lang="ru-RU" sz="3600" dirty="0" smtClean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algn="just"/>
            <a:r>
              <a:rPr lang="en-US" sz="28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Bu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gatnaşyklarynyň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mysalyna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özboluşly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janly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organizmler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hasaplanýan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lişaýnikler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degişlidir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Lişaýnikler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–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kömelekler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bilen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suwotularyň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bilelikde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ýaşamaklarynyň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netijesinde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emele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gelen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bütewi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organizmdir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Lişaýnikleriň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düzümine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askomisetler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bazidiomisetler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fikomisetler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klaslarynyň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wekilleri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girýärler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Suwotularyň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arasynda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kömelekler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bilen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ylalaşyp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ýaşaýan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gök-ýaşyl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,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ýaşyl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goňur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suwotylarda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mugthor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bolup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ýaşamaklarynyň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netijesinde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dörän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bolmagy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hem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ähtimal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Kömelekleriň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gifleri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suwotularyň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öýjükleriniň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we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sapajyklarynyň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daşyny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örtýärler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hem-de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ýörite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sorujy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ösüntgileri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-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gaustorileri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emele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getirýärler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Gaustoriler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bolsa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öýjükleriň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diwarlary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arkaly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protoplastlaryň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içine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aralaşýarlar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Olaryň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üsti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arkaly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kömelek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suwotylar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tarapyndan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toplanan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maddalary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kabul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edip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US" sz="2800" b="1" spc="50" dirty="0" err="1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alýarlar</a:t>
            </a:r>
            <a:r>
              <a:rPr lang="en-US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</a:t>
            </a:r>
            <a:endParaRPr lang="ru-RU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435813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2">
                <a:lumMod val="40000"/>
                <a:lumOff val="6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6114" y="604974"/>
            <a:ext cx="119742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Suwotular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suwy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we mineral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maddalary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kömelegiň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giflerinden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alýarlar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Kömelek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kem-kemden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suwotularyň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öýjüklerini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öldürýär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soňra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bolsa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saprofit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iýmitleniş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usulyna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geçmek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bilen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olaryň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galyndylaryny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peýdalanýar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Ýöne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kömelegiň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mugthorlygynyň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derejesi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aralyk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ýagdaýyndadyr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Lişaýniklerde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hemişe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suwotularyň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öýjükleriniň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dine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bölegi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bolsa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özleriniň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ösüşini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we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köpelişini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dowam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etdirýärler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Häzire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çenli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tebigatda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simbioz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bedenleriň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20000-den hem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gowrak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görnäşleri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mälim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edildi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Bu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sanlar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bedenleriň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şunuň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ýaly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usulda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ýaşamaklarynyň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dowam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edýändigine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şaýatlyk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edýär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öýjükli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haýwanlaryň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we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ösümlikleriň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mikroorganizmler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bilen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simbioz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giňden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ýaýrandyr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Agaçlaryň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görnüşleriniň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mikoriza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kömelekleri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kösükli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ösümlikleriň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howadaky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molekulýar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azody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toplamaga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ukyply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bolan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rhizobium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diýen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kluben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bakteriýalary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bilen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bilelikde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ýaşaýandyklary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köplere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mälimdir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Şeýle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simbiontlar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- (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azot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toplaýjylar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)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ýapyk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we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ýalaňaç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tohumly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ösümlikleriň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200-e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golaý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görnüşlerinde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tapyldy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ru-RU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99750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93000">
              <a:schemeClr val="accent5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142" y="484671"/>
            <a:ext cx="11916229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Bitaraplyk</a:t>
            </a:r>
            <a:r>
              <a:rPr lang="en-US" sz="28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(</a:t>
            </a:r>
            <a:r>
              <a:rPr lang="en-US" sz="2800" b="1" i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neýtralizm</a:t>
            </a:r>
            <a:r>
              <a:rPr lang="en-US" sz="28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). </a:t>
            </a:r>
            <a:endParaRPr lang="ru-RU" sz="2800" b="1" i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just"/>
            <a:r>
              <a:rPr lang="en-US" sz="2800" b="1" spc="50" dirty="0" err="1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Bitaraplyk</a:t>
            </a:r>
            <a:r>
              <a:rPr lang="en-US" sz="28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–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iki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görnüşiň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şol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çäkde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bilelikde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ýaşamak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bilen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hiç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biri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üçin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hem ne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oňaýly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ne-de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oňaýsyz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täsiri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bolan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gatnaşyklardyr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Bitaraplyk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gatnaşyklary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mahalynda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görnüşler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biri-birleri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bilen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göniden-göni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baglanyşykda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bolmaýarlar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Ýöne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olar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tebigy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toparlanmanyň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umumy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ýagdaýyna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garaşlydyrlar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Meselem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Amyderýanyň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boýundaky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jeňňellerde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Buhara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suguny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bilen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şagal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bilelikde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-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şol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jeňňelde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ýaşaýarlar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Onda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bu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haýwanlar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biribirleri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bilen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asla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gatnaşmaýar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diýen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ýaly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Ýöne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jeňňeliň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umumy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ýagdaýynyň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ýaramazlaşmagy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zyýankeşleriň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köpçülikleýin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köpelip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,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agaçlary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zaýalamaklarynyň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netijesinde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jeňňeliň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ýalaňaçlanmagy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bu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görnüşleriň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ikisine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hem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täsir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edýär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Bitaraplyk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gatnaşyklary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görnüşlere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has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baý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bolan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biosenozlarda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oňat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 </a:t>
            </a:r>
            <a:r>
              <a:rPr lang="en-US" sz="2800" b="1" spc="50" dirty="0" err="1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ösendir</a:t>
            </a:r>
            <a:r>
              <a:rPr lang="en-US" sz="2800" b="1" spc="50" dirty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.</a:t>
            </a:r>
            <a:endParaRPr lang="ru-RU" sz="28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73477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629" y="433258"/>
            <a:ext cx="1195977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Bäsdeşlik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(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konkurensiýa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 -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birmeňzeş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talaplary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görnüşleriň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arasyndaky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özara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gatnaşyklarydyr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Haçan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-da,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bäsdeş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bilelikde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ýaşanlarynda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olaryň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her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amatsyz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ýagdaýda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bolýarlar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Çünki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görnüşiň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ýaşamagy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üçin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zerur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iýmit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çeşmelerini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azaldýan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ýaşaýyş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üçin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zerur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şertleri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serişdeleri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ulanyp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bilmek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başarnygyndan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mahrum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edýär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Bäsdeşlik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özara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täsirleşýän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görnüşleriň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ikisi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üçin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hem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oňaýsyz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täsir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edýän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ýeke-täk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gatnaşykdyr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Bäsdeşlik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gatnaşyklarynyň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köp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dürlidir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Bäsdeşlik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gös-göni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fiziki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göreşden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başlap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asuda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parahat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ýaşamaklyga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çenli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bolup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bilýän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gatnaşykdyr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Şeýle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-de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bolsa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birmeňzeş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ekologik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talaplary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iki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şol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biosenozda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bile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ýaşaýan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bolsalar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onda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iru-giç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olaryň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beýlekisini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gysyp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çykarýar</a:t>
            </a:r>
            <a:r>
              <a:rPr lang="en-US" sz="28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2662640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2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743" y="301402"/>
            <a:ext cx="117856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/>
              <a:t>Munuň</a:t>
            </a:r>
            <a:r>
              <a:rPr lang="en-US" sz="2800" dirty="0" smtClean="0"/>
              <a:t> </a:t>
            </a:r>
            <a:r>
              <a:rPr lang="en-US" sz="2800" dirty="0" err="1"/>
              <a:t>özi</a:t>
            </a:r>
            <a:r>
              <a:rPr lang="en-US" sz="2800" dirty="0"/>
              <a:t> </a:t>
            </a:r>
            <a:r>
              <a:rPr lang="en-US" sz="2800" dirty="0" err="1"/>
              <a:t>umumy</a:t>
            </a:r>
            <a:r>
              <a:rPr lang="en-US" sz="2800" dirty="0"/>
              <a:t> </a:t>
            </a:r>
            <a:r>
              <a:rPr lang="en-US" sz="2800" dirty="0" err="1"/>
              <a:t>ekologik</a:t>
            </a:r>
            <a:r>
              <a:rPr lang="en-US" sz="2800" dirty="0"/>
              <a:t> </a:t>
            </a:r>
            <a:r>
              <a:rPr lang="en-US" sz="2800" dirty="0" err="1"/>
              <a:t>düzgün</a:t>
            </a:r>
            <a:r>
              <a:rPr lang="en-US" sz="2800" dirty="0"/>
              <a:t> </a:t>
            </a:r>
            <a:r>
              <a:rPr lang="en-US" sz="2800" dirty="0" err="1"/>
              <a:t>bolup</a:t>
            </a:r>
            <a:r>
              <a:rPr lang="en-US" sz="2800" dirty="0"/>
              <a:t>, </a:t>
            </a:r>
            <a:r>
              <a:rPr lang="en-US" sz="2800" dirty="0" err="1"/>
              <a:t>ol</a:t>
            </a:r>
            <a:r>
              <a:rPr lang="en-US" sz="2800" dirty="0"/>
              <a:t> “</a:t>
            </a:r>
            <a:r>
              <a:rPr lang="en-US" sz="2800" dirty="0" err="1"/>
              <a:t>bäsdeşlikde</a:t>
            </a:r>
            <a:r>
              <a:rPr lang="en-US" sz="2800" dirty="0"/>
              <a:t> </a:t>
            </a:r>
            <a:r>
              <a:rPr lang="en-US" sz="2800" dirty="0" err="1"/>
              <a:t>gysyp</a:t>
            </a:r>
            <a:r>
              <a:rPr lang="en-US" sz="2800" dirty="0"/>
              <a:t> </a:t>
            </a:r>
            <a:r>
              <a:rPr lang="en-US" sz="2800" dirty="0" err="1"/>
              <a:t>çykarmak</a:t>
            </a:r>
            <a:r>
              <a:rPr lang="en-US" sz="2800" dirty="0"/>
              <a:t> </a:t>
            </a:r>
            <a:r>
              <a:rPr lang="en-US" sz="2800" dirty="0" err="1"/>
              <a:t>kanuny</a:t>
            </a:r>
            <a:r>
              <a:rPr lang="en-US" sz="2800" dirty="0"/>
              <a:t>” </a:t>
            </a:r>
            <a:r>
              <a:rPr lang="en-US" sz="2800" dirty="0" err="1"/>
              <a:t>diýip</a:t>
            </a:r>
            <a:r>
              <a:rPr lang="en-US" sz="2800" dirty="0"/>
              <a:t> </a:t>
            </a:r>
            <a:r>
              <a:rPr lang="en-US" sz="2800" dirty="0" err="1"/>
              <a:t>atlandyrylýar</a:t>
            </a:r>
            <a:r>
              <a:rPr lang="en-US" sz="2800" dirty="0"/>
              <a:t>. Bu </a:t>
            </a:r>
            <a:r>
              <a:rPr lang="en-US" sz="2800" dirty="0" err="1"/>
              <a:t>kanun</a:t>
            </a:r>
            <a:r>
              <a:rPr lang="en-US" sz="2800" dirty="0"/>
              <a:t> </a:t>
            </a:r>
            <a:r>
              <a:rPr lang="en-US" sz="2800" dirty="0" err="1"/>
              <a:t>eksperimental</a:t>
            </a:r>
            <a:r>
              <a:rPr lang="en-US" sz="2800" dirty="0"/>
              <a:t> </a:t>
            </a:r>
            <a:r>
              <a:rPr lang="en-US" sz="2800" dirty="0" err="1"/>
              <a:t>ekologiýanyň</a:t>
            </a:r>
            <a:r>
              <a:rPr lang="en-US" sz="2800" dirty="0"/>
              <a:t> </a:t>
            </a:r>
            <a:r>
              <a:rPr lang="en-US" sz="2800" dirty="0" err="1"/>
              <a:t>düýbini</a:t>
            </a:r>
            <a:r>
              <a:rPr lang="en-US" sz="2800" dirty="0"/>
              <a:t> </a:t>
            </a:r>
            <a:r>
              <a:rPr lang="en-US" sz="2800" dirty="0" err="1"/>
              <a:t>tutujy</a:t>
            </a:r>
            <a:r>
              <a:rPr lang="en-US" sz="2800" dirty="0"/>
              <a:t> </a:t>
            </a:r>
            <a:r>
              <a:rPr lang="en-US" sz="2800" dirty="0" err="1"/>
              <a:t>rus</a:t>
            </a:r>
            <a:r>
              <a:rPr lang="en-US" sz="2800" dirty="0"/>
              <a:t> </a:t>
            </a:r>
            <a:r>
              <a:rPr lang="en-US" sz="2800" dirty="0" err="1"/>
              <a:t>alymy</a:t>
            </a:r>
            <a:r>
              <a:rPr lang="en-US" sz="2800" dirty="0"/>
              <a:t> G. F. Gauze (1910-1986) </a:t>
            </a:r>
            <a:r>
              <a:rPr lang="en-US" sz="2800" dirty="0" err="1"/>
              <a:t>tarapyndan</a:t>
            </a:r>
            <a:r>
              <a:rPr lang="en-US" sz="2800" dirty="0"/>
              <a:t> </a:t>
            </a:r>
            <a:r>
              <a:rPr lang="en-US" sz="2800" dirty="0" err="1"/>
              <a:t>esaslandyryldy</a:t>
            </a:r>
            <a:r>
              <a:rPr lang="en-US" sz="2800" dirty="0"/>
              <a:t>. </a:t>
            </a:r>
            <a:r>
              <a:rPr lang="en-US" sz="2800" dirty="0" err="1"/>
              <a:t>Bäsdeşlik</a:t>
            </a:r>
            <a:r>
              <a:rPr lang="en-US" sz="2800" dirty="0"/>
              <a:t> </a:t>
            </a:r>
            <a:r>
              <a:rPr lang="en-US" sz="2800" dirty="0" err="1"/>
              <a:t>edýän</a:t>
            </a:r>
            <a:r>
              <a:rPr lang="en-US" sz="2800" dirty="0"/>
              <a:t> </a:t>
            </a:r>
            <a:r>
              <a:rPr lang="en-US" sz="2800" dirty="0" err="1"/>
              <a:t>görnüşleriň</a:t>
            </a:r>
            <a:r>
              <a:rPr lang="en-US" sz="2800" dirty="0"/>
              <a:t> __</a:t>
            </a:r>
            <a:r>
              <a:rPr lang="en-US" sz="2800" dirty="0" err="1"/>
              <a:t>biri-biri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ýere</a:t>
            </a:r>
            <a:r>
              <a:rPr lang="en-US" sz="2800" dirty="0"/>
              <a:t> </a:t>
            </a:r>
            <a:r>
              <a:rPr lang="en-US" sz="2800" dirty="0" err="1"/>
              <a:t>sygyşmaýandyklaryna</a:t>
            </a:r>
            <a:r>
              <a:rPr lang="en-US" sz="2800" dirty="0"/>
              <a:t> Ç. Darwin hem </a:t>
            </a:r>
            <a:r>
              <a:rPr lang="en-US" sz="2800" dirty="0" err="1"/>
              <a:t>uly</a:t>
            </a:r>
            <a:r>
              <a:rPr lang="en-US" sz="2800" dirty="0"/>
              <a:t> </a:t>
            </a:r>
            <a:r>
              <a:rPr lang="en-US" sz="2800" dirty="0" err="1"/>
              <a:t>üns</a:t>
            </a:r>
            <a:r>
              <a:rPr lang="en-US" sz="2800" dirty="0"/>
              <a:t> </a:t>
            </a:r>
            <a:r>
              <a:rPr lang="en-US" sz="2800" dirty="0" err="1"/>
              <a:t>beripdir</a:t>
            </a:r>
            <a:r>
              <a:rPr lang="en-US" sz="2800" dirty="0"/>
              <a:t>. </a:t>
            </a:r>
            <a:r>
              <a:rPr lang="en-US" sz="2800" dirty="0" err="1"/>
              <a:t>Ol</a:t>
            </a:r>
            <a:r>
              <a:rPr lang="en-US" sz="2800" dirty="0"/>
              <a:t> </a:t>
            </a:r>
            <a:r>
              <a:rPr lang="en-US" sz="2800" dirty="0" err="1"/>
              <a:t>bäsdeşligi</a:t>
            </a:r>
            <a:r>
              <a:rPr lang="en-US" sz="2800" dirty="0"/>
              <a:t> </a:t>
            </a:r>
            <a:r>
              <a:rPr lang="en-US" sz="2800" dirty="0" err="1"/>
              <a:t>görnüşleriň</a:t>
            </a:r>
            <a:r>
              <a:rPr lang="en-US" sz="2800" dirty="0"/>
              <a:t> </a:t>
            </a:r>
            <a:r>
              <a:rPr lang="en-US" sz="2800" dirty="0" err="1"/>
              <a:t>ewolýusiýasynda</a:t>
            </a:r>
            <a:r>
              <a:rPr lang="en-US" sz="2800" dirty="0"/>
              <a:t> </a:t>
            </a:r>
            <a:r>
              <a:rPr lang="en-US" sz="2800" dirty="0" err="1"/>
              <a:t>uly</a:t>
            </a:r>
            <a:r>
              <a:rPr lang="en-US" sz="2800" dirty="0"/>
              <a:t> </a:t>
            </a:r>
            <a:r>
              <a:rPr lang="en-US" sz="2800" dirty="0" err="1"/>
              <a:t>orun</a:t>
            </a:r>
            <a:r>
              <a:rPr lang="en-US" sz="2800" dirty="0"/>
              <a:t> </a:t>
            </a:r>
            <a:r>
              <a:rPr lang="en-US" sz="2800" dirty="0" err="1"/>
              <a:t>tutýanýaşaýyş</a:t>
            </a:r>
            <a:r>
              <a:rPr lang="en-US" sz="2800" dirty="0"/>
              <a:t> </a:t>
            </a:r>
            <a:r>
              <a:rPr lang="en-US" sz="2800" dirty="0" err="1"/>
              <a:t>ugrundaky</a:t>
            </a:r>
            <a:r>
              <a:rPr lang="en-US" sz="2800" dirty="0"/>
              <a:t> </a:t>
            </a:r>
            <a:r>
              <a:rPr lang="en-US" sz="2800" dirty="0" err="1"/>
              <a:t>göreşiň</a:t>
            </a:r>
            <a:r>
              <a:rPr lang="en-US" sz="2800" dirty="0"/>
              <a:t> </a:t>
            </a:r>
            <a:r>
              <a:rPr lang="en-US" sz="2800" dirty="0" err="1"/>
              <a:t>möhüm</a:t>
            </a:r>
            <a:r>
              <a:rPr lang="en-US" sz="2800" dirty="0"/>
              <a:t> </a:t>
            </a:r>
            <a:r>
              <a:rPr lang="en-US" sz="2800" dirty="0" err="1"/>
              <a:t>düzüm</a:t>
            </a:r>
            <a:r>
              <a:rPr lang="en-US" sz="2800" dirty="0"/>
              <a:t> </a:t>
            </a:r>
            <a:r>
              <a:rPr lang="en-US" sz="2800" dirty="0" err="1"/>
              <a:t>bölegi</a:t>
            </a:r>
            <a:r>
              <a:rPr lang="en-US" sz="2800" dirty="0"/>
              <a:t> </a:t>
            </a:r>
            <a:r>
              <a:rPr lang="en-US" sz="2800" dirty="0" err="1"/>
              <a:t>hasaplapdyr</a:t>
            </a:r>
            <a:r>
              <a:rPr lang="en-US" sz="2800" dirty="0"/>
              <a:t>. </a:t>
            </a:r>
            <a:r>
              <a:rPr lang="en-US" sz="2800" dirty="0" err="1"/>
              <a:t>Bäsdeşlikde</a:t>
            </a:r>
            <a:r>
              <a:rPr lang="en-US" sz="2800" dirty="0"/>
              <a:t> </a:t>
            </a:r>
            <a:r>
              <a:rPr lang="en-US" sz="2800" dirty="0" err="1"/>
              <a:t>düzgün</a:t>
            </a:r>
            <a:r>
              <a:rPr lang="en-US" sz="2800" dirty="0"/>
              <a:t> </a:t>
            </a:r>
            <a:r>
              <a:rPr lang="en-US" sz="2800" dirty="0" err="1"/>
              <a:t>bolşy</a:t>
            </a:r>
            <a:r>
              <a:rPr lang="en-US" sz="2800" dirty="0"/>
              <a:t> </a:t>
            </a:r>
            <a:r>
              <a:rPr lang="en-US" sz="2800" dirty="0" err="1"/>
              <a:t>ýaly</a:t>
            </a:r>
            <a:r>
              <a:rPr lang="en-US" sz="2800" dirty="0"/>
              <a:t>, </a:t>
            </a:r>
            <a:r>
              <a:rPr lang="en-US" sz="2800" dirty="0" err="1"/>
              <a:t>şol</a:t>
            </a:r>
            <a:r>
              <a:rPr lang="en-US" sz="2800" dirty="0"/>
              <a:t> </a:t>
            </a:r>
            <a:r>
              <a:rPr lang="en-US" sz="2800" dirty="0" err="1"/>
              <a:t>ekologik</a:t>
            </a:r>
            <a:r>
              <a:rPr lang="en-US" sz="2800" dirty="0"/>
              <a:t> </a:t>
            </a:r>
            <a:r>
              <a:rPr lang="en-US" sz="2800" dirty="0" err="1"/>
              <a:t>ýagdaýda</a:t>
            </a:r>
            <a:r>
              <a:rPr lang="en-US" sz="2800" dirty="0"/>
              <a:t> </a:t>
            </a:r>
            <a:r>
              <a:rPr lang="en-US" sz="2800" dirty="0" err="1"/>
              <a:t>iň</a:t>
            </a:r>
            <a:r>
              <a:rPr lang="en-US" sz="2800" dirty="0"/>
              <a:t> </a:t>
            </a:r>
            <a:r>
              <a:rPr lang="en-US" sz="2800" dirty="0" err="1"/>
              <a:t>bolmanda</a:t>
            </a:r>
            <a:r>
              <a:rPr lang="en-US" sz="2800" dirty="0"/>
              <a:t> </a:t>
            </a:r>
            <a:r>
              <a:rPr lang="en-US" sz="2800" dirty="0" err="1"/>
              <a:t>sähel-çejik</a:t>
            </a:r>
            <a:r>
              <a:rPr lang="en-US" sz="2800" dirty="0"/>
              <a:t> </a:t>
            </a:r>
            <a:r>
              <a:rPr lang="en-US" sz="2800" dirty="0" err="1"/>
              <a:t>artykmaçlygy</a:t>
            </a:r>
            <a:r>
              <a:rPr lang="en-US" sz="2800" dirty="0"/>
              <a:t> </a:t>
            </a:r>
            <a:r>
              <a:rPr lang="en-US" sz="2800" dirty="0" err="1"/>
              <a:t>bolan</a:t>
            </a:r>
            <a:r>
              <a:rPr lang="en-US" sz="2800" dirty="0"/>
              <a:t> (</a:t>
            </a:r>
            <a:r>
              <a:rPr lang="en-US" sz="2800" dirty="0" err="1"/>
              <a:t>daşky</a:t>
            </a:r>
            <a:r>
              <a:rPr lang="en-US" sz="2800" dirty="0"/>
              <a:t> </a:t>
            </a:r>
            <a:r>
              <a:rPr lang="en-US" sz="2800" dirty="0" err="1"/>
              <a:t>tebigy</a:t>
            </a:r>
            <a:r>
              <a:rPr lang="en-US" sz="2800" dirty="0"/>
              <a:t> </a:t>
            </a:r>
            <a:r>
              <a:rPr lang="en-US" sz="2800" dirty="0" err="1"/>
              <a:t>gurşawyň</a:t>
            </a:r>
            <a:r>
              <a:rPr lang="en-US" sz="2800" dirty="0"/>
              <a:t> </a:t>
            </a:r>
            <a:r>
              <a:rPr lang="en-US" sz="2800" dirty="0" err="1"/>
              <a:t>şertlerine</a:t>
            </a:r>
            <a:r>
              <a:rPr lang="en-US" sz="2800" dirty="0"/>
              <a:t> has </a:t>
            </a:r>
            <a:r>
              <a:rPr lang="en-US" sz="2800" dirty="0" err="1"/>
              <a:t>oňat</a:t>
            </a:r>
            <a:r>
              <a:rPr lang="en-US" sz="2800" dirty="0"/>
              <a:t> </a:t>
            </a:r>
            <a:r>
              <a:rPr lang="en-US" sz="2800" dirty="0" err="1"/>
              <a:t>ýöriteleşen</a:t>
            </a:r>
            <a:r>
              <a:rPr lang="en-US" sz="2800" dirty="0"/>
              <a:t>) </a:t>
            </a:r>
            <a:r>
              <a:rPr lang="en-US" sz="2800" dirty="0" err="1"/>
              <a:t>görnüş</a:t>
            </a:r>
            <a:r>
              <a:rPr lang="en-US" sz="2800" dirty="0"/>
              <a:t> </a:t>
            </a:r>
            <a:r>
              <a:rPr lang="en-US" sz="2800" dirty="0" err="1"/>
              <a:t>ýeňiji</a:t>
            </a:r>
            <a:r>
              <a:rPr lang="en-US" sz="2800" dirty="0"/>
              <a:t> </a:t>
            </a:r>
            <a:r>
              <a:rPr lang="en-US" sz="2800" dirty="0" err="1"/>
              <a:t>bolup</a:t>
            </a:r>
            <a:r>
              <a:rPr lang="en-US" sz="2800" dirty="0"/>
              <a:t> </a:t>
            </a:r>
            <a:r>
              <a:rPr lang="en-US" sz="2800" dirty="0" err="1"/>
              <a:t>çykýar</a:t>
            </a:r>
            <a:r>
              <a:rPr lang="en-US" sz="2800" dirty="0"/>
              <a:t>. </a:t>
            </a:r>
            <a:r>
              <a:rPr lang="en-US" sz="2800" dirty="0" err="1"/>
              <a:t>Ösümliklerde</a:t>
            </a:r>
            <a:r>
              <a:rPr lang="en-US" sz="2800" dirty="0"/>
              <a:t> </a:t>
            </a:r>
            <a:r>
              <a:rPr lang="en-US" sz="2800" dirty="0" err="1"/>
              <a:t>bäsdeşlikde</a:t>
            </a:r>
            <a:r>
              <a:rPr lang="en-US" sz="2800" dirty="0"/>
              <a:t> </a:t>
            </a:r>
            <a:r>
              <a:rPr lang="en-US" sz="2800" dirty="0" err="1"/>
              <a:t>ýeňmek</a:t>
            </a:r>
            <a:r>
              <a:rPr lang="en-US" sz="2800" dirty="0"/>
              <a:t> </a:t>
            </a:r>
            <a:r>
              <a:rPr lang="en-US" sz="2800" dirty="0" err="1"/>
              <a:t>ösümlikleriň</a:t>
            </a:r>
            <a:r>
              <a:rPr lang="en-US" sz="2800" dirty="0"/>
              <a:t> </a:t>
            </a:r>
            <a:r>
              <a:rPr lang="en-US" sz="2800" dirty="0" err="1"/>
              <a:t>kök</a:t>
            </a:r>
            <a:r>
              <a:rPr lang="en-US" sz="2800" dirty="0"/>
              <a:t> </a:t>
            </a:r>
            <a:r>
              <a:rPr lang="en-US" sz="2800" dirty="0" err="1"/>
              <a:t>ulgamy</a:t>
            </a:r>
            <a:r>
              <a:rPr lang="en-US" sz="2800" dirty="0"/>
              <a:t> </a:t>
            </a:r>
            <a:r>
              <a:rPr lang="en-US" sz="2800" dirty="0" err="1"/>
              <a:t>arkaly</a:t>
            </a:r>
            <a:r>
              <a:rPr lang="en-US" sz="2800" dirty="0"/>
              <a:t> </a:t>
            </a:r>
            <a:r>
              <a:rPr lang="en-US" sz="2800" dirty="0" err="1"/>
              <a:t>iýmitlik</a:t>
            </a:r>
            <a:r>
              <a:rPr lang="en-US" sz="2800" dirty="0"/>
              <a:t> mineral </a:t>
            </a:r>
            <a:r>
              <a:rPr lang="en-US" sz="2800" dirty="0" err="1"/>
              <a:t>maddalary</a:t>
            </a:r>
            <a:r>
              <a:rPr lang="en-US" sz="2800" dirty="0"/>
              <a:t> we </a:t>
            </a:r>
            <a:r>
              <a:rPr lang="en-US" sz="2800" dirty="0" err="1"/>
              <a:t>toprakdaky</a:t>
            </a:r>
            <a:r>
              <a:rPr lang="en-US" sz="2800" dirty="0"/>
              <a:t> </a:t>
            </a:r>
            <a:r>
              <a:rPr lang="en-US" sz="2800" dirty="0" err="1"/>
              <a:t>çygy</a:t>
            </a:r>
            <a:r>
              <a:rPr lang="en-US" sz="2800" dirty="0"/>
              <a:t> </a:t>
            </a:r>
            <a:r>
              <a:rPr lang="en-US" sz="2800" dirty="0" err="1"/>
              <a:t>sorup</a:t>
            </a:r>
            <a:r>
              <a:rPr lang="en-US" sz="2800" dirty="0"/>
              <a:t> </a:t>
            </a:r>
            <a:r>
              <a:rPr lang="en-US" sz="2800" dirty="0" err="1"/>
              <a:t>almagyň</a:t>
            </a:r>
            <a:r>
              <a:rPr lang="en-US" sz="2800" dirty="0"/>
              <a:t> </a:t>
            </a:r>
            <a:r>
              <a:rPr lang="en-US" sz="2800" dirty="0" err="1"/>
              <a:t>ýapraklarynyň</a:t>
            </a:r>
            <a:r>
              <a:rPr lang="en-US" sz="2800" dirty="0"/>
              <a:t> </a:t>
            </a:r>
            <a:r>
              <a:rPr lang="en-US" sz="2800" dirty="0" err="1"/>
              <a:t>kömegi</a:t>
            </a:r>
            <a:r>
              <a:rPr lang="en-US" sz="2800" dirty="0"/>
              <a:t> </a:t>
            </a:r>
            <a:r>
              <a:rPr lang="en-US" sz="2800" dirty="0" err="1"/>
              <a:t>bilen</a:t>
            </a:r>
            <a:r>
              <a:rPr lang="en-US" sz="2800" dirty="0"/>
              <a:t> </a:t>
            </a:r>
            <a:r>
              <a:rPr lang="en-US" sz="2800" dirty="0" err="1"/>
              <a:t>Günüň</a:t>
            </a:r>
            <a:r>
              <a:rPr lang="en-US" sz="2800" dirty="0"/>
              <a:t> </a:t>
            </a:r>
            <a:r>
              <a:rPr lang="en-US" sz="2800" dirty="0" err="1"/>
              <a:t>ýagtylygyny</a:t>
            </a:r>
            <a:r>
              <a:rPr lang="en-US" sz="2800" dirty="0"/>
              <a:t> </a:t>
            </a:r>
            <a:r>
              <a:rPr lang="en-US" sz="2800" dirty="0" err="1"/>
              <a:t>kabul</a:t>
            </a:r>
            <a:r>
              <a:rPr lang="en-US" sz="2800" dirty="0"/>
              <a:t> </a:t>
            </a:r>
            <a:r>
              <a:rPr lang="en-US" sz="2800" dirty="0" err="1"/>
              <a:t>etmegiň</a:t>
            </a:r>
            <a:r>
              <a:rPr lang="en-US" sz="2800" dirty="0"/>
              <a:t> </a:t>
            </a:r>
            <a:r>
              <a:rPr lang="en-US" sz="2800" dirty="0" err="1"/>
              <a:t>hemde</a:t>
            </a:r>
            <a:r>
              <a:rPr lang="en-US" sz="2800" dirty="0"/>
              <a:t> </a:t>
            </a:r>
            <a:r>
              <a:rPr lang="en-US" sz="2800" dirty="0" err="1"/>
              <a:t>zäherli</a:t>
            </a:r>
            <a:r>
              <a:rPr lang="en-US" sz="2800" dirty="0"/>
              <a:t> </a:t>
            </a:r>
            <a:r>
              <a:rPr lang="en-US" sz="2800" dirty="0" err="1"/>
              <a:t>maddalary</a:t>
            </a:r>
            <a:r>
              <a:rPr lang="en-US" sz="2800" dirty="0"/>
              <a:t> </a:t>
            </a:r>
            <a:r>
              <a:rPr lang="en-US" sz="2800" dirty="0" err="1"/>
              <a:t>bölüp</a:t>
            </a:r>
            <a:r>
              <a:rPr lang="en-US" sz="2800" dirty="0"/>
              <a:t> </a:t>
            </a:r>
            <a:r>
              <a:rPr lang="en-US" sz="2800" dirty="0" err="1"/>
              <a:t>çykarmagyň</a:t>
            </a:r>
            <a:r>
              <a:rPr lang="en-US" sz="2800" dirty="0"/>
              <a:t> </a:t>
            </a:r>
            <a:r>
              <a:rPr lang="en-US" sz="2800" dirty="0" err="1"/>
              <a:t>hasabyna</a:t>
            </a:r>
            <a:r>
              <a:rPr lang="en-US" sz="2800" dirty="0"/>
              <a:t> </a:t>
            </a:r>
            <a:r>
              <a:rPr lang="en-US" sz="2800" dirty="0" err="1"/>
              <a:t>amala</a:t>
            </a:r>
            <a:r>
              <a:rPr lang="en-US" sz="2800" dirty="0"/>
              <a:t> </a:t>
            </a:r>
            <a:r>
              <a:rPr lang="en-US" sz="2800" dirty="0" err="1"/>
              <a:t>aşyrylýar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3035101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3">
                <a:lumMod val="5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773715" y="261258"/>
            <a:ext cx="4862286" cy="812799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sz="3600" b="1" spc="50" dirty="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Biotiki faktorlar</a:t>
            </a:r>
            <a:endParaRPr lang="ru-RU" sz="3600" b="1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9058" y="2438397"/>
            <a:ext cx="5852885" cy="653143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Fitogen faktorlar</a:t>
            </a:r>
            <a:endParaRPr lang="ru-RU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662056" y="2438397"/>
            <a:ext cx="5225143" cy="653143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sz="36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Zoogen faktorlar</a:t>
            </a:r>
            <a:endParaRPr lang="ru-RU" sz="36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3947886" y="1074057"/>
            <a:ext cx="1074057" cy="1364341"/>
          </a:xfrm>
          <a:prstGeom prst="down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561944" y="1074056"/>
            <a:ext cx="1074057" cy="1364341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3200" y="3570514"/>
            <a:ext cx="2147208" cy="312057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sz="2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Ösümlikleriň biri-birine görä galtaşma täsiri</a:t>
            </a:r>
            <a:endParaRPr lang="ru-RU" sz="2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457368" y="3570514"/>
            <a:ext cx="1984828" cy="312057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Bir ýokary ösümlikleriň başga ýokary ösüliklere organizmler arkaly  (mikroblar) berýän gytaklaýyn transbiotiki täsiri</a:t>
            </a:r>
            <a:endParaRPr lang="ru-RU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84914" y="3570514"/>
            <a:ext cx="1984828" cy="3120572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k-TM" dirty="0" smtClean="0"/>
              <a:t>Ýaşaýan ýerleriň himiki we fiziki alamatlaryň transbiotiki täsiri arkaly üýtgemegine haýwanlaryň edýän täsiri</a:t>
            </a:r>
            <a:endParaRPr lang="ru-RU" dirty="0"/>
          </a:p>
        </p:txBody>
      </p:sp>
      <p:cxnSp>
        <p:nvCxnSpPr>
          <p:cNvPr id="14" name="Прямая со стрелкой 13"/>
          <p:cNvCxnSpPr>
            <a:endCxn id="10" idx="0"/>
          </p:cNvCxnSpPr>
          <p:nvPr/>
        </p:nvCxnSpPr>
        <p:spPr>
          <a:xfrm flipH="1">
            <a:off x="1276804" y="3091540"/>
            <a:ext cx="1916340" cy="478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</p:cNvCxnSpPr>
          <p:nvPr/>
        </p:nvCxnSpPr>
        <p:spPr>
          <a:xfrm flipH="1">
            <a:off x="3322071" y="3091540"/>
            <a:ext cx="43430" cy="478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endCxn id="12" idx="0"/>
          </p:cNvCxnSpPr>
          <p:nvPr/>
        </p:nvCxnSpPr>
        <p:spPr>
          <a:xfrm>
            <a:off x="3563256" y="3091540"/>
            <a:ext cx="1914072" cy="4789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98879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4">
                <a:lumMod val="5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1194" y="398525"/>
            <a:ext cx="1101374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2. </a:t>
            </a:r>
            <a:r>
              <a:rPr lang="en-US" sz="2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Janly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organizmleriň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arasyndaky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özara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ekologik</a:t>
            </a:r>
            <a:r>
              <a:rPr lang="en-US" sz="2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2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gatnaşyklary</a:t>
            </a:r>
            <a:endParaRPr lang="en-US" sz="26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Janly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organizmleriň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arasyndaky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ekologik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örän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köp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dürlüdir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Olary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adatça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göni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we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gytaklaýyn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bölýärler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Organizmleriň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ekologik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gatnaşyklarynyň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aşakdaky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4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sany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görnüşini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tapawutlandyrýar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:</a:t>
            </a:r>
          </a:p>
          <a:p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●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Iýmit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(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trofik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)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;</a:t>
            </a:r>
          </a:p>
          <a:p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●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Topiki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;</a:t>
            </a:r>
          </a:p>
          <a:p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●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Foriki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;</a:t>
            </a:r>
          </a:p>
          <a:p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●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Fabriki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</a:p>
          <a:p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Mundan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başga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-da,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janly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organizmleriň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arasyndaky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ekologik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peýdaly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peýdaly-bitarap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peýdalyzyýanly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,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zyýanly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ýaly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toparlara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hem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bölýärler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</a:p>
          <a:p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Organizmleriň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özara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ekologik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gatnaşyklarynyň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ýokarda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sanalyp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geçilen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görnüşlerine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aýry-aýrylykda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gysgaça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garap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  <a:r>
              <a:rPr lang="en-US" sz="2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geçeliň</a:t>
            </a:r>
            <a:r>
              <a:rPr lang="en-US" sz="2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.</a:t>
            </a:r>
            <a:endParaRPr lang="en-US" sz="2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72024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00B05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069" y="307034"/>
            <a:ext cx="1112292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Iýmit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b="1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gatnaşyklary</a:t>
            </a:r>
            <a:r>
              <a:rPr lang="en-US" sz="2800" b="1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endParaRPr lang="tk-TM" sz="2800" b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gatnaşyklar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beýleki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ýagny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onuň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janly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wekilleri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maslyklary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hem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ýaşaýyş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işjeňliginiň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önümleri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iýmitlenýän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mahaly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ýüze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çykýar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Uçup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ýörkä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mör-möjekleri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tutup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iýýän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teneçirler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-de,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iri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toýnakly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haýwanlaryň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tezekleri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iýmitlenýän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gajargeldi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tomzaklary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ösümlikleriň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şiresinden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iýmitlenýän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bal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arylary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-da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özlerine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berýän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gös-göni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gatnaşyga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girýärler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Iýmit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üçin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iki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arasynda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bäsdeşlik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dörän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ýagdaýynda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onda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görnüşleriň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arasyndaky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gatnaşyklar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gytaklaýyn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häsiýete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eýe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bolýarlar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Meselem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ýapraklaryna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şirejeler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düşen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şetdaly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agajy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bu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zyýankeşleriň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täsirinden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tapdan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düşýär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gowşaýar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Şeýlelikde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agaja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beýleki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zyýankeşleriň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keselleriniň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aralaşmak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mümkinçiligi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800" b="1" dirty="0" err="1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artýar</a:t>
            </a:r>
            <a:r>
              <a:rPr lang="en-US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1163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000">
              <a:srgbClr val="00B050"/>
            </a:gs>
            <a:gs pos="31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527" y="335846"/>
            <a:ext cx="118317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Topiki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2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gatnaşyklar</a:t>
            </a:r>
            <a:r>
              <a:rPr lang="en-US" sz="2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endParaRPr lang="ru-RU" sz="2400" b="1" dirty="0" smtClean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  <a:p>
            <a:pPr algn="just"/>
            <a:r>
              <a:rPr lang="en-US" sz="24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Bu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gatnaşyklar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görnüşiň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ýaşaýyş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işjeňliginiň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(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fiziki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-da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himiki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şertleriniň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)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üýtgemeklerini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häsiýetlendirýär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Ol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gatnaşyklar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örän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dürli-dürlidir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Olar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görnüş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tarapyndan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beýleki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görnüş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üçin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ýaşaýyş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gurşawynyň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döredilýändiginde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(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meselem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içki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mugthorlyk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-da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hinlerdäki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kommensalizm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hadysasy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)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suwuň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howanyň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hereketine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temperaturanyň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daşky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gurşawyň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giňişliginiň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ýagtylygynyň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üýtgemesinde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gurşawyň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bölüp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çykaryş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önümleri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bilen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doýdurylmagynda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ýüze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çykýar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Beýleki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organizmler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üçin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ýaşaýyş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gurşawyny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döretmekde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-da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ony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üýtgetmekde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ösümliklere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aýratyn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orun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degişlidir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Ösümlik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örtügi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energiýa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alyş-çalşygynyň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aýratynlygy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sebäpli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ýer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ýüzünde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ýylylygyň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paýlanmasynda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hem-de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mezo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- we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mikroklimat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döretmekde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kuwwatly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täsir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hasaplanýar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Biosenozda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topiki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we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iýmit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gatnaşyklaryň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örän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uly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ähmiýeti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bar.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Çünki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olaryň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ikisi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hem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biosenozyň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ýaşamagynyň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dowam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etmeginiň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esasyny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düzýärler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Gatnaşyklaryň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şu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iki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tipi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dürli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görnüşlere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degişli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bolan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organizmleri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biri-biriniň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golaýynda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saklaýarlar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Olary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dürli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hili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durnukly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biosenozlara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4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birleşdirýärler</a:t>
            </a:r>
            <a:r>
              <a:rPr lang="en-US" sz="24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</a:t>
            </a:r>
            <a:endParaRPr lang="ru-RU" sz="24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818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FFFF00"/>
            </a:gs>
            <a:gs pos="33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2228" y="273600"/>
            <a:ext cx="117565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Foriki</a:t>
            </a:r>
            <a:r>
              <a:rPr lang="en-US" sz="2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n-US" sz="2800" b="1" i="1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gatnaşyklar</a:t>
            </a:r>
            <a:r>
              <a:rPr lang="en-US" sz="28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. </a:t>
            </a:r>
            <a:endParaRPr lang="ru-RU" sz="2800" b="1" i="1" dirty="0" smtClean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algn="just"/>
            <a:r>
              <a:rPr lang="en-US" sz="2800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Bu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gatnaşyklar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görnüşiň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beýleki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görnüşiň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ýaýramagyna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kömek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etmeginde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döreýärler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Şunda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ulag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serişdeleri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bolup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haýwanlar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kömek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edýärler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Haýwanlar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tarapyndan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ösümlikleriň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tohumlarynyň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sporalarynyň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tozan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dänejikleriniň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ýaýradylmagyna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zoohoriýa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diýilýär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Iri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haýwanlaryň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has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maýdaja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haýwanlary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ýaýratmaklaryna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foreziýa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(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latynça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foros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–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daşary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diýmegi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aňladýar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)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diýilýär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Organizmleri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ýerden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başga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ýere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geçirmek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ýaýratmak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adatça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ýörite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we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dürli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görnüşli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ýöriteleşmeleriň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kömegi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arkaly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amala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aşyrylýar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Haýwanlar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ösümlikleriň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tohumlaryny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iki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sany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usul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: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işjeň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däl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we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işjeň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usullar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arkaly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ýaýradyp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bilýärler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Işjeň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däl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usul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arkaly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ýaýradylanda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haýwanlar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ösümliklere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tötänleýin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galtaşýarlar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we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olaryň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tohumlaryny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-da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miwelerini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öz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tüýlerine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ýörite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ilgençejikleriň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,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ösüntgileriň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kömegi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arkaly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 </a:t>
            </a:r>
            <a:r>
              <a:rPr lang="en-US" sz="28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ýapyşdyrýarlar</a:t>
            </a:r>
            <a:r>
              <a:rPr lang="en-US" sz="28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. </a:t>
            </a:r>
            <a:endParaRPr lang="ru-RU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375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rgbClr val="002060"/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5772" y="476530"/>
            <a:ext cx="1166948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esasy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ýaýradyjylar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süýdemdirijiler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hasaplanýar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Tohumlar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miweler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haýwanlaryň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tüý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örtügine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ýelmeşip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uzak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aralyklara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ýaýradylýar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Ösümlikleriň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tohumlary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miweleri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haýwanlar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tarapyndan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işjeň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usulda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ýaýradylanda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haýwanlar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göniden-göni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iýýärler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Haýwanlaryň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aşgazan-içege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ulgamynda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bişirilmeklige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sezewar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bolmaýan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tohumlar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tezek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bilen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daşary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çykarylýar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oňa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guşlaryň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dürli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ir-iýmýşli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agaçlaryň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miwelerini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iýip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ýaýratmagy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mysal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bolýar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Kömelekleriň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sporalarynyň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ýaýradylmagynda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bolsa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mör-möjekleriň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hyzmaty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uludyr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Haýwanlaryň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foreziýasy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maýdaja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bogunaýaklylaryň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giňden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ýaýrandyr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Bu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hadysa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sakyrtgalaryň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arasynda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aýratyn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köp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gabat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gelýär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ýerden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beýleki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ýere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ýaýramak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ýaşaýyş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üçin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möhüm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bolan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, (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olaryň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saklanmaklygy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we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gülläp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ösmekleri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üçin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zerur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hasaplanýan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)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görnüşler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üçin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işjeň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däl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ýaýramagyň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bir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2600" b="1" dirty="0" err="1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usulydyr</a:t>
            </a:r>
            <a:r>
              <a:rPr lang="en-US" sz="2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.</a:t>
            </a:r>
            <a:endParaRPr lang="ru-RU" sz="26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6279015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accent6">
                <a:lumMod val="75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1256" y="334113"/>
            <a:ext cx="11684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Meselem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uçýan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mör-möjekleriň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aglabasy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tiz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zaýalanýan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ösümlikleriň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galyndylaryna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gonmak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bilen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özleriniň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göwresine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gammaz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uropod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ýada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firoglifoid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sakyrtgalaryň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birnäçesini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ýelmeşdirýärler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Şeýlelikde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şol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sakyrtgalar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uzak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menzillere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ýaýradylýarlar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Çünki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haýwanlaryň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özleri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uzak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aralygy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geçip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,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dürli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ýerlere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ýaýrap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bilmeýärler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Gajargeldi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tomzaklary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howada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uçan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wagty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kähalatlarda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olaryň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ganatlarynyň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aşagynda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sakyrtgalar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ýapyşýarlar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we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uzaklara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ýaýraýarlar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Tezekçi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siňekleriň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aýaklaryna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bolsa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köplenç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rabditid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sakyrtgalary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ýapyşýarlar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Iri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haýwanlaryň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arasynda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foreziýa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hadysasy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duş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gelmeýär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diýen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32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ýalydyr</a:t>
            </a:r>
            <a:r>
              <a:rPr lang="en-US" sz="32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.</a:t>
            </a:r>
            <a:endParaRPr lang="ru-RU" sz="32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99146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</TotalTime>
  <Words>2718</Words>
  <Application>Microsoft Office PowerPoint</Application>
  <PresentationFormat>Широкоэкранный</PresentationFormat>
  <Paragraphs>59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12</cp:revision>
  <dcterms:created xsi:type="dcterms:W3CDTF">2019-10-04T10:52:07Z</dcterms:created>
  <dcterms:modified xsi:type="dcterms:W3CDTF">2019-10-10T09:40:07Z</dcterms:modified>
</cp:coreProperties>
</file>