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67" r:id="rId3"/>
    <p:sldId id="282" r:id="rId4"/>
    <p:sldId id="268" r:id="rId5"/>
    <p:sldId id="269" r:id="rId6"/>
    <p:sldId id="283" r:id="rId7"/>
    <p:sldId id="271" r:id="rId8"/>
    <p:sldId id="272" r:id="rId9"/>
    <p:sldId id="285" r:id="rId10"/>
    <p:sldId id="284" r:id="rId11"/>
    <p:sldId id="286" r:id="rId12"/>
    <p:sldId id="280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33"/>
    <a:srgbClr val="3BB432"/>
    <a:srgbClr val="66FF33"/>
    <a:srgbClr val="3FC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9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7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770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кругленный прямоугольник 20"/>
          <p:cNvSpPr/>
          <p:nvPr/>
        </p:nvSpPr>
        <p:spPr>
          <a:xfrm>
            <a:off x="301111" y="243956"/>
            <a:ext cx="11080747" cy="1139947"/>
          </a:xfrm>
          <a:prstGeom prst="roundRect">
            <a:avLst>
              <a:gd name="adj" fmla="val 1840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3-nji </a:t>
            </a:r>
            <a:r>
              <a:rPr lang="tk-TM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umumy okuw</a:t>
            </a:r>
          </a:p>
          <a:p>
            <a:pPr algn="ctr"/>
            <a:r>
              <a:rPr lang="tk-TM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Tema: </a:t>
            </a:r>
            <a:r>
              <a:rPr lang="tk-TM" sz="3600" b="1" dirty="0">
                <a:solidFill>
                  <a:srgbClr val="000000"/>
                </a:solidFill>
              </a:rPr>
              <a:t>GÖNI ÇYZYGYŇ PROÝEKSIÝALARY </a:t>
            </a:r>
            <a:endParaRPr lang="ru-RU" sz="36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301111" y="1441318"/>
            <a:ext cx="11080750" cy="4031228"/>
            <a:chOff x="261573" y="934273"/>
            <a:chExt cx="9695227" cy="3929692"/>
          </a:xfrm>
          <a:solidFill>
            <a:schemeClr val="accent6">
              <a:lumMod val="20000"/>
              <a:lumOff val="80000"/>
            </a:schemeClr>
          </a:solidFill>
        </p:grpSpPr>
        <p:grpSp>
          <p:nvGrpSpPr>
            <p:cNvPr id="41" name="Группа 40"/>
            <p:cNvGrpSpPr/>
            <p:nvPr/>
          </p:nvGrpSpPr>
          <p:grpSpPr>
            <a:xfrm>
              <a:off x="261573" y="1681430"/>
              <a:ext cx="9695227" cy="3182535"/>
              <a:chOff x="261573" y="1660060"/>
              <a:chExt cx="9537519" cy="2998538"/>
            </a:xfrm>
            <a:grpFill/>
          </p:grpSpPr>
          <p:sp>
            <p:nvSpPr>
              <p:cNvPr id="30" name="Пятиугольник 29"/>
              <p:cNvSpPr/>
              <p:nvPr/>
            </p:nvSpPr>
            <p:spPr>
              <a:xfrm flipH="1">
                <a:off x="261573" y="2840957"/>
                <a:ext cx="9537516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tk-TM" sz="3600" dirty="0"/>
                  <a:t>Umumy haldaky göni çyzygyň proýeksiýalary. 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Пятиугольник 30"/>
              <p:cNvSpPr/>
              <p:nvPr/>
            </p:nvSpPr>
            <p:spPr>
              <a:xfrm flipH="1">
                <a:off x="261573" y="1660060"/>
                <a:ext cx="9537519" cy="1118377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tk-TM" sz="3600" dirty="0"/>
                  <a:t>Göni çyzygyň tekizliklerdäki proýeksiýalary. 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Пятиугольник 31"/>
              <p:cNvSpPr/>
              <p:nvPr/>
            </p:nvSpPr>
            <p:spPr>
              <a:xfrm flipH="1">
                <a:off x="261575" y="3781038"/>
                <a:ext cx="9537515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</a:t>
                </a:r>
                <a:r>
                  <a:rPr lang="tk-TM" sz="3600" dirty="0"/>
                  <a:t>Hususy haldaky göni çyzyklaryň proýeksiýalary. 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2" name="Пятиугольник 41"/>
            <p:cNvSpPr/>
            <p:nvPr/>
          </p:nvSpPr>
          <p:spPr>
            <a:xfrm flipH="1">
              <a:off x="261573" y="934273"/>
              <a:ext cx="9695227" cy="680800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/>
              <a:r>
                <a:rPr lang="tk-TM" sz="3600" b="1" dirty="0">
                  <a:cs typeface="Times New Roman" panose="02020603050405020304" pitchFamily="18" charset="0"/>
                </a:rPr>
                <a:t>Meýilnama:</a:t>
              </a:r>
              <a:endParaRPr lang="ru-RU" sz="3600" b="1" dirty="0"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1504555" y="6194556"/>
            <a:ext cx="481619" cy="4816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" y="176918"/>
            <a:ext cx="1203468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b="1" dirty="0"/>
              <a:t>1. Proýeksiýalar tekizlikleriniň birine parallel göni çyzyklar. H </a:t>
            </a:r>
            <a:r>
              <a:rPr lang="tk-TM" sz="4000" dirty="0"/>
              <a:t>tekizlige parallel bolan göni çyzyga </a:t>
            </a:r>
            <a:r>
              <a:rPr lang="tk-TM" sz="4000" b="1" dirty="0"/>
              <a:t>gorizontal göni çyzyk </a:t>
            </a:r>
            <a:r>
              <a:rPr lang="tk-TM" sz="4000" dirty="0"/>
              <a:t>diýilýär (</a:t>
            </a:r>
            <a:r>
              <a:rPr lang="tk-TM" sz="4000" b="1" dirty="0"/>
              <a:t>ABǀǀH</a:t>
            </a:r>
            <a:r>
              <a:rPr lang="tk-TM" sz="4000" dirty="0"/>
              <a:t>). |AAꞌ|=|BBꞌ| bolanlygy üçin, </a:t>
            </a:r>
            <a:r>
              <a:rPr lang="tk-TM" sz="4000" b="1" dirty="0"/>
              <a:t>AB </a:t>
            </a:r>
            <a:r>
              <a:rPr lang="tk-TM" sz="4000" dirty="0"/>
              <a:t>kesimiň </a:t>
            </a:r>
            <a:r>
              <a:rPr lang="tk-TM" sz="4000" b="1" dirty="0"/>
              <a:t>V </a:t>
            </a:r>
            <a:r>
              <a:rPr lang="tk-TM" sz="4000" dirty="0"/>
              <a:t>tekizlikdäki proýeksiýasy </a:t>
            </a:r>
            <a:r>
              <a:rPr lang="tk-TM" sz="4000" b="1" dirty="0"/>
              <a:t>x </a:t>
            </a:r>
            <a:r>
              <a:rPr lang="tk-TM" sz="4000" dirty="0"/>
              <a:t>oka parallel (AꞌꞌBꞌꞌǀǀ</a:t>
            </a:r>
            <a:r>
              <a:rPr lang="tk-TM" sz="4000" b="1" dirty="0"/>
              <a:t>x</a:t>
            </a:r>
            <a:r>
              <a:rPr lang="tk-TM" sz="4000" dirty="0"/>
              <a:t>) we </a:t>
            </a:r>
            <a:r>
              <a:rPr lang="tk-TM" sz="4000" b="1" dirty="0"/>
              <a:t>W </a:t>
            </a:r>
            <a:r>
              <a:rPr lang="tk-TM" sz="4000" dirty="0"/>
              <a:t>tekizlikdäki proýeksiýasy </a:t>
            </a:r>
            <a:r>
              <a:rPr lang="tk-TM" sz="4000" b="1" dirty="0"/>
              <a:t>y </a:t>
            </a:r>
            <a:r>
              <a:rPr lang="tk-TM" sz="4000" dirty="0"/>
              <a:t>oka parallel (AꞌꞌꞌBꞌꞌꞌǀǀ</a:t>
            </a:r>
            <a:r>
              <a:rPr lang="tk-TM" sz="4000" b="1" dirty="0"/>
              <a:t>x</a:t>
            </a:r>
            <a:r>
              <a:rPr lang="tk-TM" sz="4000" dirty="0"/>
              <a:t>) bolar, emma </a:t>
            </a:r>
            <a:r>
              <a:rPr lang="tk-TM" sz="4000" b="1" dirty="0"/>
              <a:t>H </a:t>
            </a:r>
            <a:r>
              <a:rPr lang="tk-TM" sz="4000" dirty="0"/>
              <a:t>tekizlikdäki proýeksiýasy erkin ýagdaýy eýeleýär (16,17-nji suratlar). Parallel proýektirlemegiň häsiýetine görä </a:t>
            </a:r>
            <a:r>
              <a:rPr lang="tk-TM" sz="4000" b="1" dirty="0"/>
              <a:t>H </a:t>
            </a:r>
            <a:r>
              <a:rPr lang="tk-TM" sz="4000" dirty="0"/>
              <a:t>tekizlige </a:t>
            </a:r>
            <a:r>
              <a:rPr lang="tk-TM" sz="4000" b="1" dirty="0"/>
              <a:t>AB </a:t>
            </a:r>
            <a:r>
              <a:rPr lang="tk-TM" sz="4000" dirty="0"/>
              <a:t>kesim öz hakyky uzynlygynda proýektirlenýär (|AꞌBꞌ|=|</a:t>
            </a:r>
            <a:r>
              <a:rPr lang="tk-TM" sz="4000" b="1" dirty="0"/>
              <a:t>AB</a:t>
            </a:r>
            <a:r>
              <a:rPr lang="tk-TM" sz="4000" dirty="0"/>
              <a:t>|). </a:t>
            </a:r>
          </a:p>
          <a:p>
            <a:r>
              <a:rPr lang="de-DE" sz="4000" dirty="0"/>
              <a:t>(AB^V)=(AꞌBꞌ^x)=β; (AB^W)=(AꞌBꞌ^y)=γ.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29884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434" y="-60686"/>
            <a:ext cx="7858458" cy="6634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72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2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485419" y="6333106"/>
            <a:ext cx="667014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115290" y="143586"/>
            <a:ext cx="9961417" cy="79694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k-TM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 edebiýatlar</a:t>
            </a:r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2" t="19328" r="7993" b="37083"/>
          <a:stretch/>
        </p:blipFill>
        <p:spPr>
          <a:xfrm>
            <a:off x="0" y="997527"/>
            <a:ext cx="12152433" cy="5195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965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spcFirstLastPara="1" wrap="square" lIns="91440" tIns="45720" rIns="91440" bIns="45720" numCol="1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8071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tk-TM" sz="4800" b="1" dirty="0" smtClean="0"/>
              <a:t>3.1</a:t>
            </a:r>
            <a:r>
              <a:rPr lang="tk-TM" sz="4800" b="1" dirty="0"/>
              <a:t>. Göni çyzygyň tekizlikdäki proýeksiýalary. </a:t>
            </a:r>
            <a:r>
              <a:rPr lang="tk-TM" sz="4800" dirty="0"/>
              <a:t>Göni çyzygyň üstünde ýatýan iki nokady birleşdirmek bilen kesim emele gelýär. Kesimiň şol iki nokadyny </a:t>
            </a:r>
            <a:r>
              <a:rPr lang="tk-TM" sz="4800" b="1" dirty="0"/>
              <a:t>H</a:t>
            </a:r>
            <a:r>
              <a:rPr lang="tk-TM" sz="4800" dirty="0"/>
              <a:t>, </a:t>
            </a:r>
            <a:r>
              <a:rPr lang="tk-TM" sz="4800" b="1" dirty="0"/>
              <a:t>V </a:t>
            </a:r>
            <a:r>
              <a:rPr lang="tk-TM" sz="4800" dirty="0"/>
              <a:t>we </a:t>
            </a:r>
            <a:r>
              <a:rPr lang="tk-TM" sz="4800" b="1" dirty="0"/>
              <a:t>W </a:t>
            </a:r>
            <a:r>
              <a:rPr lang="tk-TM" sz="4800" dirty="0"/>
              <a:t>tekizliklere proýektirläp, nokatlaryň bir atly proýeksiýalaryny birleşdirip, kesimiň degişlilikde gorizontal, frontal we profil proýeksiýalary alynýar.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710381" y="6376381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0" y="2"/>
            <a:ext cx="12192000" cy="57371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tk-TM" sz="4000" dirty="0"/>
              <a:t>Soňra kesimiň </a:t>
            </a:r>
            <a:r>
              <a:rPr lang="tk-TM" sz="4000" b="1" dirty="0"/>
              <a:t>H</a:t>
            </a:r>
            <a:r>
              <a:rPr lang="tk-TM" sz="4000" dirty="0"/>
              <a:t>, </a:t>
            </a:r>
            <a:r>
              <a:rPr lang="tk-TM" sz="4000" b="1" dirty="0"/>
              <a:t>V </a:t>
            </a:r>
            <a:r>
              <a:rPr lang="tk-TM" sz="4000" dirty="0"/>
              <a:t>we </a:t>
            </a:r>
            <a:r>
              <a:rPr lang="tk-TM" sz="4000" b="1" dirty="0"/>
              <a:t>W </a:t>
            </a:r>
            <a:r>
              <a:rPr lang="tk-TM" sz="4000" dirty="0"/>
              <a:t>tekizlikler bilen arasyndaky burçy bilen häsiýetlendirilýär. Göni çyzygyň </a:t>
            </a:r>
            <a:r>
              <a:rPr lang="tk-TM" sz="4000" b="1" dirty="0"/>
              <a:t>H</a:t>
            </a:r>
            <a:r>
              <a:rPr lang="tk-TM" sz="4000" dirty="0"/>
              <a:t>, </a:t>
            </a:r>
            <a:r>
              <a:rPr lang="tk-TM" sz="4000" b="1" dirty="0"/>
              <a:t>V </a:t>
            </a:r>
            <a:r>
              <a:rPr lang="tk-TM" sz="4000" dirty="0"/>
              <a:t>we </a:t>
            </a:r>
            <a:r>
              <a:rPr lang="tk-TM" sz="4000" b="1" dirty="0"/>
              <a:t>W </a:t>
            </a:r>
            <a:r>
              <a:rPr lang="tk-TM" sz="4000" dirty="0"/>
              <a:t>tekizliklerdäki proýeksiýalarynyň uzynlygy onuň hakyky uzynlygyndan kiçidir ýa-da oňa deňdir (14, 15-nji suratlar). Bu ýagdaý göni çyzygyň umumy we hususy haldaky ýagdaýlaryna baglydyr.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710381" y="6376381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24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56958" y="6319250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Umumy haldaky göni çyzygyň proýeksiýalary.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Proýeksiýalar tekizlikleriniň (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hiç birine parallel we perpendikulýar bolmadyk göni çyzyga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umumy haldaky göni çyzyk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diýilýär. Şeýle göni çyzygyň üstünde alnan kesimiň her bir proýeksiýasy kesimiň öz uzynlygyndan kiçidir we onuň proýeksiýalar tekizlikleri bilen emele getirýän burçlary näçe uly bolsa, proýeksiýasy şonça-da kiçidir (AꞌBꞌ&lt;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AꞌꞌBꞌꞌ&lt;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AꞌꞌꞌBꞌꞌꞌ&lt;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 bilen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tekizlikleriň arasyndaky burçlary degişlilikde </a:t>
            </a:r>
            <a:r>
              <a:rPr lang="el-GR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l-G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l-GR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l-GR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bilen belläp, aşakdakylary ýazyp bileris (14, 15-nji suratlar): </a:t>
            </a:r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2"/>
            <a:ext cx="121919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getirýärler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H∩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V= 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H∩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W=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V∩W= z.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800" y="-16931"/>
            <a:ext cx="7644013" cy="683165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7818" y="510367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k-TM" sz="36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14-nji surat. </a:t>
            </a:r>
            <a:r>
              <a:rPr lang="tk-TM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Umumy haldaky </a:t>
            </a:r>
            <a:r>
              <a:rPr lang="tk-TM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AB </a:t>
            </a:r>
            <a:r>
              <a:rPr lang="tk-TM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göni çyzygyň giňişlikdäki şekili we proýeksiýalary.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8039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8547" y="110164"/>
            <a:ext cx="6285982" cy="640294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454967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k-TM" sz="36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15-nji surat. </a:t>
            </a:r>
            <a:r>
              <a:rPr lang="tk-TM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Umumy haldaky </a:t>
            </a:r>
            <a:r>
              <a:rPr lang="tk-TM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AB </a:t>
            </a:r>
            <a:r>
              <a:rPr lang="tk-TM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göni çyzygyň proýeksiýalarynyň epýurda şekillendirilişi.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317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6629" y="176918"/>
            <a:ext cx="1018302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|AꞌBꞌ|=|AB|cos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α, |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AꞌꞌBꞌꞌ|=|AB|cos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β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we |AꞌꞌꞌBꞌꞌꞌ|=|AB|cos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γ; </a:t>
            </a:r>
          </a:p>
          <a:p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AꞌBꞌ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Є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H, AꞌꞌBꞌꞌ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Є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V we AꞌꞌꞌBꞌꞌꞌ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Є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W; </a:t>
            </a:r>
          </a:p>
          <a:p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(AB^AꞌBꞌ)=(AꞌꞌBꞌꞌ^x)=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α; (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AB^AꞌꞌBꞌꞌ)=(AꞌBꞌ^x)=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β; (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AB^AꞌꞌꞌBꞌꞌꞌ)=(AꞌꞌꞌBꞌꞌꞌ^z)=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γ. </a:t>
            </a:r>
          </a:p>
          <a:p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Umumy haldaky </a:t>
            </a:r>
            <a:r>
              <a:rPr lang="tk-TM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AB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kesimiň epýurdaky proýeksiýalary oklaryň ählisine ýapgyt ýagdaýda ýerleşýär.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8873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6629" y="176918"/>
            <a:ext cx="1018302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b="1" dirty="0"/>
              <a:t>3.3. Hususy haldaky göni çyzyklaryň proýeksiýalary. </a:t>
            </a:r>
            <a:r>
              <a:rPr lang="tk-TM" sz="4000" dirty="0"/>
              <a:t>Göni çyzyk proýeksiýalar tekizliklerine (</a:t>
            </a:r>
            <a:r>
              <a:rPr lang="tk-TM" sz="4000" b="1" dirty="0"/>
              <a:t>H</a:t>
            </a:r>
            <a:r>
              <a:rPr lang="tk-TM" sz="4000" dirty="0"/>
              <a:t>, </a:t>
            </a:r>
            <a:r>
              <a:rPr lang="tk-TM" sz="4000" b="1" dirty="0"/>
              <a:t>V </a:t>
            </a:r>
            <a:r>
              <a:rPr lang="tk-TM" sz="4000" dirty="0"/>
              <a:t>we </a:t>
            </a:r>
            <a:r>
              <a:rPr lang="tk-TM" sz="4000" b="1" dirty="0"/>
              <a:t>W</a:t>
            </a:r>
            <a:r>
              <a:rPr lang="tk-TM" sz="4000" dirty="0"/>
              <a:t>) görä aşakdaky ýagdaýlary eýeläp biler: </a:t>
            </a:r>
          </a:p>
          <a:p>
            <a:r>
              <a:rPr lang="tk-TM" sz="4000" dirty="0"/>
              <a:t>1. Proýeksiýalar tekizlikleriniň birine parallel göni çyzyk; </a:t>
            </a:r>
          </a:p>
          <a:p>
            <a:r>
              <a:rPr lang="tk-TM" sz="4000" dirty="0"/>
              <a:t>2. Proýeksiýalar tekizlikleriniň ikisine parallel göni çyzyk. </a:t>
            </a:r>
          </a:p>
          <a:p>
            <a:r>
              <a:rPr lang="tk-TM" sz="4000" dirty="0"/>
              <a:t>Olara aýratynlykda garap geçeliň.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8145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</TotalTime>
  <Words>532</Words>
  <Application>Microsoft Office PowerPoint</Application>
  <PresentationFormat>Широкоэкранный</PresentationFormat>
  <Paragraphs>44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 H</cp:lastModifiedBy>
  <cp:revision>70</cp:revision>
  <dcterms:created xsi:type="dcterms:W3CDTF">2020-05-31T16:38:52Z</dcterms:created>
  <dcterms:modified xsi:type="dcterms:W3CDTF">2021-09-15T08:25:00Z</dcterms:modified>
</cp:coreProperties>
</file>