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476672"/>
            <a:ext cx="8064896" cy="5976664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600" b="1" u="sng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4-nji </a:t>
            </a:r>
            <a:r>
              <a:rPr lang="ru-RU" sz="3600" b="1" u="sng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tema</a:t>
            </a:r>
            <a:r>
              <a:rPr lang="ru-RU" sz="3600" b="1" u="sng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. </a:t>
            </a:r>
            <a:r>
              <a:rPr lang="ru-RU" sz="3600" b="1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Demir</a:t>
            </a:r>
            <a:r>
              <a:rPr lang="ru-RU" sz="3600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3600" b="1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ýol</a:t>
            </a:r>
            <a:r>
              <a:rPr lang="ru-RU" sz="3600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3600" b="1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gatnawyny</a:t>
            </a:r>
            <a:r>
              <a:rPr lang="ru-RU" sz="3600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3600" b="1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we</a:t>
            </a:r>
            <a:r>
              <a:rPr lang="ru-RU" sz="3600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3600" b="1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otly</a:t>
            </a:r>
            <a:r>
              <a:rPr lang="ru-RU" sz="3600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3600" b="1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hereketini</a:t>
            </a:r>
            <a:r>
              <a:rPr lang="ru-RU" sz="3600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3600" b="1" dirty="0" err="1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guramak</a:t>
            </a:r>
            <a:endParaRPr lang="ru-RU" sz="3600" b="1" dirty="0" smtClean="0">
              <a:solidFill>
                <a:schemeClr val="tx1"/>
              </a:solidFill>
              <a:latin typeface="Times New Roman"/>
              <a:ea typeface="Times New Roman"/>
              <a:cs typeface="Times New Roman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k-TM" sz="3600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Meýilnama:</a:t>
            </a:r>
            <a:endParaRPr lang="ru-RU" sz="36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36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1.Otly </a:t>
            </a:r>
            <a:r>
              <a:rPr lang="ru-RU" sz="3600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hereketini</a:t>
            </a:r>
            <a:r>
              <a:rPr lang="ru-RU" sz="36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meýilnamalaşdyrmak</a:t>
            </a:r>
            <a:r>
              <a:rPr lang="ru-RU" sz="36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. </a:t>
            </a:r>
            <a:endParaRPr lang="ru-RU" sz="36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36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2.Otly </a:t>
            </a:r>
            <a:r>
              <a:rPr lang="ru-RU" sz="3600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gatnawyny</a:t>
            </a:r>
            <a:r>
              <a:rPr lang="ru-RU" sz="36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guramak</a:t>
            </a:r>
            <a:r>
              <a:rPr lang="ru-RU" sz="36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ru-RU" sz="36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36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3.Otly </a:t>
            </a:r>
            <a:r>
              <a:rPr lang="ru-RU" sz="3600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hereketine</a:t>
            </a:r>
            <a:r>
              <a:rPr lang="ru-RU" sz="36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ýolbaşçylyk</a:t>
            </a:r>
            <a:r>
              <a:rPr lang="ru-RU" sz="36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. </a:t>
            </a:r>
            <a:endParaRPr lang="ru-RU" sz="3600" dirty="0">
              <a:solidFill>
                <a:schemeClr val="tx1"/>
              </a:solidFill>
              <a:ea typeface="Calibri"/>
              <a:cs typeface="Times New Roman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02404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332656"/>
            <a:ext cx="8640960" cy="6336704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Otly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hereketini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dolandyrmakda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diňe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bir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adam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ýolbaşçylyk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edýär</a:t>
            </a:r>
            <a:r>
              <a:rPr lang="en-US" dirty="0">
                <a:latin typeface="Times New Roman"/>
                <a:ea typeface="Times New Roman"/>
              </a:rPr>
              <a:t>. </a:t>
            </a:r>
            <a:r>
              <a:rPr lang="en-US" dirty="0" err="1">
                <a:latin typeface="Times New Roman"/>
                <a:ea typeface="Times New Roman"/>
              </a:rPr>
              <a:t>Demir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ýol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ministrliginde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otly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dispeçeri</a:t>
            </a:r>
            <a:r>
              <a:rPr lang="en-US" dirty="0">
                <a:latin typeface="Times New Roman"/>
                <a:ea typeface="Times New Roman"/>
              </a:rPr>
              <a:t>, </a:t>
            </a:r>
            <a:r>
              <a:rPr lang="en-US" dirty="0" err="1">
                <a:latin typeface="Times New Roman"/>
                <a:ea typeface="Times New Roman"/>
              </a:rPr>
              <a:t>stansiýalarda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stansiýanyň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nobatçysy</a:t>
            </a:r>
            <a:r>
              <a:rPr lang="en-US" dirty="0">
                <a:latin typeface="Times New Roman"/>
                <a:ea typeface="Times New Roman"/>
              </a:rPr>
              <a:t>, </a:t>
            </a:r>
            <a:r>
              <a:rPr lang="en-US" dirty="0" err="1">
                <a:latin typeface="Times New Roman"/>
                <a:ea typeface="Times New Roman"/>
              </a:rPr>
              <a:t>uly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stansiýalarda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ýa</a:t>
            </a:r>
            <a:r>
              <a:rPr lang="en-US" dirty="0">
                <a:latin typeface="Times New Roman"/>
                <a:ea typeface="Times New Roman"/>
              </a:rPr>
              <a:t>-da </a:t>
            </a:r>
            <a:r>
              <a:rPr lang="en-US" dirty="0" err="1">
                <a:latin typeface="Times New Roman"/>
                <a:ea typeface="Times New Roman"/>
              </a:rPr>
              <a:t>manýowr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dispeçer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ýolbaşçylyk</a:t>
            </a:r>
            <a:r>
              <a:rPr lang="en-US" dirty="0">
                <a:latin typeface="Times New Roman"/>
                <a:ea typeface="Times New Roman"/>
              </a:rPr>
              <a:t>   </a:t>
            </a:r>
            <a:r>
              <a:rPr lang="en-US" dirty="0" err="1">
                <a:latin typeface="Times New Roman"/>
                <a:ea typeface="Times New Roman"/>
              </a:rPr>
              <a:t>edýär</a:t>
            </a:r>
            <a:r>
              <a:rPr lang="en-US" dirty="0">
                <a:latin typeface="Times New Roman"/>
                <a:ea typeface="Times New Roman"/>
              </a:rPr>
              <a:t>. </a:t>
            </a:r>
            <a:r>
              <a:rPr lang="en-US" dirty="0" err="1">
                <a:latin typeface="Times New Roman"/>
                <a:ea typeface="Times New Roman"/>
              </a:rPr>
              <a:t>Stansiýada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nobatçy</a:t>
            </a:r>
            <a:r>
              <a:rPr lang="en-US" dirty="0">
                <a:latin typeface="Times New Roman"/>
                <a:ea typeface="Times New Roman"/>
              </a:rPr>
              <a:t> hem </a:t>
            </a:r>
            <a:r>
              <a:rPr lang="en-US" dirty="0" err="1">
                <a:latin typeface="Times New Roman"/>
                <a:ea typeface="Times New Roman"/>
              </a:rPr>
              <a:t>manýowr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dispeçer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bolanda</a:t>
            </a:r>
            <a:r>
              <a:rPr lang="en-US" dirty="0">
                <a:latin typeface="Times New Roman"/>
                <a:ea typeface="Times New Roman"/>
              </a:rPr>
              <a:t>, </a:t>
            </a:r>
            <a:r>
              <a:rPr lang="en-US" dirty="0" err="1">
                <a:latin typeface="Times New Roman"/>
                <a:ea typeface="Times New Roman"/>
              </a:rPr>
              <a:t>manýowr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dispeçeriň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görkezmesi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boýunça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stansiýanyň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nobatçysynyň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üsti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bilen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wagonlary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düşürmäge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alyp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gidýär</a:t>
            </a:r>
            <a:r>
              <a:rPr lang="en-US" dirty="0">
                <a:latin typeface="Times New Roman"/>
                <a:ea typeface="Times New Roman"/>
              </a:rPr>
              <a:t>. </a:t>
            </a:r>
            <a:r>
              <a:rPr lang="en-US" dirty="0" err="1">
                <a:latin typeface="Times New Roman"/>
                <a:ea typeface="Times New Roman"/>
              </a:rPr>
              <a:t>Düşürilen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wagonlary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alyp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gaýydýar</a:t>
            </a:r>
            <a:r>
              <a:rPr lang="en-US" dirty="0">
                <a:latin typeface="Times New Roman"/>
                <a:ea typeface="Times New Roman"/>
              </a:rPr>
              <a:t>. </a:t>
            </a:r>
            <a:r>
              <a:rPr lang="en-US" dirty="0" err="1">
                <a:latin typeface="Times New Roman"/>
                <a:ea typeface="Times New Roman"/>
              </a:rPr>
              <a:t>Peregonlara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otly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dispeçere</a:t>
            </a:r>
            <a:r>
              <a:rPr lang="en-US" dirty="0">
                <a:latin typeface="Times New Roman"/>
                <a:ea typeface="Times New Roman"/>
              </a:rPr>
              <a:t> we </a:t>
            </a:r>
            <a:r>
              <a:rPr lang="en-US" dirty="0" err="1">
                <a:latin typeface="Times New Roman"/>
                <a:ea typeface="Times New Roman"/>
              </a:rPr>
              <a:t>otly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dispeçere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tabşyrylan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stansiýalary</a:t>
            </a:r>
            <a:r>
              <a:rPr lang="en-US" dirty="0">
                <a:latin typeface="Times New Roman"/>
                <a:ea typeface="Times New Roman"/>
              </a:rPr>
              <a:t>  </a:t>
            </a:r>
            <a:r>
              <a:rPr lang="en-US" dirty="0" err="1">
                <a:latin typeface="Times New Roman"/>
                <a:ea typeface="Times New Roman"/>
              </a:rPr>
              <a:t>ýolbaşçylykda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dolandyrýar</a:t>
            </a:r>
            <a:r>
              <a:rPr lang="en-US" dirty="0">
                <a:latin typeface="Times New Roman"/>
                <a:ea typeface="Times New Roman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2915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264696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07000"/>
              </a:lnSpc>
              <a:spcAft>
                <a:spcPts val="0"/>
              </a:spcAft>
              <a:tabLst>
                <a:tab pos="1530350" algn="l"/>
              </a:tabLst>
            </a:pPr>
            <a:r>
              <a:rPr lang="ru-RU" b="1" dirty="0">
                <a:latin typeface="Times New Roman"/>
                <a:ea typeface="Calibri"/>
                <a:cs typeface="Times New Roman"/>
              </a:rPr>
              <a:t>1.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err="1">
                <a:latin typeface="Times New Roman"/>
                <a:ea typeface="Calibri"/>
                <a:cs typeface="Times New Roman"/>
              </a:rPr>
              <a:t>Otly</a:t>
            </a:r>
            <a:r>
              <a:rPr lang="ru-RU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b="1" dirty="0" err="1">
                <a:latin typeface="Times New Roman"/>
                <a:ea typeface="Calibri"/>
                <a:cs typeface="Times New Roman"/>
              </a:rPr>
              <a:t>hereketini</a:t>
            </a:r>
            <a:r>
              <a:rPr lang="ru-RU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b="1" dirty="0" err="1">
                <a:latin typeface="Times New Roman"/>
                <a:ea typeface="Calibri"/>
                <a:cs typeface="Times New Roman"/>
              </a:rPr>
              <a:t>meýilnamalaşdyrmak</a:t>
            </a:r>
            <a:r>
              <a:rPr lang="ru-RU" b="1" dirty="0">
                <a:latin typeface="Times New Roman"/>
                <a:ea typeface="Calibri"/>
                <a:cs typeface="Times New Roman"/>
              </a:rPr>
              <a:t>.</a:t>
            </a:r>
            <a:endParaRPr lang="ru-RU" sz="2400" dirty="0">
              <a:ea typeface="Calibri"/>
              <a:cs typeface="Times New Roman"/>
            </a:endParaRPr>
          </a:p>
          <a:p>
            <a:pPr>
              <a:lnSpc>
                <a:spcPct val="107000"/>
              </a:lnSpc>
              <a:spcAft>
                <a:spcPts val="0"/>
              </a:spcAft>
              <a:tabLst>
                <a:tab pos="1530350" algn="l"/>
              </a:tabLst>
            </a:pPr>
            <a:r>
              <a:rPr lang="ru-RU" dirty="0">
                <a:latin typeface="Times New Roman"/>
                <a:ea typeface="Calibri"/>
                <a:cs typeface="Times New Roman"/>
              </a:rPr>
              <a:t>               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Otly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gatnawyny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guramaga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ýolagçylara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hyzmat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etmek</a:t>
            </a:r>
            <a:r>
              <a:rPr lang="ru-RU" dirty="0">
                <a:latin typeface="Times New Roman"/>
                <a:ea typeface="Calibri"/>
                <a:cs typeface="Times New Roman"/>
              </a:rPr>
              <a:t>,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ýük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ýü</a:t>
            </a:r>
            <a:r>
              <a:rPr lang="hr-HR" dirty="0">
                <a:latin typeface="Times New Roman"/>
                <a:ea typeface="Calibri"/>
                <a:cs typeface="Times New Roman"/>
              </a:rPr>
              <a:t>k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lemek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-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düşürmak</a:t>
            </a:r>
            <a:r>
              <a:rPr lang="ru-RU" dirty="0">
                <a:latin typeface="Times New Roman"/>
                <a:ea typeface="Calibri"/>
                <a:cs typeface="Times New Roman"/>
              </a:rPr>
              <a:t>,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ýüki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düşürmäge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alyp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barmak</a:t>
            </a:r>
            <a:r>
              <a:rPr lang="ru-RU" dirty="0">
                <a:latin typeface="Times New Roman"/>
                <a:ea typeface="Calibri"/>
                <a:cs typeface="Times New Roman"/>
              </a:rPr>
              <a:t>,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ýüklenenden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soňra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alyp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barmak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ýa-da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ýüklemäge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bermek</a:t>
            </a:r>
            <a:r>
              <a:rPr lang="ru-RU" dirty="0">
                <a:latin typeface="Times New Roman"/>
                <a:ea typeface="Calibri"/>
                <a:cs typeface="Times New Roman"/>
              </a:rPr>
              <a:t>,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ýüklenenden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soňra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otly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düzümine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dakmak</a:t>
            </a:r>
            <a:r>
              <a:rPr lang="ru-RU" dirty="0">
                <a:latin typeface="Times New Roman"/>
                <a:ea typeface="Calibri"/>
                <a:cs typeface="Times New Roman"/>
              </a:rPr>
              <a:t>.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Otly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gatnawyny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guramagyň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esasy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işi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we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demir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ýolda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otly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hereketini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dolandyrmagyň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düzgünleri</a:t>
            </a:r>
            <a:r>
              <a:rPr lang="ru-RU" dirty="0">
                <a:latin typeface="Times New Roman"/>
                <a:ea typeface="Calibri"/>
                <a:cs typeface="Times New Roman"/>
              </a:rPr>
              <a:t>,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otly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hereketiniň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howpsuzlygyny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we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ýükleriň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goragyny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üpjün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etmek</a:t>
            </a:r>
            <a:r>
              <a:rPr lang="ru-RU" dirty="0">
                <a:latin typeface="Times New Roman"/>
                <a:ea typeface="Calibri"/>
                <a:cs typeface="Times New Roman"/>
              </a:rPr>
              <a:t>,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yzygiderli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tehnologiýanyň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ösüşini</a:t>
            </a:r>
            <a:r>
              <a:rPr lang="ru-RU" dirty="0">
                <a:latin typeface="Times New Roman"/>
                <a:ea typeface="Calibri"/>
                <a:cs typeface="Times New Roman"/>
              </a:rPr>
              <a:t>,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zähmetiň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ylmy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dolandyrmagy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we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gurnamagy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ähli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ýerlerde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ýeke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täk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meýilnamada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takyk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düzülip</a:t>
            </a:r>
            <a:r>
              <a:rPr lang="ru-RU" dirty="0">
                <a:latin typeface="Times New Roman"/>
                <a:ea typeface="Calibri"/>
                <a:cs typeface="Times New Roman"/>
              </a:rPr>
              <a:t>,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tehniki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serişdeleri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ýokary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derejede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we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ykdysady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taýdan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amatly</a:t>
            </a:r>
            <a:r>
              <a:rPr lang="ru-RU" dirty="0">
                <a:latin typeface="Times New Roman"/>
                <a:ea typeface="Calibri"/>
                <a:cs typeface="Times New Roman"/>
              </a:rPr>
              <a:t>,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dürli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ulaglar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bilen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arabaglanyşykly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bolup</a:t>
            </a:r>
            <a:r>
              <a:rPr lang="ru-RU" dirty="0">
                <a:latin typeface="Times New Roman"/>
                <a:ea typeface="Calibri"/>
                <a:cs typeface="Times New Roman"/>
              </a:rPr>
              <a:t>,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ýük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daşamakda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we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ýolagçy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gatnatmakda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ulanmak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işleriň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meýilnamasy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az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çykdajyly</a:t>
            </a:r>
            <a:r>
              <a:rPr lang="ru-RU" dirty="0">
                <a:latin typeface="Times New Roman"/>
                <a:ea typeface="Calibri"/>
                <a:cs typeface="Times New Roman"/>
              </a:rPr>
              <a:t>, 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tiz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wagtda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ýerine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ýetirmäge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amatly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edip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düzmeli</a:t>
            </a:r>
            <a:r>
              <a:rPr lang="ru-RU" dirty="0">
                <a:latin typeface="Times New Roman"/>
                <a:ea typeface="Calibri"/>
                <a:cs typeface="Times New Roman"/>
              </a:rPr>
              <a:t>.   </a:t>
            </a:r>
            <a:endParaRPr lang="ru-RU" sz="24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354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60648"/>
            <a:ext cx="8568952" cy="6336704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1530350" algn="l"/>
              </a:tabLst>
            </a:pPr>
            <a:r>
              <a:rPr lang="ru-RU" dirty="0" err="1">
                <a:latin typeface="Times New Roman"/>
                <a:ea typeface="Calibri"/>
                <a:cs typeface="Times New Roman"/>
              </a:rPr>
              <a:t>Bu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meýilnama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wagon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aýlanşygynyň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ylmy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taýdan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otly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düzülişine</a:t>
            </a:r>
            <a:r>
              <a:rPr lang="ru-RU" dirty="0">
                <a:latin typeface="Times New Roman"/>
                <a:ea typeface="Calibri"/>
                <a:cs typeface="Times New Roman"/>
              </a:rPr>
              <a:t>,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otly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hereketiniň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tertibiniň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gurulyşyna</a:t>
            </a:r>
            <a:r>
              <a:rPr lang="ru-RU" dirty="0">
                <a:latin typeface="Times New Roman"/>
                <a:ea typeface="Calibri"/>
                <a:cs typeface="Times New Roman"/>
              </a:rPr>
              <a:t>,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tehniki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ölçeglerine</a:t>
            </a:r>
            <a:r>
              <a:rPr lang="ru-RU" dirty="0">
                <a:latin typeface="Times New Roman"/>
                <a:ea typeface="Calibri"/>
                <a:cs typeface="Times New Roman"/>
              </a:rPr>
              <a:t>,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ýük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işleri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we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otlylary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sazlaşdyrmagyň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köpçilikleýin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meýilnamalaşdyrylyşynyň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esasynda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düzülýär</a:t>
            </a:r>
            <a:r>
              <a:rPr lang="ru-RU" dirty="0">
                <a:latin typeface="Times New Roman"/>
                <a:ea typeface="Calibri"/>
                <a:cs typeface="Times New Roman"/>
              </a:rPr>
              <a:t>. </a:t>
            </a:r>
            <a:endParaRPr lang="ru-RU" sz="2400" dirty="0"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1530350" algn="l"/>
              </a:tabLst>
            </a:pPr>
            <a:r>
              <a:rPr lang="ru-RU" dirty="0">
                <a:latin typeface="Times New Roman"/>
                <a:ea typeface="Calibri"/>
                <a:cs typeface="Times New Roman"/>
              </a:rPr>
              <a:t>       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Ýük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stansiýada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gije-gündüzki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ýük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dolanşygynyň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meýilnamasy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ýük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ýüklemek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–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düşürmek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işleri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boýunça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ýerine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ýetirýär</a:t>
            </a:r>
            <a:r>
              <a:rPr lang="ru-RU" dirty="0">
                <a:latin typeface="Times New Roman"/>
                <a:ea typeface="Calibri"/>
                <a:cs typeface="Times New Roman"/>
              </a:rPr>
              <a:t>.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Ýük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stansiýanyň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ýük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howlusynda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ýükleri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wagondan</a:t>
            </a:r>
            <a:r>
              <a:rPr lang="ru-RU" dirty="0">
                <a:latin typeface="Times New Roman"/>
                <a:ea typeface="Calibri"/>
                <a:cs typeface="Times New Roman"/>
              </a:rPr>
              <a:t>,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awtomobilden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we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beýleki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ulaglardan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ýük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düşürmek-ýüklemek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işleri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geçirmäge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niýetlenýär</a:t>
            </a:r>
            <a:r>
              <a:rPr lang="ru-RU" dirty="0">
                <a:latin typeface="Times New Roman"/>
                <a:ea typeface="Calibri"/>
                <a:cs typeface="Times New Roman"/>
              </a:rPr>
              <a:t>.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Ýük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howlusynyň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uzynlygy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ulaglar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ulgamyndan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bir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wagtda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ähli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işleri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ýerine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ýetirmek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üçin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gerekli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bolýan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aralyk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alynýar</a:t>
            </a:r>
            <a:r>
              <a:rPr lang="ru-RU" dirty="0">
                <a:latin typeface="Times New Roman"/>
                <a:ea typeface="Calibri"/>
                <a:cs typeface="Times New Roman"/>
              </a:rPr>
              <a:t>.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Ol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aralyga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wagonlary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alyp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barmak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we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alyp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gaýytmak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üçin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edilýän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manýowr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işleriniň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meýdany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hasaba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alynmaýar</a:t>
            </a:r>
            <a:r>
              <a:rPr lang="ru-RU" dirty="0">
                <a:latin typeface="Times New Roman"/>
                <a:ea typeface="Calibri"/>
                <a:cs typeface="Times New Roman"/>
              </a:rPr>
              <a:t>. </a:t>
            </a:r>
            <a:endParaRPr lang="ru-RU" sz="24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9431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60648"/>
            <a:ext cx="8712968" cy="6192688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1530350" algn="l"/>
              </a:tabLst>
            </a:pPr>
            <a:r>
              <a:rPr lang="ru-RU" dirty="0" err="1">
                <a:latin typeface="Times New Roman"/>
                <a:ea typeface="Calibri"/>
                <a:cs typeface="Times New Roman"/>
              </a:rPr>
              <a:t>Ýük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stansiýanyň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gurallary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we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maşynlary</a:t>
            </a:r>
            <a:r>
              <a:rPr lang="ru-RU" dirty="0">
                <a:latin typeface="Times New Roman"/>
                <a:ea typeface="Calibri"/>
                <a:cs typeface="Times New Roman"/>
              </a:rPr>
              <a:t>: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Wagony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agdaryp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ýükleri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düşürýän</a:t>
            </a:r>
            <a:r>
              <a:rPr lang="ru-RU" dirty="0">
                <a:latin typeface="Times New Roman"/>
                <a:ea typeface="Calibri"/>
                <a:cs typeface="Times New Roman"/>
              </a:rPr>
              <a:t>,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ýük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ýükleýän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konweýer</a:t>
            </a:r>
            <a:r>
              <a:rPr lang="ru-RU" dirty="0">
                <a:latin typeface="Times New Roman"/>
                <a:ea typeface="Calibri"/>
                <a:cs typeface="Times New Roman"/>
              </a:rPr>
              <a:t>,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inersiýa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boýunça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ýükleri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düşürýän</a:t>
            </a:r>
            <a:r>
              <a:rPr lang="ru-RU" dirty="0">
                <a:latin typeface="Times New Roman"/>
                <a:ea typeface="Calibri"/>
                <a:cs typeface="Times New Roman"/>
              </a:rPr>
              <a:t>,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ýük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ýüklemek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-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düşürmek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üçin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buldozer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maşyny</a:t>
            </a:r>
            <a:r>
              <a:rPr lang="ru-RU" dirty="0">
                <a:latin typeface="Times New Roman"/>
                <a:ea typeface="Calibri"/>
                <a:cs typeface="Times New Roman"/>
              </a:rPr>
              <a:t>,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ýük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stansiýada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hereket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edip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ýük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ýükleýän-düşürýän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maşynlar</a:t>
            </a:r>
            <a:r>
              <a:rPr lang="ru-RU" dirty="0">
                <a:latin typeface="Times New Roman"/>
                <a:ea typeface="Calibri"/>
                <a:cs typeface="Times New Roman"/>
              </a:rPr>
              <a:t>,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ýük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göterijiler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we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ýük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ýükleýjiler</a:t>
            </a:r>
            <a:r>
              <a:rPr lang="ru-RU" dirty="0">
                <a:latin typeface="Times New Roman"/>
                <a:ea typeface="Calibri"/>
                <a:cs typeface="Times New Roman"/>
              </a:rPr>
              <a:t>,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estakadalar</a:t>
            </a:r>
            <a:r>
              <a:rPr lang="ru-RU" dirty="0">
                <a:latin typeface="Times New Roman"/>
                <a:ea typeface="Calibri"/>
                <a:cs typeface="Times New Roman"/>
              </a:rPr>
              <a:t>,  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bunkerler</a:t>
            </a:r>
            <a:r>
              <a:rPr lang="ru-RU" dirty="0">
                <a:latin typeface="Times New Roman"/>
                <a:ea typeface="Calibri"/>
                <a:cs typeface="Times New Roman"/>
              </a:rPr>
              <a:t>. </a:t>
            </a:r>
            <a:endParaRPr lang="ru-RU" sz="2400" dirty="0"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1530350" algn="l"/>
              </a:tabLst>
            </a:pPr>
            <a:r>
              <a:rPr lang="ru-RU" dirty="0">
                <a:latin typeface="Times New Roman"/>
                <a:ea typeface="Calibri"/>
                <a:cs typeface="Times New Roman"/>
              </a:rPr>
              <a:t>       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Ýük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howlusynyň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meýdanyny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tehniki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enjamlaşdyrmagyň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aralygyny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kesgitläp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meýilnamalaşdyrylýar</a:t>
            </a:r>
            <a:r>
              <a:rPr lang="ru-RU" dirty="0">
                <a:latin typeface="Times New Roman"/>
                <a:ea typeface="Calibri"/>
                <a:cs typeface="Times New Roman"/>
              </a:rPr>
              <a:t>.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Bulardan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başgada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ýük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ýükleýiş-düşüriş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işlerinde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gurallaryň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mehanizimleşdirilip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we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awtomatlaşdyrylyp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ulanylyşyna</a:t>
            </a:r>
            <a:r>
              <a:rPr lang="ru-RU" dirty="0">
                <a:latin typeface="Times New Roman"/>
                <a:ea typeface="Calibri"/>
                <a:cs typeface="Times New Roman"/>
              </a:rPr>
              <a:t>,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ýükleriň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bir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meýdançadan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beýleki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bir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meýdança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geçirlişine</a:t>
            </a:r>
            <a:r>
              <a:rPr lang="ru-RU" dirty="0">
                <a:latin typeface="Times New Roman"/>
                <a:ea typeface="Calibri"/>
                <a:cs typeface="Times New Roman"/>
              </a:rPr>
              <a:t>,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ammara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ýüküň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ýerleşişine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we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ýük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ýükleýän-düşürýän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ýollaryň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uzynlygyna</a:t>
            </a:r>
            <a:r>
              <a:rPr lang="ru-RU" dirty="0">
                <a:latin typeface="Times New Roman"/>
                <a:ea typeface="Calibri"/>
                <a:cs typeface="Times New Roman"/>
              </a:rPr>
              <a:t>,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düzülen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gije-gündizlik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ýa-da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gezekleşip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işleýänleriň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ukyplylygy</a:t>
            </a:r>
            <a:r>
              <a:rPr lang="ru-RU" dirty="0">
                <a:latin typeface="Times New Roman"/>
                <a:ea typeface="Calibri"/>
                <a:cs typeface="Times New Roman"/>
              </a:rPr>
              <a:t>, 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dürli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görnüşli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tehniki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gurallaryň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gurnalyşyna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bagly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bolýar</a:t>
            </a:r>
            <a:r>
              <a:rPr lang="ru-RU" dirty="0">
                <a:latin typeface="Times New Roman"/>
                <a:ea typeface="Calibri"/>
                <a:cs typeface="Times New Roman"/>
              </a:rPr>
              <a:t>. </a:t>
            </a:r>
            <a:endParaRPr lang="ru-RU" sz="24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70620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404664"/>
            <a:ext cx="8640960" cy="6120680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latin typeface="Times New Roman" pitchFamily="18" charset="0"/>
                <a:ea typeface="Calibri"/>
                <a:cs typeface="Times New Roman" pitchFamily="18" charset="0"/>
              </a:rPr>
              <a:t>2.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ea typeface="Calibri"/>
                <a:cs typeface="Times New Roman" pitchFamily="18" charset="0"/>
              </a:rPr>
              <a:t>Otly</a:t>
            </a:r>
            <a:r>
              <a:rPr lang="ru-RU" b="1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ea typeface="Calibri"/>
                <a:cs typeface="Times New Roman" pitchFamily="18" charset="0"/>
              </a:rPr>
              <a:t>gatnawyny</a:t>
            </a:r>
            <a:r>
              <a:rPr lang="ru-RU" b="1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ea typeface="Calibri"/>
                <a:cs typeface="Times New Roman" pitchFamily="18" charset="0"/>
              </a:rPr>
              <a:t>guramak</a:t>
            </a:r>
            <a:r>
              <a:rPr lang="ru-RU" b="1" dirty="0"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      </a:t>
            </a:r>
            <a:r>
              <a:rPr lang="ru-RU" dirty="0" err="1">
                <a:latin typeface="Times New Roman" pitchFamily="18" charset="0"/>
                <a:ea typeface="Times New Roman"/>
                <a:cs typeface="Times New Roman" pitchFamily="18" charset="0"/>
              </a:rPr>
              <a:t>Otly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Times New Roman"/>
                <a:cs typeface="Times New Roman" pitchFamily="18" charset="0"/>
              </a:rPr>
              <a:t>gatnawy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Times New Roman"/>
                <a:cs typeface="Times New Roman" pitchFamily="18" charset="0"/>
              </a:rPr>
              <a:t>guramagyň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Times New Roman"/>
                <a:cs typeface="Times New Roman" pitchFamily="18" charset="0"/>
              </a:rPr>
              <a:t>esasy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Times New Roman"/>
                <a:cs typeface="Times New Roman" pitchFamily="18" charset="0"/>
              </a:rPr>
              <a:t>ýük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Times New Roman"/>
                <a:cs typeface="Times New Roman" pitchFamily="18" charset="0"/>
              </a:rPr>
              <a:t>we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Times New Roman"/>
                <a:cs typeface="Times New Roman" pitchFamily="18" charset="0"/>
              </a:rPr>
              <a:t>ýolagçy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Times New Roman"/>
                <a:cs typeface="Times New Roman" pitchFamily="18" charset="0"/>
              </a:rPr>
              <a:t>otlylary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Times New Roman"/>
                <a:cs typeface="Times New Roman" pitchFamily="18" charset="0"/>
              </a:rPr>
              <a:t>kabul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Times New Roman"/>
                <a:cs typeface="Times New Roman" pitchFamily="18" charset="0"/>
              </a:rPr>
              <a:t>etmek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ea typeface="Times New Roman"/>
                <a:cs typeface="Times New Roman" pitchFamily="18" charset="0"/>
              </a:rPr>
              <a:t>ugratmak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Times New Roman"/>
                <a:cs typeface="Times New Roman" pitchFamily="18" charset="0"/>
              </a:rPr>
              <a:t>we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Times New Roman"/>
                <a:cs typeface="Times New Roman" pitchFamily="18" charset="0"/>
              </a:rPr>
              <a:t>göni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Times New Roman"/>
                <a:cs typeface="Times New Roman" pitchFamily="18" charset="0"/>
              </a:rPr>
              <a:t>geçýänlerini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Times New Roman"/>
                <a:cs typeface="Times New Roman" pitchFamily="18" charset="0"/>
              </a:rPr>
              <a:t>geçirmegi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Times New Roman"/>
                <a:cs typeface="Times New Roman" pitchFamily="18" charset="0"/>
              </a:rPr>
              <a:t>Türkmenistanyň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Times New Roman"/>
                <a:cs typeface="Times New Roman" pitchFamily="18" charset="0"/>
              </a:rPr>
              <a:t>demir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Times New Roman"/>
                <a:cs typeface="Times New Roman" pitchFamily="18" charset="0"/>
              </a:rPr>
              <a:t>ýoluny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Times New Roman"/>
                <a:cs typeface="Times New Roman" pitchFamily="18" charset="0"/>
              </a:rPr>
              <a:t>tehniki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Times New Roman"/>
                <a:cs typeface="Times New Roman" pitchFamily="18" charset="0"/>
              </a:rPr>
              <a:t>ulagynyň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Times New Roman"/>
                <a:cs typeface="Times New Roman" pitchFamily="18" charset="0"/>
              </a:rPr>
              <a:t>kadalary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; </a:t>
            </a:r>
            <a:r>
              <a:rPr lang="ru-RU" dirty="0" err="1">
                <a:latin typeface="Times New Roman" pitchFamily="18" charset="0"/>
                <a:ea typeface="Times New Roman"/>
                <a:cs typeface="Times New Roman" pitchFamily="18" charset="0"/>
              </a:rPr>
              <a:t>Türkmenistanyň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Times New Roman"/>
                <a:cs typeface="Times New Roman" pitchFamily="18" charset="0"/>
              </a:rPr>
              <a:t>demir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Times New Roman"/>
                <a:cs typeface="Times New Roman" pitchFamily="18" charset="0"/>
              </a:rPr>
              <a:t>ýolunda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Times New Roman"/>
                <a:cs typeface="Times New Roman" pitchFamily="18" charset="0"/>
              </a:rPr>
              <a:t>signallaşdyrma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Times New Roman"/>
                <a:cs typeface="Times New Roman" pitchFamily="18" charset="0"/>
              </a:rPr>
              <a:t>boýunça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Times New Roman"/>
                <a:cs typeface="Times New Roman" pitchFamily="18" charset="0"/>
              </a:rPr>
              <a:t>düzgünnamasy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; </a:t>
            </a:r>
            <a:r>
              <a:rPr lang="ru-RU" dirty="0" err="1">
                <a:latin typeface="Times New Roman" pitchFamily="18" charset="0"/>
                <a:ea typeface="Times New Roman"/>
                <a:cs typeface="Times New Roman" pitchFamily="18" charset="0"/>
              </a:rPr>
              <a:t>Türkmenistanyň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Times New Roman"/>
                <a:cs typeface="Times New Roman" pitchFamily="18" charset="0"/>
              </a:rPr>
              <a:t>demir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Times New Roman"/>
                <a:cs typeface="Times New Roman" pitchFamily="18" charset="0"/>
              </a:rPr>
              <a:t>ýolunda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Times New Roman"/>
                <a:cs typeface="Times New Roman" pitchFamily="18" charset="0"/>
              </a:rPr>
              <a:t>otlularyň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Times New Roman"/>
                <a:cs typeface="Times New Roman" pitchFamily="18" charset="0"/>
              </a:rPr>
              <a:t>hereketi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Times New Roman"/>
                <a:cs typeface="Times New Roman" pitchFamily="18" charset="0"/>
              </a:rPr>
              <a:t>we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Times New Roman"/>
                <a:cs typeface="Times New Roman" pitchFamily="18" charset="0"/>
              </a:rPr>
              <a:t>maýowr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Times New Roman"/>
                <a:cs typeface="Times New Roman" pitchFamily="18" charset="0"/>
              </a:rPr>
              <a:t>işi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Times New Roman"/>
                <a:cs typeface="Times New Roman" pitchFamily="18" charset="0"/>
              </a:rPr>
              <a:t>boýunça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Times New Roman"/>
                <a:cs typeface="Times New Roman" pitchFamily="18" charset="0"/>
              </a:rPr>
              <a:t>düzgünnamasy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Times New Roman"/>
                <a:cs typeface="Times New Roman" pitchFamily="18" charset="0"/>
              </a:rPr>
              <a:t>otly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Times New Roman"/>
                <a:cs typeface="Times New Roman" pitchFamily="18" charset="0"/>
              </a:rPr>
              <a:t>hereketiniň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Times New Roman"/>
                <a:cs typeface="Times New Roman" pitchFamily="18" charset="0"/>
              </a:rPr>
              <a:t>grafigi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Times New Roman"/>
                <a:cs typeface="Times New Roman" pitchFamily="18" charset="0"/>
              </a:rPr>
              <a:t>esasynda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Times New Roman"/>
                <a:cs typeface="Times New Roman" pitchFamily="18" charset="0"/>
              </a:rPr>
              <a:t>ýerine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Times New Roman"/>
                <a:cs typeface="Times New Roman" pitchFamily="18" charset="0"/>
              </a:rPr>
              <a:t>ýetirilýär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Otly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hereketiniň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tertibi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otlylaryň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hereketini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guramagyň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esasy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bolup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durýar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demir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ýoluň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ähli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kiçi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bölümleriniň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işini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birikdirýän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ulanyş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işine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berlen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möçberi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aňladýar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44797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92688"/>
          </a:xfrm>
        </p:spPr>
        <p:txBody>
          <a:bodyPr>
            <a:normAutofit fontScale="85000" lnSpcReduction="10000"/>
          </a:bodyPr>
          <a:lstStyle/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Otlylaryň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hereketiniň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tertibi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demir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ýol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ulagynyň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işgärleri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üçin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berk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kanundyr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onuň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ýerine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ýetirilmegi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demir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ýoluň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işiniň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iň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möhüm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hil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görkezijisiniň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biridir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Otlylaryň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hereketiniň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tertibini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berjaý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etmek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onuň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bozulmalarynyň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öňüni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almak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otly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hereketini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guramak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bilen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baglanyşykly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ähli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işgärler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üçin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esasy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kanun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bolup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durýar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Otlularyň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hereketiniň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tertibiniň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bozulmagyna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ýol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berilmeýär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Iňňän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seýrek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ýagdaýlarda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haçan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tehniki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serişdeleriň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bökdenji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ýa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-da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tebigy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betbagtçylyk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hadysalary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sebäpli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otlularyň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hereketiniň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tertibi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bozulan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mahalynda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ähli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bölümleriň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işgärleri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gijä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galýan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ýolagçy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we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ýük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otlylaryň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tertibe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girizilmegi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üçin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operatiw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çäreleri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gömäge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we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olaryň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howpsuz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gatnamagyny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upjün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etmäge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borçlydyr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5392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332656"/>
            <a:ext cx="8640960" cy="6192688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Otlularyň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hereketiniň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tertibi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aşakdakylary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üpjün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etmelidir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Times New Roman"/>
              <a:buChar char="-"/>
              <a:tabLst>
                <a:tab pos="715645" algn="l"/>
              </a:tabLst>
            </a:pPr>
            <a:r>
              <a:rPr lang="en-US" dirty="0" err="1">
                <a:latin typeface="Times New Roman" pitchFamily="18" charset="0"/>
                <a:ea typeface="Times New Roman"/>
                <a:cs typeface="Times New Roman" pitchFamily="18" charset="0"/>
              </a:rPr>
              <a:t>ýolagçylary</a:t>
            </a:r>
            <a:r>
              <a:rPr lang="en-US" dirty="0">
                <a:latin typeface="Times New Roman" pitchFamily="18" charset="0"/>
                <a:ea typeface="Times New Roman"/>
                <a:cs typeface="Times New Roman" pitchFamily="18" charset="0"/>
              </a:rPr>
              <a:t> we </a:t>
            </a:r>
            <a:r>
              <a:rPr lang="en-US" dirty="0" err="1">
                <a:latin typeface="Times New Roman" pitchFamily="18" charset="0"/>
                <a:ea typeface="Times New Roman"/>
                <a:cs typeface="Times New Roman" pitchFamily="18" charset="0"/>
              </a:rPr>
              <a:t>ýükleri</a:t>
            </a:r>
            <a:r>
              <a:rPr lang="en-US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ea typeface="Times New Roman"/>
                <a:cs typeface="Times New Roman" pitchFamily="18" charset="0"/>
              </a:rPr>
              <a:t>daşamakda</a:t>
            </a:r>
            <a:r>
              <a:rPr lang="en-US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ea typeface="Times New Roman"/>
                <a:cs typeface="Times New Roman" pitchFamily="18" charset="0"/>
              </a:rPr>
              <a:t>zerurlyklaryň</a:t>
            </a:r>
            <a:r>
              <a:rPr lang="en-US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ea typeface="Times New Roman"/>
                <a:cs typeface="Times New Roman" pitchFamily="18" charset="0"/>
              </a:rPr>
              <a:t>kanagatlandyrmagyny</a:t>
            </a:r>
            <a:r>
              <a:rPr lang="en-US" dirty="0">
                <a:latin typeface="Times New Roman" pitchFamily="18" charset="0"/>
                <a:ea typeface="Times New Roman"/>
                <a:cs typeface="Times New Roman" pitchFamily="18" charset="0"/>
              </a:rPr>
              <a:t>;</a:t>
            </a:r>
            <a:endParaRPr lang="ru-RU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lvl="0">
              <a:buFont typeface="Times New Roman"/>
              <a:buChar char="-"/>
              <a:tabLst>
                <a:tab pos="715645" algn="l"/>
              </a:tabLst>
            </a:pPr>
            <a:r>
              <a:rPr lang="en-US" dirty="0" err="1">
                <a:latin typeface="Times New Roman" pitchFamily="18" charset="0"/>
                <a:ea typeface="Times New Roman"/>
                <a:cs typeface="Times New Roman" pitchFamily="18" charset="0"/>
              </a:rPr>
              <a:t>otlylaryň</a:t>
            </a:r>
            <a:r>
              <a:rPr lang="en-US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ea typeface="Times New Roman"/>
                <a:cs typeface="Times New Roman" pitchFamily="18" charset="0"/>
              </a:rPr>
              <a:t>hereketiniň</a:t>
            </a:r>
            <a:r>
              <a:rPr lang="en-US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ea typeface="Times New Roman"/>
                <a:cs typeface="Times New Roman" pitchFamily="18" charset="0"/>
              </a:rPr>
              <a:t>howpsuzlygyny</a:t>
            </a:r>
            <a:r>
              <a:rPr lang="en-US" dirty="0">
                <a:latin typeface="Times New Roman" pitchFamily="18" charset="0"/>
                <a:ea typeface="Times New Roman"/>
                <a:cs typeface="Times New Roman" pitchFamily="18" charset="0"/>
              </a:rPr>
              <a:t>;</a:t>
            </a:r>
            <a:endParaRPr lang="ru-RU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lvl="0">
              <a:buFont typeface="Times New Roman"/>
              <a:buChar char="-"/>
              <a:tabLst>
                <a:tab pos="715645" algn="l"/>
              </a:tabLst>
            </a:pPr>
            <a:r>
              <a:rPr lang="en-US" dirty="0" err="1">
                <a:latin typeface="Times New Roman" pitchFamily="18" charset="0"/>
                <a:ea typeface="Times New Roman"/>
                <a:cs typeface="Times New Roman" pitchFamily="18" charset="0"/>
              </a:rPr>
              <a:t>uçastoklaryň</a:t>
            </a:r>
            <a:r>
              <a:rPr lang="en-US" dirty="0">
                <a:latin typeface="Times New Roman" pitchFamily="18" charset="0"/>
                <a:ea typeface="Times New Roman"/>
                <a:cs typeface="Times New Roman" pitchFamily="18" charset="0"/>
              </a:rPr>
              <a:t>  </a:t>
            </a:r>
            <a:r>
              <a:rPr lang="en-US" dirty="0" err="1">
                <a:latin typeface="Times New Roman" pitchFamily="18" charset="0"/>
                <a:ea typeface="Times New Roman"/>
                <a:cs typeface="Times New Roman" pitchFamily="18" charset="0"/>
              </a:rPr>
              <a:t>goýberiş</a:t>
            </a:r>
            <a:r>
              <a:rPr lang="en-US" dirty="0">
                <a:latin typeface="Times New Roman" pitchFamily="18" charset="0"/>
                <a:ea typeface="Times New Roman"/>
                <a:cs typeface="Times New Roman" pitchFamily="18" charset="0"/>
              </a:rPr>
              <a:t> we </a:t>
            </a:r>
            <a:r>
              <a:rPr lang="en-US" dirty="0" err="1">
                <a:latin typeface="Times New Roman" pitchFamily="18" charset="0"/>
                <a:ea typeface="Times New Roman"/>
                <a:cs typeface="Times New Roman" pitchFamily="18" charset="0"/>
              </a:rPr>
              <a:t>geçiriş</a:t>
            </a:r>
            <a:r>
              <a:rPr lang="en-US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ea typeface="Times New Roman"/>
                <a:cs typeface="Times New Roman" pitchFamily="18" charset="0"/>
              </a:rPr>
              <a:t>ukyplylygynyň</a:t>
            </a:r>
            <a:r>
              <a:rPr lang="en-US" dirty="0">
                <a:latin typeface="Times New Roman" pitchFamily="18" charset="0"/>
                <a:ea typeface="Times New Roman"/>
                <a:cs typeface="Times New Roman" pitchFamily="18" charset="0"/>
              </a:rPr>
              <a:t> we </a:t>
            </a:r>
            <a:r>
              <a:rPr lang="en-US" dirty="0" err="1">
                <a:latin typeface="Times New Roman" pitchFamily="18" charset="0"/>
                <a:ea typeface="Times New Roman"/>
                <a:cs typeface="Times New Roman" pitchFamily="18" charset="0"/>
              </a:rPr>
              <a:t>stansiýalaryň</a:t>
            </a:r>
            <a:r>
              <a:rPr lang="en-US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ea typeface="Times New Roman"/>
                <a:cs typeface="Times New Roman" pitchFamily="18" charset="0"/>
              </a:rPr>
              <a:t>gaýtadan</a:t>
            </a:r>
            <a:r>
              <a:rPr lang="en-US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ea typeface="Times New Roman"/>
                <a:cs typeface="Times New Roman" pitchFamily="18" charset="0"/>
              </a:rPr>
              <a:t>işleýiş</a:t>
            </a:r>
            <a:r>
              <a:rPr lang="en-US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ea typeface="Times New Roman"/>
                <a:cs typeface="Times New Roman" pitchFamily="18" charset="0"/>
              </a:rPr>
              <a:t>ukyplylygynyň</a:t>
            </a:r>
            <a:r>
              <a:rPr lang="en-US" dirty="0">
                <a:latin typeface="Times New Roman" pitchFamily="18" charset="0"/>
                <a:ea typeface="Times New Roman"/>
                <a:cs typeface="Times New Roman" pitchFamily="18" charset="0"/>
              </a:rPr>
              <a:t>  </a:t>
            </a:r>
            <a:r>
              <a:rPr lang="en-US" dirty="0" err="1">
                <a:latin typeface="Times New Roman" pitchFamily="18" charset="0"/>
                <a:ea typeface="Times New Roman"/>
                <a:cs typeface="Times New Roman" pitchFamily="18" charset="0"/>
              </a:rPr>
              <a:t>netijeli</a:t>
            </a:r>
            <a:r>
              <a:rPr lang="en-US" dirty="0">
                <a:latin typeface="Times New Roman" pitchFamily="18" charset="0"/>
                <a:ea typeface="Times New Roman"/>
                <a:cs typeface="Times New Roman" pitchFamily="18" charset="0"/>
              </a:rPr>
              <a:t>  </a:t>
            </a:r>
            <a:r>
              <a:rPr lang="en-US" dirty="0" err="1">
                <a:latin typeface="Times New Roman" pitchFamily="18" charset="0"/>
                <a:ea typeface="Times New Roman"/>
                <a:cs typeface="Times New Roman" pitchFamily="18" charset="0"/>
              </a:rPr>
              <a:t>peýdalanylmagyny</a:t>
            </a:r>
            <a:r>
              <a:rPr lang="en-US" dirty="0">
                <a:latin typeface="Times New Roman" pitchFamily="18" charset="0"/>
                <a:ea typeface="Times New Roman"/>
                <a:cs typeface="Times New Roman" pitchFamily="18" charset="0"/>
              </a:rPr>
              <a:t>;</a:t>
            </a:r>
            <a:endParaRPr lang="ru-RU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lvl="0">
              <a:buFont typeface="Times New Roman"/>
              <a:buChar char="-"/>
              <a:tabLst>
                <a:tab pos="715645" algn="l"/>
              </a:tabLst>
            </a:pPr>
            <a:r>
              <a:rPr lang="en-US" dirty="0" err="1">
                <a:latin typeface="Times New Roman" pitchFamily="18" charset="0"/>
                <a:ea typeface="Times New Roman"/>
                <a:cs typeface="Times New Roman" pitchFamily="18" charset="0"/>
              </a:rPr>
              <a:t>hereketli</a:t>
            </a:r>
            <a:r>
              <a:rPr lang="en-US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ea typeface="Times New Roman"/>
                <a:cs typeface="Times New Roman" pitchFamily="18" charset="0"/>
              </a:rPr>
              <a:t>düzümiň</a:t>
            </a:r>
            <a:r>
              <a:rPr lang="en-US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ea typeface="Times New Roman"/>
                <a:cs typeface="Times New Roman" pitchFamily="18" charset="0"/>
              </a:rPr>
              <a:t>rejeli</a:t>
            </a:r>
            <a:r>
              <a:rPr lang="en-US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ea typeface="Times New Roman"/>
                <a:cs typeface="Times New Roman" pitchFamily="18" charset="0"/>
              </a:rPr>
              <a:t>peýdalanylmagyny</a:t>
            </a:r>
            <a:r>
              <a:rPr lang="en-US" dirty="0">
                <a:latin typeface="Times New Roman" pitchFamily="18" charset="0"/>
                <a:ea typeface="Times New Roman"/>
                <a:cs typeface="Times New Roman" pitchFamily="18" charset="0"/>
              </a:rPr>
              <a:t>;</a:t>
            </a:r>
            <a:endParaRPr lang="ru-RU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lvl="0">
              <a:buFont typeface="Times New Roman"/>
              <a:buChar char="-"/>
              <a:tabLst>
                <a:tab pos="715645" algn="l"/>
              </a:tabLst>
            </a:pPr>
            <a:r>
              <a:rPr lang="en-US" dirty="0" err="1">
                <a:latin typeface="Times New Roman" pitchFamily="18" charset="0"/>
                <a:ea typeface="Times New Roman"/>
                <a:cs typeface="Times New Roman" pitchFamily="18" charset="0"/>
              </a:rPr>
              <a:t>lokomotiw</a:t>
            </a:r>
            <a:r>
              <a:rPr lang="en-US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ea typeface="Times New Roman"/>
                <a:cs typeface="Times New Roman" pitchFamily="18" charset="0"/>
              </a:rPr>
              <a:t>brigadalaryň</a:t>
            </a:r>
            <a:r>
              <a:rPr lang="en-US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ea typeface="Times New Roman"/>
                <a:cs typeface="Times New Roman" pitchFamily="18" charset="0"/>
              </a:rPr>
              <a:t>üznüksiz</a:t>
            </a:r>
            <a:r>
              <a:rPr lang="en-US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ea typeface="Times New Roman"/>
                <a:cs typeface="Times New Roman" pitchFamily="18" charset="0"/>
              </a:rPr>
              <a:t>işiniň</a:t>
            </a:r>
            <a:r>
              <a:rPr lang="en-US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ea typeface="Times New Roman"/>
                <a:cs typeface="Times New Roman" pitchFamily="18" charset="0"/>
              </a:rPr>
              <a:t>bellenilen</a:t>
            </a:r>
            <a:r>
              <a:rPr lang="en-US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ea typeface="Times New Roman"/>
                <a:cs typeface="Times New Roman" pitchFamily="18" charset="0"/>
              </a:rPr>
              <a:t>dowamlylygynyň</a:t>
            </a:r>
            <a:r>
              <a:rPr lang="en-US" dirty="0">
                <a:latin typeface="Times New Roman" pitchFamily="18" charset="0"/>
                <a:ea typeface="Times New Roman"/>
                <a:cs typeface="Times New Roman" pitchFamily="18" charset="0"/>
              </a:rPr>
              <a:t>  </a:t>
            </a:r>
            <a:r>
              <a:rPr lang="en-US" dirty="0" err="1">
                <a:latin typeface="Times New Roman" pitchFamily="18" charset="0"/>
                <a:ea typeface="Times New Roman"/>
                <a:cs typeface="Times New Roman" pitchFamily="18" charset="0"/>
              </a:rPr>
              <a:t>berjaý</a:t>
            </a:r>
            <a:r>
              <a:rPr lang="en-US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ea typeface="Times New Roman"/>
                <a:cs typeface="Times New Roman" pitchFamily="18" charset="0"/>
              </a:rPr>
              <a:t>edilmegini</a:t>
            </a:r>
            <a:r>
              <a:rPr lang="en-US" dirty="0">
                <a:latin typeface="Times New Roman" pitchFamily="18" charset="0"/>
                <a:ea typeface="Times New Roman"/>
                <a:cs typeface="Times New Roman" pitchFamily="18" charset="0"/>
              </a:rPr>
              <a:t>;</a:t>
            </a:r>
            <a:endParaRPr lang="ru-RU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lvl="0">
              <a:buFont typeface="Times New Roman"/>
              <a:buChar char="-"/>
              <a:tabLst>
                <a:tab pos="715645" algn="l"/>
              </a:tabLst>
            </a:pPr>
            <a:r>
              <a:rPr lang="en-US" dirty="0" err="1">
                <a:latin typeface="Times New Roman" pitchFamily="18" charset="0"/>
                <a:ea typeface="Times New Roman"/>
                <a:cs typeface="Times New Roman" pitchFamily="18" charset="0"/>
              </a:rPr>
              <a:t>ýoluň</a:t>
            </a:r>
            <a:r>
              <a:rPr lang="en-US" dirty="0">
                <a:latin typeface="Times New Roman" pitchFamily="18" charset="0"/>
                <a:ea typeface="Times New Roman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ea typeface="Times New Roman"/>
                <a:cs typeface="Times New Roman" pitchFamily="18" charset="0"/>
              </a:rPr>
              <a:t>desgalaryň</a:t>
            </a:r>
            <a:r>
              <a:rPr lang="en-US" dirty="0">
                <a:latin typeface="Times New Roman" pitchFamily="18" charset="0"/>
                <a:ea typeface="Times New Roman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ea typeface="Times New Roman"/>
                <a:cs typeface="Times New Roman" pitchFamily="18" charset="0"/>
              </a:rPr>
              <a:t>aragatnaşygyň</a:t>
            </a:r>
            <a:r>
              <a:rPr lang="en-US" dirty="0">
                <a:latin typeface="Times New Roman" pitchFamily="18" charset="0"/>
                <a:ea typeface="Times New Roman"/>
                <a:cs typeface="Times New Roman" pitchFamily="18" charset="0"/>
              </a:rPr>
              <a:t>  we </a:t>
            </a:r>
            <a:r>
              <a:rPr lang="en-US" dirty="0" err="1">
                <a:latin typeface="Times New Roman" pitchFamily="18" charset="0"/>
                <a:ea typeface="Times New Roman"/>
                <a:cs typeface="Times New Roman" pitchFamily="18" charset="0"/>
              </a:rPr>
              <a:t>elektrik</a:t>
            </a:r>
            <a:r>
              <a:rPr lang="en-US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ea typeface="Times New Roman"/>
                <a:cs typeface="Times New Roman" pitchFamily="18" charset="0"/>
              </a:rPr>
              <a:t>üpjünjiligiň</a:t>
            </a:r>
            <a:r>
              <a:rPr lang="en-US" dirty="0">
                <a:latin typeface="Times New Roman" pitchFamily="18" charset="0"/>
                <a:ea typeface="Times New Roman"/>
                <a:cs typeface="Times New Roman" pitchFamily="18" charset="0"/>
              </a:rPr>
              <a:t>  </a:t>
            </a:r>
            <a:r>
              <a:rPr lang="en-US" dirty="0" err="1">
                <a:latin typeface="Times New Roman" pitchFamily="18" charset="0"/>
                <a:ea typeface="Times New Roman"/>
                <a:cs typeface="Times New Roman" pitchFamily="18" charset="0"/>
              </a:rPr>
              <a:t>gurluşlaryny</a:t>
            </a:r>
            <a:r>
              <a:rPr lang="en-US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ea typeface="Times New Roman"/>
                <a:cs typeface="Times New Roman" pitchFamily="18" charset="0"/>
              </a:rPr>
              <a:t>gündelik</a:t>
            </a:r>
            <a:r>
              <a:rPr lang="en-US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ea typeface="Times New Roman"/>
                <a:cs typeface="Times New Roman" pitchFamily="18" charset="0"/>
              </a:rPr>
              <a:t>saklamak</a:t>
            </a:r>
            <a:r>
              <a:rPr lang="en-US" dirty="0">
                <a:latin typeface="Times New Roman" pitchFamily="18" charset="0"/>
                <a:ea typeface="Times New Roman"/>
                <a:cs typeface="Times New Roman" pitchFamily="18" charset="0"/>
              </a:rPr>
              <a:t> we </a:t>
            </a:r>
            <a:r>
              <a:rPr lang="en-US" dirty="0" err="1">
                <a:latin typeface="Times New Roman" pitchFamily="18" charset="0"/>
                <a:ea typeface="Times New Roman"/>
                <a:cs typeface="Times New Roman" pitchFamily="18" charset="0"/>
              </a:rPr>
              <a:t>abatlamak</a:t>
            </a:r>
            <a:r>
              <a:rPr lang="en-US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ea typeface="Times New Roman"/>
                <a:cs typeface="Times New Roman" pitchFamily="18" charset="0"/>
              </a:rPr>
              <a:t>boýunça</a:t>
            </a:r>
            <a:r>
              <a:rPr lang="en-US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ea typeface="Times New Roman"/>
                <a:cs typeface="Times New Roman" pitchFamily="18" charset="0"/>
              </a:rPr>
              <a:t>işleriň</a:t>
            </a:r>
            <a:r>
              <a:rPr lang="en-US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ea typeface="Times New Roman"/>
                <a:cs typeface="Times New Roman" pitchFamily="18" charset="0"/>
              </a:rPr>
              <a:t>geçirilmeginiň</a:t>
            </a:r>
            <a:r>
              <a:rPr lang="en-US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ea typeface="Times New Roman"/>
                <a:cs typeface="Times New Roman" pitchFamily="18" charset="0"/>
              </a:rPr>
              <a:t>mümkinçiligini</a:t>
            </a:r>
            <a:r>
              <a:rPr lang="en-US" dirty="0"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11400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332656"/>
            <a:ext cx="8712968" cy="6120680"/>
          </a:xfrm>
        </p:spPr>
        <p:txBody>
          <a:bodyPr/>
          <a:lstStyle/>
          <a:p>
            <a:pPr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 3.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Otly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hereketine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ýolbaşçylyk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       </a:t>
            </a:r>
            <a:r>
              <a:rPr lang="ru-RU" dirty="0" err="1">
                <a:latin typeface="Times New Roman" pitchFamily="18" charset="0"/>
                <a:ea typeface="Times New Roman"/>
                <a:cs typeface="Times New Roman" pitchFamily="18" charset="0"/>
              </a:rPr>
              <a:t>Ýolagçy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Times New Roman"/>
                <a:cs typeface="Times New Roman" pitchFamily="18" charset="0"/>
              </a:rPr>
              <a:t>gatnatmak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Times New Roman"/>
                <a:cs typeface="Times New Roman" pitchFamily="18" charset="0"/>
              </a:rPr>
              <a:t>we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Times New Roman"/>
                <a:cs typeface="Times New Roman" pitchFamily="18" charset="0"/>
              </a:rPr>
              <a:t>ýük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Times New Roman"/>
                <a:cs typeface="Times New Roman" pitchFamily="18" charset="0"/>
              </a:rPr>
              <a:t>daşamak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Times New Roman"/>
                <a:cs typeface="Times New Roman" pitchFamily="18" charset="0"/>
              </a:rPr>
              <a:t>meýilnamasyny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Times New Roman"/>
                <a:cs typeface="Times New Roman" pitchFamily="18" charset="0"/>
              </a:rPr>
              <a:t>ýerine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Times New Roman"/>
                <a:cs typeface="Times New Roman" pitchFamily="18" charset="0"/>
              </a:rPr>
              <a:t>ýetirmekde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ea typeface="Times New Roman"/>
                <a:cs typeface="Times New Roman" pitchFamily="18" charset="0"/>
              </a:rPr>
              <a:t>otly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Times New Roman"/>
                <a:cs typeface="Times New Roman" pitchFamily="18" charset="0"/>
              </a:rPr>
              <a:t>hereketini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Times New Roman"/>
                <a:cs typeface="Times New Roman" pitchFamily="18" charset="0"/>
              </a:rPr>
              <a:t>dolandyrmak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Times New Roman"/>
                <a:cs typeface="Times New Roman" pitchFamily="18" charset="0"/>
              </a:rPr>
              <a:t>üçin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Times New Roman"/>
                <a:cs typeface="Times New Roman" pitchFamily="18" charset="0"/>
              </a:rPr>
              <a:t>ýük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Times New Roman"/>
                <a:cs typeface="Times New Roman" pitchFamily="18" charset="0"/>
              </a:rPr>
              <a:t>daşamak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Times New Roman"/>
                <a:cs typeface="Times New Roman" pitchFamily="18" charset="0"/>
              </a:rPr>
              <a:t>gullugynyň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Times New Roman"/>
                <a:cs typeface="Times New Roman" pitchFamily="18" charset="0"/>
              </a:rPr>
              <a:t>işgärleri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Times New Roman"/>
                <a:cs typeface="Times New Roman" pitchFamily="18" charset="0"/>
              </a:rPr>
              <a:t>bilen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Times New Roman"/>
                <a:cs typeface="Times New Roman" pitchFamily="18" charset="0"/>
              </a:rPr>
              <a:t>beýleki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Times New Roman"/>
                <a:cs typeface="Times New Roman" pitchFamily="18" charset="0"/>
              </a:rPr>
              <a:t>gullugyň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Times New Roman"/>
                <a:cs typeface="Times New Roman" pitchFamily="18" charset="0"/>
              </a:rPr>
              <a:t>işgärleriniň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Times New Roman"/>
                <a:cs typeface="Times New Roman" pitchFamily="18" charset="0"/>
              </a:rPr>
              <a:t>hökmäni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Times New Roman"/>
                <a:cs typeface="Times New Roman" pitchFamily="18" charset="0"/>
              </a:rPr>
              <a:t>özara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Times New Roman"/>
                <a:cs typeface="Times New Roman" pitchFamily="18" charset="0"/>
              </a:rPr>
              <a:t>baglanşygy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Times New Roman"/>
                <a:cs typeface="Times New Roman" pitchFamily="18" charset="0"/>
              </a:rPr>
              <a:t>bolmaly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ea typeface="Times New Roman"/>
                <a:cs typeface="Times New Roman" pitchFamily="18" charset="0"/>
              </a:rPr>
              <a:t>Otly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Times New Roman"/>
                <a:cs typeface="Times New Roman" pitchFamily="18" charset="0"/>
              </a:rPr>
              <a:t>hereketini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Times New Roman"/>
                <a:cs typeface="Times New Roman" pitchFamily="18" charset="0"/>
              </a:rPr>
              <a:t>dolandyryş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Times New Roman"/>
                <a:cs typeface="Times New Roman" pitchFamily="18" charset="0"/>
              </a:rPr>
              <a:t>ulgamynda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Times New Roman"/>
                <a:cs typeface="Times New Roman" pitchFamily="18" charset="0"/>
              </a:rPr>
              <a:t>tehniki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Times New Roman"/>
                <a:cs typeface="Times New Roman" pitchFamily="18" charset="0"/>
              </a:rPr>
              <a:t>we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Times New Roman"/>
                <a:cs typeface="Times New Roman" pitchFamily="18" charset="0"/>
              </a:rPr>
              <a:t>operatiw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Times New Roman"/>
                <a:cs typeface="Times New Roman" pitchFamily="18" charset="0"/>
              </a:rPr>
              <a:t>işler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ea typeface="Times New Roman"/>
                <a:cs typeface="Times New Roman" pitchFamily="18" charset="0"/>
              </a:rPr>
              <a:t>daşamagy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Times New Roman"/>
                <a:cs typeface="Times New Roman" pitchFamily="18" charset="0"/>
              </a:rPr>
              <a:t>sazlaşdyrmak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ea typeface="Times New Roman"/>
                <a:cs typeface="Times New Roman" pitchFamily="18" charset="0"/>
              </a:rPr>
              <a:t>daşamak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Times New Roman"/>
                <a:cs typeface="Times New Roman" pitchFamily="18" charset="0"/>
              </a:rPr>
              <a:t>serişdeleri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ea typeface="Times New Roman"/>
                <a:cs typeface="Times New Roman" pitchFamily="18" charset="0"/>
              </a:rPr>
              <a:t>otly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Times New Roman"/>
                <a:cs typeface="Times New Roman" pitchFamily="18" charset="0"/>
              </a:rPr>
              <a:t>hereketine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Times New Roman"/>
                <a:cs typeface="Times New Roman" pitchFamily="18" charset="0"/>
              </a:rPr>
              <a:t>operatiw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Times New Roman"/>
                <a:cs typeface="Times New Roman" pitchFamily="18" charset="0"/>
              </a:rPr>
              <a:t>ýolbaşçylyk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ea typeface="Times New Roman"/>
                <a:cs typeface="Times New Roman" pitchFamily="18" charset="0"/>
              </a:rPr>
              <a:t>edilen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Times New Roman"/>
                <a:cs typeface="Times New Roman" pitchFamily="18" charset="0"/>
              </a:rPr>
              <a:t>işleri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Times New Roman"/>
                <a:cs typeface="Times New Roman" pitchFamily="18" charset="0"/>
              </a:rPr>
              <a:t>derňemek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Times New Roman"/>
                <a:cs typeface="Times New Roman" pitchFamily="18" charset="0"/>
              </a:rPr>
              <a:t>ulanmak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Times New Roman"/>
                <a:cs typeface="Times New Roman" pitchFamily="18" charset="0"/>
              </a:rPr>
              <a:t>işiniň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Times New Roman"/>
                <a:cs typeface="Times New Roman" pitchFamily="18" charset="0"/>
              </a:rPr>
              <a:t>meýilnamasynyň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Times New Roman"/>
                <a:cs typeface="Times New Roman" pitchFamily="18" charset="0"/>
              </a:rPr>
              <a:t>içine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Times New Roman"/>
                <a:cs typeface="Times New Roman" pitchFamily="18" charset="0"/>
              </a:rPr>
              <a:t>girýär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. </a:t>
            </a:r>
            <a:endParaRPr lang="ru-RU" sz="2800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26811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192688"/>
          </a:xfrm>
        </p:spPr>
        <p:txBody>
          <a:bodyPr>
            <a:normAutofit fontScale="85000" lnSpcReduction="20000"/>
          </a:bodyPr>
          <a:lstStyle/>
          <a:p>
            <a:pPr>
              <a:spcAft>
                <a:spcPts val="0"/>
              </a:spcAft>
            </a:pPr>
            <a:r>
              <a:rPr lang="ru-RU" dirty="0" err="1">
                <a:latin typeface="Times New Roman"/>
                <a:ea typeface="Times New Roman"/>
              </a:rPr>
              <a:t>Daşamak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meýilnamasyny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az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mukdarda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çykdaýjy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edip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ýerine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ýetirmek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üçin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demir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ýoluň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ähli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kärhanalaryny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ýeterlikli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wagonlar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we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lokomotiwler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bilen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üpjün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edip</a:t>
            </a:r>
            <a:r>
              <a:rPr lang="ru-RU" dirty="0">
                <a:latin typeface="Times New Roman"/>
                <a:ea typeface="Times New Roman"/>
              </a:rPr>
              <a:t>, </a:t>
            </a:r>
            <a:r>
              <a:rPr lang="ru-RU" dirty="0" err="1">
                <a:latin typeface="Times New Roman"/>
                <a:ea typeface="Times New Roman"/>
              </a:rPr>
              <a:t>olary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ýerlikli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peýdalanmagy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gurnamaly</a:t>
            </a:r>
            <a:r>
              <a:rPr lang="ru-RU" dirty="0">
                <a:latin typeface="Times New Roman"/>
                <a:ea typeface="Times New Roman"/>
              </a:rPr>
              <a:t>. </a:t>
            </a:r>
            <a:r>
              <a:rPr lang="ru-RU" dirty="0" err="1">
                <a:latin typeface="Times New Roman"/>
                <a:ea typeface="Times New Roman"/>
              </a:rPr>
              <a:t>Bu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ugurda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tehniki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hormalaşdyrmaga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demir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ýoluň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ulanmak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işlerinde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tehniki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hormalaşdyrmak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boýunça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bölüm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işleýär</a:t>
            </a:r>
            <a:r>
              <a:rPr lang="ru-RU" dirty="0">
                <a:latin typeface="Times New Roman"/>
                <a:ea typeface="Times New Roman"/>
              </a:rPr>
              <a:t>. </a:t>
            </a:r>
            <a:r>
              <a:rPr lang="en-US" dirty="0" err="1">
                <a:latin typeface="Times New Roman"/>
                <a:ea typeface="Times New Roman"/>
              </a:rPr>
              <a:t>Ol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lokomotiw</a:t>
            </a:r>
            <a:r>
              <a:rPr lang="en-US" dirty="0">
                <a:latin typeface="Times New Roman"/>
                <a:ea typeface="Times New Roman"/>
              </a:rPr>
              <a:t> we wagon </a:t>
            </a:r>
            <a:r>
              <a:rPr lang="en-US" dirty="0" err="1">
                <a:latin typeface="Times New Roman"/>
                <a:ea typeface="Times New Roman"/>
              </a:rPr>
              <a:t>parkynyň</a:t>
            </a:r>
            <a:r>
              <a:rPr lang="en-US" dirty="0">
                <a:latin typeface="Times New Roman"/>
                <a:ea typeface="Times New Roman"/>
              </a:rPr>
              <a:t>, san we </a:t>
            </a:r>
            <a:r>
              <a:rPr lang="en-US" dirty="0" err="1">
                <a:latin typeface="Times New Roman"/>
                <a:ea typeface="Times New Roman"/>
              </a:rPr>
              <a:t>hiliniň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görkezijisiniň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üstünde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işleýär</a:t>
            </a:r>
            <a:r>
              <a:rPr lang="en-US" dirty="0">
                <a:latin typeface="Times New Roman"/>
                <a:ea typeface="Times New Roman"/>
              </a:rPr>
              <a:t>. San </a:t>
            </a:r>
            <a:r>
              <a:rPr lang="en-US" dirty="0" err="1">
                <a:latin typeface="Times New Roman"/>
                <a:ea typeface="Times New Roman"/>
              </a:rPr>
              <a:t>görkezijisine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degişlileri</a:t>
            </a:r>
            <a:r>
              <a:rPr lang="en-US" dirty="0">
                <a:latin typeface="Times New Roman"/>
                <a:ea typeface="Times New Roman"/>
              </a:rPr>
              <a:t>: </a:t>
            </a:r>
            <a:r>
              <a:rPr lang="en-US" dirty="0" err="1">
                <a:latin typeface="Times New Roman"/>
                <a:ea typeface="Times New Roman"/>
              </a:rPr>
              <a:t>ýüklemek-düşürmek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möçberi</a:t>
            </a:r>
            <a:r>
              <a:rPr lang="en-US" dirty="0">
                <a:latin typeface="Times New Roman"/>
                <a:ea typeface="Times New Roman"/>
              </a:rPr>
              <a:t>, </a:t>
            </a:r>
            <a:r>
              <a:rPr lang="en-US" dirty="0" err="1">
                <a:latin typeface="Times New Roman"/>
                <a:ea typeface="Times New Roman"/>
              </a:rPr>
              <a:t>düşürilen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boş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wagonlary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tabşyrmak</a:t>
            </a:r>
            <a:r>
              <a:rPr lang="en-US" dirty="0">
                <a:latin typeface="Times New Roman"/>
                <a:ea typeface="Times New Roman"/>
              </a:rPr>
              <a:t> (</a:t>
            </a:r>
            <a:r>
              <a:rPr lang="en-US" dirty="0" err="1">
                <a:latin typeface="Times New Roman"/>
                <a:ea typeface="Times New Roman"/>
              </a:rPr>
              <a:t>ýümuşy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sazlaşdyrmak</a:t>
            </a:r>
            <a:r>
              <a:rPr lang="en-US" dirty="0">
                <a:latin typeface="Times New Roman"/>
                <a:ea typeface="Times New Roman"/>
              </a:rPr>
              <a:t>), </a:t>
            </a:r>
            <a:r>
              <a:rPr lang="en-US" dirty="0" err="1">
                <a:latin typeface="Times New Roman"/>
                <a:ea typeface="Times New Roman"/>
              </a:rPr>
              <a:t>serhetdeş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stansiýada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tabşyrylan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otly</a:t>
            </a:r>
            <a:r>
              <a:rPr lang="en-US" dirty="0">
                <a:latin typeface="Times New Roman"/>
                <a:ea typeface="Times New Roman"/>
              </a:rPr>
              <a:t> we wagon </a:t>
            </a:r>
            <a:r>
              <a:rPr lang="en-US" dirty="0" err="1">
                <a:latin typeface="Times New Roman"/>
                <a:ea typeface="Times New Roman"/>
              </a:rPr>
              <a:t>sany</a:t>
            </a:r>
            <a:r>
              <a:rPr lang="en-US" dirty="0">
                <a:latin typeface="Times New Roman"/>
                <a:ea typeface="Times New Roman"/>
              </a:rPr>
              <a:t> we </a:t>
            </a:r>
            <a:r>
              <a:rPr lang="en-US" dirty="0" err="1">
                <a:latin typeface="Times New Roman"/>
                <a:ea typeface="Times New Roman"/>
              </a:rPr>
              <a:t>başgalar</a:t>
            </a:r>
            <a:r>
              <a:rPr lang="en-US" dirty="0">
                <a:latin typeface="Times New Roman"/>
                <a:ea typeface="Times New Roman"/>
              </a:rPr>
              <a:t>; </a:t>
            </a:r>
            <a:r>
              <a:rPr lang="en-US" dirty="0" err="1">
                <a:latin typeface="Times New Roman"/>
                <a:ea typeface="Times New Roman"/>
              </a:rPr>
              <a:t>hil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görkezijisine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degişlileri</a:t>
            </a:r>
            <a:r>
              <a:rPr lang="en-US" dirty="0">
                <a:latin typeface="Times New Roman"/>
                <a:ea typeface="Times New Roman"/>
              </a:rPr>
              <a:t>; wagon </a:t>
            </a:r>
            <a:r>
              <a:rPr lang="en-US" dirty="0" err="1">
                <a:latin typeface="Times New Roman"/>
                <a:ea typeface="Times New Roman"/>
              </a:rPr>
              <a:t>aýlanşygy</a:t>
            </a:r>
            <a:r>
              <a:rPr lang="en-US" dirty="0">
                <a:latin typeface="Times New Roman"/>
                <a:ea typeface="Times New Roman"/>
              </a:rPr>
              <a:t> we </a:t>
            </a:r>
            <a:r>
              <a:rPr lang="en-US" dirty="0" err="1">
                <a:latin typeface="Times New Roman"/>
                <a:ea typeface="Times New Roman"/>
              </a:rPr>
              <a:t>gatnawy</a:t>
            </a:r>
            <a:r>
              <a:rPr lang="en-US" dirty="0">
                <a:latin typeface="Times New Roman"/>
                <a:ea typeface="Times New Roman"/>
              </a:rPr>
              <a:t>, </a:t>
            </a:r>
            <a:r>
              <a:rPr lang="en-US" dirty="0" err="1">
                <a:latin typeface="Times New Roman"/>
                <a:ea typeface="Times New Roman"/>
              </a:rPr>
              <a:t>boş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gatnawyň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koeffisenti</a:t>
            </a:r>
            <a:r>
              <a:rPr lang="en-US" dirty="0">
                <a:latin typeface="Times New Roman"/>
                <a:ea typeface="Times New Roman"/>
              </a:rPr>
              <a:t>, </a:t>
            </a:r>
            <a:r>
              <a:rPr lang="en-US" dirty="0" err="1">
                <a:latin typeface="Times New Roman"/>
                <a:ea typeface="Times New Roman"/>
              </a:rPr>
              <a:t>lokomotiw</a:t>
            </a:r>
            <a:r>
              <a:rPr lang="en-US" dirty="0">
                <a:latin typeface="Times New Roman"/>
                <a:ea typeface="Times New Roman"/>
              </a:rPr>
              <a:t> we wagon </a:t>
            </a:r>
            <a:r>
              <a:rPr lang="en-US" dirty="0" err="1">
                <a:latin typeface="Times New Roman"/>
                <a:ea typeface="Times New Roman"/>
              </a:rPr>
              <a:t>öndürijiligi</a:t>
            </a:r>
            <a:r>
              <a:rPr lang="en-US" dirty="0">
                <a:latin typeface="Times New Roman"/>
                <a:ea typeface="Times New Roman"/>
              </a:rPr>
              <a:t>, </a:t>
            </a:r>
            <a:r>
              <a:rPr lang="en-US" dirty="0" err="1">
                <a:latin typeface="Times New Roman"/>
                <a:ea typeface="Times New Roman"/>
              </a:rPr>
              <a:t>otly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hereketiniň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tizligini</a:t>
            </a:r>
            <a:r>
              <a:rPr lang="en-US" dirty="0">
                <a:latin typeface="Times New Roman"/>
                <a:ea typeface="Times New Roman"/>
              </a:rPr>
              <a:t> we </a:t>
            </a:r>
            <a:r>
              <a:rPr lang="en-US" dirty="0" err="1">
                <a:latin typeface="Times New Roman"/>
                <a:ea typeface="Times New Roman"/>
              </a:rPr>
              <a:t>başgalar</a:t>
            </a:r>
            <a:r>
              <a:rPr lang="en-US" dirty="0">
                <a:latin typeface="Times New Roman"/>
                <a:ea typeface="Times New Roman"/>
              </a:rPr>
              <a:t>. Her </a:t>
            </a:r>
            <a:r>
              <a:rPr lang="en-US" dirty="0" err="1">
                <a:latin typeface="Times New Roman"/>
                <a:ea typeface="Times New Roman"/>
              </a:rPr>
              <a:t>aýda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daşamak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meýilnamasy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boýunça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Demir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ýoluň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ulanmak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işlerinde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tehniki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hormalaşdyrmak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boýunça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bölümi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hereket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edýän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tehnologiki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işleriň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ýerine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ýetirilişine</a:t>
            </a:r>
            <a:r>
              <a:rPr lang="en-US" dirty="0">
                <a:latin typeface="Times New Roman"/>
                <a:ea typeface="Times New Roman"/>
              </a:rPr>
              <a:t>, </a:t>
            </a:r>
            <a:r>
              <a:rPr lang="en-US" dirty="0" err="1">
                <a:latin typeface="Times New Roman"/>
                <a:ea typeface="Times New Roman"/>
              </a:rPr>
              <a:t>otly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hereketiniň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tertibine</a:t>
            </a:r>
            <a:r>
              <a:rPr lang="en-US" dirty="0">
                <a:latin typeface="Times New Roman"/>
                <a:ea typeface="Times New Roman"/>
              </a:rPr>
              <a:t> we </a:t>
            </a:r>
            <a:r>
              <a:rPr lang="en-US" dirty="0" err="1">
                <a:latin typeface="Times New Roman"/>
                <a:ea typeface="Times New Roman"/>
              </a:rPr>
              <a:t>otly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düzülişiniň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meýilnamasyna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hasabat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berýär</a:t>
            </a:r>
            <a:r>
              <a:rPr lang="en-US" dirty="0">
                <a:latin typeface="Times New Roman"/>
                <a:ea typeface="Times New Roman"/>
              </a:rPr>
              <a:t>. </a:t>
            </a:r>
            <a:endParaRPr lang="ru-RU" sz="2800" dirty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632008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827</Words>
  <Application>Microsoft Office PowerPoint</Application>
  <PresentationFormat>Экран (4:3)</PresentationFormat>
  <Paragraphs>28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yusup</dc:creator>
  <cp:lastModifiedBy>yusup</cp:lastModifiedBy>
  <cp:revision>6</cp:revision>
  <dcterms:created xsi:type="dcterms:W3CDTF">2021-10-12T05:56:10Z</dcterms:created>
  <dcterms:modified xsi:type="dcterms:W3CDTF">2021-10-12T06:03:40Z</dcterms:modified>
</cp:coreProperties>
</file>