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0"/>
  </p:notesMasterIdLst>
  <p:sldIdLst>
    <p:sldId id="277" r:id="rId2"/>
    <p:sldId id="282" r:id="rId3"/>
    <p:sldId id="283" r:id="rId4"/>
    <p:sldId id="292" r:id="rId5"/>
    <p:sldId id="285" r:id="rId6"/>
    <p:sldId id="293" r:id="rId7"/>
    <p:sldId id="294" r:id="rId8"/>
    <p:sldId id="295" r:id="rId9"/>
  </p:sldIdLst>
  <p:sldSz cx="9144000" cy="6858000" type="screen4x3"/>
  <p:notesSz cx="6815138" cy="9952038"/>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Раздел по умолчанию" id="{C8564F6E-3314-472E-97CE-55551D867CF0}">
          <p14:sldIdLst>
            <p14:sldId id="277"/>
            <p14:sldId id="282"/>
            <p14:sldId id="283"/>
            <p14:sldId id="292"/>
            <p14:sldId id="285"/>
            <p14:sldId id="293"/>
            <p14:sldId id="294"/>
            <p14:sldId id="295"/>
          </p14:sldIdLst>
        </p14:section>
        <p14:section name="Раздел без заголовка" id="{459082D4-26FB-45CB-A4F5-64128ED420B7}">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Средний стиль 2 - акцент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D27102A9-8310-4765-A935-A1911B00CA55}" styleName="Светлый стиль 1 - акцент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9DCAF9ED-07DC-4A11-8D7F-57B35C25682E}" styleName="Средний стиль 1 - акцент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C083E6E3-FA7D-4D7B-A595-EF9225AFEA82}" styleName="Светлый стиль 1 - акцент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410" autoAdjust="0"/>
    <p:restoredTop sz="94675" autoAdjust="0"/>
  </p:normalViewPr>
  <p:slideViewPr>
    <p:cSldViewPr>
      <p:cViewPr varScale="1">
        <p:scale>
          <a:sx n="66" d="100"/>
          <a:sy n="66" d="100"/>
        </p:scale>
        <p:origin x="72" y="21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52750" cy="498475"/>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60800" y="0"/>
            <a:ext cx="2952750" cy="498475"/>
          </a:xfrm>
          <a:prstGeom prst="rect">
            <a:avLst/>
          </a:prstGeom>
        </p:spPr>
        <p:txBody>
          <a:bodyPr vert="horz" lIns="91440" tIns="45720" rIns="91440" bIns="45720" rtlCol="0"/>
          <a:lstStyle>
            <a:lvl1pPr algn="r">
              <a:defRPr sz="1200"/>
            </a:lvl1pPr>
          </a:lstStyle>
          <a:p>
            <a:fld id="{92FA5B75-9437-437C-A237-33793F159243}" type="datetimeFigureOut">
              <a:rPr lang="ru-RU" smtClean="0"/>
              <a:t>01.09.2021</a:t>
            </a:fld>
            <a:endParaRPr lang="ru-RU"/>
          </a:p>
        </p:txBody>
      </p:sp>
      <p:sp>
        <p:nvSpPr>
          <p:cNvPr id="4" name="Образ слайда 3"/>
          <p:cNvSpPr>
            <a:spLocks noGrp="1" noRot="1" noChangeAspect="1"/>
          </p:cNvSpPr>
          <p:nvPr>
            <p:ph type="sldImg" idx="2"/>
          </p:nvPr>
        </p:nvSpPr>
        <p:spPr>
          <a:xfrm>
            <a:off x="1168400" y="1244600"/>
            <a:ext cx="4478338" cy="3357563"/>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1038" y="4789488"/>
            <a:ext cx="5453062" cy="39179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9453563"/>
            <a:ext cx="2952750" cy="498475"/>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60800" y="9453563"/>
            <a:ext cx="2952750" cy="498475"/>
          </a:xfrm>
          <a:prstGeom prst="rect">
            <a:avLst/>
          </a:prstGeom>
        </p:spPr>
        <p:txBody>
          <a:bodyPr vert="horz" lIns="91440" tIns="45720" rIns="91440" bIns="45720" rtlCol="0" anchor="b"/>
          <a:lstStyle>
            <a:lvl1pPr algn="r">
              <a:defRPr sz="1200"/>
            </a:lvl1pPr>
          </a:lstStyle>
          <a:p>
            <a:fld id="{2317268C-5B7E-4CFE-B6FD-3ECC257F3020}" type="slidenum">
              <a:rPr lang="ru-RU" smtClean="0"/>
              <a:t>‹#›</a:t>
            </a:fld>
            <a:endParaRPr lang="ru-RU"/>
          </a:p>
        </p:txBody>
      </p:sp>
    </p:spTree>
    <p:extLst>
      <p:ext uri="{BB962C8B-B14F-4D97-AF65-F5344CB8AC3E}">
        <p14:creationId xmlns:p14="http://schemas.microsoft.com/office/powerpoint/2010/main" val="41547385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2">
        <a:schemeClr val="bg1"/>
      </p:bgRef>
    </p:bg>
    <p:spTree>
      <p:nvGrpSpPr>
        <p:cNvPr id="1" name=""/>
        <p:cNvGrpSpPr/>
        <p:nvPr/>
      </p:nvGrpSpPr>
      <p:grpSpPr>
        <a:xfrm>
          <a:off x="0" y="0"/>
          <a:ext cx="0" cy="0"/>
          <a:chOff x="0" y="0"/>
          <a:chExt cx="0" cy="0"/>
        </a:xfrm>
      </p:grpSpPr>
      <p:sp>
        <p:nvSpPr>
          <p:cNvPr id="8" name="Прямоугольник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Прямая соединительная линия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p>
            <a:endParaRPr kumimoji="0" lang="en-US"/>
          </a:p>
        </p:txBody>
      </p:sp>
      <p:sp>
        <p:nvSpPr>
          <p:cNvPr id="12" name="Заголовок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ru-RU" smtClean="0"/>
              <a:t>Образец заголовка</a:t>
            </a:r>
            <a:endParaRPr kumimoji="0" lang="en-US"/>
          </a:p>
        </p:txBody>
      </p:sp>
      <p:sp>
        <p:nvSpPr>
          <p:cNvPr id="25" name="Подзаголовок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31" name="Дата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B4C71EC6-210F-42DE-9C53-41977AD35B3D}" type="datetimeFigureOut">
              <a:rPr lang="ru-RU" smtClean="0"/>
              <a:pPr/>
              <a:t>01.09.2021</a:t>
            </a:fld>
            <a:endParaRPr lang="ru-RU"/>
          </a:p>
        </p:txBody>
      </p:sp>
      <p:sp>
        <p:nvSpPr>
          <p:cNvPr id="18" name="Нижний колонтитул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ru-RU"/>
          </a:p>
        </p:txBody>
      </p:sp>
      <p:sp>
        <p:nvSpPr>
          <p:cNvPr id="29" name="Номер слайда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B19B0651-EE4F-4900-A07F-96A6BFA9D0F0}"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pPr/>
              <a:t>01.09.2021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53200" y="274955"/>
            <a:ext cx="1524000" cy="5851525"/>
          </a:xfrm>
        </p:spPr>
        <p:txBody>
          <a:bodyPr vert="eaVert" ancho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42"/>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a:xfrm>
            <a:off x="4242816" y="6557946"/>
            <a:ext cx="2002464" cy="226902"/>
          </a:xfrm>
        </p:spPr>
        <p:txBody>
          <a:bodyPr/>
          <a:lstStyle/>
          <a:p>
            <a:fld id="{B4C71EC6-210F-42DE-9C53-41977AD35B3D}" type="datetimeFigureOut">
              <a:rPr lang="ru-RU" smtClean="0"/>
              <a:pPr/>
              <a:t>01.09.2021</a:t>
            </a:fld>
            <a:endParaRPr lang="ru-RU"/>
          </a:p>
        </p:txBody>
      </p:sp>
      <p:sp>
        <p:nvSpPr>
          <p:cNvPr id="5" name="Нижний колонтитул 4"/>
          <p:cNvSpPr>
            <a:spLocks noGrp="1"/>
          </p:cNvSpPr>
          <p:nvPr>
            <p:ph type="ftr" sz="quarter" idx="11"/>
          </p:nvPr>
        </p:nvSpPr>
        <p:spPr>
          <a:xfrm>
            <a:off x="457200" y="6556248"/>
            <a:ext cx="3657600" cy="228600"/>
          </a:xfrm>
        </p:spPr>
        <p:txBody>
          <a:bodyPr/>
          <a:lstStyle/>
          <a:p>
            <a:endParaRPr lang="ru-RU"/>
          </a:p>
        </p:txBody>
      </p:sp>
      <p:sp>
        <p:nvSpPr>
          <p:cNvPr id="6" name="Номер слайда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B19B0651-EE4F-4900-A07F-96A6BFA9D0F0}"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Объект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pPr/>
              <a:t>01.09.2021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B4C71EC6-210F-42DE-9C53-41977AD35B3D}" type="datetimeFigureOut">
              <a:rPr lang="ru-RU" smtClean="0"/>
              <a:pPr/>
              <a:t>01.09.2021</a:t>
            </a:fld>
            <a:endParaRPr lang="ru-RU"/>
          </a:p>
        </p:txBody>
      </p:sp>
      <p:sp>
        <p:nvSpPr>
          <p:cNvPr id="5" name="Нижний колонтитул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ru-RU"/>
          </a:p>
        </p:txBody>
      </p:sp>
      <p:sp>
        <p:nvSpPr>
          <p:cNvPr id="6" name="Номер слайда 5"/>
          <p:cNvSpPr>
            <a:spLocks noGrp="1"/>
          </p:cNvSpPr>
          <p:nvPr>
            <p:ph type="sldNum" sz="quarter" idx="12"/>
          </p:nvPr>
        </p:nvSpPr>
        <p:spPr>
          <a:xfrm>
            <a:off x="6733952" y="6555112"/>
            <a:ext cx="588336" cy="228600"/>
          </a:xfrm>
        </p:spPr>
        <p:txBody>
          <a:bodyPr/>
          <a:lstStyle/>
          <a:p>
            <a:fld id="{B19B0651-EE4F-4900-A07F-96A6BFA9D0F0}"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p>
            <a:r>
              <a:rPr kumimoji="0" lang="ru-RU" smtClean="0"/>
              <a:t>Образец заголовка</a:t>
            </a:r>
            <a:endParaRPr kumimoji="0" lang="en-US"/>
          </a:p>
        </p:txBody>
      </p:sp>
      <p:sp>
        <p:nvSpPr>
          <p:cNvPr id="3" name="Объект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Объект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B4C71EC6-210F-42DE-9C53-41977AD35B3D}" type="datetimeFigureOut">
              <a:rPr lang="ru-RU" smtClean="0"/>
              <a:pPr/>
              <a:t>01.09.2021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nchor="b"/>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Объект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Объект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B4C71EC6-210F-42DE-9C53-41977AD35B3D}" type="datetimeFigureOut">
              <a:rPr lang="ru-RU" smtClean="0"/>
              <a:pPr/>
              <a:t>01.09.2021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B4C71EC6-210F-42DE-9C53-41977AD35B3D}" type="datetimeFigureOut">
              <a:rPr lang="ru-RU" smtClean="0"/>
              <a:pPr/>
              <a:t>01.09.2021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solidFill>
                  <a:schemeClr val="tx2"/>
                </a:solidFill>
              </a:defRPr>
            </a:lvl1pPr>
            <a:extLst/>
          </a:lstStyle>
          <a:p>
            <a:fld id="{B4C71EC6-210F-42DE-9C53-41977AD35B3D}" type="datetimeFigureOut">
              <a:rPr lang="ru-RU" smtClean="0"/>
              <a:pPr/>
              <a:t>01.09.2021</a:t>
            </a:fld>
            <a:endParaRPr lang="ru-RU"/>
          </a:p>
        </p:txBody>
      </p:sp>
      <p:sp>
        <p:nvSpPr>
          <p:cNvPr id="3" name="Нижний колонтитул 2"/>
          <p:cNvSpPr>
            <a:spLocks noGrp="1"/>
          </p:cNvSpPr>
          <p:nvPr>
            <p:ph type="ftr" sz="quarter" idx="11"/>
          </p:nvPr>
        </p:nvSpPr>
        <p:spPr/>
        <p:txBody>
          <a:bodyPr/>
          <a:lstStyle>
            <a:lvl1pPr>
              <a:defRPr>
                <a:solidFill>
                  <a:schemeClr val="tx2"/>
                </a:solidFill>
              </a:defRPr>
            </a:lvl1pPr>
            <a:extLst/>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Объект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B4C71EC6-210F-42DE-9C53-41977AD35B3D}" type="datetimeFigureOut">
              <a:rPr lang="ru-RU" smtClean="0"/>
              <a:pPr/>
              <a:t>01.09.2021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2"/>
      </p:bgRef>
    </p:bg>
    <p:spTree>
      <p:nvGrpSpPr>
        <p:cNvPr id="1" name=""/>
        <p:cNvGrpSpPr/>
        <p:nvPr/>
      </p:nvGrpSpPr>
      <p:grpSpPr>
        <a:xfrm>
          <a:off x="0" y="0"/>
          <a:ext cx="0" cy="0"/>
          <a:chOff x="0" y="0"/>
          <a:chExt cx="0" cy="0"/>
        </a:xfrm>
      </p:grpSpPr>
      <p:sp>
        <p:nvSpPr>
          <p:cNvPr id="8" name="Прямоугольник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Прямоугольник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Заголовок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ru-RU" smtClean="0"/>
              <a:t>Образец заголовка</a:t>
            </a:r>
            <a:endParaRPr kumimoji="0" lang="en-US" dirty="0"/>
          </a:p>
        </p:txBody>
      </p:sp>
      <p:sp>
        <p:nvSpPr>
          <p:cNvPr id="4" name="Текст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pPr/>
              <a:t>01.09.2021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pPr/>
              <a:t>‹#›</a:t>
            </a:fld>
            <a:endParaRPr lang="ru-RU"/>
          </a:p>
        </p:txBody>
      </p:sp>
      <p:sp>
        <p:nvSpPr>
          <p:cNvPr id="10" name="Рисунок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ru-RU" smtClean="0"/>
              <a:t>Вставка рисунка</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Прямоугольник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Заголовок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p>
            <a:r>
              <a:rPr kumimoji="0" lang="ru-RU" smtClean="0"/>
              <a:t>Образец заголовка</a:t>
            </a:r>
            <a:endParaRPr kumimoji="0" lang="en-US"/>
          </a:p>
        </p:txBody>
      </p:sp>
      <p:sp>
        <p:nvSpPr>
          <p:cNvPr id="31" name="Текст 30"/>
          <p:cNvSpPr>
            <a:spLocks noGrp="1"/>
          </p:cNvSpPr>
          <p:nvPr>
            <p:ph type="body" idx="1"/>
          </p:nvPr>
        </p:nvSpPr>
        <p:spPr>
          <a:xfrm>
            <a:off x="457200" y="1609416"/>
            <a:ext cx="7239000" cy="484632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7" name="Дата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B4C71EC6-210F-42DE-9C53-41977AD35B3D}" type="datetimeFigureOut">
              <a:rPr lang="ru-RU" smtClean="0"/>
              <a:pPr/>
              <a:t>01.09.2021</a:t>
            </a:fld>
            <a:endParaRPr lang="ru-RU"/>
          </a:p>
        </p:txBody>
      </p:sp>
      <p:sp>
        <p:nvSpPr>
          <p:cNvPr id="4" name="Нижний колонтитул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ru-RU"/>
          </a:p>
        </p:txBody>
      </p:sp>
      <p:sp>
        <p:nvSpPr>
          <p:cNvPr id="16" name="Номер слайда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B19B0651-EE4F-4900-A07F-96A6BFA9D0F0}"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467544" y="764704"/>
            <a:ext cx="7488832" cy="4007764"/>
          </a:xfrm>
          <a:prstGeom prst="rect">
            <a:avLst/>
          </a:prstGeom>
        </p:spPr>
        <p:txBody>
          <a:bodyPr wrap="square">
            <a:spAutoFit/>
          </a:bodyPr>
          <a:lstStyle/>
          <a:p>
            <a:pPr marL="923925" indent="-914400" algn="ctr">
              <a:lnSpc>
                <a:spcPct val="115000"/>
              </a:lnSpc>
              <a:spcBef>
                <a:spcPts val="100"/>
              </a:spcBef>
              <a:spcAft>
                <a:spcPts val="100"/>
              </a:spcAft>
            </a:pPr>
            <a:r>
              <a:rPr lang="ru-RU" sz="2800" b="1" dirty="0">
                <a:latin typeface="Times New Roman" panose="02020603050405020304" pitchFamily="18" charset="0"/>
                <a:ea typeface="Calibri" panose="020F0502020204030204" pitchFamily="34" charset="0"/>
                <a:cs typeface="Times New Roman" panose="02020603050405020304" pitchFamily="18" charset="0"/>
              </a:rPr>
              <a:t>TEMA 1: </a:t>
            </a:r>
            <a:r>
              <a:rPr lang="sq-AL" sz="28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ZÄHMETI KADALAŞDYRMAGYŇ  MAKSADY WE WEZIPELERI</a:t>
            </a:r>
            <a:endParaRPr lang="ru-RU" sz="2800" dirty="0">
              <a:latin typeface="Times New Roman" panose="02020603050405020304" pitchFamily="18" charset="0"/>
              <a:ea typeface="Calibri" panose="020F0502020204030204" pitchFamily="34" charset="0"/>
              <a:cs typeface="Times New Roman" panose="02020603050405020304" pitchFamily="18" charset="0"/>
            </a:endParaRPr>
          </a:p>
          <a:p>
            <a:pPr marL="923925" indent="-914400" algn="ctr">
              <a:lnSpc>
                <a:spcPct val="115000"/>
              </a:lnSpc>
              <a:spcBef>
                <a:spcPts val="100"/>
              </a:spcBef>
              <a:spcAft>
                <a:spcPts val="100"/>
              </a:spcAft>
            </a:pPr>
            <a:r>
              <a:rPr lang="sq-AL" sz="28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endParaRPr lang="ru-RU" sz="2800" dirty="0">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15000"/>
              </a:lnSpc>
              <a:spcBef>
                <a:spcPts val="100"/>
              </a:spcBef>
              <a:spcAft>
                <a:spcPts val="100"/>
              </a:spcAft>
              <a:buFont typeface="+mj-lt"/>
              <a:buAutoNum type="arabicPeriod"/>
              <a:tabLst>
                <a:tab pos="66675" algn="l"/>
                <a:tab pos="156210" algn="l"/>
              </a:tabLst>
            </a:pPr>
            <a:r>
              <a:rPr lang="ru-RU" sz="2800" b="1" dirty="0">
                <a:latin typeface="Times New Roman" panose="02020603050405020304" pitchFamily="18" charset="0"/>
                <a:ea typeface="Calibri" panose="020F0502020204030204" pitchFamily="34" charset="0"/>
                <a:cs typeface="Times New Roman" panose="02020603050405020304" pitchFamily="18" charset="0"/>
              </a:rPr>
              <a:t> Z</a:t>
            </a:r>
            <a:r>
              <a:rPr lang="tr-TR" sz="2800" b="1" dirty="0">
                <a:latin typeface="Times New Roman" panose="02020603050405020304" pitchFamily="18" charset="0"/>
                <a:ea typeface="Calibri" panose="020F0502020204030204" pitchFamily="34" charset="0"/>
                <a:cs typeface="Times New Roman" panose="02020603050405020304" pitchFamily="18" charset="0"/>
              </a:rPr>
              <a:t>ähmeti </a:t>
            </a:r>
            <a:r>
              <a:rPr lang="en-US" sz="2800" b="1" dirty="0" err="1">
                <a:latin typeface="Times New Roman" panose="02020603050405020304" pitchFamily="18" charset="0"/>
                <a:ea typeface="Calibri" panose="020F0502020204030204" pitchFamily="34" charset="0"/>
                <a:cs typeface="Times New Roman" panose="02020603050405020304" pitchFamily="18" charset="0"/>
              </a:rPr>
              <a:t>tehniki</a:t>
            </a:r>
            <a:r>
              <a:rPr lang="en-US" sz="2800" b="1" dirty="0">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latin typeface="Times New Roman" panose="02020603050405020304" pitchFamily="18" charset="0"/>
                <a:ea typeface="Calibri" panose="020F0502020204030204" pitchFamily="34" charset="0"/>
                <a:cs typeface="Times New Roman" panose="02020603050405020304" pitchFamily="18" charset="0"/>
              </a:rPr>
              <a:t>kadalaşdyrmagyň</a:t>
            </a:r>
            <a:r>
              <a:rPr lang="tr-TR" sz="2800" b="1" dirty="0">
                <a:latin typeface="Times New Roman" panose="02020603050405020304" pitchFamily="18" charset="0"/>
                <a:ea typeface="Calibri" panose="020F0502020204030204" pitchFamily="34" charset="0"/>
                <a:cs typeface="Times New Roman" panose="02020603050405020304" pitchFamily="18" charset="0"/>
              </a:rPr>
              <a:t> maksady we meseleleri</a:t>
            </a:r>
            <a:r>
              <a:rPr lang="ru-RU" sz="2800" b="1" dirty="0">
                <a:latin typeface="Times New Roman" panose="02020603050405020304" pitchFamily="18" charset="0"/>
                <a:ea typeface="Calibri" panose="020F0502020204030204" pitchFamily="34" charset="0"/>
                <a:cs typeface="Times New Roman" panose="02020603050405020304" pitchFamily="18" charset="0"/>
              </a:rPr>
              <a:t>.</a:t>
            </a:r>
            <a:endParaRPr lang="ru-RU" sz="2800" dirty="0">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15000"/>
              </a:lnSpc>
              <a:spcBef>
                <a:spcPts val="100"/>
              </a:spcBef>
              <a:spcAft>
                <a:spcPts val="100"/>
              </a:spcAft>
              <a:buFont typeface="+mj-lt"/>
              <a:buAutoNum type="arabicPeriod"/>
              <a:tabLst>
                <a:tab pos="66675" algn="l"/>
                <a:tab pos="156210" algn="l"/>
              </a:tabLst>
            </a:pPr>
            <a:r>
              <a:rPr lang="tr-TR" sz="2800" b="1" dirty="0">
                <a:latin typeface="Times New Roman" panose="02020603050405020304" pitchFamily="18" charset="0"/>
                <a:ea typeface="Calibri" panose="020F0502020204030204" pitchFamily="34" charset="0"/>
                <a:cs typeface="Times New Roman" panose="02020603050405020304" pitchFamily="18" charset="0"/>
              </a:rPr>
              <a:t>Zähmeti kadalaşdyrmagyň esasy ýörelgeleri</a:t>
            </a:r>
            <a:r>
              <a:rPr lang="ru-RU" sz="2800" b="1" dirty="0">
                <a:latin typeface="Times New Roman" panose="02020603050405020304" pitchFamily="18" charset="0"/>
                <a:ea typeface="Calibri" panose="020F0502020204030204" pitchFamily="34" charset="0"/>
                <a:cs typeface="Times New Roman" panose="02020603050405020304" pitchFamily="18" charset="0"/>
              </a:rPr>
              <a:t>.</a:t>
            </a:r>
            <a:endParaRPr lang="ru-RU" sz="2800" dirty="0">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15000"/>
              </a:lnSpc>
              <a:spcBef>
                <a:spcPts val="100"/>
              </a:spcBef>
              <a:spcAft>
                <a:spcPts val="100"/>
              </a:spcAft>
              <a:buFont typeface="+mj-lt"/>
              <a:buAutoNum type="arabicPeriod"/>
              <a:tabLst>
                <a:tab pos="66675" algn="l"/>
                <a:tab pos="156210" algn="l"/>
              </a:tabLst>
            </a:pPr>
            <a:r>
              <a:rPr lang="tr-TR" sz="2800" b="1" dirty="0">
                <a:latin typeface="Times New Roman" panose="02020603050405020304" pitchFamily="18" charset="0"/>
                <a:ea typeface="Calibri" panose="020F0502020204030204" pitchFamily="34" charset="0"/>
                <a:cs typeface="Times New Roman" panose="02020603050405020304" pitchFamily="18" charset="0"/>
              </a:rPr>
              <a:t>Zähmeti kadalaşdyrmagyň usullary</a:t>
            </a:r>
            <a:r>
              <a:rPr lang="ru-RU" sz="2800" b="1" dirty="0">
                <a:latin typeface="Times New Roman" panose="02020603050405020304" pitchFamily="18" charset="0"/>
                <a:ea typeface="Calibri" panose="020F0502020204030204" pitchFamily="34" charset="0"/>
                <a:cs typeface="Times New Roman" panose="02020603050405020304" pitchFamily="18" charset="0"/>
              </a:rPr>
              <a:t>.</a:t>
            </a:r>
            <a:endParaRPr lang="ru-RU" sz="28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Bef>
                <a:spcPts val="100"/>
              </a:spcBef>
              <a:spcAft>
                <a:spcPts val="100"/>
              </a:spcAft>
              <a:tabLst>
                <a:tab pos="66675" algn="l"/>
                <a:tab pos="156210" algn="l"/>
              </a:tabLst>
            </a:pPr>
            <a:r>
              <a:rPr lang="ru-RU" b="1" dirty="0">
                <a:latin typeface="Times New Roman" panose="02020603050405020304" pitchFamily="18" charset="0"/>
                <a:ea typeface="Calibri" panose="020F0502020204030204" pitchFamily="34" charset="0"/>
                <a:cs typeface="Times New Roman" panose="02020603050405020304" pitchFamily="18" charset="0"/>
              </a:rPr>
              <a:t> </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0919397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07504" y="188640"/>
            <a:ext cx="8136904" cy="6832640"/>
          </a:xfrm>
          <a:prstGeom prst="rect">
            <a:avLst/>
          </a:prstGeom>
        </p:spPr>
        <p:txBody>
          <a:bodyPr wrap="square">
            <a:spAutoFit/>
          </a:bodyPr>
          <a:lstStyle/>
          <a:p>
            <a:r>
              <a:rPr lang="ru-RU" sz="2000" b="1" dirty="0">
                <a:latin typeface="Times New Roman" panose="02020603050405020304" pitchFamily="18" charset="0"/>
                <a:cs typeface="Times New Roman" panose="02020603050405020304" pitchFamily="18" charset="0"/>
              </a:rPr>
              <a:t>1.</a:t>
            </a:r>
            <a:r>
              <a:rPr lang="tr-TR" sz="2000" b="1" dirty="0">
                <a:latin typeface="Times New Roman" panose="02020603050405020304" pitchFamily="18" charset="0"/>
                <a:cs typeface="Times New Roman" panose="02020603050405020304" pitchFamily="18" charset="0"/>
              </a:rPr>
              <a:t> Zähmeti</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tehniki</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kadalaşdyrmagyň</a:t>
            </a:r>
            <a:r>
              <a:rPr lang="tr-TR" sz="2000" b="1" dirty="0">
                <a:latin typeface="Times New Roman" panose="02020603050405020304" pitchFamily="18" charset="0"/>
                <a:cs typeface="Times New Roman" panose="02020603050405020304" pitchFamily="18" charset="0"/>
              </a:rPr>
              <a:t> maksady we  meseleleri.</a:t>
            </a:r>
            <a:endParaRPr lang="ru-RU" sz="2000" dirty="0">
              <a:latin typeface="Times New Roman" panose="02020603050405020304" pitchFamily="18" charset="0"/>
              <a:cs typeface="Times New Roman" panose="02020603050405020304" pitchFamily="18" charset="0"/>
            </a:endParaRPr>
          </a:p>
          <a:p>
            <a:r>
              <a:rPr lang="tr-TR" sz="2000" b="1" dirty="0">
                <a:latin typeface="Times New Roman" panose="02020603050405020304" pitchFamily="18" charset="0"/>
                <a:cs typeface="Times New Roman" panose="02020603050405020304" pitchFamily="18" charset="0"/>
              </a:rPr>
              <a:t> </a:t>
            </a:r>
            <a:endParaRPr lang="ru-RU" sz="2000" dirty="0">
              <a:latin typeface="Times New Roman" panose="02020603050405020304" pitchFamily="18" charset="0"/>
              <a:cs typeface="Times New Roman" panose="02020603050405020304" pitchFamily="18" charset="0"/>
            </a:endParaRPr>
          </a:p>
          <a:p>
            <a:r>
              <a:rPr lang="sq-AL" sz="2000" b="1" i="1" dirty="0">
                <a:latin typeface="Times New Roman" panose="02020603050405020304" pitchFamily="18" charset="0"/>
                <a:cs typeface="Times New Roman" panose="02020603050405020304" pitchFamily="18" charset="0"/>
              </a:rPr>
              <a:t>Zähmet </a:t>
            </a:r>
            <a:r>
              <a:rPr lang="sq-AL" sz="2000" i="1" dirty="0">
                <a:latin typeface="Times New Roman" panose="02020603050405020304" pitchFamily="18" charset="0"/>
                <a:cs typeface="Times New Roman" panose="02020603050405020304" pitchFamily="18" charset="0"/>
              </a:rPr>
              <a:t>– munuň özi adamzadyň ýaşaýşy üçin zerur bolan maddy nygmatlary öndürmek maksady bilen alyp barýan işiniň jemidir.</a:t>
            </a:r>
            <a:endParaRPr lang="ru-RU" sz="2000" dirty="0">
              <a:latin typeface="Times New Roman" panose="02020603050405020304" pitchFamily="18" charset="0"/>
              <a:cs typeface="Times New Roman" panose="02020603050405020304" pitchFamily="18" charset="0"/>
            </a:endParaRPr>
          </a:p>
          <a:p>
            <a:r>
              <a:rPr lang="sq-AL" sz="2000" dirty="0">
                <a:latin typeface="Times New Roman" panose="02020603050405020304" pitchFamily="18" charset="0"/>
                <a:cs typeface="Times New Roman" panose="02020603050405020304" pitchFamily="18" charset="0"/>
              </a:rPr>
              <a:t>Önümçiligiň hemme ýönekeý pursatlary bolan zähmetiň predmeti, zähmetiň serişdesi we işçi güýjüni ulanmak – bu iki görnüşdä</a:t>
            </a:r>
            <a:r>
              <a:rPr lang="ru-RU" sz="2000" dirty="0" err="1">
                <a:latin typeface="Times New Roman" panose="02020603050405020304" pitchFamily="18" charset="0"/>
                <a:cs typeface="Times New Roman" panose="02020603050405020304" pitchFamily="18" charset="0"/>
              </a:rPr>
              <a:t>ki</a:t>
            </a:r>
            <a:r>
              <a:rPr lang="sq-AL" sz="2000" dirty="0">
                <a:latin typeface="Times New Roman" panose="02020603050405020304" pitchFamily="18" charset="0"/>
                <a:cs typeface="Times New Roman" panose="02020603050405020304" pitchFamily="18" charset="0"/>
              </a:rPr>
              <a:t> zähmetdir: maddylaşdyrlan we janly zähmet.</a:t>
            </a:r>
            <a:endParaRPr lang="ru-RU" sz="2000" dirty="0">
              <a:latin typeface="Times New Roman" panose="02020603050405020304" pitchFamily="18" charset="0"/>
              <a:cs typeface="Times New Roman" panose="02020603050405020304" pitchFamily="18" charset="0"/>
            </a:endParaRPr>
          </a:p>
          <a:p>
            <a:r>
              <a:rPr lang="sq-AL" sz="2000" b="1" i="1" dirty="0">
                <a:latin typeface="Times New Roman" panose="02020603050405020304" pitchFamily="18" charset="0"/>
                <a:cs typeface="Times New Roman" panose="02020603050405020304" pitchFamily="18" charset="0"/>
              </a:rPr>
              <a:t>Maddylaşdyrlan</a:t>
            </a:r>
            <a:r>
              <a:rPr lang="sq-AL" sz="2000" dirty="0">
                <a:latin typeface="Times New Roman" panose="02020603050405020304" pitchFamily="18" charset="0"/>
                <a:cs typeface="Times New Roman" panose="02020603050405020304" pitchFamily="18" charset="0"/>
              </a:rPr>
              <a:t>, ýagny çig maly almaklyga, materiallary, maşynlary, kömek</a:t>
            </a:r>
            <a:r>
              <a:rPr lang="ru-RU" sz="2000" dirty="0">
                <a:latin typeface="Times New Roman" panose="02020603050405020304" pitchFamily="18" charset="0"/>
                <a:cs typeface="Times New Roman" panose="02020603050405020304" pitchFamily="18" charset="0"/>
              </a:rPr>
              <a:t>ç</a:t>
            </a:r>
            <a:r>
              <a:rPr lang="sq-AL" sz="2000" dirty="0">
                <a:latin typeface="Times New Roman" panose="02020603050405020304" pitchFamily="18" charset="0"/>
                <a:cs typeface="Times New Roman" panose="02020603050405020304" pitchFamily="18" charset="0"/>
              </a:rPr>
              <a:t>i enjamlary, gurallary öndürmeklige, jaýlaryň we desgalaryň gurluşygyna öň siňdirilen zähmet, önümçiligiň tehniki-tehnologiki mümkünçiligini häsiýetlendirýän zähmetiň toplumyny emele getirýär.</a:t>
            </a:r>
            <a:endParaRPr lang="ru-RU" sz="2000" dirty="0">
              <a:latin typeface="Times New Roman" panose="02020603050405020304" pitchFamily="18" charset="0"/>
              <a:cs typeface="Times New Roman" panose="02020603050405020304" pitchFamily="18" charset="0"/>
            </a:endParaRPr>
          </a:p>
          <a:p>
            <a:r>
              <a:rPr lang="sq-AL" sz="2000" dirty="0">
                <a:latin typeface="Times New Roman" panose="02020603050405020304" pitchFamily="18" charset="0"/>
                <a:cs typeface="Times New Roman" panose="02020603050405020304" pitchFamily="18" charset="0"/>
              </a:rPr>
              <a:t>Zähmeti kadalaşdyrmagyň obýekti bolup durýan </a:t>
            </a:r>
            <a:r>
              <a:rPr lang="sq-AL" sz="2000" b="1" i="1" dirty="0">
                <a:latin typeface="Times New Roman" panose="02020603050405020304" pitchFamily="18" charset="0"/>
                <a:cs typeface="Times New Roman" panose="02020603050405020304" pitchFamily="18" charset="0"/>
              </a:rPr>
              <a:t>janly zähmet – </a:t>
            </a:r>
            <a:r>
              <a:rPr lang="sq-AL" sz="2000" dirty="0">
                <a:latin typeface="Times New Roman" panose="02020603050405020304" pitchFamily="18" charset="0"/>
                <a:cs typeface="Times New Roman" panose="02020603050405020304" pitchFamily="18" charset="0"/>
              </a:rPr>
              <a:t>bu adamlaryň işi ýerine ýetirmek üçin sarp edýän akyl we fiziki energiýa harajatlary bilen baglanşykly maksada laýyk alyp barýan işidir.</a:t>
            </a:r>
            <a:endParaRPr lang="ru-RU" sz="2000" dirty="0">
              <a:latin typeface="Times New Roman" panose="02020603050405020304" pitchFamily="18" charset="0"/>
              <a:cs typeface="Times New Roman" panose="02020603050405020304" pitchFamily="18" charset="0"/>
            </a:endParaRPr>
          </a:p>
          <a:p>
            <a:r>
              <a:rPr lang="sq-AL" sz="2000" b="1" i="1" dirty="0">
                <a:latin typeface="Times New Roman" panose="02020603050405020304" pitchFamily="18" charset="0"/>
                <a:cs typeface="Times New Roman" panose="02020603050405020304" pitchFamily="18" charset="0"/>
              </a:rPr>
              <a:t>Zähmeti kadalaşdyrmak – </a:t>
            </a:r>
            <a:r>
              <a:rPr lang="sq-AL" sz="2000" i="1" dirty="0">
                <a:latin typeface="Times New Roman" panose="02020603050405020304" pitchFamily="18" charset="0"/>
                <a:cs typeface="Times New Roman" panose="02020603050405020304" pitchFamily="18" charset="0"/>
              </a:rPr>
              <a:t>işiň göwrümini ýerine ýetirmeklige sarp edilýän adam energiýasyny we zähmet harajatlaryny azaltmak, netijeliligini ýokarlandyrmak maksady bilen adamyň zähmet işini öwrenýän ylymdyr</a:t>
            </a:r>
            <a:r>
              <a:rPr lang="sq-AL" sz="2000" i="1" dirty="0" smtClean="0">
                <a:latin typeface="Times New Roman" panose="02020603050405020304" pitchFamily="18" charset="0"/>
                <a:cs typeface="Times New Roman" panose="02020603050405020304" pitchFamily="18" charset="0"/>
              </a:rPr>
              <a:t>.</a:t>
            </a:r>
            <a:endParaRPr lang="tk-TM" sz="2000" i="1" dirty="0" smtClean="0">
              <a:latin typeface="Times New Roman" panose="02020603050405020304" pitchFamily="18" charset="0"/>
              <a:cs typeface="Times New Roman" panose="02020603050405020304" pitchFamily="18" charset="0"/>
            </a:endParaRPr>
          </a:p>
          <a:p>
            <a:r>
              <a:rPr lang="tr-TR" sz="2000" dirty="0">
                <a:latin typeface="Times New Roman" panose="02020603050405020304" pitchFamily="18" charset="0"/>
                <a:cs typeface="Times New Roman" panose="02020603050405020304" pitchFamily="18" charset="0"/>
              </a:rPr>
              <a:t>Zähmeti </a:t>
            </a:r>
            <a:r>
              <a:rPr lang="ru-RU" sz="2000" dirty="0" err="1">
                <a:latin typeface="Times New Roman" panose="02020603050405020304" pitchFamily="18" charset="0"/>
                <a:cs typeface="Times New Roman" panose="02020603050405020304" pitchFamily="18" charset="0"/>
              </a:rPr>
              <a:t>kadalaşdyrmagyň</a:t>
            </a:r>
            <a:r>
              <a:rPr lang="tr-TR" sz="2000" dirty="0">
                <a:latin typeface="Times New Roman" panose="02020603050405020304" pitchFamily="18" charset="0"/>
                <a:cs typeface="Times New Roman" panose="02020603050405020304" pitchFamily="18" charset="0"/>
              </a:rPr>
              <a:t> k</a:t>
            </a:r>
            <a:r>
              <a:rPr lang="ru-RU" sz="2000" dirty="0">
                <a:latin typeface="Times New Roman" panose="02020603050405020304" pitchFamily="18" charset="0"/>
                <a:cs typeface="Times New Roman" panose="02020603050405020304" pitchFamily="18" charset="0"/>
              </a:rPr>
              <a:t>ä</a:t>
            </a:r>
            <a:r>
              <a:rPr lang="tr-TR" sz="2000" dirty="0">
                <a:latin typeface="Times New Roman" panose="02020603050405020304" pitchFamily="18" charset="0"/>
                <a:cs typeface="Times New Roman" panose="02020603050405020304" pitchFamily="18" charset="0"/>
              </a:rPr>
              <a:t>mille</a:t>
            </a:r>
            <a:r>
              <a:rPr lang="ru-RU" sz="2000" dirty="0" err="1">
                <a:latin typeface="Times New Roman" panose="02020603050405020304" pitchFamily="18" charset="0"/>
                <a:cs typeface="Times New Roman" panose="02020603050405020304" pitchFamily="18" charset="0"/>
              </a:rPr>
              <a:t>şdirilmegine</a:t>
            </a:r>
            <a:r>
              <a:rPr lang="tr-TR" sz="2000" dirty="0">
                <a:latin typeface="Times New Roman" panose="02020603050405020304" pitchFamily="18" charset="0"/>
                <a:cs typeface="Times New Roman" panose="02020603050405020304" pitchFamily="18" charset="0"/>
              </a:rPr>
              <a:t> hemişe-de, häzir</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hem</a:t>
            </a:r>
            <a:r>
              <a:rPr lang="tr-TR" sz="2000" dirty="0">
                <a:latin typeface="Times New Roman" panose="02020603050405020304" pitchFamily="18" charset="0"/>
                <a:cs typeface="Times New Roman" panose="02020603050405020304" pitchFamily="18" charset="0"/>
              </a:rPr>
              <a:t> uly üns berilýär. Zähmeti </a:t>
            </a:r>
            <a:r>
              <a:rPr lang="ru-RU" sz="2000" dirty="0" err="1">
                <a:latin typeface="Times New Roman" panose="02020603050405020304" pitchFamily="18" charset="0"/>
                <a:cs typeface="Times New Roman" panose="02020603050405020304" pitchFamily="18" charset="0"/>
              </a:rPr>
              <a:t>kadalaşdyrmagyň</a:t>
            </a:r>
            <a:r>
              <a:rPr lang="tr-TR" sz="2000" dirty="0">
                <a:latin typeface="Times New Roman" panose="02020603050405020304" pitchFamily="18" charset="0"/>
                <a:cs typeface="Times New Roman" panose="02020603050405020304" pitchFamily="18" charset="0"/>
              </a:rPr>
              <a:t> kömegi bilen, zähmet oňaýly guralan ýagdaýynda önümiň belli göwrümini ýerine ýetirmek üçin iş wagtynyň zerur we ýeterlik harajatlary kesgitlenýär.</a:t>
            </a:r>
            <a:endParaRPr lang="ru-RU" sz="2000" dirty="0">
              <a:latin typeface="Times New Roman" panose="02020603050405020304" pitchFamily="18" charset="0"/>
              <a:cs typeface="Times New Roman" panose="02020603050405020304" pitchFamily="18" charset="0"/>
            </a:endParaRPr>
          </a:p>
          <a:p>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571657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79512" y="35997"/>
            <a:ext cx="7992888" cy="6555641"/>
          </a:xfrm>
          <a:prstGeom prst="rect">
            <a:avLst/>
          </a:prstGeom>
        </p:spPr>
        <p:txBody>
          <a:bodyPr wrap="square">
            <a:spAutoFit/>
          </a:bodyPr>
          <a:lstStyle/>
          <a:p>
            <a:r>
              <a:rPr lang="tr-TR" sz="2000" b="1" i="1" dirty="0">
                <a:latin typeface="Times New Roman" panose="02020603050405020304" pitchFamily="18" charset="0"/>
                <a:cs typeface="Times New Roman" panose="02020603050405020304" pitchFamily="18" charset="0"/>
              </a:rPr>
              <a:t>Zähmeti tertiplemegiň esasy meseleleri:</a:t>
            </a:r>
            <a:endParaRPr lang="ru-RU" sz="2000" b="1" dirty="0">
              <a:latin typeface="Times New Roman" panose="02020603050405020304" pitchFamily="18" charset="0"/>
              <a:cs typeface="Times New Roman" panose="02020603050405020304" pitchFamily="18" charset="0"/>
            </a:endParaRPr>
          </a:p>
          <a:p>
            <a:pPr lvl="0"/>
            <a:r>
              <a:rPr lang="ru-RU" sz="2000" dirty="0">
                <a:latin typeface="Times New Roman" panose="02020603050405020304" pitchFamily="18" charset="0"/>
                <a:cs typeface="Times New Roman" panose="02020603050405020304" pitchFamily="18" charset="0"/>
              </a:rPr>
              <a:t>z</a:t>
            </a:r>
            <a:r>
              <a:rPr lang="tr-TR" sz="2000" dirty="0">
                <a:latin typeface="Times New Roman" panose="02020603050405020304" pitchFamily="18" charset="0"/>
                <a:cs typeface="Times New Roman" panose="02020603050405020304" pitchFamily="18" charset="0"/>
              </a:rPr>
              <a:t>ähmeti </a:t>
            </a:r>
            <a:r>
              <a:rPr lang="ru-RU" sz="2000" dirty="0" err="1">
                <a:latin typeface="Times New Roman" panose="02020603050405020304" pitchFamily="18" charset="0"/>
                <a:cs typeface="Times New Roman" panose="02020603050405020304" pitchFamily="18" charset="0"/>
              </a:rPr>
              <a:t>kadalaşdyrmagyň</a:t>
            </a:r>
            <a:r>
              <a:rPr lang="tr-TR" sz="2000" dirty="0">
                <a:latin typeface="Times New Roman" panose="02020603050405020304" pitchFamily="18" charset="0"/>
                <a:cs typeface="Times New Roman" panose="02020603050405020304" pitchFamily="18" charset="0"/>
              </a:rPr>
              <a:t> ylmy derejesini ýokarlandyrmak</a:t>
            </a:r>
            <a:r>
              <a:rPr lang="ru-RU" sz="2000" dirty="0">
                <a:latin typeface="Times New Roman" panose="02020603050405020304" pitchFamily="18" charset="0"/>
                <a:cs typeface="Times New Roman" panose="02020603050405020304" pitchFamily="18" charset="0"/>
              </a:rPr>
              <a:t>;</a:t>
            </a:r>
          </a:p>
          <a:p>
            <a:pPr lvl="0"/>
            <a:r>
              <a:rPr lang="ru-RU" sz="2000" dirty="0" err="1">
                <a:latin typeface="Times New Roman" panose="02020603050405020304" pitchFamily="18" charset="0"/>
                <a:cs typeface="Times New Roman" panose="02020603050405020304" pitchFamily="18" charset="0"/>
              </a:rPr>
              <a:t>normalary</a:t>
            </a:r>
            <a:r>
              <a:rPr lang="tr-TR" sz="2000" dirty="0">
                <a:latin typeface="Times New Roman" panose="02020603050405020304" pitchFamily="18" charset="0"/>
                <a:cs typeface="Times New Roman" panose="02020603050405020304" pitchFamily="18" charset="0"/>
              </a:rPr>
              <a:t> hasaplamagyň</a:t>
            </a:r>
            <a:r>
              <a:rPr lang="ru-RU" sz="2000" dirty="0">
                <a:latin typeface="Times New Roman" panose="02020603050405020304" pitchFamily="18" charset="0"/>
                <a:cs typeface="Times New Roman" panose="02020603050405020304" pitchFamily="18" charset="0"/>
              </a:rPr>
              <a:t>,</a:t>
            </a:r>
            <a:r>
              <a:rPr lang="tr-TR" sz="2000" dirty="0">
                <a:latin typeface="Times New Roman" panose="02020603050405020304" pitchFamily="18" charset="0"/>
                <a:cs typeface="Times New Roman" panose="02020603050405020304" pitchFamily="18" charset="0"/>
              </a:rPr>
              <a:t> iş wagtynyň harajatlary</a:t>
            </a:r>
            <a:r>
              <a:rPr lang="ru-RU" sz="2000" dirty="0" err="1">
                <a:latin typeface="Times New Roman" panose="02020603050405020304" pitchFamily="18" charset="0"/>
                <a:cs typeface="Times New Roman" panose="02020603050405020304" pitchFamily="18" charset="0"/>
              </a:rPr>
              <a:t>nyň</a:t>
            </a:r>
            <a:r>
              <a:rPr lang="tr-TR" sz="2000" dirty="0">
                <a:latin typeface="Times New Roman" panose="02020603050405020304" pitchFamily="18" charset="0"/>
                <a:cs typeface="Times New Roman" panose="02020603050405020304" pitchFamily="18" charset="0"/>
              </a:rPr>
              <a:t> we öwrenmegiň usulyny ýönekeýleşdirmek;</a:t>
            </a:r>
            <a:endParaRPr lang="ru-RU" sz="2000" dirty="0">
              <a:latin typeface="Times New Roman" panose="02020603050405020304" pitchFamily="18" charset="0"/>
              <a:cs typeface="Times New Roman" panose="02020603050405020304" pitchFamily="18" charset="0"/>
            </a:endParaRPr>
          </a:p>
          <a:p>
            <a:pPr lvl="0"/>
            <a:r>
              <a:rPr lang="ru-RU" sz="2000" dirty="0">
                <a:latin typeface="Times New Roman" panose="02020603050405020304" pitchFamily="18" charset="0"/>
                <a:cs typeface="Times New Roman" panose="02020603050405020304" pitchFamily="18" charset="0"/>
              </a:rPr>
              <a:t>h</a:t>
            </a:r>
            <a:r>
              <a:rPr lang="tr-TR" sz="2000" dirty="0">
                <a:latin typeface="Times New Roman" panose="02020603050405020304" pitchFamily="18" charset="0"/>
                <a:cs typeface="Times New Roman" panose="02020603050405020304" pitchFamily="18" charset="0"/>
              </a:rPr>
              <a:t>ereket edýän we täze kesgitlenilen </a:t>
            </a:r>
            <a:r>
              <a:rPr lang="ru-RU" sz="2000" dirty="0" err="1">
                <a:latin typeface="Times New Roman" panose="02020603050405020304" pitchFamily="18" charset="0"/>
                <a:cs typeface="Times New Roman" panose="02020603050405020304" pitchFamily="18" charset="0"/>
              </a:rPr>
              <a:t>normalaryň</a:t>
            </a:r>
            <a:r>
              <a:rPr lang="tr-TR" sz="2000" dirty="0">
                <a:latin typeface="Times New Roman" panose="02020603050405020304" pitchFamily="18" charset="0"/>
                <a:cs typeface="Times New Roman" panose="02020603050405020304" pitchFamily="18" charset="0"/>
              </a:rPr>
              <a:t> hilini ýokarlandyrmak;</a:t>
            </a:r>
            <a:endParaRPr lang="ru-RU" sz="2000" dirty="0">
              <a:latin typeface="Times New Roman" panose="02020603050405020304" pitchFamily="18" charset="0"/>
              <a:cs typeface="Times New Roman" panose="02020603050405020304" pitchFamily="18" charset="0"/>
            </a:endParaRPr>
          </a:p>
          <a:p>
            <a:pPr lvl="0"/>
            <a:r>
              <a:rPr lang="ru-RU" sz="2000" dirty="0" err="1">
                <a:latin typeface="Times New Roman" panose="02020603050405020304" pitchFamily="18" charset="0"/>
                <a:cs typeface="Times New Roman" panose="02020603050405020304" pitchFamily="18" charset="0"/>
              </a:rPr>
              <a:t>normalaryň</a:t>
            </a:r>
            <a:r>
              <a:rPr lang="tr-TR" sz="2000" dirty="0">
                <a:latin typeface="Times New Roman" panose="02020603050405020304" pitchFamily="18" charset="0"/>
                <a:cs typeface="Times New Roman" panose="02020603050405020304" pitchFamily="18" charset="0"/>
              </a:rPr>
              <a:t> elmydama kämilleşdirilmegini we deň dartgynlylygyny dowam etdirmek;</a:t>
            </a:r>
            <a:endParaRPr lang="ru-RU" sz="2000" dirty="0">
              <a:latin typeface="Times New Roman" panose="02020603050405020304" pitchFamily="18" charset="0"/>
              <a:cs typeface="Times New Roman" panose="02020603050405020304" pitchFamily="18" charset="0"/>
            </a:endParaRPr>
          </a:p>
          <a:p>
            <a:pPr lvl="0"/>
            <a:r>
              <a:rPr lang="ru-RU" sz="2000" dirty="0">
                <a:latin typeface="Times New Roman" panose="02020603050405020304" pitchFamily="18" charset="0"/>
                <a:cs typeface="Times New Roman" panose="02020603050405020304" pitchFamily="18" charset="0"/>
              </a:rPr>
              <a:t>z</a:t>
            </a:r>
            <a:r>
              <a:rPr lang="tr-TR" sz="2000" dirty="0">
                <a:latin typeface="Times New Roman" panose="02020603050405020304" pitchFamily="18" charset="0"/>
                <a:cs typeface="Times New Roman" panose="02020603050405020304" pitchFamily="18" charset="0"/>
              </a:rPr>
              <a:t>ähmeti </a:t>
            </a:r>
            <a:r>
              <a:rPr lang="ru-RU" sz="2000" dirty="0" err="1">
                <a:latin typeface="Times New Roman" panose="02020603050405020304" pitchFamily="18" charset="0"/>
                <a:cs typeface="Times New Roman" panose="02020603050405020304" pitchFamily="18" charset="0"/>
              </a:rPr>
              <a:t>kadalaşdyrmak</a:t>
            </a:r>
            <a:r>
              <a:rPr lang="tr-TR" sz="2000" dirty="0">
                <a:latin typeface="Times New Roman" panose="02020603050405020304" pitchFamily="18" charset="0"/>
                <a:cs typeface="Times New Roman" panose="02020603050405020304" pitchFamily="18" charset="0"/>
              </a:rPr>
              <a:t> bilen bagly bolan işgärleriň hünärlilik derejesini ýokarlandyrmak;</a:t>
            </a:r>
            <a:endParaRPr lang="ru-RU" sz="2000" dirty="0">
              <a:latin typeface="Times New Roman" panose="02020603050405020304" pitchFamily="18" charset="0"/>
              <a:cs typeface="Times New Roman" panose="02020603050405020304" pitchFamily="18" charset="0"/>
            </a:endParaRPr>
          </a:p>
          <a:p>
            <a:pPr lvl="0"/>
            <a:r>
              <a:rPr lang="ru-RU" sz="2000" dirty="0">
                <a:latin typeface="Times New Roman" panose="02020603050405020304" pitchFamily="18" charset="0"/>
                <a:cs typeface="Times New Roman" panose="02020603050405020304" pitchFamily="18" charset="0"/>
              </a:rPr>
              <a:t>z</a:t>
            </a:r>
            <a:r>
              <a:rPr lang="tr-TR" sz="2000" dirty="0">
                <a:latin typeface="Times New Roman" panose="02020603050405020304" pitchFamily="18" charset="0"/>
                <a:cs typeface="Times New Roman" panose="02020603050405020304" pitchFamily="18" charset="0"/>
              </a:rPr>
              <a:t>ähmeti </a:t>
            </a:r>
            <a:r>
              <a:rPr lang="ru-RU" sz="2000" dirty="0" err="1">
                <a:latin typeface="Times New Roman" panose="02020603050405020304" pitchFamily="18" charset="0"/>
                <a:cs typeface="Times New Roman" panose="02020603050405020304" pitchFamily="18" charset="0"/>
              </a:rPr>
              <a:t>kadalaşdyrmak</a:t>
            </a:r>
            <a:r>
              <a:rPr lang="ru-RU" sz="2000" dirty="0">
                <a:latin typeface="Times New Roman" panose="02020603050405020304" pitchFamily="18" charset="0"/>
                <a:cs typeface="Times New Roman" panose="02020603050405020304" pitchFamily="18" charset="0"/>
              </a:rPr>
              <a:t> </a:t>
            </a:r>
            <a:r>
              <a:rPr lang="tr-TR" sz="2000" dirty="0">
                <a:latin typeface="Times New Roman" panose="02020603050405020304" pitchFamily="18" charset="0"/>
                <a:cs typeface="Times New Roman" panose="02020603050405020304" pitchFamily="18" charset="0"/>
              </a:rPr>
              <a:t>boýunça i</a:t>
            </a:r>
            <a:r>
              <a:rPr lang="ru-RU" sz="2000" dirty="0">
                <a:latin typeface="Times New Roman" panose="02020603050405020304" pitchFamily="18" charset="0"/>
                <a:cs typeface="Times New Roman" panose="02020603050405020304" pitchFamily="18" charset="0"/>
              </a:rPr>
              <a:t>ş</a:t>
            </a:r>
            <a:r>
              <a:rPr lang="tr-TR" sz="2000" dirty="0">
                <a:latin typeface="Times New Roman" panose="02020603050405020304" pitchFamily="18" charset="0"/>
                <a:cs typeface="Times New Roman" panose="02020603050405020304" pitchFamily="18" charset="0"/>
              </a:rPr>
              <a:t> geçirilende zähmetkeşleriň we jemgyýetçilik guramalaryň ähmiýetiniň artmagy</a:t>
            </a:r>
            <a:r>
              <a:rPr lang="ru-RU" sz="2000" dirty="0">
                <a:latin typeface="Times New Roman" panose="02020603050405020304" pitchFamily="18" charset="0"/>
                <a:cs typeface="Times New Roman" panose="02020603050405020304" pitchFamily="18" charset="0"/>
              </a:rPr>
              <a:t>;</a:t>
            </a:r>
          </a:p>
          <a:p>
            <a:pPr lvl="0"/>
            <a:r>
              <a:rPr lang="ru-RU" sz="2000" dirty="0" err="1">
                <a:latin typeface="Times New Roman" panose="02020603050405020304" pitchFamily="18" charset="0"/>
                <a:cs typeface="Times New Roman" panose="02020603050405020304" pitchFamily="18" charset="0"/>
              </a:rPr>
              <a:t>kadalaşdyrlan</a:t>
            </a:r>
            <a:r>
              <a:rPr lang="ru-RU" sz="2000" dirty="0">
                <a:latin typeface="Times New Roman" panose="02020603050405020304" pitchFamily="18" charset="0"/>
                <a:cs typeface="Times New Roman" panose="02020603050405020304" pitchFamily="18" charset="0"/>
              </a:rPr>
              <a:t> </a:t>
            </a:r>
            <a:r>
              <a:rPr lang="tr-TR" sz="2000" dirty="0">
                <a:latin typeface="Times New Roman" panose="02020603050405020304" pitchFamily="18" charset="0"/>
                <a:cs typeface="Times New Roman" panose="02020603050405020304" pitchFamily="18" charset="0"/>
              </a:rPr>
              <a:t>zähmet</a:t>
            </a:r>
            <a:r>
              <a:rPr lang="ru-RU" sz="2000" dirty="0">
                <a:latin typeface="Times New Roman" panose="02020603050405020304" pitchFamily="18" charset="0"/>
                <a:cs typeface="Times New Roman" panose="02020603050405020304" pitchFamily="18" charset="0"/>
              </a:rPr>
              <a:t>,</a:t>
            </a:r>
            <a:r>
              <a:rPr lang="tr-TR" sz="2000" dirty="0">
                <a:latin typeface="Times New Roman" panose="02020603050405020304" pitchFamily="18" charset="0"/>
                <a:cs typeface="Times New Roman" panose="02020603050405020304" pitchFamily="18" charset="0"/>
              </a:rPr>
              <a:t> öndürijiliginiň ösmegine we jemgyýetçilik önümçiliginiň artmagyna itergi berýär</a:t>
            </a:r>
            <a:r>
              <a:rPr lang="ru-RU" sz="2000" dirty="0">
                <a:latin typeface="Times New Roman" panose="02020603050405020304" pitchFamily="18" charset="0"/>
                <a:cs typeface="Times New Roman" panose="02020603050405020304" pitchFamily="18" charset="0"/>
              </a:rPr>
              <a:t>;</a:t>
            </a:r>
          </a:p>
          <a:p>
            <a:r>
              <a:rPr lang="tr-TR" sz="2000" dirty="0">
                <a:latin typeface="Times New Roman" panose="02020603050405020304" pitchFamily="18" charset="0"/>
                <a:cs typeface="Times New Roman" panose="02020603050405020304" pitchFamily="18" charset="0"/>
              </a:rPr>
              <a:t>Tehniki </a:t>
            </a:r>
            <a:r>
              <a:rPr lang="ru-RU" sz="2000" dirty="0" err="1">
                <a:latin typeface="Times New Roman" panose="02020603050405020304" pitchFamily="18" charset="0"/>
                <a:cs typeface="Times New Roman" panose="02020603050405020304" pitchFamily="18" charset="0"/>
              </a:rPr>
              <a:t>kadalaşdyrmak</a:t>
            </a:r>
            <a:r>
              <a:rPr lang="tr-TR" sz="2000" dirty="0">
                <a:latin typeface="Times New Roman" panose="02020603050405020304" pitchFamily="18" charset="0"/>
                <a:cs typeface="Times New Roman" panose="02020603050405020304" pitchFamily="18" charset="0"/>
              </a:rPr>
              <a:t> zähmet öndürijiliginiň üznüksiz ösmegine ýardam berýär.</a:t>
            </a:r>
            <a:endParaRPr lang="ru-RU" sz="2000" dirty="0">
              <a:latin typeface="Times New Roman" panose="02020603050405020304" pitchFamily="18" charset="0"/>
              <a:cs typeface="Times New Roman" panose="02020603050405020304" pitchFamily="18" charset="0"/>
            </a:endParaRPr>
          </a:p>
          <a:p>
            <a:r>
              <a:rPr lang="tr-TR" sz="2000" dirty="0">
                <a:latin typeface="Times New Roman" panose="02020603050405020304" pitchFamily="18" charset="0"/>
                <a:cs typeface="Times New Roman" panose="02020603050405020304" pitchFamily="18" charset="0"/>
              </a:rPr>
              <a:t>Tehniki </a:t>
            </a:r>
            <a:r>
              <a:rPr lang="ru-RU" sz="2000" dirty="0" err="1">
                <a:latin typeface="Times New Roman" panose="02020603050405020304" pitchFamily="18" charset="0"/>
                <a:cs typeface="Times New Roman" panose="02020603050405020304" pitchFamily="18" charset="0"/>
              </a:rPr>
              <a:t>kadalaşdyrmagyň</a:t>
            </a:r>
            <a:r>
              <a:rPr lang="tr-TR" sz="2000" dirty="0">
                <a:latin typeface="Times New Roman" panose="02020603050405020304" pitchFamily="18" charset="0"/>
                <a:cs typeface="Times New Roman" panose="02020603050405020304" pitchFamily="18" charset="0"/>
              </a:rPr>
              <a:t> usullary bilen işlenilip düzülýän döwlet önümçilik </a:t>
            </a:r>
            <a:r>
              <a:rPr lang="ru-RU" sz="2000" dirty="0" err="1">
                <a:latin typeface="Times New Roman" panose="02020603050405020304" pitchFamily="18" charset="0"/>
                <a:cs typeface="Times New Roman" panose="02020603050405020304" pitchFamily="18" charset="0"/>
              </a:rPr>
              <a:t>normalary</a:t>
            </a:r>
            <a:r>
              <a:rPr lang="tr-TR" sz="2000" dirty="0">
                <a:latin typeface="Times New Roman" panose="02020603050405020304" pitchFamily="18" charset="0"/>
                <a:cs typeface="Times New Roman" panose="02020603050405020304" pitchFamily="18" charset="0"/>
              </a:rPr>
              <a:t>, zähmet harçlarynyň, maşynlaryň ulanylyş wagtynyň, material çykdajylaryň we işçileriň zähmet hakynyň görkezijilerini </a:t>
            </a:r>
            <a:r>
              <a:rPr lang="tr-TR" sz="2000" dirty="0" smtClean="0">
                <a:latin typeface="Times New Roman" panose="02020603050405020304" pitchFamily="18" charset="0"/>
                <a:cs typeface="Times New Roman" panose="02020603050405020304" pitchFamily="18" charset="0"/>
              </a:rPr>
              <a:t>öz </a:t>
            </a:r>
            <a:r>
              <a:rPr lang="tr-TR" sz="2000" dirty="0">
                <a:latin typeface="Times New Roman" panose="02020603050405020304" pitchFamily="18" charset="0"/>
                <a:cs typeface="Times New Roman" panose="02020603050405020304" pitchFamily="18" charset="0"/>
              </a:rPr>
              <a:t>içine alýarlar.</a:t>
            </a:r>
            <a:endParaRPr lang="ru-RU" sz="2000" dirty="0">
              <a:latin typeface="Times New Roman" panose="02020603050405020304" pitchFamily="18" charset="0"/>
              <a:cs typeface="Times New Roman" panose="02020603050405020304" pitchFamily="18" charset="0"/>
            </a:endParaRPr>
          </a:p>
          <a:p>
            <a:r>
              <a:rPr lang="tr-TR" sz="2000" dirty="0">
                <a:latin typeface="Times New Roman" panose="02020603050405020304" pitchFamily="18" charset="0"/>
                <a:cs typeface="Times New Roman" panose="02020603050405020304" pitchFamily="18" charset="0"/>
              </a:rPr>
              <a:t>Tehniki kadalaşdyrma her dürli önümçilik </a:t>
            </a:r>
            <a:r>
              <a:rPr lang="ru-RU" sz="2000" dirty="0" smtClean="0">
                <a:latin typeface="Times New Roman" panose="02020603050405020304" pitchFamily="18" charset="0"/>
                <a:cs typeface="Times New Roman" panose="02020603050405020304" pitchFamily="18" charset="0"/>
              </a:rPr>
              <a:t>k</a:t>
            </a:r>
            <a:r>
              <a:rPr lang="tk-TM" sz="2000" dirty="0" smtClean="0">
                <a:latin typeface="Times New Roman" panose="02020603050405020304" pitchFamily="18" charset="0"/>
                <a:cs typeface="Times New Roman" panose="02020603050405020304" pitchFamily="18" charset="0"/>
              </a:rPr>
              <a:t>adalarynyň </a:t>
            </a:r>
            <a:r>
              <a:rPr lang="tr-TR" sz="2000" dirty="0" smtClean="0">
                <a:latin typeface="Times New Roman" panose="02020603050405020304" pitchFamily="18" charset="0"/>
                <a:cs typeface="Times New Roman" panose="02020603050405020304" pitchFamily="18" charset="0"/>
              </a:rPr>
              <a:t>ulanylyşynyň </a:t>
            </a:r>
            <a:r>
              <a:rPr lang="tr-TR" sz="2000" dirty="0">
                <a:latin typeface="Times New Roman" panose="02020603050405020304" pitchFamily="18" charset="0"/>
                <a:cs typeface="Times New Roman" panose="02020603050405020304" pitchFamily="18" charset="0"/>
              </a:rPr>
              <a:t>iň </a:t>
            </a:r>
            <a:r>
              <a:rPr lang="ru-RU" sz="2000" dirty="0" err="1">
                <a:latin typeface="Times New Roman" panose="02020603050405020304" pitchFamily="18" charset="0"/>
                <a:cs typeface="Times New Roman" panose="02020603050405020304" pitchFamily="18" charset="0"/>
              </a:rPr>
              <a:t>amatly</a:t>
            </a:r>
            <a:r>
              <a:rPr lang="tr-TR" sz="2000" dirty="0">
                <a:latin typeface="Times New Roman" panose="02020603050405020304" pitchFamily="18" charset="0"/>
                <a:cs typeface="Times New Roman" panose="02020603050405020304" pitchFamily="18" charset="0"/>
              </a:rPr>
              <a:t> şertlerini we görkezijilerini kesgitlemek üçin olary derňemegiň ylmy ulgamy</a:t>
            </a:r>
            <a:r>
              <a:rPr lang="ru-RU" sz="2000" dirty="0" err="1">
                <a:latin typeface="Times New Roman" panose="02020603050405020304" pitchFamily="18" charset="0"/>
                <a:cs typeface="Times New Roman" panose="02020603050405020304" pitchFamily="18" charset="0"/>
              </a:rPr>
              <a:t>dyr</a:t>
            </a:r>
            <a:r>
              <a:rPr lang="tr-TR" sz="2000" dirty="0">
                <a:latin typeface="Times New Roman" panose="02020603050405020304" pitchFamily="18" charset="0"/>
                <a:cs typeface="Times New Roman" panose="02020603050405020304" pitchFamily="18" charset="0"/>
              </a:rPr>
              <a:t>.</a:t>
            </a:r>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866053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539552" y="692696"/>
            <a:ext cx="6840760" cy="4401205"/>
          </a:xfrm>
          <a:prstGeom prst="rect">
            <a:avLst/>
          </a:prstGeom>
        </p:spPr>
        <p:txBody>
          <a:bodyPr wrap="square">
            <a:spAutoFit/>
          </a:bodyPr>
          <a:lstStyle/>
          <a:p>
            <a:r>
              <a:rPr lang="tr-TR" sz="2000" i="1" dirty="0">
                <a:latin typeface="Times New Roman" panose="02020603050405020304" pitchFamily="18" charset="0"/>
                <a:cs typeface="Times New Roman" panose="02020603050405020304" pitchFamily="18" charset="0"/>
              </a:rPr>
              <a:t>Zähmeti tehniki kadalaşdyrmagyň esasy meseleleri:</a:t>
            </a:r>
            <a:endParaRPr lang="ru-RU" sz="2000" dirty="0">
              <a:latin typeface="Times New Roman" panose="02020603050405020304" pitchFamily="18" charset="0"/>
              <a:cs typeface="Times New Roman" panose="02020603050405020304" pitchFamily="18" charset="0"/>
            </a:endParaRPr>
          </a:p>
          <a:p>
            <a:pPr lvl="0"/>
            <a:r>
              <a:rPr lang="ru-RU" sz="2000" dirty="0">
                <a:latin typeface="Times New Roman" panose="02020603050405020304" pitchFamily="18" charset="0"/>
                <a:cs typeface="Times New Roman" panose="02020603050405020304" pitchFamily="18" charset="0"/>
              </a:rPr>
              <a:t>t</a:t>
            </a:r>
            <a:r>
              <a:rPr lang="tr-TR" sz="2000" dirty="0">
                <a:latin typeface="Times New Roman" panose="02020603050405020304" pitchFamily="18" charset="0"/>
                <a:cs typeface="Times New Roman" panose="02020603050405020304" pitchFamily="18" charset="0"/>
              </a:rPr>
              <a:t>ehniki esaslandyrylan önümçilik </a:t>
            </a:r>
            <a:r>
              <a:rPr lang="ru-RU" sz="2000" dirty="0" err="1">
                <a:latin typeface="Times New Roman" panose="02020603050405020304" pitchFamily="18" charset="0"/>
                <a:cs typeface="Times New Roman" panose="02020603050405020304" pitchFamily="18" charset="0"/>
              </a:rPr>
              <a:t>normalaryny</a:t>
            </a:r>
            <a:r>
              <a:rPr lang="tr-TR" sz="2000" dirty="0">
                <a:latin typeface="Times New Roman" panose="02020603050405020304" pitchFamily="18" charset="0"/>
                <a:cs typeface="Times New Roman" panose="02020603050405020304" pitchFamily="18" charset="0"/>
              </a:rPr>
              <a:t> işläp düzmek;</a:t>
            </a:r>
            <a:endParaRPr lang="ru-RU" sz="2000" dirty="0">
              <a:latin typeface="Times New Roman" panose="02020603050405020304" pitchFamily="18" charset="0"/>
              <a:cs typeface="Times New Roman" panose="02020603050405020304" pitchFamily="18" charset="0"/>
            </a:endParaRPr>
          </a:p>
          <a:p>
            <a:pPr lvl="0"/>
            <a:r>
              <a:rPr lang="ru-RU" sz="2000" dirty="0">
                <a:latin typeface="Times New Roman" panose="02020603050405020304" pitchFamily="18" charset="0"/>
                <a:cs typeface="Times New Roman" panose="02020603050405020304" pitchFamily="18" charset="0"/>
              </a:rPr>
              <a:t>h</a:t>
            </a:r>
            <a:r>
              <a:rPr lang="tr-TR" sz="2000" dirty="0">
                <a:latin typeface="Times New Roman" panose="02020603050405020304" pitchFamily="18" charset="0"/>
                <a:cs typeface="Times New Roman" panose="02020603050405020304" pitchFamily="18" charset="0"/>
              </a:rPr>
              <a:t>ereket edýän </a:t>
            </a:r>
            <a:r>
              <a:rPr lang="ru-RU" sz="2000" dirty="0" err="1">
                <a:latin typeface="Times New Roman" panose="02020603050405020304" pitchFamily="18" charset="0"/>
                <a:cs typeface="Times New Roman" panose="02020603050405020304" pitchFamily="18" charset="0"/>
              </a:rPr>
              <a:t>normalaryň</a:t>
            </a:r>
            <a:r>
              <a:rPr lang="tr-TR" sz="2000" dirty="0">
                <a:latin typeface="Times New Roman" panose="02020603050405020304" pitchFamily="18" charset="0"/>
                <a:cs typeface="Times New Roman" panose="02020603050405020304" pitchFamily="18" charset="0"/>
              </a:rPr>
              <a:t> ýerine ýetirilişiniň hasaby;</a:t>
            </a:r>
            <a:endParaRPr lang="ru-RU" sz="2000" dirty="0">
              <a:latin typeface="Times New Roman" panose="02020603050405020304" pitchFamily="18" charset="0"/>
              <a:cs typeface="Times New Roman" panose="02020603050405020304" pitchFamily="18" charset="0"/>
            </a:endParaRPr>
          </a:p>
          <a:p>
            <a:pPr lvl="0"/>
            <a:r>
              <a:rPr lang="ru-RU" sz="2000" dirty="0">
                <a:latin typeface="Times New Roman" panose="02020603050405020304" pitchFamily="18" charset="0"/>
                <a:cs typeface="Times New Roman" panose="02020603050405020304" pitchFamily="18" charset="0"/>
              </a:rPr>
              <a:t>i</a:t>
            </a:r>
            <a:r>
              <a:rPr lang="tr-TR" sz="2000" dirty="0">
                <a:latin typeface="Times New Roman" panose="02020603050405020304" pitchFamily="18" charset="0"/>
                <a:cs typeface="Times New Roman" panose="02020603050405020304" pitchFamily="18" charset="0"/>
              </a:rPr>
              <a:t>ş wagtynyň ýitgilerini we beýleki kemçilikleri ýok etmegiň hasabyna zähmet öndürijiligini ýokarlandyrmagyň rezerwlerini ýüze çykarmak</a:t>
            </a:r>
            <a:r>
              <a:rPr lang="ru-RU" sz="2000" dirty="0">
                <a:latin typeface="Times New Roman" panose="02020603050405020304" pitchFamily="18" charset="0"/>
                <a:cs typeface="Times New Roman" panose="02020603050405020304" pitchFamily="18" charset="0"/>
              </a:rPr>
              <a:t>;</a:t>
            </a:r>
          </a:p>
          <a:p>
            <a:pPr lvl="0"/>
            <a:r>
              <a:rPr lang="sq-AL" sz="2000" dirty="0">
                <a:latin typeface="Times New Roman" panose="02020603050405020304" pitchFamily="18" charset="0"/>
                <a:cs typeface="Times New Roman" panose="02020603050405020304" pitchFamily="18" charset="0"/>
              </a:rPr>
              <a:t>ö</a:t>
            </a:r>
            <a:r>
              <a:rPr lang="tr-TR" sz="2000" dirty="0">
                <a:latin typeface="Times New Roman" panose="02020603050405020304" pitchFamily="18" charset="0"/>
                <a:cs typeface="Times New Roman" panose="02020603050405020304" pitchFamily="18" charset="0"/>
              </a:rPr>
              <a:t>ňdebaryjylaryň we täzelikçileriň iş usullaryny öwrenmek, umumylaşdyrmak we önümçilige giňden ornaşdyrmak</a:t>
            </a:r>
            <a:r>
              <a:rPr lang="ru-RU" sz="2000" dirty="0">
                <a:latin typeface="Times New Roman" panose="02020603050405020304" pitchFamily="18" charset="0"/>
                <a:cs typeface="Times New Roman" panose="02020603050405020304" pitchFamily="18" charset="0"/>
              </a:rPr>
              <a:t>;</a:t>
            </a:r>
          </a:p>
          <a:p>
            <a:r>
              <a:rPr lang="tr-TR" sz="2000" dirty="0">
                <a:latin typeface="Times New Roman" panose="02020603050405020304" pitchFamily="18" charset="0"/>
                <a:cs typeface="Times New Roman" panose="02020603050405020304" pitchFamily="18" charset="0"/>
              </a:rPr>
              <a:t>Tehniki kadalaşdyryş zähmetiň ylmy guralyşynyň esasy bolup hyzmat edýär, zähmet öndürijiliginiň ösüşine ýardam </a:t>
            </a:r>
            <a:r>
              <a:rPr lang="ru-RU" sz="2000" dirty="0" err="1">
                <a:latin typeface="Times New Roman" panose="02020603050405020304" pitchFamily="18" charset="0"/>
                <a:cs typeface="Times New Roman" panose="02020603050405020304" pitchFamily="18" charset="0"/>
              </a:rPr>
              <a:t>berýär</a:t>
            </a:r>
            <a:r>
              <a:rPr lang="tr-TR" sz="2000" dirty="0">
                <a:latin typeface="Times New Roman" panose="02020603050405020304" pitchFamily="18" charset="0"/>
                <a:cs typeface="Times New Roman" panose="02020603050405020304" pitchFamily="18" charset="0"/>
              </a:rPr>
              <a:t>.</a:t>
            </a:r>
            <a:endParaRPr lang="ru-RU" sz="2000" dirty="0">
              <a:latin typeface="Times New Roman" panose="02020603050405020304" pitchFamily="18" charset="0"/>
              <a:cs typeface="Times New Roman" panose="02020603050405020304" pitchFamily="18" charset="0"/>
            </a:endParaRPr>
          </a:p>
          <a:p>
            <a:r>
              <a:rPr lang="tr-TR" sz="2000" dirty="0">
                <a:latin typeface="Times New Roman" panose="02020603050405020304" pitchFamily="18" charset="0"/>
                <a:cs typeface="Times New Roman" panose="02020603050405020304" pitchFamily="18" charset="0"/>
              </a:rPr>
              <a:t>Önümçilik </a:t>
            </a:r>
            <a:r>
              <a:rPr lang="ru-RU" sz="2000" dirty="0" err="1">
                <a:latin typeface="Times New Roman" panose="02020603050405020304" pitchFamily="18" charset="0"/>
                <a:cs typeface="Times New Roman" panose="02020603050405020304" pitchFamily="18" charset="0"/>
              </a:rPr>
              <a:t>normalary</a:t>
            </a:r>
            <a:r>
              <a:rPr lang="ru-RU" sz="2000" dirty="0">
                <a:latin typeface="Times New Roman" panose="02020603050405020304" pitchFamily="18" charset="0"/>
                <a:cs typeface="Times New Roman" panose="02020603050405020304" pitchFamily="18" charset="0"/>
              </a:rPr>
              <a:t>,</a:t>
            </a:r>
            <a:r>
              <a:rPr lang="tr-TR" sz="2000" dirty="0">
                <a:latin typeface="Times New Roman" panose="02020603050405020304" pitchFamily="18" charset="0"/>
                <a:cs typeface="Times New Roman" panose="02020603050405020304" pitchFamily="18" charset="0"/>
              </a:rPr>
              <a:t> işlere we olaryň toplumlaryna, görnüşlerine zähmet harajatlarynyň hem zähmet haklarynyň kalkulýasiýasyny düzmek üçin, şeýle-de işçilere ýumuşlary düzmek üçin ulanylýar.</a:t>
            </a:r>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235771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9512" y="34404"/>
            <a:ext cx="8208912" cy="7017306"/>
          </a:xfrm>
          <a:prstGeom prst="rect">
            <a:avLst/>
          </a:prstGeom>
        </p:spPr>
        <p:txBody>
          <a:bodyPr wrap="square">
            <a:spAutoFit/>
          </a:bodyPr>
          <a:lstStyle/>
          <a:p>
            <a:r>
              <a:rPr lang="sq-AL" b="1" dirty="0">
                <a:latin typeface="Times New Roman" panose="02020603050405020304" pitchFamily="18" charset="0"/>
                <a:cs typeface="Times New Roman" panose="02020603050405020304" pitchFamily="18" charset="0"/>
              </a:rPr>
              <a:t>1.2</a:t>
            </a:r>
            <a:r>
              <a:rPr lang="ru-RU" b="1" i="1" dirty="0">
                <a:latin typeface="Times New Roman" panose="02020603050405020304" pitchFamily="18" charset="0"/>
                <a:cs typeface="Times New Roman" panose="02020603050405020304" pitchFamily="18" charset="0"/>
              </a:rPr>
              <a:t>.</a:t>
            </a:r>
            <a:r>
              <a:rPr lang="tr-TR" b="1" dirty="0">
                <a:latin typeface="Times New Roman" panose="02020603050405020304" pitchFamily="18" charset="0"/>
                <a:cs typeface="Times New Roman" panose="02020603050405020304" pitchFamily="18" charset="0"/>
              </a:rPr>
              <a:t> Zähmeti </a:t>
            </a:r>
            <a:r>
              <a:rPr lang="ru-RU" b="1" dirty="0" err="1">
                <a:latin typeface="Times New Roman" panose="02020603050405020304" pitchFamily="18" charset="0"/>
                <a:cs typeface="Times New Roman" panose="02020603050405020304" pitchFamily="18" charset="0"/>
              </a:rPr>
              <a:t>kadalaşdyrmagyň</a:t>
            </a:r>
            <a:r>
              <a:rPr lang="tr-TR" b="1" dirty="0">
                <a:latin typeface="Times New Roman" panose="02020603050405020304" pitchFamily="18" charset="0"/>
                <a:cs typeface="Times New Roman" panose="02020603050405020304" pitchFamily="18" charset="0"/>
              </a:rPr>
              <a:t> esasy ýörelgeleri</a:t>
            </a:r>
            <a:r>
              <a:rPr lang="ru-RU" b="1" dirty="0" smtClean="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r>
              <a:rPr lang="tk-TM" i="1" dirty="0" smtClean="0">
                <a:latin typeface="Times New Roman" panose="02020603050405020304" pitchFamily="18" charset="0"/>
                <a:cs typeface="Times New Roman" panose="02020603050405020304" pitchFamily="18" charset="0"/>
              </a:rPr>
              <a:t>        </a:t>
            </a:r>
            <a:r>
              <a:rPr lang="tr-TR" i="1" dirty="0" smtClean="0">
                <a:latin typeface="Times New Roman" panose="02020603050405020304" pitchFamily="18" charset="0"/>
                <a:cs typeface="Times New Roman" panose="02020603050405020304" pitchFamily="18" charset="0"/>
              </a:rPr>
              <a:t>Zähmeti  </a:t>
            </a:r>
            <a:r>
              <a:rPr lang="ru-RU" i="1" dirty="0" err="1">
                <a:latin typeface="Times New Roman" panose="02020603050405020304" pitchFamily="18" charset="0"/>
                <a:cs typeface="Times New Roman" panose="02020603050405020304" pitchFamily="18" charset="0"/>
              </a:rPr>
              <a:t>kadalaşdyrmagyň</a:t>
            </a:r>
            <a:r>
              <a:rPr lang="tr-TR" i="1" dirty="0">
                <a:latin typeface="Times New Roman" panose="02020603050405020304" pitchFamily="18" charset="0"/>
                <a:cs typeface="Times New Roman" panose="02020603050405020304" pitchFamily="18" charset="0"/>
              </a:rPr>
              <a:t> indiki esasy ýörelgeleri bolup biler:</a:t>
            </a:r>
            <a:endParaRPr lang="ru-RU" dirty="0">
              <a:latin typeface="Times New Roman" panose="02020603050405020304" pitchFamily="18" charset="0"/>
              <a:cs typeface="Times New Roman" panose="02020603050405020304" pitchFamily="18" charset="0"/>
            </a:endParaRPr>
          </a:p>
          <a:p>
            <a:pPr lvl="1"/>
            <a:r>
              <a:rPr lang="ru-RU" b="1" i="1" dirty="0" err="1">
                <a:latin typeface="Times New Roman" panose="02020603050405020304" pitchFamily="18" charset="0"/>
                <a:cs typeface="Times New Roman" panose="02020603050405020304" pitchFamily="18" charset="0"/>
              </a:rPr>
              <a:t>Gözegçilik</a:t>
            </a:r>
            <a:r>
              <a:rPr lang="ru-RU" b="1" i="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obýektiniň maksada laýyk saýlawy</a:t>
            </a:r>
            <a:r>
              <a:rPr lang="tr-TR" b="1"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r>
              <a:rPr lang="ru-RU" dirty="0" err="1">
                <a:latin typeface="Times New Roman" panose="02020603050405020304" pitchFamily="18" charset="0"/>
                <a:cs typeface="Times New Roman" panose="02020603050405020304" pitchFamily="18" charset="0"/>
              </a:rPr>
              <a:t>Gözegçiligiň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maksadyna</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laýyklykda</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gözegçilik</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obýekti</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saýlanýar</a:t>
            </a:r>
            <a:r>
              <a:rPr lang="ru-RU" dirty="0">
                <a:latin typeface="Times New Roman" panose="02020603050405020304" pitchFamily="18" charset="0"/>
                <a:cs typeface="Times New Roman" panose="02020603050405020304" pitchFamily="18" charset="0"/>
              </a:rPr>
              <a:t>. </a:t>
            </a:r>
          </a:p>
          <a:p>
            <a:r>
              <a:rPr lang="tk-TM" b="1" i="1" dirty="0" smtClean="0">
                <a:latin typeface="Times New Roman" panose="02020603050405020304" pitchFamily="18" charset="0"/>
                <a:cs typeface="Times New Roman" panose="02020603050405020304" pitchFamily="18" charset="0"/>
              </a:rPr>
              <a:t>       </a:t>
            </a:r>
            <a:r>
              <a:rPr lang="ru-RU" b="1" i="1" dirty="0" err="1" smtClean="0">
                <a:latin typeface="Times New Roman" panose="02020603050405020304" pitchFamily="18" charset="0"/>
                <a:cs typeface="Times New Roman" panose="02020603050405020304" pitchFamily="18" charset="0"/>
              </a:rPr>
              <a:t>Göz</a:t>
            </a:r>
            <a:r>
              <a:rPr lang="sq-AL" b="1" i="1" dirty="0">
                <a:latin typeface="Times New Roman" panose="02020603050405020304" pitchFamily="18" charset="0"/>
                <a:cs typeface="Times New Roman" panose="02020603050405020304" pitchFamily="18" charset="0"/>
              </a:rPr>
              <a:t>l</a:t>
            </a:r>
            <a:r>
              <a:rPr lang="ru-RU" b="1" i="1" dirty="0" err="1">
                <a:latin typeface="Times New Roman" panose="02020603050405020304" pitchFamily="18" charset="0"/>
                <a:cs typeface="Times New Roman" panose="02020603050405020304" pitchFamily="18" charset="0"/>
              </a:rPr>
              <a:t>egiň</a:t>
            </a:r>
            <a:r>
              <a:rPr lang="ru-RU" b="1" i="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saýlaw häsiýeti</a:t>
            </a:r>
            <a:r>
              <a:rPr lang="ru-RU" b="1"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r>
              <a:rPr lang="ru-RU" dirty="0" err="1">
                <a:latin typeface="Times New Roman" panose="02020603050405020304" pitchFamily="18" charset="0"/>
                <a:cs typeface="Times New Roman" panose="02020603050405020304" pitchFamily="18" charset="0"/>
              </a:rPr>
              <a:t>Zähmetiň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tehniki</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kadalaşdyrlyşynyň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göz</a:t>
            </a:r>
            <a:r>
              <a:rPr lang="sq-AL" dirty="0">
                <a:latin typeface="Times New Roman" panose="02020603050405020304" pitchFamily="18" charset="0"/>
                <a:cs typeface="Times New Roman" panose="02020603050405020304" pitchFamily="18" charset="0"/>
              </a:rPr>
              <a:t>l</a:t>
            </a:r>
            <a:r>
              <a:rPr lang="ru-RU" dirty="0" err="1">
                <a:latin typeface="Times New Roman" panose="02020603050405020304" pitchFamily="18" charset="0"/>
                <a:cs typeface="Times New Roman" panose="02020603050405020304" pitchFamily="18" charset="0"/>
              </a:rPr>
              <a:t>egi</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saýlaw</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häsiýete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eýedir</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Saýlaw</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gözegçiligi</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dogry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netijäni</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berer</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ýaly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hökmany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suratda</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birnäçe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obýektlerde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geçirilýär</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Gözegçiligiň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gerekli</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sany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gözegçiligiň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dowamlylygyna</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aýdyňlylygyna</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geçiriliş</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usulyna</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we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maksadyna</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baglyly</a:t>
            </a:r>
            <a:r>
              <a:rPr lang="sq-AL" dirty="0">
                <a:latin typeface="Times New Roman" panose="02020603050405020304" pitchFamily="18" charset="0"/>
                <a:cs typeface="Times New Roman" panose="02020603050405020304" pitchFamily="18" charset="0"/>
              </a:rPr>
              <a:t>kda</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kesgitlenýär</a:t>
            </a:r>
            <a:r>
              <a:rPr lang="ru-RU" dirty="0">
                <a:latin typeface="Times New Roman" panose="02020603050405020304" pitchFamily="18" charset="0"/>
                <a:cs typeface="Times New Roman" panose="02020603050405020304" pitchFamily="18" charset="0"/>
              </a:rPr>
              <a:t>.</a:t>
            </a:r>
          </a:p>
          <a:p>
            <a:pPr lvl="1"/>
            <a:r>
              <a:rPr lang="tr-TR" b="1" i="1" dirty="0">
                <a:latin typeface="Times New Roman" panose="02020603050405020304" pitchFamily="18" charset="0"/>
                <a:cs typeface="Times New Roman" panose="02020603050405020304" pitchFamily="18" charset="0"/>
              </a:rPr>
              <a:t>Bölekleýin kadalaşdyryş</a:t>
            </a:r>
            <a:r>
              <a:rPr lang="ru-RU" b="1"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r>
              <a:rPr lang="ru-RU" dirty="0" err="1">
                <a:latin typeface="Times New Roman" panose="02020603050405020304" pitchFamily="18" charset="0"/>
                <a:cs typeface="Times New Roman" panose="02020603050405020304" pitchFamily="18" charset="0"/>
              </a:rPr>
              <a:t>Göz</a:t>
            </a:r>
            <a:r>
              <a:rPr lang="sq-AL" dirty="0">
                <a:latin typeface="Times New Roman" panose="02020603050405020304" pitchFamily="18" charset="0"/>
                <a:cs typeface="Times New Roman" panose="02020603050405020304" pitchFamily="18" charset="0"/>
              </a:rPr>
              <a:t>l</a:t>
            </a:r>
            <a:r>
              <a:rPr lang="ru-RU" dirty="0" err="1">
                <a:latin typeface="Times New Roman" panose="02020603050405020304" pitchFamily="18" charset="0"/>
                <a:cs typeface="Times New Roman" panose="02020603050405020304" pitchFamily="18" charset="0"/>
              </a:rPr>
              <a:t>eg</a:t>
            </a:r>
            <a:r>
              <a:rPr lang="sq-AL" dirty="0">
                <a:latin typeface="Times New Roman" panose="02020603050405020304" pitchFamily="18" charset="0"/>
                <a:cs typeface="Times New Roman" panose="02020603050405020304" pitchFamily="18" charset="0"/>
              </a:rPr>
              <a:t> geçirilýän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prosesi</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ony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düzýän</a:t>
            </a:r>
            <a:r>
              <a:rPr lang="ru-RU" dirty="0">
                <a:latin typeface="Times New Roman" panose="02020603050405020304" pitchFamily="18" charset="0"/>
                <a:cs typeface="Times New Roman" panose="02020603050405020304" pitchFamily="18" charset="0"/>
              </a:rPr>
              <a:t> </a:t>
            </a:r>
            <a:r>
              <a:rPr lang="sq-AL" dirty="0">
                <a:latin typeface="Times New Roman" panose="02020603050405020304" pitchFamily="18" charset="0"/>
                <a:cs typeface="Times New Roman" panose="02020603050405020304" pitchFamily="18" charset="0"/>
              </a:rPr>
              <a:t>böleklere </a:t>
            </a:r>
            <a:r>
              <a:rPr lang="ru-RU" dirty="0" err="1">
                <a:latin typeface="Times New Roman" panose="02020603050405020304" pitchFamily="18" charset="0"/>
                <a:cs typeface="Times New Roman" panose="02020603050405020304" pitchFamily="18" charset="0"/>
              </a:rPr>
              <a:t>bölünýär</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Ýagny</a:t>
            </a:r>
            <a:r>
              <a:rPr lang="sq-AL" dirty="0">
                <a:latin typeface="Times New Roman" panose="02020603050405020304" pitchFamily="18" charset="0"/>
                <a:cs typeface="Times New Roman" panose="02020603050405020304" pitchFamily="18" charset="0"/>
              </a:rPr>
              <a: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her</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bir</a:t>
            </a:r>
            <a:r>
              <a:rPr lang="ru-RU" dirty="0">
                <a:latin typeface="Times New Roman" panose="02020603050405020304" pitchFamily="18" charset="0"/>
                <a:cs typeface="Times New Roman" panose="02020603050405020304" pitchFamily="18" charset="0"/>
              </a:rPr>
              <a:t> </a:t>
            </a:r>
            <a:r>
              <a:rPr lang="sq-AL" dirty="0">
                <a:latin typeface="Times New Roman" panose="02020603050405020304" pitchFamily="18" charset="0"/>
                <a:cs typeface="Times New Roman" panose="02020603050405020304" pitchFamily="18" charset="0"/>
              </a:rPr>
              <a:t>bölegi</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aýratynlykda</a:t>
            </a:r>
            <a:r>
              <a:rPr lang="sq-AL" dirty="0">
                <a:latin typeface="Times New Roman" panose="02020603050405020304" pitchFamily="18" charset="0"/>
                <a:cs typeface="Times New Roman" panose="02020603050405020304" pitchFamily="18" charset="0"/>
              </a:rPr>
              <a: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şeýle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hem</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beýleki</a:t>
            </a:r>
            <a:r>
              <a:rPr lang="ru-RU" dirty="0">
                <a:latin typeface="Times New Roman" panose="02020603050405020304" pitchFamily="18" charset="0"/>
                <a:cs typeface="Times New Roman" panose="02020603050405020304" pitchFamily="18" charset="0"/>
              </a:rPr>
              <a:t> </a:t>
            </a:r>
            <a:r>
              <a:rPr lang="sq-AL" dirty="0">
                <a:latin typeface="Times New Roman" panose="02020603050405020304" pitchFamily="18" charset="0"/>
                <a:cs typeface="Times New Roman" panose="02020603050405020304" pitchFamily="18" charset="0"/>
              </a:rPr>
              <a:t>bölekler</a:t>
            </a:r>
            <a:r>
              <a:rPr lang="ru-RU" dirty="0" err="1">
                <a:latin typeface="Times New Roman" panose="02020603050405020304" pitchFamily="18" charset="0"/>
                <a:cs typeface="Times New Roman" panose="02020603050405020304" pitchFamily="18" charset="0"/>
              </a:rPr>
              <a:t>ler</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bilen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arabaglanyşykda</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öwrenilmelidir</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Şol</a:t>
            </a:r>
            <a:r>
              <a:rPr lang="ru-RU" dirty="0">
                <a:latin typeface="Times New Roman" panose="02020603050405020304" pitchFamily="18" charset="0"/>
                <a:cs typeface="Times New Roman" panose="02020603050405020304" pitchFamily="18" charset="0"/>
              </a:rPr>
              <a:t> </a:t>
            </a:r>
            <a:r>
              <a:rPr lang="sq-AL" dirty="0">
                <a:latin typeface="Times New Roman" panose="02020603050405020304" pitchFamily="18" charset="0"/>
                <a:cs typeface="Times New Roman" panose="02020603050405020304" pitchFamily="18" charset="0"/>
              </a:rPr>
              <a:t>bölekler</a:t>
            </a:r>
            <a:r>
              <a:rPr lang="ru-RU" dirty="0" err="1">
                <a:latin typeface="Times New Roman" panose="02020603050405020304" pitchFamily="18" charset="0"/>
                <a:cs typeface="Times New Roman" panose="02020603050405020304" pitchFamily="18" charset="0"/>
              </a:rPr>
              <a:t>ler</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boýunça</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wagtyň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zähmetiň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we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ýerine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ýetirilen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işiň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harajatlarynyň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işiň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ýerine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ýetirlişiniň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tehnologiýasynyň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we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usulynyň</a:t>
            </a:r>
            <a:r>
              <a:rPr lang="sq-AL" dirty="0">
                <a:latin typeface="Times New Roman" panose="02020603050405020304" pitchFamily="18" charset="0"/>
                <a:cs typeface="Times New Roman" panose="02020603050405020304" pitchFamily="18" charset="0"/>
              </a:rPr>
              <a: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düzgüniniň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işçileriň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sanynyň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we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hünärmenlik</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derejesiniň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hem-de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ulanylýan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maşyn-gurallaryň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ölçegi</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geçirilýär</a:t>
            </a:r>
            <a:r>
              <a:rPr lang="ru-RU"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Bölekleýin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kadalaşdyryş</a:t>
            </a:r>
            <a:r>
              <a:rPr lang="ru-RU" dirty="0">
                <a:latin typeface="Times New Roman" panose="02020603050405020304" pitchFamily="18" charset="0"/>
                <a:cs typeface="Times New Roman" panose="02020603050405020304" pitchFamily="18" charset="0"/>
              </a:rPr>
              <a:t> </a:t>
            </a:r>
            <a:r>
              <a:rPr lang="sq-AL" dirty="0">
                <a:latin typeface="Times New Roman" panose="02020603050405020304" pitchFamily="18" charset="0"/>
                <a:cs typeface="Times New Roman" panose="02020603050405020304" pitchFamily="18" charset="0"/>
              </a:rPr>
              <a:t>g</a:t>
            </a:r>
            <a:r>
              <a:rPr lang="ru-RU" dirty="0" err="1">
                <a:latin typeface="Times New Roman" panose="02020603050405020304" pitchFamily="18" charset="0"/>
                <a:cs typeface="Times New Roman" panose="02020603050405020304" pitchFamily="18" charset="0"/>
              </a:rPr>
              <a:t>öz</a:t>
            </a:r>
            <a:r>
              <a:rPr lang="sq-AL" dirty="0">
                <a:latin typeface="Times New Roman" panose="02020603050405020304" pitchFamily="18" charset="0"/>
                <a:cs typeface="Times New Roman" panose="02020603050405020304" pitchFamily="18" charset="0"/>
              </a:rPr>
              <a:t>l</a:t>
            </a:r>
            <a:r>
              <a:rPr lang="ru-RU" dirty="0" err="1">
                <a:latin typeface="Times New Roman" panose="02020603050405020304" pitchFamily="18" charset="0"/>
                <a:cs typeface="Times New Roman" panose="02020603050405020304" pitchFamily="18" charset="0"/>
              </a:rPr>
              <a:t>eg</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geçirilýän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iş</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prosesiniň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zähmet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talap</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edijiligine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täsir</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edýän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faktorlary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hasaba</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almaga</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mümkinçilik</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berýär</a:t>
            </a:r>
            <a:r>
              <a:rPr lang="ru-RU" dirty="0">
                <a:latin typeface="Times New Roman" panose="02020603050405020304" pitchFamily="18" charset="0"/>
                <a:cs typeface="Times New Roman" panose="02020603050405020304" pitchFamily="18" charset="0"/>
              </a:rPr>
              <a:t>. </a:t>
            </a:r>
            <a:endParaRPr lang="tk-TM" dirty="0" smtClean="0">
              <a:latin typeface="Times New Roman" panose="02020603050405020304" pitchFamily="18" charset="0"/>
              <a:cs typeface="Times New Roman" panose="02020603050405020304" pitchFamily="18" charset="0"/>
            </a:endParaRPr>
          </a:p>
          <a:p>
            <a:pPr lvl="1"/>
            <a:r>
              <a:rPr lang="ru-RU" b="1" i="1" dirty="0" err="1">
                <a:latin typeface="Times New Roman" panose="02020603050405020304" pitchFamily="18" charset="0"/>
                <a:cs typeface="Times New Roman" panose="02020603050405020304" pitchFamily="18" charset="0"/>
              </a:rPr>
              <a:t>Başlangyç</a:t>
            </a:r>
            <a:r>
              <a:rPr lang="ru-RU" b="1" i="1" dirty="0">
                <a:latin typeface="Times New Roman" panose="02020603050405020304" pitchFamily="18" charset="0"/>
                <a:cs typeface="Times New Roman" panose="02020603050405020304" pitchFamily="18" charset="0"/>
              </a:rPr>
              <a:t> </a:t>
            </a:r>
            <a:r>
              <a:rPr lang="ru-RU" b="1" i="1" dirty="0" err="1">
                <a:latin typeface="Times New Roman" panose="02020603050405020304" pitchFamily="18" charset="0"/>
                <a:cs typeface="Times New Roman" panose="02020603050405020304" pitchFamily="18" charset="0"/>
              </a:rPr>
              <a:t>maglumatlaryň</a:t>
            </a:r>
            <a:r>
              <a:rPr lang="ru-RU" b="1" i="1" dirty="0">
                <a:latin typeface="Times New Roman" panose="02020603050405020304" pitchFamily="18" charset="0"/>
                <a:cs typeface="Times New Roman" panose="02020603050405020304" pitchFamily="18" charset="0"/>
              </a:rPr>
              <a:t> </a:t>
            </a:r>
            <a:r>
              <a:rPr lang="ru-RU" b="1" i="1" dirty="0" err="1">
                <a:latin typeface="Times New Roman" panose="02020603050405020304" pitchFamily="18" charset="0"/>
                <a:cs typeface="Times New Roman" panose="02020603050405020304" pitchFamily="18" charset="0"/>
              </a:rPr>
              <a:t>tassyklanyp</a:t>
            </a:r>
            <a:r>
              <a:rPr lang="ru-RU" b="1" i="1" dirty="0">
                <a:latin typeface="Times New Roman" panose="02020603050405020304" pitchFamily="18" charset="0"/>
                <a:cs typeface="Times New Roman" panose="02020603050405020304" pitchFamily="18" charset="0"/>
              </a:rPr>
              <a:t> </a:t>
            </a:r>
            <a:r>
              <a:rPr lang="ru-RU" b="1" i="1" dirty="0" err="1">
                <a:latin typeface="Times New Roman" panose="02020603050405020304" pitchFamily="18" charset="0"/>
                <a:cs typeface="Times New Roman" panose="02020603050405020304" pitchFamily="18" charset="0"/>
              </a:rPr>
              <a:t>ulanylmagy</a:t>
            </a:r>
            <a:r>
              <a:rPr lang="ru-RU" b="1" i="1"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r>
              <a:rPr lang="sq-AL" dirty="0">
                <a:latin typeface="Times New Roman" panose="02020603050405020304" pitchFamily="18" charset="0"/>
                <a:cs typeface="Times New Roman" panose="02020603050405020304" pitchFamily="18" charset="0"/>
              </a:rPr>
              <a:t>Tehniki kadalaşdyrmagyň usullary bilen işlenip düzülen hemme materiallaryň easasynda gözegçiligiň netijesinde alnan tejribe maglumatlary durýar. Bu tejribe maglumatlar olary ylmy taýdan esaslandyrmagyň ygtybarlygyndan, iş wagtynyň netijeli ulanylmagyndan we kadalaşdyrylýan prosesiň hemme bölekleriniň hem-de zähmet öndürijiligine täsir edýän esasy faktorlaryň doly alynmagynyň nukdaý nazaryndan ugur alyp, diňe olaryň doly seljerilmeginiň esasynda </a:t>
            </a:r>
            <a:r>
              <a:rPr lang="ru-RU" dirty="0" err="1">
                <a:latin typeface="Times New Roman" panose="02020603050405020304" pitchFamily="18" charset="0"/>
                <a:cs typeface="Times New Roman" panose="02020603050405020304" pitchFamily="18" charset="0"/>
              </a:rPr>
              <a:t>taslamak</a:t>
            </a:r>
            <a:r>
              <a:rPr lang="sq-AL" dirty="0">
                <a:latin typeface="Times New Roman" panose="02020603050405020304" pitchFamily="18" charset="0"/>
                <a:cs typeface="Times New Roman" panose="02020603050405020304" pitchFamily="18" charset="0"/>
              </a:rPr>
              <a:t> üçin ulanylmaly.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775083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116632"/>
            <a:ext cx="8100392" cy="6552728"/>
          </a:xfrm>
        </p:spPr>
        <p:txBody>
          <a:bodyPr>
            <a:noAutofit/>
          </a:bodyPr>
          <a:lstStyle/>
          <a:p>
            <a:r>
              <a:rPr lang="sq-AL" sz="2000" b="1" dirty="0">
                <a:latin typeface="Times New Roman" panose="02020603050405020304" pitchFamily="18" charset="0"/>
                <a:cs typeface="Times New Roman" panose="02020603050405020304" pitchFamily="18" charset="0"/>
              </a:rPr>
              <a:t>1.</a:t>
            </a:r>
            <a:r>
              <a:rPr lang="ru-RU" sz="2000" b="1" dirty="0">
                <a:latin typeface="Times New Roman" panose="02020603050405020304" pitchFamily="18" charset="0"/>
                <a:cs typeface="Times New Roman" panose="02020603050405020304" pitchFamily="18" charset="0"/>
              </a:rPr>
              <a:t>3. </a:t>
            </a:r>
            <a:r>
              <a:rPr lang="ru-RU" sz="2000" b="1" dirty="0" err="1">
                <a:latin typeface="Times New Roman" panose="02020603050405020304" pitchFamily="18" charset="0"/>
                <a:cs typeface="Times New Roman" panose="02020603050405020304" pitchFamily="18" charset="0"/>
              </a:rPr>
              <a:t>Zähmeti</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kadalaşdyrmagyň</a:t>
            </a:r>
            <a:r>
              <a:rPr lang="cs-CZ" sz="2000" b="1" dirty="0">
                <a:latin typeface="Times New Roman" panose="02020603050405020304" pitchFamily="18" charset="0"/>
                <a:cs typeface="Times New Roman" panose="02020603050405020304" pitchFamily="18" charset="0"/>
              </a:rPr>
              <a:t> usullary</a:t>
            </a:r>
            <a:r>
              <a:rPr lang="ru-RU" sz="2000" b="1" dirty="0" smtClean="0">
                <a:latin typeface="Times New Roman" panose="02020603050405020304" pitchFamily="18" charset="0"/>
                <a:cs typeface="Times New Roman" panose="02020603050405020304" pitchFamily="18" charset="0"/>
              </a:rPr>
              <a:t>.</a:t>
            </a:r>
            <a:endParaRPr lang="ru-RU" sz="2000" dirty="0">
              <a:latin typeface="Times New Roman" panose="02020603050405020304" pitchFamily="18" charset="0"/>
              <a:cs typeface="Times New Roman" panose="02020603050405020304" pitchFamily="18" charset="0"/>
            </a:endParaRPr>
          </a:p>
          <a:p>
            <a:r>
              <a:rPr lang="sq-AL" sz="2000" dirty="0">
                <a:latin typeface="Times New Roman" panose="02020603050405020304" pitchFamily="18" charset="0"/>
                <a:cs typeface="Times New Roman" panose="02020603050405020304" pitchFamily="18" charset="0"/>
              </a:rPr>
              <a:t>Kadalaşdyrmak zähmet proseslerini taslamagyň we normalaryň hasabynyň dürli usullaryny ulanmagy göz öňünde tutýar. Normany </a:t>
            </a:r>
            <a:r>
              <a:rPr lang="ru-RU" sz="2000" dirty="0">
                <a:latin typeface="Times New Roman" panose="02020603050405020304" pitchFamily="18" charset="0"/>
                <a:cs typeface="Times New Roman" panose="02020603050405020304" pitchFamily="18" charset="0"/>
              </a:rPr>
              <a:t>n</a:t>
            </a:r>
            <a:r>
              <a:rPr lang="sq-AL" sz="2000" dirty="0">
                <a:latin typeface="Times New Roman" panose="02020603050405020304" pitchFamily="18" charset="0"/>
                <a:cs typeface="Times New Roman" panose="02020603050405020304" pitchFamily="18" charset="0"/>
              </a:rPr>
              <a:t>ähili hasaplamalydygy, kadalaşdyrmagyň haýsy usulyny ulanmalydygy – takyk şertlere, önümçiligiň görnüşine, zähmetiň mehanizmleşdirilişiniň derejesine, onuň guralyşynyň görnüşine we birnäçe beýleki faktorlara baglydyr. Ö</a:t>
            </a:r>
            <a:r>
              <a:rPr lang="ru-RU" sz="2000" dirty="0">
                <a:latin typeface="Times New Roman" panose="02020603050405020304" pitchFamily="18" charset="0"/>
                <a:cs typeface="Times New Roman" panose="02020603050405020304" pitchFamily="18" charset="0"/>
              </a:rPr>
              <a:t>n</a:t>
            </a:r>
            <a:r>
              <a:rPr lang="sq-AL" sz="2000" dirty="0">
                <a:latin typeface="Times New Roman" panose="02020603050405020304" pitchFamily="18" charset="0"/>
                <a:cs typeface="Times New Roman" panose="02020603050405020304" pitchFamily="18" charset="0"/>
              </a:rPr>
              <a:t>ümçiligiň her bir görnüşine enjamyň ýör</a:t>
            </a:r>
            <a:r>
              <a:rPr lang="ru-RU" sz="2000" dirty="0">
                <a:latin typeface="Times New Roman" panose="02020603050405020304" pitchFamily="18" charset="0"/>
                <a:cs typeface="Times New Roman" panose="02020603050405020304" pitchFamily="18" charset="0"/>
              </a:rPr>
              <a:t>i</a:t>
            </a:r>
            <a:r>
              <a:rPr lang="sq-AL" sz="2000" dirty="0">
                <a:latin typeface="Times New Roman" panose="02020603050405020304" pitchFamily="18" charset="0"/>
                <a:cs typeface="Times New Roman" panose="02020603050405020304" pitchFamily="18" charset="0"/>
              </a:rPr>
              <a:t>teleşdirilen aýratynlyklary, tehnologiki goşmaça enjamlaşdyrylyşy, tehnologiki prosesiň böleklere bölünmegi, iş ýeriniň guralyşy we iş ýerine hyzmat ed</a:t>
            </a:r>
            <a:r>
              <a:rPr lang="ru-RU" sz="2000" dirty="0">
                <a:latin typeface="Times New Roman" panose="02020603050405020304" pitchFamily="18" charset="0"/>
                <a:cs typeface="Times New Roman" panose="02020603050405020304" pitchFamily="18" charset="0"/>
              </a:rPr>
              <a:t>i</a:t>
            </a:r>
            <a:r>
              <a:rPr lang="sq-AL" sz="2000" dirty="0">
                <a:latin typeface="Times New Roman" panose="02020603050405020304" pitchFamily="18" charset="0"/>
                <a:cs typeface="Times New Roman" panose="02020603050405020304" pitchFamily="18" charset="0"/>
              </a:rPr>
              <a:t>lişi, işçileriň iş derejeleri, operasiýanyň aýry-aýry bölekleriniň yzygiderligi mahsusdyr.</a:t>
            </a:r>
            <a:endParaRPr lang="ru-RU" sz="2000" dirty="0">
              <a:latin typeface="Times New Roman" panose="02020603050405020304" pitchFamily="18" charset="0"/>
              <a:cs typeface="Times New Roman" panose="02020603050405020304" pitchFamily="18" charset="0"/>
            </a:endParaRPr>
          </a:p>
          <a:p>
            <a:r>
              <a:rPr lang="sq-AL" sz="2000" dirty="0">
                <a:latin typeface="Times New Roman" panose="02020603050405020304" pitchFamily="18" charset="0"/>
                <a:cs typeface="Times New Roman" panose="02020603050405020304" pitchFamily="18" charset="0"/>
              </a:rPr>
              <a:t>Önümçiligiň seriýalylygy näçe ýokary boldugyça, şonça-da önümçiligiň gurnalyşy we tehnolo</a:t>
            </a:r>
            <a:r>
              <a:rPr lang="ru-RU" sz="2000" dirty="0">
                <a:latin typeface="Times New Roman" panose="02020603050405020304" pitchFamily="18" charset="0"/>
                <a:cs typeface="Times New Roman" panose="02020603050405020304" pitchFamily="18" charset="0"/>
              </a:rPr>
              <a:t>g</a:t>
            </a:r>
            <a:r>
              <a:rPr lang="sq-AL" sz="2000" dirty="0">
                <a:latin typeface="Times New Roman" panose="02020603050405020304" pitchFamily="18" charset="0"/>
                <a:cs typeface="Times New Roman" panose="02020603050405020304" pitchFamily="18" charset="0"/>
              </a:rPr>
              <a:t>iýasy kämilleşýär, iş ýeriniň enjamlary ýör</a:t>
            </a:r>
            <a:r>
              <a:rPr lang="ru-RU" sz="2000" dirty="0">
                <a:latin typeface="Times New Roman" panose="02020603050405020304" pitchFamily="18" charset="0"/>
                <a:cs typeface="Times New Roman" panose="02020603050405020304" pitchFamily="18" charset="0"/>
              </a:rPr>
              <a:t>i</a:t>
            </a:r>
            <a:r>
              <a:rPr lang="sq-AL" sz="2000" dirty="0">
                <a:latin typeface="Times New Roman" panose="02020603050405020304" pitchFamily="18" charset="0"/>
                <a:cs typeface="Times New Roman" panose="02020603050405020304" pitchFamily="18" charset="0"/>
              </a:rPr>
              <a:t>teleşdirilýär, zähmetiň guralyşy we işçileriň önümçilik endikleri kämilleşýär. Şonuň üçin şol bir önümleri öndürmek üçin zähmet harajatlary we zähmet öndürijiligiň derejesi köpçülikleýin, seriýalaýyn we ýekeleýin önümçilikde dürli-dürli bolar.</a:t>
            </a:r>
            <a:endParaRPr lang="ru-RU" sz="2000" dirty="0">
              <a:latin typeface="Times New Roman" panose="02020603050405020304" pitchFamily="18" charset="0"/>
              <a:cs typeface="Times New Roman" panose="02020603050405020304" pitchFamily="18" charset="0"/>
            </a:endParaRPr>
          </a:p>
          <a:p>
            <a:r>
              <a:rPr lang="sq-AL" sz="2000" dirty="0">
                <a:latin typeface="Times New Roman" panose="02020603050405020304" pitchFamily="18" charset="0"/>
                <a:cs typeface="Times New Roman" panose="02020603050405020304" pitchFamily="18" charset="0"/>
              </a:rPr>
              <a:t>Diýmek, zähmetiň mazmuny, onuň guralyşynyň g</a:t>
            </a:r>
            <a:r>
              <a:rPr lang="ru-RU" sz="2000" dirty="0">
                <a:latin typeface="Times New Roman" panose="02020603050405020304" pitchFamily="18" charset="0"/>
                <a:cs typeface="Times New Roman" panose="02020603050405020304" pitchFamily="18" charset="0"/>
              </a:rPr>
              <a:t>ö</a:t>
            </a:r>
            <a:r>
              <a:rPr lang="sq-AL" sz="2000" dirty="0">
                <a:latin typeface="Times New Roman" panose="02020603050405020304" pitchFamily="18" charset="0"/>
                <a:cs typeface="Times New Roman" panose="02020603050405020304" pitchFamily="18" charset="0"/>
              </a:rPr>
              <a:t>rnüşleri, önümçilik prosesiniň häsiýeti kadalaşdyrmagyň usullaryny hem-de normalary hasaplamagyň usulyýetiniň aýratynlygyny </a:t>
            </a:r>
            <a:r>
              <a:rPr lang="sq-AL" sz="2000" dirty="0" smtClean="0">
                <a:latin typeface="Times New Roman" panose="02020603050405020304" pitchFamily="18" charset="0"/>
                <a:cs typeface="Times New Roman" panose="02020603050405020304" pitchFamily="18" charset="0"/>
              </a:rPr>
              <a:t>kesgitleýär</a:t>
            </a:r>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378001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8520" y="-13672"/>
            <a:ext cx="8352928" cy="6552728"/>
          </a:xfrm>
        </p:spPr>
        <p:txBody>
          <a:bodyPr>
            <a:noAutofit/>
          </a:bodyPr>
          <a:lstStyle/>
          <a:p>
            <a:r>
              <a:rPr lang="sq-AL" sz="2000" dirty="0">
                <a:latin typeface="Times New Roman" panose="02020603050405020304" pitchFamily="18" charset="0"/>
                <a:cs typeface="Times New Roman" panose="02020603050405020304" pitchFamily="18" charset="0"/>
              </a:rPr>
              <a:t>Öz gezeginde kadalaşdyrmagyň dogry saýlanan usullary önümçilikde entek taýýar önümiň göýberilmeginden öň, işiň has öndürijilikli tärlerini we usullaryny, zähmetiň bölünişiginiň we kooperirlenmeginiň netijeli görnüşlerini taslamagy, iş ýerine hyzmt edilişiniň ulgamyny işläp düzmäge mümkinçilik berýär.</a:t>
            </a:r>
            <a:endParaRPr lang="ru-RU" sz="2000" dirty="0">
              <a:latin typeface="Times New Roman" panose="02020603050405020304" pitchFamily="18" charset="0"/>
              <a:cs typeface="Times New Roman" panose="02020603050405020304" pitchFamily="18" charset="0"/>
            </a:endParaRPr>
          </a:p>
          <a:p>
            <a:r>
              <a:rPr lang="sq-AL" sz="2000" i="1" dirty="0" smtClean="0">
                <a:latin typeface="Times New Roman" panose="02020603050405020304" pitchFamily="18" charset="0"/>
                <a:cs typeface="Times New Roman" panose="02020603050405020304" pitchFamily="18" charset="0"/>
              </a:rPr>
              <a:t>Ylmy </a:t>
            </a:r>
            <a:r>
              <a:rPr lang="sq-AL" sz="2000" i="1" dirty="0">
                <a:latin typeface="Times New Roman" panose="02020603050405020304" pitchFamily="18" charset="0"/>
                <a:cs typeface="Times New Roman" panose="02020603050405020304" pitchFamily="18" charset="0"/>
              </a:rPr>
              <a:t>taýdan esaslandyrylan normalar – </a:t>
            </a:r>
            <a:r>
              <a:rPr lang="sq-AL" sz="2000" dirty="0">
                <a:latin typeface="Times New Roman" panose="02020603050405020304" pitchFamily="18" charset="0"/>
                <a:cs typeface="Times New Roman" panose="02020603050405020304" pitchFamily="18" charset="0"/>
              </a:rPr>
              <a:t>bu takyk önümçiligiň aýratynlygyna gabat gelýän amatly tehnologiki prosesiň we zähmetiň ylmy taýdan gurnalyşynyň esasynda işlenip düzülen normalar. Bu normalar tehnologiki ölçegler bilen birlikde beýleki esaslandyryjy ölçegleri hem hasaba alýar.</a:t>
            </a:r>
            <a:endParaRPr lang="ru-RU" sz="2000" dirty="0">
              <a:latin typeface="Times New Roman" panose="02020603050405020304" pitchFamily="18" charset="0"/>
              <a:cs typeface="Times New Roman" panose="02020603050405020304" pitchFamily="18" charset="0"/>
            </a:endParaRPr>
          </a:p>
          <a:p>
            <a:r>
              <a:rPr lang="sq-AL" sz="2000" i="1" dirty="0">
                <a:latin typeface="Times New Roman" panose="02020603050405020304" pitchFamily="18" charset="0"/>
                <a:cs typeface="Times New Roman" panose="02020603050405020304" pitchFamily="18" charset="0"/>
              </a:rPr>
              <a:t>Tehniki taýdan esaslandyrylan normalar- </a:t>
            </a:r>
            <a:r>
              <a:rPr lang="sq-AL" sz="2000" dirty="0">
                <a:latin typeface="Times New Roman" panose="02020603050405020304" pitchFamily="18" charset="0"/>
                <a:cs typeface="Times New Roman" panose="02020603050405020304" pitchFamily="18" charset="0"/>
              </a:rPr>
              <a:t>bu belli bir iş ýerinde önümçilik serişdelerini we iş wagtynyň has netijeli ulanylyşyny göz öňünde tutýan, işiň amatly tehnologiki prosesiniň we zähmeti ylmy taýdan esaslandyrmagyň esasynda kesgitlenen normalar.</a:t>
            </a:r>
            <a:endParaRPr lang="ru-RU" sz="2000" dirty="0">
              <a:latin typeface="Times New Roman" panose="02020603050405020304" pitchFamily="18" charset="0"/>
              <a:cs typeface="Times New Roman" panose="02020603050405020304" pitchFamily="18" charset="0"/>
            </a:endParaRPr>
          </a:p>
          <a:p>
            <a:r>
              <a:rPr lang="sq-AL" sz="2000" b="1" i="1" dirty="0">
                <a:latin typeface="Times New Roman" panose="02020603050405020304" pitchFamily="18" charset="0"/>
                <a:cs typeface="Times New Roman" panose="02020603050405020304" pitchFamily="18" charset="0"/>
              </a:rPr>
              <a:t>Kadalaşdyrmagyň usuly – </a:t>
            </a:r>
            <a:r>
              <a:rPr lang="sq-AL" sz="2000" i="1" dirty="0">
                <a:latin typeface="Times New Roman" panose="02020603050405020304" pitchFamily="18" charset="0"/>
                <a:cs typeface="Times New Roman" panose="02020603050405020304" pitchFamily="18" charset="0"/>
              </a:rPr>
              <a:t>bu wagtyň zerur harajatyny kesgitlemegiň, zähmet prosesini seljermegiň, norma emele getiriji faktorlary ýüze çykarmagyň we olaryň hasabynyň, gözegçiligiň materiallaryny ulanmagyň, operasiýanyň amatly düzümini taslamagyň, zähmetiň normatiwlerini we normalaryny işläp düzmegiň tärleriniň </a:t>
            </a:r>
            <a:r>
              <a:rPr lang="sq-AL" sz="2000" i="1" dirty="0" smtClean="0">
                <a:latin typeface="Times New Roman" panose="02020603050405020304" pitchFamily="18" charset="0"/>
                <a:cs typeface="Times New Roman" panose="02020603050405020304" pitchFamily="18" charset="0"/>
              </a:rPr>
              <a:t>jemidir.</a:t>
            </a:r>
            <a:r>
              <a:rPr lang="tk-TM" sz="2000" dirty="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Zähmet</a:t>
            </a:r>
            <a:r>
              <a:rPr lang="ru-RU" sz="2000" dirty="0" smtClean="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normalaryny</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tasla</a:t>
            </a:r>
            <a:r>
              <a:rPr lang="sq-AL" sz="2000" dirty="0">
                <a:latin typeface="Times New Roman" panose="02020603050405020304" pitchFamily="18" charset="0"/>
                <a:cs typeface="Times New Roman" panose="02020603050405020304" pitchFamily="18" charset="0"/>
              </a:rPr>
              <a:t>mak</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kadalaşdyrylýan</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prosesiň</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ýerine</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ýetir</a:t>
            </a:r>
            <a:r>
              <a:rPr lang="sq-AL" sz="2000" dirty="0">
                <a:latin typeface="Times New Roman" panose="02020603050405020304" pitchFamily="18" charset="0"/>
                <a:cs typeface="Times New Roman" panose="02020603050405020304" pitchFamily="18" charset="0"/>
              </a:rPr>
              <a:t>i</a:t>
            </a:r>
            <a:r>
              <a:rPr lang="ru-RU" sz="2000" dirty="0" err="1">
                <a:latin typeface="Times New Roman" panose="02020603050405020304" pitchFamily="18" charset="0"/>
                <a:cs typeface="Times New Roman" panose="02020603050405020304" pitchFamily="18" charset="0"/>
              </a:rPr>
              <a:t>lişini</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onuň</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gural</a:t>
            </a:r>
            <a:r>
              <a:rPr lang="sq-AL" sz="2000" dirty="0">
                <a:latin typeface="Times New Roman" panose="02020603050405020304" pitchFamily="18" charset="0"/>
                <a:cs typeface="Times New Roman" panose="02020603050405020304" pitchFamily="18" charset="0"/>
              </a:rPr>
              <a:t>y</a:t>
            </a:r>
            <a:r>
              <a:rPr lang="ru-RU" sz="2000" dirty="0" err="1">
                <a:latin typeface="Times New Roman" panose="02020603050405020304" pitchFamily="18" charset="0"/>
                <a:cs typeface="Times New Roman" panose="02020603050405020304" pitchFamily="18" charset="0"/>
              </a:rPr>
              <a:t>şyny</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we</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mehaniz</a:t>
            </a:r>
            <a:r>
              <a:rPr lang="sq-AL" sz="2000" dirty="0">
                <a:latin typeface="Times New Roman" panose="02020603050405020304" pitchFamily="18" charset="0"/>
                <a:cs typeface="Times New Roman" panose="02020603050405020304" pitchFamily="18" charset="0"/>
              </a:rPr>
              <a:t>mleşdirilişini,</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iş</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ýerinde</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zähmet</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şertlerini</a:t>
            </a:r>
            <a:r>
              <a:rPr lang="sq-AL" sz="2000" dirty="0">
                <a:latin typeface="Times New Roman" panose="02020603050405020304" pitchFamily="18" charset="0"/>
                <a:cs typeface="Times New Roman" panose="02020603050405020304" pitchFamily="18" charset="0"/>
              </a:rPr>
              <a:t>ň ýagdaýyny</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öwren</a:t>
            </a:r>
            <a:r>
              <a:rPr lang="sq-AL" sz="2000" dirty="0">
                <a:latin typeface="Times New Roman" panose="02020603050405020304" pitchFamily="18" charset="0"/>
                <a:cs typeface="Times New Roman" panose="02020603050405020304" pitchFamily="18" charset="0"/>
              </a:rPr>
              <a:t>meklige</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we</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seljer</a:t>
            </a:r>
            <a:r>
              <a:rPr lang="sq-AL" sz="2000" dirty="0">
                <a:latin typeface="Times New Roman" panose="02020603050405020304" pitchFamily="18" charset="0"/>
                <a:cs typeface="Times New Roman" panose="02020603050405020304" pitchFamily="18" charset="0"/>
              </a:rPr>
              <a:t>meklige esaslanan, ylmy taýdan esaslandyrylan </a:t>
            </a:r>
            <a:r>
              <a:rPr lang="ru-RU" sz="2000" i="1" dirty="0" err="1">
                <a:latin typeface="Times New Roman" panose="02020603050405020304" pitchFamily="18" charset="0"/>
                <a:cs typeface="Times New Roman" panose="02020603050405020304" pitchFamily="18" charset="0"/>
              </a:rPr>
              <a:t>analitik</a:t>
            </a:r>
            <a:r>
              <a:rPr lang="ru-RU" sz="2000" i="1" dirty="0">
                <a:latin typeface="Times New Roman" panose="02020603050405020304" pitchFamily="18" charset="0"/>
                <a:cs typeface="Times New Roman" panose="02020603050405020304" pitchFamily="18" charset="0"/>
              </a:rPr>
              <a:t> </a:t>
            </a:r>
            <a:r>
              <a:rPr lang="cs-CZ" sz="2000" i="1" dirty="0">
                <a:latin typeface="Times New Roman" panose="02020603050405020304" pitchFamily="18" charset="0"/>
                <a:cs typeface="Times New Roman" panose="02020603050405020304" pitchFamily="18" charset="0"/>
              </a:rPr>
              <a:t>usul</a:t>
            </a:r>
            <a:r>
              <a:rPr lang="ru-RU" sz="2000" i="1" dirty="0">
                <a:latin typeface="Times New Roman" panose="02020603050405020304" pitchFamily="18" charset="0"/>
                <a:cs typeface="Times New Roman" panose="02020603050405020304" pitchFamily="18" charset="0"/>
              </a:rPr>
              <a:t>y</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arkaly</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amala</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aşyrylýar</a:t>
            </a:r>
            <a:r>
              <a:rPr lang="ru-RU" sz="20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6884955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116632"/>
            <a:ext cx="8028384" cy="6552728"/>
          </a:xfrm>
        </p:spPr>
        <p:txBody>
          <a:bodyPr>
            <a:noAutofit/>
          </a:bodyPr>
          <a:lstStyle/>
          <a:p>
            <a:r>
              <a:rPr lang="ru-RU" sz="2000" dirty="0" err="1">
                <a:latin typeface="Times New Roman" panose="02020603050405020304" pitchFamily="18" charset="0"/>
                <a:cs typeface="Times New Roman" panose="02020603050405020304" pitchFamily="18" charset="0"/>
              </a:rPr>
              <a:t>Şeýle</a:t>
            </a:r>
            <a:r>
              <a:rPr lang="ru-RU" sz="2000" dirty="0">
                <a:latin typeface="Times New Roman" panose="02020603050405020304" pitchFamily="18" charset="0"/>
                <a:cs typeface="Times New Roman" panose="02020603050405020304" pitchFamily="18" charset="0"/>
              </a:rPr>
              <a:t> </a:t>
            </a:r>
            <a:r>
              <a:rPr lang="sq-AL" sz="2000" dirty="0">
                <a:latin typeface="Times New Roman" panose="02020603050405020304" pitchFamily="18" charset="0"/>
                <a:cs typeface="Times New Roman" panose="02020603050405020304" pitchFamily="18" charset="0"/>
              </a:rPr>
              <a:t>seljermäniň</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esasynda</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zähmet</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öndürijiliginiň</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ösüşine</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getirýän</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işiň</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ýerine</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ýetirlişiniň</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amatly</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usuly</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we</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guramaçylyk-tehniki</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şertleri</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tasla</a:t>
            </a:r>
            <a:r>
              <a:rPr lang="sq-AL" sz="2000" dirty="0">
                <a:latin typeface="Times New Roman" panose="02020603050405020304" pitchFamily="18" charset="0"/>
                <a:cs typeface="Times New Roman" panose="02020603050405020304" pitchFamily="18" charset="0"/>
              </a:rPr>
              <a:t>n</a:t>
            </a:r>
            <a:r>
              <a:rPr lang="ru-RU" sz="2000" dirty="0" err="1">
                <a:latin typeface="Times New Roman" panose="02020603050405020304" pitchFamily="18" charset="0"/>
                <a:cs typeface="Times New Roman" panose="02020603050405020304" pitchFamily="18" charset="0"/>
              </a:rPr>
              <a:t>ylýar</a:t>
            </a:r>
            <a:r>
              <a:rPr lang="ru-RU" sz="2000" dirty="0">
                <a:latin typeface="Times New Roman" panose="02020603050405020304" pitchFamily="18" charset="0"/>
                <a:cs typeface="Times New Roman" panose="02020603050405020304" pitchFamily="18" charset="0"/>
              </a:rPr>
              <a:t>. </a:t>
            </a:r>
            <a:r>
              <a:rPr lang="sq-AL" sz="2000" dirty="0">
                <a:latin typeface="Times New Roman" panose="02020603050405020304" pitchFamily="18" charset="0"/>
                <a:cs typeface="Times New Roman" panose="02020603050405020304" pitchFamily="18" charset="0"/>
              </a:rPr>
              <a:t>Onuň netijesinde hem </a:t>
            </a:r>
            <a:r>
              <a:rPr lang="ru-RU" sz="2000" dirty="0" err="1">
                <a:latin typeface="Times New Roman" panose="02020603050405020304" pitchFamily="18" charset="0"/>
                <a:cs typeface="Times New Roman" panose="02020603050405020304" pitchFamily="18" charset="0"/>
              </a:rPr>
              <a:t>zähmet</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normalary</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düzülýär</a:t>
            </a:r>
            <a:r>
              <a:rPr lang="ru-RU" sz="2000" dirty="0">
                <a:latin typeface="Times New Roman" panose="02020603050405020304" pitchFamily="18" charset="0"/>
                <a:cs typeface="Times New Roman" panose="02020603050405020304" pitchFamily="18" charset="0"/>
              </a:rPr>
              <a:t>.</a:t>
            </a:r>
            <a:r>
              <a:rPr lang="sq-AL" sz="2000" dirty="0">
                <a:latin typeface="Times New Roman" panose="02020603050405020304" pitchFamily="18" charset="0"/>
                <a:cs typeface="Times New Roman" panose="02020603050405020304" pitchFamily="18" charset="0"/>
              </a:rPr>
              <a:t> Kärhanalarda wagt normasyny düzmegiň esasy usuly bolup, </a:t>
            </a:r>
            <a:r>
              <a:rPr lang="sq-AL" sz="2000" i="1" dirty="0">
                <a:latin typeface="Times New Roman" panose="02020603050405020304" pitchFamily="18" charset="0"/>
                <a:cs typeface="Times New Roman" panose="02020603050405020304" pitchFamily="18" charset="0"/>
              </a:rPr>
              <a:t>analitik usuly</a:t>
            </a:r>
            <a:r>
              <a:rPr lang="sq-AL" sz="2000" dirty="0">
                <a:latin typeface="Times New Roman" panose="02020603050405020304" pitchFamily="18" charset="0"/>
                <a:cs typeface="Times New Roman" panose="02020603050405020304" pitchFamily="18" charset="0"/>
              </a:rPr>
              <a:t> çykyş edýär. Analitik usuly boýunça normanyň hemme taraplaýyn seljerilmegi we zähmet prosesiniň hakyky ýerine ýetirilişiniň hem-de onuň her bir </a:t>
            </a:r>
            <a:r>
              <a:rPr lang="tr-TR" sz="2000" dirty="0">
                <a:latin typeface="Times New Roman" panose="02020603050405020304" pitchFamily="18" charset="0"/>
                <a:cs typeface="Times New Roman" panose="02020603050405020304" pitchFamily="18" charset="0"/>
              </a:rPr>
              <a:t>böleginiň</a:t>
            </a:r>
            <a:r>
              <a:rPr lang="sq-AL" sz="2000" dirty="0">
                <a:latin typeface="Times New Roman" panose="02020603050405020304" pitchFamily="18" charset="0"/>
                <a:cs typeface="Times New Roman" panose="02020603050405020304" pitchFamily="18" charset="0"/>
              </a:rPr>
              <a:t> ýerine ýetirilişiniň has amatly usulyny kesgitlemegiň esasynda norma işlenip düzülýär. Şeýle normalar ylmy taýdan esaslandyrlan diýip hasaplanýar.</a:t>
            </a:r>
            <a:endParaRPr lang="ru-RU" sz="2000" dirty="0">
              <a:latin typeface="Times New Roman" panose="02020603050405020304" pitchFamily="18" charset="0"/>
              <a:cs typeface="Times New Roman" panose="02020603050405020304" pitchFamily="18" charset="0"/>
            </a:endParaRPr>
          </a:p>
          <a:p>
            <a:r>
              <a:rPr lang="ru-RU" sz="2000" i="1" dirty="0" err="1" smtClean="0">
                <a:latin typeface="Times New Roman" panose="02020603050405020304" pitchFamily="18" charset="0"/>
                <a:cs typeface="Times New Roman" panose="02020603050405020304" pitchFamily="18" charset="0"/>
              </a:rPr>
              <a:t>Analitik</a:t>
            </a:r>
            <a:r>
              <a:rPr lang="ru-RU" sz="2000" i="1" dirty="0" smtClean="0">
                <a:latin typeface="Times New Roman" panose="02020603050405020304" pitchFamily="18" charset="0"/>
                <a:cs typeface="Times New Roman" panose="02020603050405020304" pitchFamily="18" charset="0"/>
              </a:rPr>
              <a:t> </a:t>
            </a:r>
            <a:r>
              <a:rPr lang="cs-CZ" sz="2000" i="1" dirty="0">
                <a:latin typeface="Times New Roman" panose="02020603050405020304" pitchFamily="18" charset="0"/>
                <a:cs typeface="Times New Roman" panose="02020603050405020304" pitchFamily="18" charset="0"/>
              </a:rPr>
              <a:t>usul</a:t>
            </a:r>
            <a:r>
              <a:rPr lang="ru-RU" sz="2000" i="1" dirty="0" err="1">
                <a:latin typeface="Times New Roman" panose="02020603050405020304" pitchFamily="18" charset="0"/>
                <a:cs typeface="Times New Roman" panose="02020603050405020304" pitchFamily="18" charset="0"/>
              </a:rPr>
              <a:t>yň</a:t>
            </a:r>
            <a:r>
              <a:rPr lang="ru-RU" sz="2000" i="1" dirty="0">
                <a:latin typeface="Times New Roman" panose="02020603050405020304" pitchFamily="18" charset="0"/>
                <a:cs typeface="Times New Roman" panose="02020603050405020304" pitchFamily="18" charset="0"/>
              </a:rPr>
              <a:t> </a:t>
            </a:r>
            <a:r>
              <a:rPr lang="ru-RU" sz="2000" i="1" dirty="0" err="1">
                <a:latin typeface="Times New Roman" panose="02020603050405020304" pitchFamily="18" charset="0"/>
                <a:cs typeface="Times New Roman" panose="02020603050405020304" pitchFamily="18" charset="0"/>
              </a:rPr>
              <a:t>iki</a:t>
            </a:r>
            <a:r>
              <a:rPr lang="ru-RU" sz="2000" i="1" dirty="0">
                <a:latin typeface="Times New Roman" panose="02020603050405020304" pitchFamily="18" charset="0"/>
                <a:cs typeface="Times New Roman" panose="02020603050405020304" pitchFamily="18" charset="0"/>
              </a:rPr>
              <a:t> </a:t>
            </a:r>
            <a:r>
              <a:rPr lang="ru-RU" sz="2000" i="1" dirty="0" err="1">
                <a:latin typeface="Times New Roman" panose="02020603050405020304" pitchFamily="18" charset="0"/>
                <a:cs typeface="Times New Roman" panose="02020603050405020304" pitchFamily="18" charset="0"/>
              </a:rPr>
              <a:t>görnüşini</a:t>
            </a:r>
            <a:r>
              <a:rPr lang="ru-RU" sz="2000" i="1" dirty="0">
                <a:latin typeface="Times New Roman" panose="02020603050405020304" pitchFamily="18" charset="0"/>
                <a:cs typeface="Times New Roman" panose="02020603050405020304" pitchFamily="18" charset="0"/>
              </a:rPr>
              <a:t> </a:t>
            </a:r>
            <a:r>
              <a:rPr lang="ru-RU" sz="2000" i="1" dirty="0" err="1">
                <a:latin typeface="Times New Roman" panose="02020603050405020304" pitchFamily="18" charset="0"/>
                <a:cs typeface="Times New Roman" panose="02020603050405020304" pitchFamily="18" charset="0"/>
              </a:rPr>
              <a:t>tapawutlandyrsa</a:t>
            </a:r>
            <a:r>
              <a:rPr lang="ru-RU" sz="2000" i="1" dirty="0">
                <a:latin typeface="Times New Roman" panose="02020603050405020304" pitchFamily="18" charset="0"/>
                <a:cs typeface="Times New Roman" panose="02020603050405020304" pitchFamily="18" charset="0"/>
              </a:rPr>
              <a:t> </a:t>
            </a:r>
            <a:r>
              <a:rPr lang="ru-RU" sz="2000" i="1" dirty="0" err="1">
                <a:latin typeface="Times New Roman" panose="02020603050405020304" pitchFamily="18" charset="0"/>
                <a:cs typeface="Times New Roman" panose="02020603050405020304" pitchFamily="18" charset="0"/>
              </a:rPr>
              <a:t>bolar</a:t>
            </a:r>
            <a:r>
              <a:rPr lang="ru-RU" sz="2000" i="1" dirty="0">
                <a:latin typeface="Times New Roman" panose="02020603050405020304" pitchFamily="18" charset="0"/>
                <a:cs typeface="Times New Roman" panose="02020603050405020304" pitchFamily="18" charset="0"/>
              </a:rPr>
              <a:t>:</a:t>
            </a:r>
            <a:endParaRPr lang="ru-RU" sz="2000" dirty="0">
              <a:latin typeface="Times New Roman" panose="02020603050405020304" pitchFamily="18" charset="0"/>
              <a:cs typeface="Times New Roman" panose="02020603050405020304" pitchFamily="18" charset="0"/>
            </a:endParaRPr>
          </a:p>
          <a:p>
            <a:pPr lvl="0"/>
            <a:r>
              <a:rPr lang="sq-AL" sz="2000" dirty="0">
                <a:latin typeface="Times New Roman" panose="02020603050405020304" pitchFamily="18" charset="0"/>
                <a:cs typeface="Times New Roman" panose="02020603050405020304" pitchFamily="18" charset="0"/>
              </a:rPr>
              <a:t>a</a:t>
            </a:r>
            <a:r>
              <a:rPr lang="ru-RU" sz="2000" dirty="0" err="1">
                <a:latin typeface="Times New Roman" panose="02020603050405020304" pitchFamily="18" charset="0"/>
                <a:cs typeface="Times New Roman" panose="02020603050405020304" pitchFamily="18" charset="0"/>
              </a:rPr>
              <a:t>nalitk</a:t>
            </a:r>
            <a:r>
              <a:rPr lang="ru-RU" sz="2000" dirty="0">
                <a:latin typeface="Times New Roman" panose="02020603050405020304" pitchFamily="18" charset="0"/>
                <a:cs typeface="Times New Roman" panose="02020603050405020304" pitchFamily="18" charset="0"/>
              </a:rPr>
              <a:t>-</a:t>
            </a:r>
            <a:r>
              <a:rPr lang="sq-AL" sz="2000" dirty="0">
                <a:latin typeface="Times New Roman" panose="02020603050405020304" pitchFamily="18" charset="0"/>
                <a:cs typeface="Times New Roman" panose="02020603050405020304" pitchFamily="18" charset="0"/>
              </a:rPr>
              <a:t>gözegçilik</a:t>
            </a:r>
            <a:r>
              <a:rPr lang="cs-CZ" sz="2000" i="1" dirty="0">
                <a:latin typeface="Times New Roman" panose="02020603050405020304" pitchFamily="18" charset="0"/>
                <a:cs typeface="Times New Roman" panose="02020603050405020304" pitchFamily="18" charset="0"/>
              </a:rPr>
              <a:t> usul</a:t>
            </a:r>
            <a:r>
              <a:rPr lang="ru-RU" sz="2000" i="1" dirty="0">
                <a:latin typeface="Times New Roman" panose="02020603050405020304" pitchFamily="18" charset="0"/>
                <a:cs typeface="Times New Roman" panose="02020603050405020304" pitchFamily="18" charset="0"/>
              </a:rPr>
              <a:t>y</a:t>
            </a:r>
            <a:r>
              <a:rPr lang="sq-AL" sz="2000" dirty="0">
                <a:latin typeface="Times New Roman" panose="02020603050405020304" pitchFamily="18" charset="0"/>
                <a:cs typeface="Times New Roman" panose="02020603050405020304" pitchFamily="18" charset="0"/>
              </a:rPr>
              <a:t>;</a:t>
            </a:r>
            <a:endParaRPr lang="ru-RU" sz="2000" dirty="0">
              <a:latin typeface="Times New Roman" panose="02020603050405020304" pitchFamily="18" charset="0"/>
              <a:cs typeface="Times New Roman" panose="02020603050405020304" pitchFamily="18" charset="0"/>
            </a:endParaRPr>
          </a:p>
          <a:p>
            <a:pPr lvl="0"/>
            <a:r>
              <a:rPr lang="sq-AL" sz="2000" dirty="0">
                <a:latin typeface="Times New Roman" panose="02020603050405020304" pitchFamily="18" charset="0"/>
                <a:cs typeface="Times New Roman" panose="02020603050405020304" pitchFamily="18" charset="0"/>
              </a:rPr>
              <a:t>a</a:t>
            </a:r>
            <a:r>
              <a:rPr lang="ru-RU" sz="2000" dirty="0" err="1">
                <a:latin typeface="Times New Roman" panose="02020603050405020304" pitchFamily="18" charset="0"/>
                <a:cs typeface="Times New Roman" panose="02020603050405020304" pitchFamily="18" charset="0"/>
              </a:rPr>
              <a:t>nalitik-hasap</a:t>
            </a:r>
            <a:r>
              <a:rPr lang="cs-CZ" sz="2000" i="1" dirty="0">
                <a:latin typeface="Times New Roman" panose="02020603050405020304" pitchFamily="18" charset="0"/>
                <a:cs typeface="Times New Roman" panose="02020603050405020304" pitchFamily="18" charset="0"/>
              </a:rPr>
              <a:t> usul</a:t>
            </a:r>
            <a:r>
              <a:rPr lang="ru-RU" sz="2000" i="1" dirty="0">
                <a:latin typeface="Times New Roman" panose="02020603050405020304" pitchFamily="18" charset="0"/>
                <a:cs typeface="Times New Roman" panose="02020603050405020304" pitchFamily="18" charset="0"/>
              </a:rPr>
              <a:t>y</a:t>
            </a:r>
            <a:r>
              <a:rPr lang="sq-AL" sz="2000" dirty="0">
                <a:latin typeface="Times New Roman" panose="02020603050405020304" pitchFamily="18" charset="0"/>
                <a:cs typeface="Times New Roman" panose="02020603050405020304" pitchFamily="18" charset="0"/>
              </a:rPr>
              <a:t>;</a:t>
            </a:r>
            <a:endParaRPr lang="ru-RU" sz="2000" dirty="0">
              <a:latin typeface="Times New Roman" panose="02020603050405020304" pitchFamily="18" charset="0"/>
              <a:cs typeface="Times New Roman" panose="02020603050405020304" pitchFamily="18" charset="0"/>
            </a:endParaRPr>
          </a:p>
          <a:p>
            <a:r>
              <a:rPr lang="ru-RU" sz="2000" b="1" i="1" dirty="0" err="1">
                <a:latin typeface="Times New Roman" panose="02020603050405020304" pitchFamily="18" charset="0"/>
                <a:cs typeface="Times New Roman" panose="02020603050405020304" pitchFamily="18" charset="0"/>
              </a:rPr>
              <a:t>Analit</a:t>
            </a:r>
            <a:r>
              <a:rPr lang="sq-AL" sz="2000" b="1" i="1" dirty="0">
                <a:latin typeface="Times New Roman" panose="02020603050405020304" pitchFamily="18" charset="0"/>
                <a:cs typeface="Times New Roman" panose="02020603050405020304" pitchFamily="18" charset="0"/>
              </a:rPr>
              <a:t>i</a:t>
            </a:r>
            <a:r>
              <a:rPr lang="ru-RU" sz="2000" b="1" i="1" dirty="0">
                <a:latin typeface="Times New Roman" panose="02020603050405020304" pitchFamily="18" charset="0"/>
                <a:cs typeface="Times New Roman" panose="02020603050405020304" pitchFamily="18" charset="0"/>
              </a:rPr>
              <a:t>k-</a:t>
            </a:r>
            <a:r>
              <a:rPr lang="sq-AL" sz="2000" b="1" i="1" dirty="0">
                <a:latin typeface="Times New Roman" panose="02020603050405020304" pitchFamily="18" charset="0"/>
                <a:cs typeface="Times New Roman" panose="02020603050405020304" pitchFamily="18" charset="0"/>
              </a:rPr>
              <a:t>gözegçilik </a:t>
            </a:r>
            <a:r>
              <a:rPr lang="cs-CZ" sz="2000" b="1" i="1" dirty="0">
                <a:latin typeface="Times New Roman" panose="02020603050405020304" pitchFamily="18" charset="0"/>
                <a:cs typeface="Times New Roman" panose="02020603050405020304" pitchFamily="18" charset="0"/>
              </a:rPr>
              <a:t>usul</a:t>
            </a:r>
            <a:r>
              <a:rPr lang="ru-RU" sz="2000" b="1" i="1" dirty="0">
                <a:latin typeface="Times New Roman" panose="02020603050405020304" pitchFamily="18" charset="0"/>
                <a:cs typeface="Times New Roman" panose="02020603050405020304" pitchFamily="18" charset="0"/>
              </a:rPr>
              <a:t>y</a:t>
            </a:r>
            <a:r>
              <a:rPr lang="ru-RU" sz="2000" dirty="0">
                <a:latin typeface="Times New Roman" panose="02020603050405020304" pitchFamily="18" charset="0"/>
                <a:cs typeface="Times New Roman" panose="02020603050405020304" pitchFamily="18" charset="0"/>
              </a:rPr>
              <a:t> – </a:t>
            </a:r>
            <a:r>
              <a:rPr lang="ru-RU" sz="2000" i="1" dirty="0" err="1">
                <a:latin typeface="Times New Roman" panose="02020603050405020304" pitchFamily="18" charset="0"/>
                <a:cs typeface="Times New Roman" panose="02020603050405020304" pitchFamily="18" charset="0"/>
              </a:rPr>
              <a:t>iş</a:t>
            </a:r>
            <a:r>
              <a:rPr lang="ru-RU" sz="2000" i="1" dirty="0">
                <a:latin typeface="Times New Roman" panose="02020603050405020304" pitchFamily="18" charset="0"/>
                <a:cs typeface="Times New Roman" panose="02020603050405020304" pitchFamily="18" charset="0"/>
              </a:rPr>
              <a:t> </a:t>
            </a:r>
            <a:r>
              <a:rPr lang="ru-RU" sz="2000" i="1" dirty="0" err="1">
                <a:latin typeface="Times New Roman" panose="02020603050405020304" pitchFamily="18" charset="0"/>
                <a:cs typeface="Times New Roman" panose="02020603050405020304" pitchFamily="18" charset="0"/>
              </a:rPr>
              <a:t>meýdançasynda</a:t>
            </a:r>
            <a:r>
              <a:rPr lang="sq-AL" sz="2000" i="1" dirty="0">
                <a:latin typeface="Times New Roman" panose="02020603050405020304" pitchFamily="18" charset="0"/>
                <a:cs typeface="Times New Roman" panose="02020603050405020304" pitchFamily="18" charset="0"/>
              </a:rPr>
              <a:t>, iş ýerinde</a:t>
            </a:r>
            <a:r>
              <a:rPr lang="ru-RU" sz="2000" i="1" dirty="0">
                <a:latin typeface="Times New Roman" panose="02020603050405020304" pitchFamily="18" charset="0"/>
                <a:cs typeface="Times New Roman" panose="02020603050405020304" pitchFamily="18" charset="0"/>
              </a:rPr>
              <a:t> </a:t>
            </a:r>
            <a:r>
              <a:rPr lang="ru-RU" sz="2000" i="1" dirty="0" err="1">
                <a:latin typeface="Times New Roman" panose="02020603050405020304" pitchFamily="18" charset="0"/>
                <a:cs typeface="Times New Roman" panose="02020603050405020304" pitchFamily="18" charset="0"/>
              </a:rPr>
              <a:t>gös-göni</a:t>
            </a:r>
            <a:r>
              <a:rPr lang="ru-RU" sz="2000" i="1" dirty="0">
                <a:latin typeface="Times New Roman" panose="02020603050405020304" pitchFamily="18" charset="0"/>
                <a:cs typeface="Times New Roman" panose="02020603050405020304" pitchFamily="18" charset="0"/>
              </a:rPr>
              <a:t> </a:t>
            </a:r>
            <a:r>
              <a:rPr lang="ru-RU" sz="2000" i="1" dirty="0" err="1">
                <a:latin typeface="Times New Roman" panose="02020603050405020304" pitchFamily="18" charset="0"/>
                <a:cs typeface="Times New Roman" panose="02020603050405020304" pitchFamily="18" charset="0"/>
              </a:rPr>
              <a:t>ýörüteleşdir</a:t>
            </a:r>
            <a:r>
              <a:rPr lang="sq-AL" sz="2000" i="1" dirty="0">
                <a:latin typeface="Times New Roman" panose="02020603050405020304" pitchFamily="18" charset="0"/>
                <a:cs typeface="Times New Roman" panose="02020603050405020304" pitchFamily="18" charset="0"/>
              </a:rPr>
              <a:t>i</a:t>
            </a:r>
            <a:r>
              <a:rPr lang="ru-RU" sz="2000" i="1" dirty="0" err="1">
                <a:latin typeface="Times New Roman" panose="02020603050405020304" pitchFamily="18" charset="0"/>
                <a:cs typeface="Times New Roman" panose="02020603050405020304" pitchFamily="18" charset="0"/>
              </a:rPr>
              <a:t>len</a:t>
            </a:r>
            <a:r>
              <a:rPr lang="ru-RU" sz="2000" i="1" dirty="0">
                <a:latin typeface="Times New Roman" panose="02020603050405020304" pitchFamily="18" charset="0"/>
                <a:cs typeface="Times New Roman" panose="02020603050405020304" pitchFamily="18" charset="0"/>
              </a:rPr>
              <a:t> </a:t>
            </a:r>
            <a:r>
              <a:rPr lang="ru-RU" sz="2000" i="1" dirty="0" err="1">
                <a:latin typeface="Times New Roman" panose="02020603050405020304" pitchFamily="18" charset="0"/>
                <a:cs typeface="Times New Roman" panose="02020603050405020304" pitchFamily="18" charset="0"/>
              </a:rPr>
              <a:t>normatiw</a:t>
            </a:r>
            <a:r>
              <a:rPr lang="ru-RU" sz="2000" i="1" dirty="0">
                <a:latin typeface="Times New Roman" panose="02020603050405020304" pitchFamily="18" charset="0"/>
                <a:cs typeface="Times New Roman" panose="02020603050405020304" pitchFamily="18" charset="0"/>
              </a:rPr>
              <a:t> </a:t>
            </a:r>
            <a:r>
              <a:rPr lang="ru-RU" sz="2000" i="1" dirty="0" err="1">
                <a:latin typeface="Times New Roman" panose="02020603050405020304" pitchFamily="18" charset="0"/>
                <a:cs typeface="Times New Roman" panose="02020603050405020304" pitchFamily="18" charset="0"/>
              </a:rPr>
              <a:t>gözegçili</a:t>
            </a:r>
            <a:r>
              <a:rPr lang="sq-AL" sz="2000" i="1" dirty="0">
                <a:latin typeface="Times New Roman" panose="02020603050405020304" pitchFamily="18" charset="0"/>
                <a:cs typeface="Times New Roman" panose="02020603050405020304" pitchFamily="18" charset="0"/>
              </a:rPr>
              <a:t>kleri</a:t>
            </a:r>
            <a:r>
              <a:rPr lang="ru-RU" sz="2000" i="1" dirty="0">
                <a:latin typeface="Times New Roman" panose="02020603050405020304" pitchFamily="18" charset="0"/>
                <a:cs typeface="Times New Roman" panose="02020603050405020304" pitchFamily="18" charset="0"/>
              </a:rPr>
              <a:t> </a:t>
            </a:r>
            <a:r>
              <a:rPr lang="ru-RU" sz="2000" i="1" dirty="0" err="1">
                <a:latin typeface="Times New Roman" panose="02020603050405020304" pitchFamily="18" charset="0"/>
                <a:cs typeface="Times New Roman" panose="02020603050405020304" pitchFamily="18" charset="0"/>
              </a:rPr>
              <a:t>geçirmek</a:t>
            </a:r>
            <a:r>
              <a:rPr lang="ru-RU" sz="2000" i="1" dirty="0">
                <a:latin typeface="Times New Roman" panose="02020603050405020304" pitchFamily="18" charset="0"/>
                <a:cs typeface="Times New Roman" panose="02020603050405020304" pitchFamily="18" charset="0"/>
              </a:rPr>
              <a:t> </a:t>
            </a:r>
            <a:r>
              <a:rPr lang="ru-RU" sz="2000" i="1" dirty="0" err="1">
                <a:latin typeface="Times New Roman" panose="02020603050405020304" pitchFamily="18" charset="0"/>
                <a:cs typeface="Times New Roman" panose="02020603050405020304" pitchFamily="18" charset="0"/>
              </a:rPr>
              <a:t>esasynda</a:t>
            </a:r>
            <a:r>
              <a:rPr lang="ru-RU" sz="2000" i="1" dirty="0">
                <a:latin typeface="Times New Roman" panose="02020603050405020304" pitchFamily="18" charset="0"/>
                <a:cs typeface="Times New Roman" panose="02020603050405020304" pitchFamily="18" charset="0"/>
              </a:rPr>
              <a:t> </a:t>
            </a:r>
            <a:r>
              <a:rPr lang="sq-AL" sz="2000" i="1" dirty="0">
                <a:latin typeface="Times New Roman" panose="02020603050405020304" pitchFamily="18" charset="0"/>
                <a:cs typeface="Times New Roman" panose="02020603050405020304" pitchFamily="18" charset="0"/>
              </a:rPr>
              <a:t>ilkinji maglumatlary </a:t>
            </a:r>
            <a:r>
              <a:rPr lang="ru-RU" sz="2000" i="1" dirty="0" err="1">
                <a:latin typeface="Times New Roman" panose="02020603050405020304" pitchFamily="18" charset="0"/>
                <a:cs typeface="Times New Roman" panose="02020603050405020304" pitchFamily="18" charset="0"/>
              </a:rPr>
              <a:t>al</a:t>
            </a:r>
            <a:r>
              <a:rPr lang="sq-AL" sz="2000" i="1" dirty="0">
                <a:latin typeface="Times New Roman" panose="02020603050405020304" pitchFamily="18" charset="0"/>
                <a:cs typeface="Times New Roman" panose="02020603050405020304" pitchFamily="18" charset="0"/>
              </a:rPr>
              <a:t>maklyga</a:t>
            </a:r>
            <a:r>
              <a:rPr lang="ru-RU" sz="2000" i="1" dirty="0">
                <a:latin typeface="Times New Roman" panose="02020603050405020304" pitchFamily="18" charset="0"/>
                <a:cs typeface="Times New Roman" panose="02020603050405020304" pitchFamily="18" charset="0"/>
              </a:rPr>
              <a:t> </a:t>
            </a:r>
            <a:r>
              <a:rPr lang="ru-RU" sz="2000" i="1" dirty="0" err="1">
                <a:latin typeface="Times New Roman" panose="02020603050405020304" pitchFamily="18" charset="0"/>
                <a:cs typeface="Times New Roman" panose="02020603050405020304" pitchFamily="18" charset="0"/>
              </a:rPr>
              <a:t>esaslanýar</a:t>
            </a:r>
            <a:r>
              <a:rPr lang="ru-RU" sz="2000" i="1" dirty="0">
                <a:latin typeface="Times New Roman" panose="02020603050405020304" pitchFamily="18" charset="0"/>
                <a:cs typeface="Times New Roman" panose="02020603050405020304" pitchFamily="18" charset="0"/>
              </a:rPr>
              <a:t>.</a:t>
            </a:r>
            <a:endParaRPr lang="ru-RU" sz="2000" dirty="0">
              <a:latin typeface="Times New Roman" panose="02020603050405020304" pitchFamily="18" charset="0"/>
              <a:cs typeface="Times New Roman" panose="02020603050405020304" pitchFamily="18" charset="0"/>
            </a:endParaRPr>
          </a:p>
          <a:p>
            <a:r>
              <a:rPr lang="ru-RU" sz="2000" b="1" i="1" dirty="0" err="1">
                <a:latin typeface="Times New Roman" panose="02020603050405020304" pitchFamily="18" charset="0"/>
                <a:cs typeface="Times New Roman" panose="02020603050405020304" pitchFamily="18" charset="0"/>
              </a:rPr>
              <a:t>Analitik-hasap</a:t>
            </a:r>
            <a:r>
              <a:rPr lang="ru-RU" sz="2000" b="1" i="1" dirty="0">
                <a:latin typeface="Times New Roman" panose="02020603050405020304" pitchFamily="18" charset="0"/>
                <a:cs typeface="Times New Roman" panose="02020603050405020304" pitchFamily="18" charset="0"/>
              </a:rPr>
              <a:t> </a:t>
            </a:r>
            <a:r>
              <a:rPr lang="cs-CZ" sz="2000" b="1" i="1" dirty="0">
                <a:latin typeface="Times New Roman" panose="02020603050405020304" pitchFamily="18" charset="0"/>
                <a:cs typeface="Times New Roman" panose="02020603050405020304" pitchFamily="18" charset="0"/>
              </a:rPr>
              <a:t>usul</a:t>
            </a:r>
            <a:r>
              <a:rPr lang="ru-RU" sz="2000" b="1" i="1" dirty="0">
                <a:latin typeface="Times New Roman" panose="02020603050405020304" pitchFamily="18" charset="0"/>
                <a:cs typeface="Times New Roman" panose="02020603050405020304" pitchFamily="18" charset="0"/>
              </a:rPr>
              <a:t>y</a:t>
            </a:r>
            <a:r>
              <a:rPr lang="ru-RU" sz="2000" dirty="0">
                <a:latin typeface="Times New Roman" panose="02020603050405020304" pitchFamily="18" charset="0"/>
                <a:cs typeface="Times New Roman" panose="02020603050405020304" pitchFamily="18" charset="0"/>
              </a:rPr>
              <a:t> – </a:t>
            </a:r>
            <a:r>
              <a:rPr lang="ru-RU" sz="2000" i="1" dirty="0" err="1">
                <a:latin typeface="Times New Roman" panose="02020603050405020304" pitchFamily="18" charset="0"/>
                <a:cs typeface="Times New Roman" panose="02020603050405020304" pitchFamily="18" charset="0"/>
              </a:rPr>
              <a:t>öň</a:t>
            </a:r>
            <a:r>
              <a:rPr lang="ru-RU" sz="2000" i="1" dirty="0">
                <a:latin typeface="Times New Roman" panose="02020603050405020304" pitchFamily="18" charset="0"/>
                <a:cs typeface="Times New Roman" panose="02020603050405020304" pitchFamily="18" charset="0"/>
              </a:rPr>
              <a:t> </a:t>
            </a:r>
            <a:r>
              <a:rPr lang="sq-AL" sz="2000" i="1" dirty="0">
                <a:latin typeface="Times New Roman" panose="02020603050405020304" pitchFamily="18" charset="0"/>
                <a:cs typeface="Times New Roman" panose="02020603050405020304" pitchFamily="18" charset="0"/>
              </a:rPr>
              <a:t>bellenilen,</a:t>
            </a:r>
            <a:r>
              <a:rPr lang="ru-RU" sz="2000" i="1" dirty="0">
                <a:latin typeface="Times New Roman" panose="02020603050405020304" pitchFamily="18" charset="0"/>
                <a:cs typeface="Times New Roman" panose="02020603050405020304" pitchFamily="18" charset="0"/>
              </a:rPr>
              <a:t> </a:t>
            </a:r>
            <a:r>
              <a:rPr lang="ru-RU" sz="2000" i="1" dirty="0" err="1">
                <a:latin typeface="Times New Roman" panose="02020603050405020304" pitchFamily="18" charset="0"/>
                <a:cs typeface="Times New Roman" panose="02020603050405020304" pitchFamily="18" charset="0"/>
              </a:rPr>
              <a:t>ylmy</a:t>
            </a:r>
            <a:r>
              <a:rPr lang="ru-RU" sz="2000" i="1" dirty="0">
                <a:latin typeface="Times New Roman" panose="02020603050405020304" pitchFamily="18" charset="0"/>
                <a:cs typeface="Times New Roman" panose="02020603050405020304" pitchFamily="18" charset="0"/>
              </a:rPr>
              <a:t> </a:t>
            </a:r>
            <a:r>
              <a:rPr lang="ru-RU" sz="2000" i="1" dirty="0" err="1">
                <a:latin typeface="Times New Roman" panose="02020603050405020304" pitchFamily="18" charset="0"/>
                <a:cs typeface="Times New Roman" panose="02020603050405020304" pitchFamily="18" charset="0"/>
              </a:rPr>
              <a:t>taýdan</a:t>
            </a:r>
            <a:r>
              <a:rPr lang="ru-RU" sz="2000" i="1" dirty="0">
                <a:latin typeface="Times New Roman" panose="02020603050405020304" pitchFamily="18" charset="0"/>
                <a:cs typeface="Times New Roman" panose="02020603050405020304" pitchFamily="18" charset="0"/>
              </a:rPr>
              <a:t> </a:t>
            </a:r>
            <a:r>
              <a:rPr lang="ru-RU" sz="2000" i="1" dirty="0" err="1">
                <a:latin typeface="Times New Roman" panose="02020603050405020304" pitchFamily="18" charset="0"/>
                <a:cs typeface="Times New Roman" panose="02020603050405020304" pitchFamily="18" charset="0"/>
              </a:rPr>
              <a:t>esaslandyr</a:t>
            </a:r>
            <a:r>
              <a:rPr lang="sq-AL" sz="2000" i="1" dirty="0">
                <a:latin typeface="Times New Roman" panose="02020603050405020304" pitchFamily="18" charset="0"/>
                <a:cs typeface="Times New Roman" panose="02020603050405020304" pitchFamily="18" charset="0"/>
              </a:rPr>
              <a:t>y</a:t>
            </a:r>
            <a:r>
              <a:rPr lang="ru-RU" sz="2000" i="1" dirty="0" err="1">
                <a:latin typeface="Times New Roman" panose="02020603050405020304" pitchFamily="18" charset="0"/>
                <a:cs typeface="Times New Roman" panose="02020603050405020304" pitchFamily="18" charset="0"/>
              </a:rPr>
              <a:t>lan</a:t>
            </a:r>
            <a:r>
              <a:rPr lang="ru-RU" sz="2000" i="1" dirty="0">
                <a:latin typeface="Times New Roman" panose="02020603050405020304" pitchFamily="18" charset="0"/>
                <a:cs typeface="Times New Roman" panose="02020603050405020304" pitchFamily="18" charset="0"/>
              </a:rPr>
              <a:t> </a:t>
            </a:r>
            <a:r>
              <a:rPr lang="ru-RU" sz="2000" i="1" dirty="0" err="1">
                <a:latin typeface="Times New Roman" panose="02020603050405020304" pitchFamily="18" charset="0"/>
                <a:cs typeface="Times New Roman" panose="02020603050405020304" pitchFamily="18" charset="0"/>
              </a:rPr>
              <a:t>normatiwlere</a:t>
            </a:r>
            <a:r>
              <a:rPr lang="ru-RU" sz="2000" i="1" dirty="0">
                <a:latin typeface="Times New Roman" panose="02020603050405020304" pitchFamily="18" charset="0"/>
                <a:cs typeface="Times New Roman" panose="02020603050405020304" pitchFamily="18" charset="0"/>
              </a:rPr>
              <a:t>, </a:t>
            </a:r>
            <a:r>
              <a:rPr lang="ru-RU" sz="2000" i="1" dirty="0" err="1">
                <a:latin typeface="Times New Roman" panose="02020603050405020304" pitchFamily="18" charset="0"/>
                <a:cs typeface="Times New Roman" panose="02020603050405020304" pitchFamily="18" charset="0"/>
              </a:rPr>
              <a:t>birmeňzeş</a:t>
            </a:r>
            <a:r>
              <a:rPr lang="ru-RU" sz="2000" i="1" dirty="0">
                <a:latin typeface="Times New Roman" panose="02020603050405020304" pitchFamily="18" charset="0"/>
                <a:cs typeface="Times New Roman" panose="02020603050405020304" pitchFamily="18" charset="0"/>
              </a:rPr>
              <a:t> </a:t>
            </a:r>
            <a:r>
              <a:rPr lang="ru-RU" sz="2000" i="1" dirty="0" err="1">
                <a:latin typeface="Times New Roman" panose="02020603050405020304" pitchFamily="18" charset="0"/>
                <a:cs typeface="Times New Roman" panose="02020603050405020304" pitchFamily="18" charset="0"/>
              </a:rPr>
              <a:t>norma</a:t>
            </a:r>
            <a:r>
              <a:rPr lang="sq-AL" sz="2000" i="1" dirty="0">
                <a:latin typeface="Times New Roman" panose="02020603050405020304" pitchFamily="18" charset="0"/>
                <a:cs typeface="Times New Roman" panose="02020603050405020304" pitchFamily="18" charset="0"/>
              </a:rPr>
              <a:t>lara</a:t>
            </a:r>
            <a:r>
              <a:rPr lang="ru-RU" sz="2000" i="1" dirty="0">
                <a:latin typeface="Times New Roman" panose="02020603050405020304" pitchFamily="18" charset="0"/>
                <a:cs typeface="Times New Roman" panose="02020603050405020304" pitchFamily="18" charset="0"/>
              </a:rPr>
              <a:t>, </a:t>
            </a:r>
            <a:r>
              <a:rPr lang="ru-RU" sz="2000" i="1" dirty="0" err="1">
                <a:latin typeface="Times New Roman" panose="02020603050405020304" pitchFamily="18" charset="0"/>
                <a:cs typeface="Times New Roman" panose="02020603050405020304" pitchFamily="18" charset="0"/>
              </a:rPr>
              <a:t>tehniki</a:t>
            </a:r>
            <a:r>
              <a:rPr lang="ru-RU" sz="2000" i="1" dirty="0">
                <a:latin typeface="Times New Roman" panose="02020603050405020304" pitchFamily="18" charset="0"/>
                <a:cs typeface="Times New Roman" panose="02020603050405020304" pitchFamily="18" charset="0"/>
              </a:rPr>
              <a:t> </a:t>
            </a:r>
            <a:r>
              <a:rPr lang="ru-RU" sz="2000" i="1" dirty="0" err="1">
                <a:latin typeface="Times New Roman" panose="02020603050405020304" pitchFamily="18" charset="0"/>
                <a:cs typeface="Times New Roman" panose="02020603050405020304" pitchFamily="18" charset="0"/>
              </a:rPr>
              <a:t>maglumatlara</a:t>
            </a:r>
            <a:r>
              <a:rPr lang="ru-RU" sz="2000" i="1" dirty="0">
                <a:latin typeface="Times New Roman" panose="02020603050405020304" pitchFamily="18" charset="0"/>
                <a:cs typeface="Times New Roman" panose="02020603050405020304" pitchFamily="18" charset="0"/>
              </a:rPr>
              <a:t>, </a:t>
            </a:r>
            <a:r>
              <a:rPr lang="ru-RU" sz="2000" i="1" dirty="0" err="1">
                <a:latin typeface="Times New Roman" panose="02020603050405020304" pitchFamily="18" charset="0"/>
                <a:cs typeface="Times New Roman" panose="02020603050405020304" pitchFamily="18" charset="0"/>
              </a:rPr>
              <a:t>maşyn</a:t>
            </a:r>
            <a:r>
              <a:rPr lang="ru-RU" sz="2000" i="1" dirty="0">
                <a:latin typeface="Times New Roman" panose="02020603050405020304" pitchFamily="18" charset="0"/>
                <a:cs typeface="Times New Roman" panose="02020603050405020304" pitchFamily="18" charset="0"/>
              </a:rPr>
              <a:t> </a:t>
            </a:r>
            <a:r>
              <a:rPr lang="ru-RU" sz="2000" i="1" dirty="0" err="1">
                <a:latin typeface="Times New Roman" panose="02020603050405020304" pitchFamily="18" charset="0"/>
                <a:cs typeface="Times New Roman" panose="02020603050405020304" pitchFamily="18" charset="0"/>
              </a:rPr>
              <a:t>we</a:t>
            </a:r>
            <a:r>
              <a:rPr lang="ru-RU" sz="2000" i="1" dirty="0">
                <a:latin typeface="Times New Roman" panose="02020603050405020304" pitchFamily="18" charset="0"/>
                <a:cs typeface="Times New Roman" panose="02020603050405020304" pitchFamily="18" charset="0"/>
              </a:rPr>
              <a:t> </a:t>
            </a:r>
            <a:r>
              <a:rPr lang="ru-RU" sz="2000" i="1" dirty="0" err="1">
                <a:latin typeface="Times New Roman" panose="02020603050405020304" pitchFamily="18" charset="0"/>
                <a:cs typeface="Times New Roman" panose="02020603050405020304" pitchFamily="18" charset="0"/>
              </a:rPr>
              <a:t>enjamla</a:t>
            </a:r>
            <a:r>
              <a:rPr lang="sq-AL" sz="2000" i="1" dirty="0">
                <a:latin typeface="Times New Roman" panose="02020603050405020304" pitchFamily="18" charset="0"/>
                <a:cs typeface="Times New Roman" panose="02020603050405020304" pitchFamily="18" charset="0"/>
              </a:rPr>
              <a:t>r</a:t>
            </a:r>
            <a:r>
              <a:rPr lang="ru-RU" sz="2000" i="1" dirty="0" err="1">
                <a:latin typeface="Times New Roman" panose="02020603050405020304" pitchFamily="18" charset="0"/>
                <a:cs typeface="Times New Roman" panose="02020603050405020304" pitchFamily="18" charset="0"/>
              </a:rPr>
              <a:t>yň</a:t>
            </a:r>
            <a:r>
              <a:rPr lang="ru-RU" sz="2000" i="1" dirty="0">
                <a:latin typeface="Times New Roman" panose="02020603050405020304" pitchFamily="18" charset="0"/>
                <a:cs typeface="Times New Roman" panose="02020603050405020304" pitchFamily="18" charset="0"/>
              </a:rPr>
              <a:t> </a:t>
            </a:r>
            <a:r>
              <a:rPr lang="ru-RU" sz="2000" i="1" dirty="0" err="1">
                <a:latin typeface="Times New Roman" panose="02020603050405020304" pitchFamily="18" charset="0"/>
                <a:cs typeface="Times New Roman" panose="02020603050405020304" pitchFamily="18" charset="0"/>
              </a:rPr>
              <a:t>häsiýetnamasyna</a:t>
            </a:r>
            <a:r>
              <a:rPr lang="ru-RU" sz="2000" i="1" dirty="0">
                <a:latin typeface="Times New Roman" panose="02020603050405020304" pitchFamily="18" charset="0"/>
                <a:cs typeface="Times New Roman" panose="02020603050405020304" pitchFamily="18" charset="0"/>
              </a:rPr>
              <a:t> </a:t>
            </a:r>
            <a:r>
              <a:rPr lang="ru-RU" sz="2000" i="1" dirty="0" err="1">
                <a:latin typeface="Times New Roman" panose="02020603050405020304" pitchFamily="18" charset="0"/>
                <a:cs typeface="Times New Roman" panose="02020603050405020304" pitchFamily="18" charset="0"/>
              </a:rPr>
              <a:t>hem-de</a:t>
            </a:r>
            <a:r>
              <a:rPr lang="ru-RU" sz="2000" i="1" dirty="0">
                <a:latin typeface="Times New Roman" panose="02020603050405020304" pitchFamily="18" charset="0"/>
                <a:cs typeface="Times New Roman" panose="02020603050405020304" pitchFamily="18" charset="0"/>
              </a:rPr>
              <a:t> </a:t>
            </a:r>
            <a:r>
              <a:rPr lang="sq-AL" sz="2000" i="1" dirty="0">
                <a:latin typeface="Times New Roman" panose="02020603050405020304" pitchFamily="18" charset="0"/>
                <a:cs typeface="Times New Roman" panose="02020603050405020304" pitchFamily="18" charset="0"/>
              </a:rPr>
              <a:t>tehniki </a:t>
            </a:r>
            <a:r>
              <a:rPr lang="ru-RU" sz="2000" i="1" dirty="0" err="1">
                <a:latin typeface="Times New Roman" panose="02020603050405020304" pitchFamily="18" charset="0"/>
                <a:cs typeface="Times New Roman" panose="02020603050405020304" pitchFamily="18" charset="0"/>
              </a:rPr>
              <a:t>pasportyna</a:t>
            </a:r>
            <a:r>
              <a:rPr lang="ru-RU" sz="2000" i="1" dirty="0">
                <a:latin typeface="Times New Roman" panose="02020603050405020304" pitchFamily="18" charset="0"/>
                <a:cs typeface="Times New Roman" panose="02020603050405020304" pitchFamily="18" charset="0"/>
              </a:rPr>
              <a:t> </a:t>
            </a:r>
            <a:r>
              <a:rPr lang="ru-RU" sz="2000" i="1" dirty="0" err="1">
                <a:latin typeface="Times New Roman" panose="02020603050405020304" pitchFamily="18" charset="0"/>
                <a:cs typeface="Times New Roman" panose="02020603050405020304" pitchFamily="18" charset="0"/>
              </a:rPr>
              <a:t>esaslanýar</a:t>
            </a:r>
            <a:r>
              <a:rPr lang="ru-RU" sz="2000" i="1" dirty="0">
                <a:latin typeface="Times New Roman" panose="02020603050405020304" pitchFamily="18" charset="0"/>
                <a:cs typeface="Times New Roman" panose="02020603050405020304" pitchFamily="18" charset="0"/>
              </a:rPr>
              <a:t>.</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Ýagny</a:t>
            </a:r>
            <a:r>
              <a:rPr lang="sq-AL" sz="2000" dirty="0">
                <a:latin typeface="Times New Roman" panose="02020603050405020304" pitchFamily="18" charset="0"/>
                <a:cs typeface="Times New Roman" panose="02020603050405020304" pitchFamily="18" charset="0"/>
              </a:rPr>
              <a:t>,</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öň</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işlenilip</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düzülen</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normatiwleri</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we</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tehniki</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maglumatlary</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ulanmaklygy</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göz</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öňünde</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tutýar</a:t>
            </a:r>
            <a:r>
              <a:rPr lang="ru-RU" sz="2000" dirty="0">
                <a:latin typeface="Times New Roman" panose="02020603050405020304" pitchFamily="18" charset="0"/>
                <a:cs typeface="Times New Roman" panose="02020603050405020304" pitchFamily="18" charset="0"/>
              </a:rPr>
              <a:t>.</a:t>
            </a:r>
          </a:p>
          <a:p>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6645533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зящная">
  <a:themeElements>
    <a:clrScheme name="Изящная">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Изящная">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Изящная">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Opulent</Template>
  <TotalTime>1933</TotalTime>
  <Words>993</Words>
  <Application>Microsoft Office PowerPoint</Application>
  <PresentationFormat>Экран (4:3)</PresentationFormat>
  <Paragraphs>56</Paragraphs>
  <Slides>8</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8</vt:i4>
      </vt:variant>
    </vt:vector>
  </HeadingPairs>
  <TitlesOfParts>
    <vt:vector size="14" baseType="lpstr">
      <vt:lpstr>Calibri</vt:lpstr>
      <vt:lpstr>Times New Roman</vt:lpstr>
      <vt:lpstr>Trebuchet MS</vt:lpstr>
      <vt:lpstr>Wingdings</vt:lpstr>
      <vt:lpstr>Wingdings 2</vt:lpstr>
      <vt:lpstr>Изящная</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user</dc:creator>
  <cp:lastModifiedBy>MAHRI</cp:lastModifiedBy>
  <cp:revision>159</cp:revision>
  <dcterms:created xsi:type="dcterms:W3CDTF">2012-03-10T06:54:57Z</dcterms:created>
  <dcterms:modified xsi:type="dcterms:W3CDTF">2021-08-31T20:59:36Z</dcterms:modified>
</cp:coreProperties>
</file>