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EC20"/>
    <a:srgbClr val="14BC3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1944" y="-3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07.09.2012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07.09.2012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07.09.2012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07.09.2012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07.09.2012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07.09.2012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07.09.2012</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07.09.2012</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07.09.2012</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07.09.2012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07.09.2012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07.09.2012</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28596" y="642918"/>
            <a:ext cx="8286808" cy="1071570"/>
          </a:xfrm>
          <a:prstGeom prst="rect">
            <a:avLst/>
          </a:prstGeom>
          <a:solidFill>
            <a:schemeClr val="accent4">
              <a:lumMod val="40000"/>
              <a:lumOff val="6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sq-AL" sz="2400" b="1" i="1" u="sng" dirty="0" smtClean="0">
                <a:solidFill>
                  <a:schemeClr val="tx1"/>
                </a:solidFill>
                <a:latin typeface="Times New Roman" pitchFamily="18" charset="0"/>
                <a:ea typeface="Times New Roman" pitchFamily="18" charset="0"/>
                <a:cs typeface="Times New Roman" pitchFamily="18" charset="0"/>
              </a:rPr>
              <a:t>Tema№1</a:t>
            </a:r>
            <a:r>
              <a:rPr lang="sq-AL" sz="2400" b="1" dirty="0" smtClean="0">
                <a:solidFill>
                  <a:schemeClr val="tx1"/>
                </a:solidFill>
                <a:latin typeface="Times New Roman" pitchFamily="18" charset="0"/>
                <a:ea typeface="Times New Roman" pitchFamily="18" charset="0"/>
                <a:cs typeface="Times New Roman" pitchFamily="18" charset="0"/>
              </a:rPr>
              <a:t> </a:t>
            </a:r>
            <a:r>
              <a:rPr lang="tk-TM" sz="2400" b="1" dirty="0" smtClean="0">
                <a:solidFill>
                  <a:schemeClr val="tx1"/>
                </a:solidFill>
                <a:latin typeface="Times New Roman" pitchFamily="18" charset="0"/>
                <a:ea typeface="Times New Roman" pitchFamily="18" charset="0"/>
                <a:cs typeface="Times New Roman" pitchFamily="18" charset="0"/>
              </a:rPr>
              <a:t> </a:t>
            </a:r>
            <a:r>
              <a:rPr lang="ru-RU" sz="2400" b="1" dirty="0" smtClean="0">
                <a:solidFill>
                  <a:schemeClr val="accent6">
                    <a:lumMod val="75000"/>
                  </a:schemeClr>
                </a:solidFill>
                <a:latin typeface="Times New Roman" pitchFamily="18" charset="0"/>
                <a:ea typeface="Times New Roman" pitchFamily="18" charset="0"/>
                <a:cs typeface="Times New Roman" pitchFamily="18" charset="0"/>
              </a:rPr>
              <a:t>Awiasion dwigateller barada umumy maglumatlar.</a:t>
            </a:r>
            <a:endParaRPr lang="ru-RU" sz="2400" b="1" dirty="0" smtClean="0">
              <a:solidFill>
                <a:schemeClr val="accent6">
                  <a:lumMod val="75000"/>
                </a:schemeClr>
              </a:solidFill>
              <a:latin typeface="Arial" pitchFamily="34" charset="0"/>
              <a:cs typeface="Arial" pitchFamily="34" charset="0"/>
            </a:endParaRPr>
          </a:p>
        </p:txBody>
      </p:sp>
      <p:sp>
        <p:nvSpPr>
          <p:cNvPr id="6" name="Прямоугольник 5"/>
          <p:cNvSpPr/>
          <p:nvPr/>
        </p:nvSpPr>
        <p:spPr>
          <a:xfrm>
            <a:off x="357158" y="3143248"/>
            <a:ext cx="8501122" cy="242889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ru-RU" sz="2800" b="1" dirty="0" smtClean="0">
                <a:solidFill>
                  <a:srgbClr val="7030A0"/>
                </a:solidFill>
                <a:latin typeface="Times New Roman" pitchFamily="18" charset="0"/>
                <a:ea typeface="Times New Roman" pitchFamily="18" charset="0"/>
                <a:cs typeface="Times New Roman" pitchFamily="18" charset="0"/>
              </a:rPr>
              <a:t>1</a:t>
            </a:r>
            <a:r>
              <a:rPr lang="ru-RU" sz="2800" b="1" dirty="0" smtClean="0">
                <a:solidFill>
                  <a:srgbClr val="7030A0"/>
                </a:solidFill>
                <a:latin typeface="Times New Roman" pitchFamily="18" charset="0"/>
                <a:ea typeface="Times New Roman" pitchFamily="18" charset="0"/>
                <a:cs typeface="Times New Roman" pitchFamily="18" charset="0"/>
              </a:rPr>
              <a:t>.</a:t>
            </a:r>
            <a:r>
              <a:rPr lang="ru-RU" sz="2800" dirty="0" smtClean="0"/>
              <a:t> </a:t>
            </a:r>
            <a:r>
              <a:rPr lang="ru-RU" sz="2800" b="1" dirty="0" smtClean="0">
                <a:solidFill>
                  <a:srgbClr val="7030A0"/>
                </a:solidFill>
                <a:latin typeface="Times New Roman" pitchFamily="18" charset="0"/>
                <a:cs typeface="Times New Roman" pitchFamily="18" charset="0"/>
              </a:rPr>
              <a:t>1.</a:t>
            </a:r>
            <a:r>
              <a:rPr lang="sq-AL" sz="2800" b="1" dirty="0" smtClean="0">
                <a:solidFill>
                  <a:srgbClr val="7030A0"/>
                </a:solidFill>
                <a:latin typeface="Times New Roman" pitchFamily="18" charset="0"/>
                <a:cs typeface="Times New Roman" pitchFamily="18" charset="0"/>
              </a:rPr>
              <a:t>Awiasion dwigatelleri</a:t>
            </a:r>
            <a:r>
              <a:rPr lang="ru-RU" sz="2800" b="1" dirty="0" smtClean="0">
                <a:solidFill>
                  <a:srgbClr val="7030A0"/>
                </a:solidFill>
                <a:latin typeface="Times New Roman" pitchFamily="18" charset="0"/>
                <a:cs typeface="Times New Roman" pitchFamily="18" charset="0"/>
              </a:rPr>
              <a:t>ň döreýşi we ösüşi</a:t>
            </a:r>
            <a:r>
              <a:rPr lang="ru-RU" sz="2800" b="1" dirty="0" smtClean="0">
                <a:solidFill>
                  <a:srgbClr val="7030A0"/>
                </a:solidFill>
                <a:latin typeface="Times New Roman" pitchFamily="18" charset="0"/>
                <a:ea typeface="Times New Roman" pitchFamily="18" charset="0"/>
                <a:cs typeface="Times New Roman" pitchFamily="18" charset="0"/>
              </a:rPr>
              <a:t>. </a:t>
            </a:r>
            <a:endParaRPr lang="ru-RU" sz="2800" b="1" dirty="0" smtClean="0">
              <a:solidFill>
                <a:srgbClr val="7030A0"/>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ru-RU" sz="2800" b="1" dirty="0" smtClean="0">
                <a:solidFill>
                  <a:srgbClr val="7030A0"/>
                </a:solidFill>
                <a:latin typeface="Times New Roman" pitchFamily="18" charset="0"/>
                <a:ea typeface="Times New Roman" pitchFamily="18" charset="0"/>
                <a:cs typeface="Times New Roman" pitchFamily="18" charset="0"/>
              </a:rPr>
              <a:t>2.</a:t>
            </a:r>
            <a:r>
              <a:rPr lang="sq-AL" sz="2800" b="1" dirty="0" smtClean="0">
                <a:solidFill>
                  <a:srgbClr val="7030A0"/>
                </a:solidFill>
                <a:latin typeface="Times New Roman" pitchFamily="18" charset="0"/>
                <a:ea typeface="Times New Roman" pitchFamily="18" charset="0"/>
                <a:cs typeface="Times New Roman" pitchFamily="18" charset="0"/>
              </a:rPr>
              <a:t>Käbir uçarlaryň we dikuçarlaryň, hem-de olaryň dwigatelleriniň tehniki bellikleri </a:t>
            </a:r>
            <a:endParaRPr lang="sq-AL" sz="2800" b="1" dirty="0" smtClean="0">
              <a:solidFill>
                <a:srgbClr val="7030A0"/>
              </a:solidFill>
              <a:latin typeface="Times New Roman" pitchFamily="18" charset="0"/>
              <a:cs typeface="Times New Roman" pitchFamily="18" charset="0"/>
            </a:endParaRPr>
          </a:p>
        </p:txBody>
      </p:sp>
      <p:sp>
        <p:nvSpPr>
          <p:cNvPr id="9" name="Выноска со стрелкой вниз 8"/>
          <p:cNvSpPr/>
          <p:nvPr/>
        </p:nvSpPr>
        <p:spPr>
          <a:xfrm>
            <a:off x="2071670" y="1857364"/>
            <a:ext cx="4786346" cy="121444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k-TM" sz="2800" b="1" dirty="0" smtClean="0">
                <a:solidFill>
                  <a:srgbClr val="FFC000"/>
                </a:solidFill>
              </a:rPr>
              <a:t>Okuw soraglary</a:t>
            </a:r>
            <a:endParaRPr lang="ru-RU" sz="2800" b="1" dirty="0">
              <a:solidFill>
                <a:srgbClr val="FFC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7158" y="428604"/>
            <a:ext cx="8429684" cy="6000792"/>
          </a:xfrm>
          <a:prstGeom prst="rect">
            <a:avLst/>
          </a:prstGeom>
          <a:solidFill>
            <a:schemeClr val="accent5">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529" name="Rectangle 1"/>
          <p:cNvSpPr>
            <a:spLocks noChangeArrowheads="1"/>
          </p:cNvSpPr>
          <p:nvPr/>
        </p:nvSpPr>
        <p:spPr bwMode="auto">
          <a:xfrm>
            <a:off x="428596" y="500042"/>
            <a:ext cx="8358246"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sq-AL"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Häzirki  zaman ýokary derejedäki gurluşyna turboreaktiw dwigatelleri </a:t>
            </a:r>
            <a:r>
              <a:rPr kumimoji="0" lang="sq-AL"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RD-9B, R11F-300 </a:t>
            </a:r>
            <a:r>
              <a:rPr kumimoji="0" lang="sq-AL"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we beýlekiler eýedir.Olar akademik S. K. Tumanskiniň ýolbaşçylygynda döredilýär. Dwigatel </a:t>
            </a:r>
            <a:r>
              <a:rPr kumimoji="0" lang="sq-AL"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RD-9B, </a:t>
            </a:r>
            <a:r>
              <a:rPr kumimoji="0" lang="sq-AL"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50-nji ýyllarda gurulan, TRD okly howa gysyjyly gurluşynyň TRD sentrobež howa gysyjyly gurluşyndan artykmaçlygyny (kiçi diýametir ölçegli we oňat ekonomokasy bolan)   görkezýär. </a:t>
            </a:r>
            <a:endParaRPr kumimoji="0" lang="tk-TM"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r>
              <a:rPr kumimoji="0" lang="sq-AL"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Iki sany </a:t>
            </a:r>
            <a:r>
              <a:rPr kumimoji="0" lang="sq-AL"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RD-9B</a:t>
            </a:r>
            <a:r>
              <a:rPr kumimoji="0" lang="sq-AL"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dwigateli forsaž kamerasy bilen ilkinji seriýalaýyn goýberilen MiG-19 ses tizliginden ýokary tizlikli front howa gyryjysynda ulanylypdyr (maksimal tizlik – 1450 km/s). Iki rotorly turboreaktiw dwigateli</a:t>
            </a:r>
            <a:r>
              <a:rPr kumimoji="0" lang="sq-AL"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R11f-300 </a:t>
            </a:r>
            <a:r>
              <a:rPr kumimoji="0" lang="sq-AL"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forsaž kamerasy bilen ses tizliginden yokary tizlikde uçýan MiG-21 we ÝaK-28 uçarlarynda ulanylypdyr.  </a:t>
            </a:r>
            <a:endParaRPr kumimoji="0" lang="sq-AL"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57158" y="214290"/>
            <a:ext cx="8429684" cy="6357982"/>
          </a:xfrm>
          <a:prstGeom prst="roundRect">
            <a:avLst/>
          </a:prstGeom>
          <a:solidFill>
            <a:srgbClr val="F1EC2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3553" name="Rectangle 1"/>
          <p:cNvSpPr>
            <a:spLocks noChangeArrowheads="1"/>
          </p:cNvSpPr>
          <p:nvPr/>
        </p:nvSpPr>
        <p:spPr bwMode="auto">
          <a:xfrm>
            <a:off x="642910" y="642918"/>
            <a:ext cx="792961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sq-AL"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60-njy ýyllaryň başynda, 1961-nji ýylyň 9-njy iýulyndaky Tuşinodaky görkezilen howa paradynda, Harby howa güýçleri reaktiw, ses tizliginden ýokary tizlikli we raketa äkidiji uçarlary bilen üpjin edilýändigi görkezildi. Käbir howa gyryjy uçarlaryň tizligi bu wagty sesiň tizliginden üç esse diýen ýaly ýokary bolupdyr.</a:t>
            </a: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tk-TM"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sq-AL"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Iň bir kuwwatly turboreaktiw dwigateli </a:t>
            </a:r>
            <a:r>
              <a:rPr kumimoji="0" lang="sq-AL"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NK-12MW, </a:t>
            </a:r>
            <a:r>
              <a:rPr kumimoji="0" lang="sq-AL"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15000 at.g. eýe bolan, hasaplanýar. </a:t>
            </a:r>
            <a:r>
              <a:rPr kumimoji="0" lang="sq-AL"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NK-12MW(HK-12MB) </a:t>
            </a:r>
            <a:r>
              <a:rPr kumimoji="0" lang="sq-AL"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dwigatelleriniň dördüsi transkontinental ýolagçy uçary Tu-114 we dünýäde şol wagytda iň uly uçar An-22 (“Anteý”)  goýulupdyr.Dünýäde iň köp ulanyş möhleti (resursy) bolan </a:t>
            </a:r>
            <a:r>
              <a:rPr kumimoji="0" lang="sq-AL"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AI-20M</a:t>
            </a:r>
            <a:r>
              <a:rPr kumimoji="0" lang="sq-AL"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turboreaktiw dwigateli bolup onyň çekiş güýji 4250 at. g. deňdir.Şunyň ýaly dwigateliň dördüsi An-10,Il-l8 uçarlarynda we harby ýük uçary An-12 goýulypdyr.    </a:t>
            </a:r>
            <a:endParaRPr kumimoji="0" lang="sq-AL"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500034" y="428604"/>
            <a:ext cx="8072494" cy="5715040"/>
          </a:xfrm>
          <a:prstGeom prst="roundRect">
            <a:avLst/>
          </a:prstGeom>
          <a:solidFill>
            <a:schemeClr val="accent1">
              <a:lumMod val="40000"/>
              <a:lumOff val="60000"/>
            </a:schemeClr>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49" name="Rectangle 1"/>
          <p:cNvSpPr>
            <a:spLocks noChangeArrowheads="1"/>
          </p:cNvSpPr>
          <p:nvPr/>
        </p:nvSpPr>
        <p:spPr bwMode="auto">
          <a:xfrm>
            <a:off x="785786" y="1142984"/>
            <a:ext cx="7358114"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1960 ýylda P.A. Solowýoeyň ýolbaşçylynyda ilkinji gezek seriýalaýyn goýberilen TRDD biri bu</a:t>
            </a:r>
            <a:r>
              <a:rPr kumimoji="0" lang="ru-RU"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D-20P </a:t>
            </a:r>
            <a:r>
              <a:rPr kumimoji="0" lang="ru-RU"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dwigateli bolup ol ýolagçy gatnadýan Tu-124 uçarynda ulanylypdyr.</a:t>
            </a:r>
          </a:p>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Ondan soň bu kollektiw tarapyndan TRDD –leriniň </a:t>
            </a:r>
            <a:r>
              <a:rPr kumimoji="0" lang="ru-RU"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D-30</a:t>
            </a:r>
            <a:r>
              <a:rPr kumimoji="0" lang="ru-RU"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D-30KP</a:t>
            </a:r>
            <a:r>
              <a:rPr kumimoji="0" lang="ru-RU"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we </a:t>
            </a:r>
            <a:r>
              <a:rPr kumimoji="0" lang="ru-RU"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D-30KU</a:t>
            </a:r>
            <a:r>
              <a:rPr kumimoji="0" lang="ru-RU"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görnüşleri döredilip olar Tu-134, Il-76, we Il-62M uçarlarynda ulanylýar.</a:t>
            </a:r>
            <a:endParaRPr kumimoji="0" lang="ru-RU"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642910" y="642918"/>
            <a:ext cx="7858180" cy="5500726"/>
          </a:xfrm>
          <a:prstGeom prst="roundRect">
            <a:avLst/>
          </a:prstGeom>
          <a:solidFill>
            <a:schemeClr val="accent3">
              <a:lumMod val="40000"/>
              <a:lumOff val="6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25" name="Rectangle 1"/>
          <p:cNvSpPr>
            <a:spLocks noChangeArrowheads="1"/>
          </p:cNvSpPr>
          <p:nvPr/>
        </p:nvSpPr>
        <p:spPr bwMode="auto">
          <a:xfrm>
            <a:off x="857224" y="1071546"/>
            <a:ext cx="750099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1960-njy ýyllarda konstruktor N.D.Kuznesow kollektiwi tarapyndan TRDD hakyky görnüşi işlenip taýýarlanýar we ýasalýar. </a:t>
            </a:r>
          </a:p>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NK-8 </a:t>
            </a:r>
            <a:r>
              <a:rPr kumimoji="0" lang="sq-AL"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dwigateli uly tizligi bolan ýolagçy Il-62  we Tu-154 uçarlarda, bir azrak soňrak döredilen FTRDD</a:t>
            </a:r>
            <a:r>
              <a:rPr kumimoji="0" lang="ru-RU"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NK-144 </a:t>
            </a:r>
            <a:r>
              <a:rPr kumimoji="0" lang="ru-RU"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ses tizliginden çalt uçýan  Tu-144 ýolagçy uçary üçin döredilýär, ýokary ygtybarly bolan iki konturly</a:t>
            </a:r>
            <a:r>
              <a:rPr kumimoji="0" lang="ru-RU"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NK-86 </a:t>
            </a:r>
            <a:r>
              <a:rPr kumimoji="0" lang="ru-RU"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dwigateli ilkinji aerobusy Il-86 uçarynda ulanylýar.</a:t>
            </a:r>
            <a:endParaRPr kumimoji="0" lang="ru-RU"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42844" y="285728"/>
            <a:ext cx="8786874" cy="635798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8673" name="Rectangle 1"/>
          <p:cNvSpPr>
            <a:spLocks noChangeArrowheads="1"/>
          </p:cNvSpPr>
          <p:nvPr/>
        </p:nvSpPr>
        <p:spPr bwMode="auto">
          <a:xfrm>
            <a:off x="357158" y="500042"/>
            <a:ext cx="8429684"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W.A. Lotarew tarapyndan ýolbaşçylyk edilýän konstruktor buýrosy tarapyndan TRDD birnäçe kämilleşdrilýär.</a:t>
            </a:r>
            <a:r>
              <a:rPr kumimoji="0" lang="sq-AL" sz="2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Bu kollektiwiň ilkinji TRDD dwigateleriniň biri </a:t>
            </a:r>
            <a:r>
              <a:rPr kumimoji="0" lang="ru-RU" sz="240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AI-25</a:t>
            </a:r>
            <a:r>
              <a:rPr kumimoji="0" lang="ru-RU" sz="2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döredilip ol Ýak-40 uçarynda ulanylýar. Ýak-42 we An-72 uçarlary üçin W.A.Lotarewiň ýolbaşçylygynda ýokary ekonomikasy bolan ýeňil </a:t>
            </a:r>
            <a:r>
              <a:rPr kumimoji="0" lang="ru-RU" sz="240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D-36 </a:t>
            </a:r>
            <a:r>
              <a:rPr kumimoji="0" lang="ru-RU" sz="2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köp konturly dwigateli döredilýär. </a:t>
            </a:r>
            <a:r>
              <a:rPr kumimoji="0" lang="ru-RU" sz="240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D-36</a:t>
            </a:r>
            <a:r>
              <a:rPr kumimoji="0" lang="ru-RU" sz="2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dwigateli hemme tarapdan barlanylýar modeli höküminde we bir azrak soňrak döredilen uly TRDD   </a:t>
            </a:r>
            <a:r>
              <a:rPr kumimoji="0" lang="ru-RU" sz="240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D-18T</a:t>
            </a:r>
            <a:r>
              <a:rPr kumimoji="0" lang="ru-RU" sz="2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easy bolup durýar. Onyň çekiş güýji 230kN bolup ol öz wagtynda hasda uly bolan An-124 “Ruslan” ulanylýar. 1985-nji ýylyň awgustynda </a:t>
            </a:r>
            <a:r>
              <a:rPr kumimoji="0" lang="ru-RU" sz="240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D-18T</a:t>
            </a:r>
            <a:r>
              <a:rPr kumimoji="0" lang="ru-RU" sz="2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dwigateli bilen “Ruslan” uçary 171 tonna ýüki 10 750 metr belentlige galdyryp dünýä rekordyny goýýar. “Ruslan” ýokary galdyrylan ýük 1984-nji ýylyň dekabrynda ABŞ –ň harby –transport uçary S-5A “ Gelaksi” götren ýükinden 60 tonna köpdir. “Ruslan” tarapyndan 1985-nji ýylda 21 sany dünýä rekordy goýulýar.</a:t>
            </a:r>
            <a:endParaRPr kumimoji="0" lang="ru-RU" sz="240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42844" y="214290"/>
            <a:ext cx="8858312" cy="607223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7649" name="Rectangle 1"/>
          <p:cNvSpPr>
            <a:spLocks noChangeArrowheads="1"/>
          </p:cNvSpPr>
          <p:nvPr/>
        </p:nvSpPr>
        <p:spPr bwMode="auto">
          <a:xfrm>
            <a:off x="285720" y="571480"/>
            <a:ext cx="857256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28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Dikuçarlaryň dwigatelleri.</a:t>
            </a:r>
            <a:endParaRPr kumimoji="0" lang="ru-RU" sz="28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8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1950-1960-njy ýyllaryň ikinji ýarymynda dikuçarlar üçin turbowal dwigateleriniň birnäçe görnüşleri döredilýär we seriýalaýyn goýberilýär. 	1957-nji ýylda öz wagtynyň iň agyr dikuçarlaryndan biri Mi-6 dikuçary (ýük göterijiligi 6 tonna köpräk) P.A. Solowýow tarapyndan TRDD D-20P bazasynda ýasalan D-25W dwigateli bilen ilkinji uçuşy geçirýär. </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8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Şunyň ýaly dwigateller soňrak iki esse ýük göterijiligio ýokary bolan Mi-10 (“Uçýan kran”) dikuçarynda goýulýar. GTD az we orta kuwwatlysy (GTD-350 we TW2-117) Mi-2 we Mi-8 dikuçarlar üçin döredilýär.</a:t>
            </a:r>
            <a:endParaRPr kumimoji="0" lang="ru-RU" sz="280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2844" y="142852"/>
            <a:ext cx="8858312" cy="65008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625" name="Rectangle 1"/>
          <p:cNvSpPr>
            <a:spLocks noChangeArrowheads="1"/>
          </p:cNvSpPr>
          <p:nvPr/>
        </p:nvSpPr>
        <p:spPr bwMode="auto">
          <a:xfrm>
            <a:off x="214282" y="214290"/>
            <a:ext cx="8715436" cy="6357982"/>
          </a:xfrm>
          <a:prstGeom prst="rect">
            <a:avLst/>
          </a:prstGeom>
          <a:solidFill>
            <a:schemeClr val="accent4">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1981-nji ýylda Parižde bolan hlkara sergisinde dünýäde iň uly dikuçar Mi-26 (ýük göterijiligi 20 ton)  D-36  digateliniň bazasynda ýasalan konstruktor W.A. Lotarewyň  D-136 dwigateli bilen (kuwwatynyň ululygy 8100 kWt bolan) görkezilýär.</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Daşary döwletleriň uly awiadwigatel gurujy firmalary “Rolls-Roýs” (Angilýa), “Dženeral Elektrik” we “Pratt - Uitni” (ABŞ), SNEKMA (Fransiýa) we beýlekiler GTD dürli görnüşlerini döretmekde uly üstünlikler gazandylar. 	Aýratynam bu firmalar tarapyndan döredilen iki konturly TRDD dwigateleriniň RB211 (“Rolls-Roýs”), СF6 (“Dženeral Elektrik”), JT9D (“Pratt - Uitni”),  СFM.56 (SNEKMA-“Dženeral Elektrik”) uly ýolagçy gatnadýan uçarlar üçin döredilýär.</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282" y="214290"/>
            <a:ext cx="8715436" cy="64294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aphicFrame>
        <p:nvGraphicFramePr>
          <p:cNvPr id="5" name="Таблица 4"/>
          <p:cNvGraphicFramePr>
            <a:graphicFrameLocks noGrp="1"/>
          </p:cNvGraphicFramePr>
          <p:nvPr/>
        </p:nvGraphicFramePr>
        <p:xfrm>
          <a:off x="214283" y="214290"/>
          <a:ext cx="8715433" cy="6429420"/>
        </p:xfrm>
        <a:graphic>
          <a:graphicData uri="http://schemas.openxmlformats.org/drawingml/2006/table">
            <a:tbl>
              <a:tblPr/>
              <a:tblGrid>
                <a:gridCol w="1199915"/>
                <a:gridCol w="131168"/>
                <a:gridCol w="916741"/>
                <a:gridCol w="2062879"/>
                <a:gridCol w="766332"/>
                <a:gridCol w="1199915"/>
                <a:gridCol w="619284"/>
                <a:gridCol w="808346"/>
                <a:gridCol w="1010853"/>
              </a:tblGrid>
              <a:tr h="1173829">
                <a:tc rowSpan="2">
                  <a:txBody>
                    <a:bodyPr/>
                    <a:lstStyle/>
                    <a:p>
                      <a:pPr algn="ctr">
                        <a:lnSpc>
                          <a:spcPct val="115000"/>
                        </a:lnSpc>
                        <a:spcAft>
                          <a:spcPts val="0"/>
                        </a:spcAft>
                      </a:pPr>
                      <a:r>
                        <a:rPr lang="sq-AL" sz="2000" dirty="0">
                          <a:solidFill>
                            <a:srgbClr val="000000"/>
                          </a:solidFill>
                          <a:latin typeface="Times New Roman" pitchFamily="18" charset="0"/>
                          <a:ea typeface="Times New Roman"/>
                          <a:cs typeface="Times New Roman" pitchFamily="18" charset="0"/>
                        </a:rPr>
                        <a:t>Uçaryň , dikuçaryň görnüşi</a:t>
                      </a:r>
                      <a:endParaRPr lang="ru-RU" sz="2000" dirty="0">
                        <a:latin typeface="Times New Roman" pitchFamily="18" charset="0"/>
                        <a:ea typeface="Times New Roman"/>
                        <a:cs typeface="Times New Roman" pitchFamily="18" charset="0"/>
                      </a:endParaRPr>
                    </a:p>
                  </a:txBody>
                  <a:tcPr marL="66358" marR="66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rowSpan="2" gridSpan="2">
                  <a:txBody>
                    <a:bodyPr/>
                    <a:lstStyle/>
                    <a:p>
                      <a:pPr algn="ctr">
                        <a:lnSpc>
                          <a:spcPct val="115000"/>
                        </a:lnSpc>
                        <a:spcAft>
                          <a:spcPts val="0"/>
                        </a:spcAft>
                      </a:pPr>
                      <a:r>
                        <a:rPr lang="sq-AL" sz="2000" dirty="0">
                          <a:solidFill>
                            <a:srgbClr val="000000"/>
                          </a:solidFill>
                          <a:latin typeface="Times New Roman" pitchFamily="18" charset="0"/>
                          <a:ea typeface="Times New Roman"/>
                          <a:cs typeface="Times New Roman" pitchFamily="18" charset="0"/>
                        </a:rPr>
                        <a:t>Goýberilen ýyly</a:t>
                      </a:r>
                      <a:endParaRPr lang="ru-RU" sz="2000" dirty="0">
                        <a:latin typeface="Times New Roman" pitchFamily="18" charset="0"/>
                        <a:ea typeface="Times New Roman"/>
                        <a:cs typeface="Times New Roman" pitchFamily="18" charset="0"/>
                      </a:endParaRPr>
                    </a:p>
                  </a:txBody>
                  <a:tcPr marL="66358" marR="66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rowSpan="2" hMerge="1">
                  <a:txBody>
                    <a:bodyPr/>
                    <a:lstStyle/>
                    <a:p>
                      <a:endParaRPr lang="ru-RU"/>
                    </a:p>
                  </a:txBody>
                  <a:tcPr/>
                </a:tc>
                <a:tc rowSpan="2">
                  <a:txBody>
                    <a:bodyPr/>
                    <a:lstStyle/>
                    <a:p>
                      <a:pPr algn="ctr">
                        <a:lnSpc>
                          <a:spcPct val="115000"/>
                        </a:lnSpc>
                        <a:spcAft>
                          <a:spcPts val="0"/>
                        </a:spcAft>
                      </a:pPr>
                      <a:r>
                        <a:rPr lang="sq-AL" sz="2000" dirty="0">
                          <a:solidFill>
                            <a:srgbClr val="000000"/>
                          </a:solidFill>
                          <a:latin typeface="Times New Roman" pitchFamily="18" charset="0"/>
                          <a:ea typeface="Times New Roman"/>
                          <a:cs typeface="Times New Roman" pitchFamily="18" charset="0"/>
                        </a:rPr>
                        <a:t>Dwigateller (görnüşi, sany, kuwwaty ýa-da çekiş güýji)</a:t>
                      </a:r>
                      <a:endParaRPr lang="ru-RU" sz="2000" dirty="0">
                        <a:latin typeface="Times New Roman" pitchFamily="18" charset="0"/>
                        <a:ea typeface="Times New Roman"/>
                        <a:cs typeface="Times New Roman" pitchFamily="18" charset="0"/>
                      </a:endParaRPr>
                    </a:p>
                  </a:txBody>
                  <a:tcPr marL="66358" marR="66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rowSpan="2">
                  <a:txBody>
                    <a:bodyPr/>
                    <a:lstStyle/>
                    <a:p>
                      <a:pPr algn="ctr">
                        <a:lnSpc>
                          <a:spcPct val="115000"/>
                        </a:lnSpc>
                        <a:spcAft>
                          <a:spcPts val="0"/>
                        </a:spcAft>
                      </a:pPr>
                      <a:r>
                        <a:rPr lang="sq-AL" sz="2000" dirty="0">
                          <a:solidFill>
                            <a:srgbClr val="000000"/>
                          </a:solidFill>
                          <a:latin typeface="Times New Roman" pitchFamily="18" charset="0"/>
                          <a:ea typeface="Times New Roman"/>
                          <a:cs typeface="Times New Roman" pitchFamily="18" charset="0"/>
                        </a:rPr>
                        <a:t>Uçuş agramy,</a:t>
                      </a:r>
                      <a:endParaRPr lang="ru-RU" sz="2000" dirty="0">
                        <a:latin typeface="Times New Roman" pitchFamily="18" charset="0"/>
                        <a:ea typeface="Times New Roman"/>
                        <a:cs typeface="Times New Roman" pitchFamily="18" charset="0"/>
                      </a:endParaRPr>
                    </a:p>
                    <a:p>
                      <a:pPr algn="ctr">
                        <a:lnSpc>
                          <a:spcPct val="115000"/>
                        </a:lnSpc>
                        <a:spcAft>
                          <a:spcPts val="0"/>
                        </a:spcAft>
                      </a:pPr>
                      <a:r>
                        <a:rPr lang="sq-AL" sz="2000" dirty="0">
                          <a:solidFill>
                            <a:srgbClr val="000000"/>
                          </a:solidFill>
                          <a:latin typeface="Times New Roman" pitchFamily="18" charset="0"/>
                          <a:ea typeface="Times New Roman"/>
                          <a:cs typeface="Times New Roman" pitchFamily="18" charset="0"/>
                        </a:rPr>
                        <a:t>T</a:t>
                      </a:r>
                      <a:endParaRPr lang="ru-RU" sz="2000" dirty="0">
                        <a:latin typeface="Times New Roman" pitchFamily="18" charset="0"/>
                        <a:ea typeface="Times New Roman"/>
                        <a:cs typeface="Times New Roman" pitchFamily="18" charset="0"/>
                      </a:endParaRPr>
                    </a:p>
                  </a:txBody>
                  <a:tcPr marL="66358" marR="66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gridSpan="2">
                  <a:txBody>
                    <a:bodyPr/>
                    <a:lstStyle/>
                    <a:p>
                      <a:pPr algn="ctr">
                        <a:lnSpc>
                          <a:spcPct val="115000"/>
                        </a:lnSpc>
                        <a:spcAft>
                          <a:spcPts val="0"/>
                        </a:spcAft>
                      </a:pPr>
                      <a:r>
                        <a:rPr lang="sq-AL" sz="2000" dirty="0">
                          <a:solidFill>
                            <a:srgbClr val="000000"/>
                          </a:solidFill>
                          <a:latin typeface="Times New Roman" pitchFamily="18" charset="0"/>
                          <a:ea typeface="Times New Roman"/>
                          <a:cs typeface="Times New Roman" pitchFamily="18" charset="0"/>
                        </a:rPr>
                        <a:t>Maksimal kommerçeski agram</a:t>
                      </a:r>
                      <a:endParaRPr lang="ru-RU" sz="2000" dirty="0">
                        <a:latin typeface="Times New Roman" pitchFamily="18" charset="0"/>
                        <a:ea typeface="Times New Roman"/>
                        <a:cs typeface="Times New Roman" pitchFamily="18" charset="0"/>
                      </a:endParaRPr>
                    </a:p>
                  </a:txBody>
                  <a:tcPr marL="66358" marR="66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ru-RU"/>
                    </a:p>
                  </a:txBody>
                  <a:tcPr/>
                </a:tc>
                <a:tc rowSpan="2">
                  <a:txBody>
                    <a:bodyPr/>
                    <a:lstStyle/>
                    <a:p>
                      <a:pPr algn="ctr">
                        <a:lnSpc>
                          <a:spcPct val="115000"/>
                        </a:lnSpc>
                        <a:spcAft>
                          <a:spcPts val="0"/>
                        </a:spcAft>
                      </a:pPr>
                      <a:r>
                        <a:rPr lang="sq-AL" sz="2000" dirty="0">
                          <a:solidFill>
                            <a:srgbClr val="000000"/>
                          </a:solidFill>
                          <a:latin typeface="Times New Roman" pitchFamily="18" charset="0"/>
                          <a:ea typeface="Times New Roman"/>
                          <a:cs typeface="Times New Roman" pitchFamily="18" charset="0"/>
                        </a:rPr>
                        <a:t>Kreýser tizligi,</a:t>
                      </a:r>
                      <a:endParaRPr lang="ru-RU" sz="2000" dirty="0">
                        <a:latin typeface="Times New Roman" pitchFamily="18" charset="0"/>
                        <a:ea typeface="Times New Roman"/>
                        <a:cs typeface="Times New Roman" pitchFamily="18" charset="0"/>
                      </a:endParaRPr>
                    </a:p>
                    <a:p>
                      <a:pPr algn="ctr">
                        <a:lnSpc>
                          <a:spcPct val="115000"/>
                        </a:lnSpc>
                        <a:spcAft>
                          <a:spcPts val="0"/>
                        </a:spcAft>
                      </a:pPr>
                      <a:r>
                        <a:rPr lang="sq-AL" sz="2000" dirty="0">
                          <a:solidFill>
                            <a:srgbClr val="000000"/>
                          </a:solidFill>
                          <a:latin typeface="Times New Roman" pitchFamily="18" charset="0"/>
                          <a:ea typeface="Times New Roman"/>
                          <a:cs typeface="Times New Roman" pitchFamily="18" charset="0"/>
                        </a:rPr>
                        <a:t>km</a:t>
                      </a:r>
                      <a:r>
                        <a:rPr lang="en-US" sz="2000" dirty="0">
                          <a:solidFill>
                            <a:srgbClr val="000000"/>
                          </a:solidFill>
                          <a:latin typeface="Times New Roman" pitchFamily="18" charset="0"/>
                          <a:ea typeface="Times New Roman"/>
                          <a:cs typeface="Times New Roman" pitchFamily="18" charset="0"/>
                        </a:rPr>
                        <a:t>/s</a:t>
                      </a:r>
                      <a:endParaRPr lang="ru-RU" sz="2000" dirty="0">
                        <a:latin typeface="Times New Roman" pitchFamily="18" charset="0"/>
                        <a:ea typeface="Times New Roman"/>
                        <a:cs typeface="Times New Roman" pitchFamily="18" charset="0"/>
                      </a:endParaRPr>
                    </a:p>
                  </a:txBody>
                  <a:tcPr marL="66358" marR="66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rowSpan="2">
                  <a:txBody>
                    <a:bodyPr/>
                    <a:lstStyle/>
                    <a:p>
                      <a:pPr algn="ctr">
                        <a:lnSpc>
                          <a:spcPct val="115000"/>
                        </a:lnSpc>
                        <a:spcAft>
                          <a:spcPts val="0"/>
                        </a:spcAft>
                      </a:pPr>
                      <a:r>
                        <a:rPr lang="sq-AL" sz="2000">
                          <a:solidFill>
                            <a:srgbClr val="000000"/>
                          </a:solidFill>
                          <a:latin typeface="Times New Roman" pitchFamily="18" charset="0"/>
                          <a:ea typeface="Times New Roman"/>
                          <a:cs typeface="Times New Roman" pitchFamily="18" charset="0"/>
                        </a:rPr>
                        <a:t>Uçuşyň uzaklygy,</a:t>
                      </a:r>
                      <a:endParaRPr lang="ru-RU" sz="2000" dirty="0">
                        <a:latin typeface="Times New Roman" pitchFamily="18" charset="0"/>
                        <a:ea typeface="Times New Roman"/>
                        <a:cs typeface="Times New Roman" pitchFamily="18" charset="0"/>
                      </a:endParaRPr>
                    </a:p>
                    <a:p>
                      <a:pPr algn="ctr">
                        <a:lnSpc>
                          <a:spcPct val="115000"/>
                        </a:lnSpc>
                        <a:spcAft>
                          <a:spcPts val="0"/>
                        </a:spcAft>
                      </a:pPr>
                      <a:r>
                        <a:rPr lang="sq-AL" sz="2000">
                          <a:solidFill>
                            <a:srgbClr val="000000"/>
                          </a:solidFill>
                          <a:latin typeface="Times New Roman" pitchFamily="18" charset="0"/>
                          <a:ea typeface="Times New Roman"/>
                          <a:cs typeface="Times New Roman" pitchFamily="18" charset="0"/>
                        </a:rPr>
                        <a:t>km</a:t>
                      </a:r>
                      <a:endParaRPr lang="ru-RU" sz="2000" dirty="0">
                        <a:latin typeface="Times New Roman" pitchFamily="18" charset="0"/>
                        <a:ea typeface="Times New Roman"/>
                        <a:cs typeface="Times New Roman" pitchFamily="18" charset="0"/>
                      </a:endParaRPr>
                    </a:p>
                  </a:txBody>
                  <a:tcPr marL="66358" marR="66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782552">
                <a:tc vMerge="1">
                  <a:txBody>
                    <a:bodyPr/>
                    <a:lstStyle/>
                    <a:p>
                      <a:endParaRPr lang="ru-RU"/>
                    </a:p>
                  </a:txBody>
                  <a:tcPr/>
                </a:tc>
                <a:tc gridSpan="2" vMerge="1">
                  <a:txBody>
                    <a:bodyPr/>
                    <a:lstStyle/>
                    <a:p>
                      <a:endParaRPr lang="ru-RU"/>
                    </a:p>
                  </a:txBody>
                  <a:tcPr/>
                </a:tc>
                <a:tc hMerge="1"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sq-AL" sz="2000">
                          <a:solidFill>
                            <a:srgbClr val="000000"/>
                          </a:solidFill>
                          <a:latin typeface="Times New Roman" pitchFamily="18" charset="0"/>
                          <a:ea typeface="Times New Roman"/>
                          <a:cs typeface="Times New Roman" pitchFamily="18" charset="0"/>
                        </a:rPr>
                        <a:t>Ýolagçylaryň sany</a:t>
                      </a:r>
                      <a:endParaRPr lang="ru-RU" sz="2000" dirty="0">
                        <a:latin typeface="Times New Roman" pitchFamily="18" charset="0"/>
                        <a:ea typeface="Times New Roman"/>
                        <a:cs typeface="Times New Roman" pitchFamily="18" charset="0"/>
                      </a:endParaRPr>
                    </a:p>
                  </a:txBody>
                  <a:tcPr marL="66358" marR="66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sq-AL" sz="2000" dirty="0">
                          <a:solidFill>
                            <a:srgbClr val="000000"/>
                          </a:solidFill>
                          <a:latin typeface="Times New Roman" pitchFamily="18" charset="0"/>
                          <a:ea typeface="Times New Roman"/>
                          <a:cs typeface="Times New Roman" pitchFamily="18" charset="0"/>
                        </a:rPr>
                        <a:t>T</a:t>
                      </a:r>
                      <a:endParaRPr lang="ru-RU" sz="2000" dirty="0">
                        <a:latin typeface="Times New Roman" pitchFamily="18" charset="0"/>
                        <a:ea typeface="Times New Roman"/>
                        <a:cs typeface="Times New Roman" pitchFamily="18" charset="0"/>
                      </a:endParaRPr>
                    </a:p>
                  </a:txBody>
                  <a:tcPr marL="66358" marR="66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vMerge="1">
                  <a:txBody>
                    <a:bodyPr/>
                    <a:lstStyle/>
                    <a:p>
                      <a:endParaRPr lang="ru-RU"/>
                    </a:p>
                  </a:txBody>
                  <a:tcPr/>
                </a:tc>
                <a:tc vMerge="1">
                  <a:txBody>
                    <a:bodyPr/>
                    <a:lstStyle/>
                    <a:p>
                      <a:endParaRPr lang="ru-RU"/>
                    </a:p>
                  </a:txBody>
                  <a:tcPr/>
                </a:tc>
              </a:tr>
              <a:tr h="488110">
                <a:tc gridSpan="9">
                  <a:txBody>
                    <a:bodyPr/>
                    <a:lstStyle/>
                    <a:p>
                      <a:pPr algn="ctr">
                        <a:lnSpc>
                          <a:spcPct val="115000"/>
                        </a:lnSpc>
                        <a:spcAft>
                          <a:spcPts val="0"/>
                        </a:spcAft>
                      </a:pPr>
                      <a:r>
                        <a:rPr lang="sq-AL" sz="2000" b="1" dirty="0">
                          <a:solidFill>
                            <a:srgbClr val="000000"/>
                          </a:solidFill>
                          <a:latin typeface="Times New Roman" pitchFamily="18" charset="0"/>
                          <a:ea typeface="Times New Roman"/>
                          <a:cs typeface="Times New Roman" pitchFamily="18" charset="0"/>
                        </a:rPr>
                        <a:t>Turboreaktiw</a:t>
                      </a:r>
                      <a:endParaRPr lang="ru-RU" sz="2000" dirty="0">
                        <a:latin typeface="Times New Roman" pitchFamily="18" charset="0"/>
                        <a:ea typeface="Times New Roman"/>
                        <a:cs typeface="Times New Roman" pitchFamily="18" charset="0"/>
                      </a:endParaRPr>
                    </a:p>
                  </a:txBody>
                  <a:tcPr marL="66358" marR="66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782552">
                <a:tc gridSpan="2">
                  <a:txBody>
                    <a:bodyPr/>
                    <a:lstStyle/>
                    <a:p>
                      <a:pPr algn="ctr">
                        <a:lnSpc>
                          <a:spcPct val="115000"/>
                        </a:lnSpc>
                        <a:spcAft>
                          <a:spcPts val="0"/>
                        </a:spcAft>
                      </a:pPr>
                      <a:endParaRPr lang="sq-AL" sz="2000">
                        <a:solidFill>
                          <a:srgbClr val="000000"/>
                        </a:solidFill>
                        <a:latin typeface="Times New Roman" pitchFamily="18" charset="0"/>
                        <a:ea typeface="Times New Roman"/>
                        <a:cs typeface="Times New Roman" pitchFamily="18" charset="0"/>
                      </a:endParaRPr>
                    </a:p>
                    <a:p>
                      <a:pPr algn="ctr">
                        <a:lnSpc>
                          <a:spcPct val="115000"/>
                        </a:lnSpc>
                        <a:spcAft>
                          <a:spcPts val="0"/>
                        </a:spcAft>
                      </a:pPr>
                      <a:r>
                        <a:rPr lang="sq-AL" sz="2000">
                          <a:solidFill>
                            <a:srgbClr val="000000"/>
                          </a:solidFill>
                          <a:latin typeface="Times New Roman" pitchFamily="18" charset="0"/>
                          <a:ea typeface="Times New Roman"/>
                          <a:cs typeface="Times New Roman" pitchFamily="18" charset="0"/>
                        </a:rPr>
                        <a:t>Tu-104B</a:t>
                      </a:r>
                      <a:endParaRPr lang="ru-RU" sz="2000" dirty="0">
                        <a:latin typeface="Times New Roman" pitchFamily="18" charset="0"/>
                        <a:ea typeface="Times New Roman"/>
                        <a:cs typeface="Times New Roman" pitchFamily="18" charset="0"/>
                      </a:endParaRPr>
                    </a:p>
                  </a:txBody>
                  <a:tcPr marL="66358" marR="66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ru-RU"/>
                    </a:p>
                  </a:txBody>
                  <a:tcPr/>
                </a:tc>
                <a:tc>
                  <a:txBody>
                    <a:bodyPr/>
                    <a:lstStyle/>
                    <a:p>
                      <a:pPr algn="ctr">
                        <a:lnSpc>
                          <a:spcPct val="115000"/>
                        </a:lnSpc>
                        <a:spcAft>
                          <a:spcPts val="0"/>
                        </a:spcAft>
                      </a:pPr>
                      <a:endParaRPr lang="sq-AL" sz="2000">
                        <a:solidFill>
                          <a:srgbClr val="000000"/>
                        </a:solidFill>
                        <a:latin typeface="Times New Roman" pitchFamily="18" charset="0"/>
                        <a:ea typeface="Times New Roman"/>
                        <a:cs typeface="Times New Roman" pitchFamily="18" charset="0"/>
                      </a:endParaRPr>
                    </a:p>
                    <a:p>
                      <a:pPr algn="ctr">
                        <a:lnSpc>
                          <a:spcPct val="115000"/>
                        </a:lnSpc>
                        <a:spcAft>
                          <a:spcPts val="0"/>
                        </a:spcAft>
                      </a:pPr>
                      <a:r>
                        <a:rPr lang="sq-AL" sz="2000">
                          <a:solidFill>
                            <a:srgbClr val="000000"/>
                          </a:solidFill>
                          <a:latin typeface="Times New Roman" pitchFamily="18" charset="0"/>
                          <a:ea typeface="Times New Roman"/>
                          <a:cs typeface="Times New Roman" pitchFamily="18" charset="0"/>
                        </a:rPr>
                        <a:t>1956</a:t>
                      </a:r>
                      <a:endParaRPr lang="ru-RU" sz="2000" dirty="0">
                        <a:latin typeface="Times New Roman" pitchFamily="18" charset="0"/>
                        <a:ea typeface="Times New Roman"/>
                        <a:cs typeface="Times New Roman" pitchFamily="18" charset="0"/>
                      </a:endParaRPr>
                    </a:p>
                  </a:txBody>
                  <a:tcPr marL="66358" marR="66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en-US" sz="2000" dirty="0">
                          <a:solidFill>
                            <a:srgbClr val="000000"/>
                          </a:solidFill>
                          <a:latin typeface="Times New Roman" pitchFamily="18" charset="0"/>
                          <a:ea typeface="Times New Roman"/>
                          <a:cs typeface="Times New Roman" pitchFamily="18" charset="0"/>
                        </a:rPr>
                        <a:t>RD-3M (2×9500 daN)</a:t>
                      </a:r>
                      <a:endParaRPr lang="ru-RU" sz="2000" dirty="0">
                        <a:latin typeface="Times New Roman" pitchFamily="18" charset="0"/>
                        <a:ea typeface="Times New Roman"/>
                        <a:cs typeface="Times New Roman" pitchFamily="18" charset="0"/>
                      </a:endParaRPr>
                    </a:p>
                  </a:txBody>
                  <a:tcPr marL="66358" marR="66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endParaRPr lang="sq-AL" sz="2000">
                        <a:solidFill>
                          <a:srgbClr val="000000"/>
                        </a:solidFill>
                        <a:latin typeface="Times New Roman" pitchFamily="18" charset="0"/>
                        <a:ea typeface="Times New Roman"/>
                        <a:cs typeface="Times New Roman" pitchFamily="18" charset="0"/>
                      </a:endParaRPr>
                    </a:p>
                    <a:p>
                      <a:pPr algn="ctr">
                        <a:lnSpc>
                          <a:spcPct val="115000"/>
                        </a:lnSpc>
                        <a:spcAft>
                          <a:spcPts val="0"/>
                        </a:spcAft>
                      </a:pPr>
                      <a:r>
                        <a:rPr lang="sq-AL" sz="2000">
                          <a:solidFill>
                            <a:srgbClr val="000000"/>
                          </a:solidFill>
                          <a:latin typeface="Times New Roman" pitchFamily="18" charset="0"/>
                          <a:ea typeface="Times New Roman"/>
                          <a:cs typeface="Times New Roman" pitchFamily="18" charset="0"/>
                        </a:rPr>
                        <a:t>76</a:t>
                      </a:r>
                      <a:endParaRPr lang="ru-RU" sz="2000" dirty="0">
                        <a:latin typeface="Times New Roman" pitchFamily="18" charset="0"/>
                        <a:ea typeface="Times New Roman"/>
                        <a:cs typeface="Times New Roman" pitchFamily="18" charset="0"/>
                      </a:endParaRPr>
                    </a:p>
                  </a:txBody>
                  <a:tcPr marL="66358" marR="66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endParaRPr lang="sq-AL" sz="2000">
                        <a:solidFill>
                          <a:srgbClr val="000000"/>
                        </a:solidFill>
                        <a:latin typeface="Times New Roman" pitchFamily="18" charset="0"/>
                        <a:ea typeface="Times New Roman"/>
                        <a:cs typeface="Times New Roman" pitchFamily="18" charset="0"/>
                      </a:endParaRPr>
                    </a:p>
                    <a:p>
                      <a:pPr algn="ctr">
                        <a:lnSpc>
                          <a:spcPct val="115000"/>
                        </a:lnSpc>
                        <a:spcAft>
                          <a:spcPts val="0"/>
                        </a:spcAft>
                      </a:pPr>
                      <a:r>
                        <a:rPr lang="sq-AL" sz="2000">
                          <a:solidFill>
                            <a:srgbClr val="000000"/>
                          </a:solidFill>
                          <a:latin typeface="Times New Roman" pitchFamily="18" charset="0"/>
                          <a:ea typeface="Times New Roman"/>
                          <a:cs typeface="Times New Roman" pitchFamily="18" charset="0"/>
                        </a:rPr>
                        <a:t>100</a:t>
                      </a:r>
                      <a:endParaRPr lang="ru-RU" sz="2000" dirty="0">
                        <a:latin typeface="Times New Roman" pitchFamily="18" charset="0"/>
                        <a:ea typeface="Times New Roman"/>
                        <a:cs typeface="Times New Roman" pitchFamily="18" charset="0"/>
                      </a:endParaRPr>
                    </a:p>
                  </a:txBody>
                  <a:tcPr marL="66358" marR="66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endParaRPr lang="sq-AL" sz="2000">
                        <a:solidFill>
                          <a:srgbClr val="000000"/>
                        </a:solidFill>
                        <a:latin typeface="Times New Roman" pitchFamily="18" charset="0"/>
                        <a:ea typeface="Times New Roman"/>
                        <a:cs typeface="Times New Roman" pitchFamily="18" charset="0"/>
                      </a:endParaRPr>
                    </a:p>
                    <a:p>
                      <a:pPr algn="ctr">
                        <a:lnSpc>
                          <a:spcPct val="115000"/>
                        </a:lnSpc>
                        <a:spcAft>
                          <a:spcPts val="0"/>
                        </a:spcAft>
                      </a:pPr>
                      <a:r>
                        <a:rPr lang="sq-AL" sz="2000">
                          <a:solidFill>
                            <a:srgbClr val="000000"/>
                          </a:solidFill>
                          <a:latin typeface="Times New Roman" pitchFamily="18" charset="0"/>
                          <a:ea typeface="Times New Roman"/>
                          <a:cs typeface="Times New Roman" pitchFamily="18" charset="0"/>
                        </a:rPr>
                        <a:t>12</a:t>
                      </a:r>
                      <a:endParaRPr lang="ru-RU" sz="2000" dirty="0">
                        <a:latin typeface="Times New Roman" pitchFamily="18" charset="0"/>
                        <a:ea typeface="Times New Roman"/>
                        <a:cs typeface="Times New Roman" pitchFamily="18" charset="0"/>
                      </a:endParaRPr>
                    </a:p>
                  </a:txBody>
                  <a:tcPr marL="66358" marR="66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endParaRPr lang="sq-AL" sz="2000">
                        <a:solidFill>
                          <a:srgbClr val="000000"/>
                        </a:solidFill>
                        <a:latin typeface="Times New Roman" pitchFamily="18" charset="0"/>
                        <a:ea typeface="Times New Roman"/>
                        <a:cs typeface="Times New Roman" pitchFamily="18" charset="0"/>
                      </a:endParaRPr>
                    </a:p>
                    <a:p>
                      <a:pPr algn="ctr">
                        <a:lnSpc>
                          <a:spcPct val="115000"/>
                        </a:lnSpc>
                        <a:spcAft>
                          <a:spcPts val="0"/>
                        </a:spcAft>
                      </a:pPr>
                      <a:r>
                        <a:rPr lang="sq-AL" sz="2000">
                          <a:solidFill>
                            <a:srgbClr val="000000"/>
                          </a:solidFill>
                          <a:latin typeface="Times New Roman" pitchFamily="18" charset="0"/>
                          <a:ea typeface="Times New Roman"/>
                          <a:cs typeface="Times New Roman" pitchFamily="18" charset="0"/>
                        </a:rPr>
                        <a:t>800</a:t>
                      </a:r>
                      <a:endParaRPr lang="ru-RU" sz="2000" dirty="0">
                        <a:latin typeface="Times New Roman" pitchFamily="18" charset="0"/>
                        <a:ea typeface="Times New Roman"/>
                        <a:cs typeface="Times New Roman" pitchFamily="18" charset="0"/>
                      </a:endParaRPr>
                    </a:p>
                  </a:txBody>
                  <a:tcPr marL="66358" marR="66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endParaRPr lang="sq-AL" sz="2000" dirty="0">
                        <a:solidFill>
                          <a:srgbClr val="000000"/>
                        </a:solidFill>
                        <a:latin typeface="Times New Roman" pitchFamily="18" charset="0"/>
                        <a:ea typeface="Times New Roman"/>
                        <a:cs typeface="Times New Roman" pitchFamily="18" charset="0"/>
                      </a:endParaRPr>
                    </a:p>
                    <a:p>
                      <a:pPr algn="ctr">
                        <a:lnSpc>
                          <a:spcPct val="115000"/>
                        </a:lnSpc>
                        <a:spcAft>
                          <a:spcPts val="0"/>
                        </a:spcAft>
                      </a:pPr>
                      <a:r>
                        <a:rPr lang="sq-AL" sz="2000" dirty="0">
                          <a:solidFill>
                            <a:srgbClr val="000000"/>
                          </a:solidFill>
                          <a:latin typeface="Times New Roman" pitchFamily="18" charset="0"/>
                          <a:ea typeface="Times New Roman"/>
                          <a:cs typeface="Times New Roman" pitchFamily="18" charset="0"/>
                        </a:rPr>
                        <a:t>2100</a:t>
                      </a:r>
                      <a:endParaRPr lang="ru-RU" sz="2000" dirty="0">
                        <a:latin typeface="Times New Roman" pitchFamily="18" charset="0"/>
                        <a:ea typeface="Times New Roman"/>
                        <a:cs typeface="Times New Roman" pitchFamily="18" charset="0"/>
                      </a:endParaRPr>
                    </a:p>
                  </a:txBody>
                  <a:tcPr marL="66358" marR="66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434384">
                <a:tc gridSpan="9">
                  <a:txBody>
                    <a:bodyPr/>
                    <a:lstStyle/>
                    <a:p>
                      <a:pPr algn="ctr">
                        <a:lnSpc>
                          <a:spcPct val="115000"/>
                        </a:lnSpc>
                        <a:spcAft>
                          <a:spcPts val="0"/>
                        </a:spcAft>
                      </a:pPr>
                      <a:r>
                        <a:rPr lang="sq-AL" sz="2000" b="1" dirty="0">
                          <a:solidFill>
                            <a:srgbClr val="000000"/>
                          </a:solidFill>
                          <a:latin typeface="Times New Roman" pitchFamily="18" charset="0"/>
                          <a:ea typeface="Times New Roman"/>
                          <a:cs typeface="Times New Roman" pitchFamily="18" charset="0"/>
                        </a:rPr>
                        <a:t>Turbowint</a:t>
                      </a:r>
                      <a:endParaRPr lang="ru-RU" sz="2000" dirty="0">
                        <a:latin typeface="Times New Roman" pitchFamily="18" charset="0"/>
                        <a:ea typeface="Times New Roman"/>
                        <a:cs typeface="Times New Roman" pitchFamily="18" charset="0"/>
                      </a:endParaRPr>
                    </a:p>
                  </a:txBody>
                  <a:tcPr marL="66358" marR="66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811612">
                <a:tc>
                  <a:txBody>
                    <a:bodyPr/>
                    <a:lstStyle/>
                    <a:p>
                      <a:pPr algn="ctr">
                        <a:lnSpc>
                          <a:spcPct val="115000"/>
                        </a:lnSpc>
                        <a:spcAft>
                          <a:spcPts val="0"/>
                        </a:spcAft>
                      </a:pPr>
                      <a:endParaRPr lang="sq-AL" sz="2000">
                        <a:solidFill>
                          <a:srgbClr val="000000"/>
                        </a:solidFill>
                        <a:latin typeface="Times New Roman" pitchFamily="18" charset="0"/>
                        <a:ea typeface="Times New Roman"/>
                        <a:cs typeface="Times New Roman" pitchFamily="18" charset="0"/>
                      </a:endParaRPr>
                    </a:p>
                    <a:p>
                      <a:pPr algn="ctr">
                        <a:lnSpc>
                          <a:spcPct val="115000"/>
                        </a:lnSpc>
                        <a:spcAft>
                          <a:spcPts val="0"/>
                        </a:spcAft>
                      </a:pPr>
                      <a:r>
                        <a:rPr lang="sq-AL" sz="2000">
                          <a:solidFill>
                            <a:srgbClr val="000000"/>
                          </a:solidFill>
                          <a:latin typeface="Times New Roman" pitchFamily="18" charset="0"/>
                          <a:ea typeface="Times New Roman"/>
                          <a:cs typeface="Times New Roman" pitchFamily="18" charset="0"/>
                        </a:rPr>
                        <a:t>Il-18D</a:t>
                      </a:r>
                      <a:endParaRPr lang="ru-RU" sz="2000" dirty="0">
                        <a:latin typeface="Times New Roman" pitchFamily="18" charset="0"/>
                        <a:ea typeface="Times New Roman"/>
                        <a:cs typeface="Times New Roman" pitchFamily="18" charset="0"/>
                      </a:endParaRPr>
                    </a:p>
                  </a:txBody>
                  <a:tcPr marL="66358" marR="66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gridSpan="2">
                  <a:txBody>
                    <a:bodyPr/>
                    <a:lstStyle/>
                    <a:p>
                      <a:pPr algn="ctr">
                        <a:lnSpc>
                          <a:spcPct val="115000"/>
                        </a:lnSpc>
                        <a:spcAft>
                          <a:spcPts val="0"/>
                        </a:spcAft>
                      </a:pPr>
                      <a:endParaRPr lang="sq-AL" sz="2000">
                        <a:solidFill>
                          <a:srgbClr val="000000"/>
                        </a:solidFill>
                        <a:latin typeface="Times New Roman" pitchFamily="18" charset="0"/>
                        <a:ea typeface="Times New Roman"/>
                        <a:cs typeface="Times New Roman" pitchFamily="18" charset="0"/>
                      </a:endParaRPr>
                    </a:p>
                    <a:p>
                      <a:pPr algn="ctr">
                        <a:lnSpc>
                          <a:spcPct val="115000"/>
                        </a:lnSpc>
                        <a:spcAft>
                          <a:spcPts val="0"/>
                        </a:spcAft>
                      </a:pPr>
                      <a:r>
                        <a:rPr lang="sq-AL" sz="2000">
                          <a:solidFill>
                            <a:srgbClr val="000000"/>
                          </a:solidFill>
                          <a:latin typeface="Times New Roman" pitchFamily="18" charset="0"/>
                          <a:ea typeface="Times New Roman"/>
                          <a:cs typeface="Times New Roman" pitchFamily="18" charset="0"/>
                        </a:rPr>
                        <a:t>1957</a:t>
                      </a:r>
                      <a:endParaRPr lang="ru-RU" sz="2000" dirty="0">
                        <a:latin typeface="Times New Roman" pitchFamily="18" charset="0"/>
                        <a:ea typeface="Times New Roman"/>
                        <a:cs typeface="Times New Roman" pitchFamily="18" charset="0"/>
                      </a:endParaRPr>
                    </a:p>
                  </a:txBody>
                  <a:tcPr marL="66358" marR="66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ru-RU"/>
                    </a:p>
                  </a:txBody>
                  <a:tcPr/>
                </a:tc>
                <a:tc>
                  <a:txBody>
                    <a:bodyPr/>
                    <a:lstStyle/>
                    <a:p>
                      <a:pPr algn="ctr">
                        <a:lnSpc>
                          <a:spcPct val="115000"/>
                        </a:lnSpc>
                        <a:spcAft>
                          <a:spcPts val="0"/>
                        </a:spcAft>
                      </a:pPr>
                      <a:r>
                        <a:rPr lang="en-US" sz="2000" dirty="0">
                          <a:solidFill>
                            <a:srgbClr val="000000"/>
                          </a:solidFill>
                          <a:latin typeface="Times New Roman" pitchFamily="18" charset="0"/>
                          <a:ea typeface="Times New Roman"/>
                          <a:cs typeface="Times New Roman" pitchFamily="18" charset="0"/>
                        </a:rPr>
                        <a:t>AI-20M</a:t>
                      </a:r>
                      <a:r>
                        <a:rPr lang="en-US" sz="2000" b="1" dirty="0">
                          <a:solidFill>
                            <a:srgbClr val="000000"/>
                          </a:solidFill>
                          <a:latin typeface="Times New Roman" pitchFamily="18" charset="0"/>
                          <a:ea typeface="Times New Roman"/>
                          <a:cs typeface="Times New Roman" pitchFamily="18" charset="0"/>
                        </a:rPr>
                        <a:t> </a:t>
                      </a:r>
                      <a:r>
                        <a:rPr lang="en-US" sz="2000" dirty="0">
                          <a:solidFill>
                            <a:srgbClr val="000000"/>
                          </a:solidFill>
                          <a:latin typeface="Times New Roman" pitchFamily="18" charset="0"/>
                          <a:ea typeface="Times New Roman"/>
                          <a:cs typeface="Times New Roman" pitchFamily="18" charset="0"/>
                        </a:rPr>
                        <a:t>(4×4250 at.g)</a:t>
                      </a:r>
                      <a:endParaRPr lang="ru-RU" sz="2000" dirty="0">
                        <a:latin typeface="Times New Roman" pitchFamily="18" charset="0"/>
                        <a:ea typeface="Times New Roman"/>
                        <a:cs typeface="Times New Roman" pitchFamily="18" charset="0"/>
                      </a:endParaRPr>
                    </a:p>
                  </a:txBody>
                  <a:tcPr marL="66358" marR="66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endParaRPr lang="sq-AL" sz="2000">
                        <a:solidFill>
                          <a:srgbClr val="000000"/>
                        </a:solidFill>
                        <a:latin typeface="Times New Roman" pitchFamily="18" charset="0"/>
                        <a:ea typeface="Times New Roman"/>
                        <a:cs typeface="Times New Roman" pitchFamily="18" charset="0"/>
                      </a:endParaRPr>
                    </a:p>
                    <a:p>
                      <a:pPr algn="ctr">
                        <a:lnSpc>
                          <a:spcPct val="115000"/>
                        </a:lnSpc>
                        <a:spcAft>
                          <a:spcPts val="0"/>
                        </a:spcAft>
                      </a:pPr>
                      <a:r>
                        <a:rPr lang="sq-AL" sz="2000">
                          <a:solidFill>
                            <a:srgbClr val="000000"/>
                          </a:solidFill>
                          <a:latin typeface="Times New Roman" pitchFamily="18" charset="0"/>
                          <a:ea typeface="Times New Roman"/>
                          <a:cs typeface="Times New Roman" pitchFamily="18" charset="0"/>
                        </a:rPr>
                        <a:t>64</a:t>
                      </a:r>
                      <a:endParaRPr lang="ru-RU" sz="2000" dirty="0">
                        <a:latin typeface="Times New Roman" pitchFamily="18" charset="0"/>
                        <a:ea typeface="Times New Roman"/>
                        <a:cs typeface="Times New Roman" pitchFamily="18" charset="0"/>
                      </a:endParaRPr>
                    </a:p>
                  </a:txBody>
                  <a:tcPr marL="66358" marR="66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endParaRPr lang="sq-AL" sz="2000">
                        <a:solidFill>
                          <a:srgbClr val="000000"/>
                        </a:solidFill>
                        <a:latin typeface="Times New Roman" pitchFamily="18" charset="0"/>
                        <a:ea typeface="Times New Roman"/>
                        <a:cs typeface="Times New Roman" pitchFamily="18" charset="0"/>
                      </a:endParaRPr>
                    </a:p>
                    <a:p>
                      <a:pPr algn="ctr">
                        <a:lnSpc>
                          <a:spcPct val="115000"/>
                        </a:lnSpc>
                        <a:spcAft>
                          <a:spcPts val="0"/>
                        </a:spcAft>
                      </a:pPr>
                      <a:r>
                        <a:rPr lang="sq-AL" sz="2000">
                          <a:solidFill>
                            <a:srgbClr val="000000"/>
                          </a:solidFill>
                          <a:latin typeface="Times New Roman" pitchFamily="18" charset="0"/>
                          <a:ea typeface="Times New Roman"/>
                          <a:cs typeface="Times New Roman" pitchFamily="18" charset="0"/>
                        </a:rPr>
                        <a:t>122</a:t>
                      </a:r>
                      <a:endParaRPr lang="ru-RU" sz="2000" dirty="0">
                        <a:latin typeface="Times New Roman" pitchFamily="18" charset="0"/>
                        <a:ea typeface="Times New Roman"/>
                        <a:cs typeface="Times New Roman" pitchFamily="18" charset="0"/>
                      </a:endParaRPr>
                    </a:p>
                  </a:txBody>
                  <a:tcPr marL="66358" marR="66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endParaRPr lang="sq-AL" sz="2000">
                        <a:solidFill>
                          <a:srgbClr val="000000"/>
                        </a:solidFill>
                        <a:latin typeface="Times New Roman" pitchFamily="18" charset="0"/>
                        <a:ea typeface="Times New Roman"/>
                        <a:cs typeface="Times New Roman" pitchFamily="18" charset="0"/>
                      </a:endParaRPr>
                    </a:p>
                    <a:p>
                      <a:pPr algn="ctr">
                        <a:lnSpc>
                          <a:spcPct val="115000"/>
                        </a:lnSpc>
                        <a:spcAft>
                          <a:spcPts val="0"/>
                        </a:spcAft>
                      </a:pPr>
                      <a:r>
                        <a:rPr lang="sq-AL" sz="2000">
                          <a:solidFill>
                            <a:srgbClr val="000000"/>
                          </a:solidFill>
                          <a:latin typeface="Times New Roman" pitchFamily="18" charset="0"/>
                          <a:ea typeface="Times New Roman"/>
                          <a:cs typeface="Times New Roman" pitchFamily="18" charset="0"/>
                        </a:rPr>
                        <a:t>13,5</a:t>
                      </a:r>
                      <a:endParaRPr lang="ru-RU" sz="2000" dirty="0">
                        <a:latin typeface="Times New Roman" pitchFamily="18" charset="0"/>
                        <a:ea typeface="Times New Roman"/>
                        <a:cs typeface="Times New Roman" pitchFamily="18" charset="0"/>
                      </a:endParaRPr>
                    </a:p>
                  </a:txBody>
                  <a:tcPr marL="66358" marR="66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endParaRPr lang="sq-AL" sz="2000">
                        <a:solidFill>
                          <a:srgbClr val="000000"/>
                        </a:solidFill>
                        <a:latin typeface="Times New Roman" pitchFamily="18" charset="0"/>
                        <a:ea typeface="Times New Roman"/>
                        <a:cs typeface="Times New Roman" pitchFamily="18" charset="0"/>
                      </a:endParaRPr>
                    </a:p>
                    <a:p>
                      <a:pPr algn="ctr">
                        <a:lnSpc>
                          <a:spcPct val="115000"/>
                        </a:lnSpc>
                        <a:spcAft>
                          <a:spcPts val="0"/>
                        </a:spcAft>
                      </a:pPr>
                      <a:r>
                        <a:rPr lang="sq-AL" sz="2000">
                          <a:solidFill>
                            <a:srgbClr val="000000"/>
                          </a:solidFill>
                          <a:latin typeface="Times New Roman" pitchFamily="18" charset="0"/>
                          <a:ea typeface="Times New Roman"/>
                          <a:cs typeface="Times New Roman" pitchFamily="18" charset="0"/>
                        </a:rPr>
                        <a:t>650</a:t>
                      </a:r>
                      <a:endParaRPr lang="ru-RU" sz="2000" dirty="0">
                        <a:latin typeface="Times New Roman" pitchFamily="18" charset="0"/>
                        <a:ea typeface="Times New Roman"/>
                        <a:cs typeface="Times New Roman" pitchFamily="18" charset="0"/>
                      </a:endParaRPr>
                    </a:p>
                  </a:txBody>
                  <a:tcPr marL="66358" marR="66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endParaRPr lang="sq-AL" sz="2000" dirty="0">
                        <a:solidFill>
                          <a:srgbClr val="000000"/>
                        </a:solidFill>
                        <a:latin typeface="Times New Roman" pitchFamily="18" charset="0"/>
                        <a:ea typeface="Times New Roman"/>
                        <a:cs typeface="Times New Roman" pitchFamily="18" charset="0"/>
                      </a:endParaRPr>
                    </a:p>
                    <a:p>
                      <a:pPr algn="ctr">
                        <a:lnSpc>
                          <a:spcPct val="115000"/>
                        </a:lnSpc>
                        <a:spcAft>
                          <a:spcPts val="0"/>
                        </a:spcAft>
                      </a:pPr>
                      <a:r>
                        <a:rPr lang="sq-AL" sz="2000" dirty="0">
                          <a:solidFill>
                            <a:srgbClr val="000000"/>
                          </a:solidFill>
                          <a:latin typeface="Times New Roman" pitchFamily="18" charset="0"/>
                          <a:ea typeface="Times New Roman"/>
                          <a:cs typeface="Times New Roman" pitchFamily="18" charset="0"/>
                        </a:rPr>
                        <a:t>3700</a:t>
                      </a:r>
                      <a:endParaRPr lang="ru-RU" sz="2000" dirty="0">
                        <a:latin typeface="Times New Roman" pitchFamily="18" charset="0"/>
                        <a:ea typeface="Times New Roman"/>
                        <a:cs typeface="Times New Roman" pitchFamily="18" charset="0"/>
                      </a:endParaRPr>
                    </a:p>
                  </a:txBody>
                  <a:tcPr marL="66358" marR="66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782552">
                <a:tc>
                  <a:txBody>
                    <a:bodyPr/>
                    <a:lstStyle/>
                    <a:p>
                      <a:pPr algn="ctr">
                        <a:lnSpc>
                          <a:spcPct val="115000"/>
                        </a:lnSpc>
                        <a:spcAft>
                          <a:spcPts val="0"/>
                        </a:spcAft>
                      </a:pPr>
                      <a:r>
                        <a:rPr lang="sq-AL" sz="2000">
                          <a:solidFill>
                            <a:srgbClr val="000000"/>
                          </a:solidFill>
                          <a:latin typeface="Times New Roman" pitchFamily="18" charset="0"/>
                          <a:ea typeface="Times New Roman"/>
                          <a:cs typeface="Times New Roman" pitchFamily="18" charset="0"/>
                        </a:rPr>
                        <a:t>An-10A</a:t>
                      </a:r>
                      <a:endParaRPr lang="ru-RU" sz="2000" dirty="0">
                        <a:latin typeface="Times New Roman" pitchFamily="18" charset="0"/>
                        <a:ea typeface="Times New Roman"/>
                        <a:cs typeface="Times New Roman" pitchFamily="18" charset="0"/>
                      </a:endParaRPr>
                    </a:p>
                  </a:txBody>
                  <a:tcPr marL="66358" marR="66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gridSpan="2">
                  <a:txBody>
                    <a:bodyPr/>
                    <a:lstStyle/>
                    <a:p>
                      <a:pPr algn="ctr">
                        <a:lnSpc>
                          <a:spcPct val="115000"/>
                        </a:lnSpc>
                        <a:spcAft>
                          <a:spcPts val="0"/>
                        </a:spcAft>
                      </a:pPr>
                      <a:r>
                        <a:rPr lang="sq-AL" sz="2000">
                          <a:solidFill>
                            <a:srgbClr val="000000"/>
                          </a:solidFill>
                          <a:latin typeface="Times New Roman" pitchFamily="18" charset="0"/>
                          <a:ea typeface="Times New Roman"/>
                          <a:cs typeface="Times New Roman" pitchFamily="18" charset="0"/>
                        </a:rPr>
                        <a:t>1957</a:t>
                      </a:r>
                      <a:endParaRPr lang="ru-RU" sz="2000" dirty="0">
                        <a:latin typeface="Times New Roman" pitchFamily="18" charset="0"/>
                        <a:ea typeface="Times New Roman"/>
                        <a:cs typeface="Times New Roman" pitchFamily="18" charset="0"/>
                      </a:endParaRPr>
                    </a:p>
                  </a:txBody>
                  <a:tcPr marL="66358" marR="66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ru-RU"/>
                    </a:p>
                  </a:txBody>
                  <a:tcPr/>
                </a:tc>
                <a:tc>
                  <a:txBody>
                    <a:bodyPr/>
                    <a:lstStyle/>
                    <a:p>
                      <a:pPr algn="ctr">
                        <a:lnSpc>
                          <a:spcPct val="115000"/>
                        </a:lnSpc>
                        <a:spcAft>
                          <a:spcPts val="0"/>
                        </a:spcAft>
                      </a:pPr>
                      <a:r>
                        <a:rPr lang="en-US" sz="2000" dirty="0">
                          <a:solidFill>
                            <a:srgbClr val="000000"/>
                          </a:solidFill>
                          <a:latin typeface="Times New Roman" pitchFamily="18" charset="0"/>
                          <a:ea typeface="Times New Roman"/>
                          <a:cs typeface="Times New Roman" pitchFamily="18" charset="0"/>
                        </a:rPr>
                        <a:t>AI-20K (4×4000 at.g.)</a:t>
                      </a:r>
                      <a:endParaRPr lang="ru-RU" sz="2000" dirty="0">
                        <a:latin typeface="Times New Roman" pitchFamily="18" charset="0"/>
                        <a:ea typeface="Times New Roman"/>
                        <a:cs typeface="Times New Roman" pitchFamily="18" charset="0"/>
                      </a:endParaRPr>
                    </a:p>
                  </a:txBody>
                  <a:tcPr marL="66358" marR="66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sq-AL" sz="2000">
                          <a:solidFill>
                            <a:srgbClr val="000000"/>
                          </a:solidFill>
                          <a:latin typeface="Times New Roman" pitchFamily="18" charset="0"/>
                          <a:ea typeface="Times New Roman"/>
                          <a:cs typeface="Times New Roman" pitchFamily="18" charset="0"/>
                        </a:rPr>
                        <a:t>54</a:t>
                      </a:r>
                      <a:endParaRPr lang="ru-RU" sz="2000" dirty="0">
                        <a:latin typeface="Times New Roman" pitchFamily="18" charset="0"/>
                        <a:ea typeface="Times New Roman"/>
                        <a:cs typeface="Times New Roman" pitchFamily="18" charset="0"/>
                      </a:endParaRPr>
                    </a:p>
                  </a:txBody>
                  <a:tcPr marL="66358" marR="66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sq-AL" sz="2000">
                          <a:solidFill>
                            <a:srgbClr val="000000"/>
                          </a:solidFill>
                          <a:latin typeface="Times New Roman" pitchFamily="18" charset="0"/>
                          <a:ea typeface="Times New Roman"/>
                          <a:cs typeface="Times New Roman" pitchFamily="18" charset="0"/>
                        </a:rPr>
                        <a:t>100</a:t>
                      </a:r>
                      <a:endParaRPr lang="ru-RU" sz="2000" dirty="0">
                        <a:latin typeface="Times New Roman" pitchFamily="18" charset="0"/>
                        <a:ea typeface="Times New Roman"/>
                        <a:cs typeface="Times New Roman" pitchFamily="18" charset="0"/>
                      </a:endParaRPr>
                    </a:p>
                  </a:txBody>
                  <a:tcPr marL="66358" marR="66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sq-AL" sz="2000">
                          <a:solidFill>
                            <a:srgbClr val="000000"/>
                          </a:solidFill>
                          <a:latin typeface="Times New Roman" pitchFamily="18" charset="0"/>
                          <a:ea typeface="Times New Roman"/>
                          <a:cs typeface="Times New Roman" pitchFamily="18" charset="0"/>
                        </a:rPr>
                        <a:t>15</a:t>
                      </a:r>
                      <a:endParaRPr lang="ru-RU" sz="2000" dirty="0">
                        <a:latin typeface="Times New Roman" pitchFamily="18" charset="0"/>
                        <a:ea typeface="Times New Roman"/>
                        <a:cs typeface="Times New Roman" pitchFamily="18" charset="0"/>
                      </a:endParaRPr>
                    </a:p>
                  </a:txBody>
                  <a:tcPr marL="66358" marR="66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sq-AL" sz="2000">
                          <a:solidFill>
                            <a:srgbClr val="000000"/>
                          </a:solidFill>
                          <a:latin typeface="Times New Roman" pitchFamily="18" charset="0"/>
                          <a:ea typeface="Times New Roman"/>
                          <a:cs typeface="Times New Roman" pitchFamily="18" charset="0"/>
                        </a:rPr>
                        <a:t>630</a:t>
                      </a:r>
                      <a:endParaRPr lang="ru-RU" sz="2000" dirty="0">
                        <a:latin typeface="Times New Roman" pitchFamily="18" charset="0"/>
                        <a:ea typeface="Times New Roman"/>
                        <a:cs typeface="Times New Roman" pitchFamily="18" charset="0"/>
                      </a:endParaRPr>
                    </a:p>
                  </a:txBody>
                  <a:tcPr marL="66358" marR="66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endParaRPr lang="sq-AL" sz="2000" dirty="0">
                        <a:solidFill>
                          <a:srgbClr val="000000"/>
                        </a:solidFill>
                        <a:latin typeface="Times New Roman" pitchFamily="18" charset="0"/>
                        <a:ea typeface="Times New Roman"/>
                        <a:cs typeface="Times New Roman" pitchFamily="18" charset="0"/>
                      </a:endParaRPr>
                    </a:p>
                    <a:p>
                      <a:pPr algn="ctr">
                        <a:lnSpc>
                          <a:spcPct val="115000"/>
                        </a:lnSpc>
                        <a:spcAft>
                          <a:spcPts val="0"/>
                        </a:spcAft>
                      </a:pPr>
                      <a:r>
                        <a:rPr lang="sq-AL" sz="2000" dirty="0">
                          <a:solidFill>
                            <a:srgbClr val="000000"/>
                          </a:solidFill>
                          <a:latin typeface="Times New Roman" pitchFamily="18" charset="0"/>
                          <a:ea typeface="Times New Roman"/>
                          <a:cs typeface="Times New Roman" pitchFamily="18" charset="0"/>
                        </a:rPr>
                        <a:t>1200</a:t>
                      </a:r>
                      <a:endParaRPr lang="ru-RU" sz="2000" dirty="0">
                        <a:latin typeface="Times New Roman" pitchFamily="18" charset="0"/>
                        <a:ea typeface="Times New Roman"/>
                        <a:cs typeface="Times New Roman" pitchFamily="18" charset="0"/>
                      </a:endParaRPr>
                    </a:p>
                  </a:txBody>
                  <a:tcPr marL="66358" marR="66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1173829">
                <a:tc>
                  <a:txBody>
                    <a:bodyPr/>
                    <a:lstStyle/>
                    <a:p>
                      <a:pPr algn="ctr">
                        <a:lnSpc>
                          <a:spcPct val="115000"/>
                        </a:lnSpc>
                        <a:spcAft>
                          <a:spcPts val="0"/>
                        </a:spcAft>
                      </a:pPr>
                      <a:r>
                        <a:rPr lang="sq-AL" sz="2000">
                          <a:solidFill>
                            <a:srgbClr val="000000"/>
                          </a:solidFill>
                          <a:latin typeface="Times New Roman" pitchFamily="18" charset="0"/>
                          <a:ea typeface="Times New Roman"/>
                          <a:cs typeface="Times New Roman" pitchFamily="18" charset="0"/>
                        </a:rPr>
                        <a:t>Tu-114</a:t>
                      </a:r>
                      <a:endParaRPr lang="ru-RU" sz="2000" dirty="0">
                        <a:latin typeface="Times New Roman" pitchFamily="18" charset="0"/>
                        <a:ea typeface="Times New Roman"/>
                        <a:cs typeface="Times New Roman" pitchFamily="18" charset="0"/>
                      </a:endParaRPr>
                    </a:p>
                  </a:txBody>
                  <a:tcPr marL="66358" marR="66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gridSpan="2">
                  <a:txBody>
                    <a:bodyPr/>
                    <a:lstStyle/>
                    <a:p>
                      <a:pPr algn="ctr">
                        <a:lnSpc>
                          <a:spcPct val="115000"/>
                        </a:lnSpc>
                        <a:spcAft>
                          <a:spcPts val="0"/>
                        </a:spcAft>
                      </a:pPr>
                      <a:r>
                        <a:rPr lang="sq-AL" sz="2000">
                          <a:solidFill>
                            <a:srgbClr val="000000"/>
                          </a:solidFill>
                          <a:latin typeface="Times New Roman" pitchFamily="18" charset="0"/>
                          <a:ea typeface="Times New Roman"/>
                          <a:cs typeface="Times New Roman" pitchFamily="18" charset="0"/>
                        </a:rPr>
                        <a:t>1957</a:t>
                      </a:r>
                      <a:endParaRPr lang="ru-RU" sz="2000" dirty="0">
                        <a:latin typeface="Times New Roman" pitchFamily="18" charset="0"/>
                        <a:ea typeface="Times New Roman"/>
                        <a:cs typeface="Times New Roman" pitchFamily="18" charset="0"/>
                      </a:endParaRPr>
                    </a:p>
                  </a:txBody>
                  <a:tcPr marL="66358" marR="66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ru-RU"/>
                    </a:p>
                  </a:txBody>
                  <a:tcPr/>
                </a:tc>
                <a:tc>
                  <a:txBody>
                    <a:bodyPr/>
                    <a:lstStyle/>
                    <a:p>
                      <a:pPr algn="ctr">
                        <a:lnSpc>
                          <a:spcPct val="115000"/>
                        </a:lnSpc>
                        <a:spcAft>
                          <a:spcPts val="0"/>
                        </a:spcAft>
                      </a:pPr>
                      <a:endParaRPr lang="en-US" sz="2000" dirty="0">
                        <a:solidFill>
                          <a:srgbClr val="000000"/>
                        </a:solidFill>
                        <a:latin typeface="Times New Roman" pitchFamily="18" charset="0"/>
                        <a:ea typeface="Times New Roman"/>
                        <a:cs typeface="Times New Roman" pitchFamily="18" charset="0"/>
                      </a:endParaRPr>
                    </a:p>
                    <a:p>
                      <a:pPr algn="ctr">
                        <a:lnSpc>
                          <a:spcPct val="115000"/>
                        </a:lnSpc>
                        <a:spcAft>
                          <a:spcPts val="0"/>
                        </a:spcAft>
                      </a:pPr>
                      <a:r>
                        <a:rPr lang="en-US" sz="2000" dirty="0">
                          <a:solidFill>
                            <a:srgbClr val="000000"/>
                          </a:solidFill>
                          <a:latin typeface="Times New Roman" pitchFamily="18" charset="0"/>
                          <a:ea typeface="Times New Roman"/>
                          <a:cs typeface="Times New Roman" pitchFamily="18" charset="0"/>
                        </a:rPr>
                        <a:t>HK-12MB (4×15000 at.g.)</a:t>
                      </a:r>
                      <a:endParaRPr lang="ru-RU" sz="2000" dirty="0">
                        <a:latin typeface="Times New Roman" pitchFamily="18" charset="0"/>
                        <a:ea typeface="Times New Roman"/>
                        <a:cs typeface="Times New Roman" pitchFamily="18" charset="0"/>
                      </a:endParaRPr>
                    </a:p>
                  </a:txBody>
                  <a:tcPr marL="66358" marR="66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sq-AL" sz="2000">
                          <a:solidFill>
                            <a:srgbClr val="000000"/>
                          </a:solidFill>
                          <a:latin typeface="Times New Roman" pitchFamily="18" charset="0"/>
                          <a:ea typeface="Times New Roman"/>
                          <a:cs typeface="Times New Roman" pitchFamily="18" charset="0"/>
                        </a:rPr>
                        <a:t>171</a:t>
                      </a:r>
                      <a:endParaRPr lang="ru-RU" sz="2000" dirty="0">
                        <a:latin typeface="Times New Roman" pitchFamily="18" charset="0"/>
                        <a:ea typeface="Times New Roman"/>
                        <a:cs typeface="Times New Roman" pitchFamily="18" charset="0"/>
                      </a:endParaRPr>
                    </a:p>
                  </a:txBody>
                  <a:tcPr marL="66358" marR="66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sq-AL" sz="2000">
                          <a:solidFill>
                            <a:srgbClr val="000000"/>
                          </a:solidFill>
                          <a:latin typeface="Times New Roman" pitchFamily="18" charset="0"/>
                          <a:ea typeface="Times New Roman"/>
                          <a:cs typeface="Times New Roman" pitchFamily="18" charset="0"/>
                        </a:rPr>
                        <a:t>170</a:t>
                      </a:r>
                      <a:endParaRPr lang="ru-RU" sz="2000" dirty="0">
                        <a:latin typeface="Times New Roman" pitchFamily="18" charset="0"/>
                        <a:ea typeface="Times New Roman"/>
                        <a:cs typeface="Times New Roman" pitchFamily="18" charset="0"/>
                      </a:endParaRPr>
                    </a:p>
                  </a:txBody>
                  <a:tcPr marL="66358" marR="66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sq-AL" sz="2000">
                          <a:solidFill>
                            <a:srgbClr val="000000"/>
                          </a:solidFill>
                          <a:latin typeface="Times New Roman" pitchFamily="18" charset="0"/>
                          <a:ea typeface="Times New Roman"/>
                          <a:cs typeface="Times New Roman" pitchFamily="18" charset="0"/>
                        </a:rPr>
                        <a:t>30</a:t>
                      </a:r>
                      <a:endParaRPr lang="ru-RU" sz="2000" dirty="0">
                        <a:latin typeface="Times New Roman" pitchFamily="18" charset="0"/>
                        <a:ea typeface="Times New Roman"/>
                        <a:cs typeface="Times New Roman" pitchFamily="18" charset="0"/>
                      </a:endParaRPr>
                    </a:p>
                  </a:txBody>
                  <a:tcPr marL="66358" marR="66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sq-AL" sz="2000">
                          <a:solidFill>
                            <a:srgbClr val="000000"/>
                          </a:solidFill>
                          <a:latin typeface="Times New Roman" pitchFamily="18" charset="0"/>
                          <a:ea typeface="Times New Roman"/>
                          <a:cs typeface="Times New Roman" pitchFamily="18" charset="0"/>
                        </a:rPr>
                        <a:t>770</a:t>
                      </a:r>
                      <a:endParaRPr lang="ru-RU" sz="2000" dirty="0">
                        <a:latin typeface="Times New Roman" pitchFamily="18" charset="0"/>
                        <a:ea typeface="Times New Roman"/>
                        <a:cs typeface="Times New Roman" pitchFamily="18" charset="0"/>
                      </a:endParaRPr>
                    </a:p>
                  </a:txBody>
                  <a:tcPr marL="66358" marR="66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sq-AL" sz="2000" dirty="0">
                          <a:solidFill>
                            <a:srgbClr val="000000"/>
                          </a:solidFill>
                          <a:latin typeface="Times New Roman" pitchFamily="18" charset="0"/>
                          <a:ea typeface="Times New Roman"/>
                          <a:cs typeface="Times New Roman" pitchFamily="18" charset="0"/>
                        </a:rPr>
                        <a:t>6200</a:t>
                      </a:r>
                      <a:endParaRPr lang="ru-RU" sz="2000" dirty="0">
                        <a:latin typeface="Times New Roman" pitchFamily="18" charset="0"/>
                        <a:ea typeface="Times New Roman"/>
                        <a:cs typeface="Times New Roman" pitchFamily="18" charset="0"/>
                      </a:endParaRPr>
                    </a:p>
                  </a:txBody>
                  <a:tcPr marL="66358" marR="66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2844" y="142852"/>
            <a:ext cx="8858312" cy="6572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aphicFrame>
        <p:nvGraphicFramePr>
          <p:cNvPr id="5" name="Таблица 4"/>
          <p:cNvGraphicFramePr>
            <a:graphicFrameLocks noGrp="1"/>
          </p:cNvGraphicFramePr>
          <p:nvPr/>
        </p:nvGraphicFramePr>
        <p:xfrm>
          <a:off x="214278" y="214291"/>
          <a:ext cx="8715440" cy="6571151"/>
        </p:xfrm>
        <a:graphic>
          <a:graphicData uri="http://schemas.openxmlformats.org/drawingml/2006/table">
            <a:tbl>
              <a:tblPr/>
              <a:tblGrid>
                <a:gridCol w="948667"/>
                <a:gridCol w="1005763"/>
                <a:gridCol w="2156461"/>
                <a:gridCol w="801097"/>
                <a:gridCol w="1254348"/>
                <a:gridCol w="647378"/>
                <a:gridCol w="845016"/>
                <a:gridCol w="1056710"/>
              </a:tblGrid>
              <a:tr h="392236">
                <a:tc>
                  <a:txBody>
                    <a:bodyPr/>
                    <a:lstStyle/>
                    <a:p>
                      <a:pPr algn="ctr">
                        <a:lnSpc>
                          <a:spcPct val="115000"/>
                        </a:lnSpc>
                        <a:spcAft>
                          <a:spcPts val="0"/>
                        </a:spcAft>
                      </a:pPr>
                      <a:r>
                        <a:rPr lang="sq-AL" sz="1800" dirty="0">
                          <a:solidFill>
                            <a:srgbClr val="000000"/>
                          </a:solidFill>
                          <a:latin typeface="Times New Roman" pitchFamily="18" charset="0"/>
                          <a:ea typeface="Times New Roman"/>
                          <a:cs typeface="Times New Roman" pitchFamily="18" charset="0"/>
                        </a:rPr>
                        <a:t>An-24</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sq-AL" sz="1800" dirty="0">
                          <a:solidFill>
                            <a:srgbClr val="000000"/>
                          </a:solidFill>
                          <a:latin typeface="Times New Roman" pitchFamily="18" charset="0"/>
                          <a:ea typeface="Times New Roman"/>
                          <a:cs typeface="Times New Roman" pitchFamily="18" charset="0"/>
                        </a:rPr>
                        <a:t>1959</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en-US" sz="1800" dirty="0">
                          <a:solidFill>
                            <a:srgbClr val="000000"/>
                          </a:solidFill>
                          <a:latin typeface="Times New Roman" pitchFamily="18" charset="0"/>
                          <a:ea typeface="Times New Roman"/>
                          <a:cs typeface="Times New Roman" pitchFamily="18" charset="0"/>
                        </a:rPr>
                        <a:t>AI-24 (2×2550 at.g.)</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sq-AL" sz="1800" dirty="0">
                          <a:solidFill>
                            <a:srgbClr val="000000"/>
                          </a:solidFill>
                          <a:latin typeface="Times New Roman" pitchFamily="18" charset="0"/>
                          <a:ea typeface="Times New Roman"/>
                          <a:cs typeface="Times New Roman" pitchFamily="18" charset="0"/>
                        </a:rPr>
                        <a:t>21</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sq-AL" sz="1800" dirty="0">
                          <a:solidFill>
                            <a:srgbClr val="000000"/>
                          </a:solidFill>
                          <a:latin typeface="Times New Roman" pitchFamily="18" charset="0"/>
                          <a:ea typeface="Times New Roman"/>
                          <a:cs typeface="Times New Roman" pitchFamily="18" charset="0"/>
                        </a:rPr>
                        <a:t>50</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sq-AL" sz="1800">
                          <a:solidFill>
                            <a:srgbClr val="000000"/>
                          </a:solidFill>
                          <a:latin typeface="Times New Roman" pitchFamily="18" charset="0"/>
                          <a:ea typeface="Times New Roman"/>
                          <a:cs typeface="Times New Roman" pitchFamily="18" charset="0"/>
                        </a:rPr>
                        <a:t>5,5</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sq-AL" sz="1800">
                          <a:solidFill>
                            <a:srgbClr val="000000"/>
                          </a:solidFill>
                          <a:latin typeface="Times New Roman" pitchFamily="18" charset="0"/>
                          <a:ea typeface="Times New Roman"/>
                          <a:cs typeface="Times New Roman" pitchFamily="18" charset="0"/>
                        </a:rPr>
                        <a:t>450</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sq-AL" sz="1800">
                          <a:solidFill>
                            <a:srgbClr val="000000"/>
                          </a:solidFill>
                          <a:latin typeface="Times New Roman" pitchFamily="18" charset="0"/>
                          <a:ea typeface="Times New Roman"/>
                          <a:cs typeface="Times New Roman" pitchFamily="18" charset="0"/>
                        </a:rPr>
                        <a:t>650</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908786">
                <a:tc>
                  <a:txBody>
                    <a:bodyPr/>
                    <a:lstStyle/>
                    <a:p>
                      <a:pPr algn="ctr">
                        <a:lnSpc>
                          <a:spcPct val="115000"/>
                        </a:lnSpc>
                        <a:spcAft>
                          <a:spcPts val="0"/>
                        </a:spcAft>
                      </a:pPr>
                      <a:r>
                        <a:rPr lang="sq-AL" sz="1800">
                          <a:solidFill>
                            <a:srgbClr val="000000"/>
                          </a:solidFill>
                          <a:latin typeface="Times New Roman" pitchFamily="18" charset="0"/>
                          <a:ea typeface="Times New Roman"/>
                          <a:cs typeface="Times New Roman" pitchFamily="18" charset="0"/>
                        </a:rPr>
                        <a:t>An-22</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sq-AL" sz="1800">
                          <a:solidFill>
                            <a:srgbClr val="000000"/>
                          </a:solidFill>
                          <a:latin typeface="Times New Roman" pitchFamily="18" charset="0"/>
                          <a:ea typeface="Times New Roman"/>
                          <a:cs typeface="Times New Roman" pitchFamily="18" charset="0"/>
                        </a:rPr>
                        <a:t>1965</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en-US" sz="1800" dirty="0">
                          <a:solidFill>
                            <a:srgbClr val="000000"/>
                          </a:solidFill>
                          <a:latin typeface="Times New Roman" pitchFamily="18" charset="0"/>
                          <a:ea typeface="Times New Roman"/>
                          <a:cs typeface="Times New Roman" pitchFamily="18" charset="0"/>
                        </a:rPr>
                        <a:t>HK-12MB (4×15000 at.g)</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sq-AL" sz="1800">
                          <a:solidFill>
                            <a:srgbClr val="000000"/>
                          </a:solidFill>
                          <a:latin typeface="Times New Roman" pitchFamily="18" charset="0"/>
                          <a:ea typeface="Times New Roman"/>
                          <a:cs typeface="Times New Roman" pitchFamily="18" charset="0"/>
                        </a:rPr>
                        <a:t>250</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sq-AL" sz="1800" dirty="0">
                          <a:solidFill>
                            <a:srgbClr val="000000"/>
                          </a:solidFill>
                          <a:latin typeface="Times New Roman" pitchFamily="18" charset="0"/>
                          <a:ea typeface="Times New Roman"/>
                          <a:cs typeface="Times New Roman" pitchFamily="18" charset="0"/>
                        </a:rPr>
                        <a:t>-</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endParaRPr lang="sq-AL" sz="1800" dirty="0">
                        <a:solidFill>
                          <a:srgbClr val="000000"/>
                        </a:solidFill>
                        <a:latin typeface="Times New Roman" pitchFamily="18" charset="0"/>
                        <a:ea typeface="Times New Roman"/>
                        <a:cs typeface="Times New Roman" pitchFamily="18" charset="0"/>
                      </a:endParaRPr>
                    </a:p>
                    <a:p>
                      <a:pPr algn="ctr">
                        <a:lnSpc>
                          <a:spcPct val="115000"/>
                        </a:lnSpc>
                        <a:spcAft>
                          <a:spcPts val="0"/>
                        </a:spcAft>
                      </a:pPr>
                      <a:r>
                        <a:rPr lang="sq-AL" sz="1800" dirty="0">
                          <a:solidFill>
                            <a:srgbClr val="000000"/>
                          </a:solidFill>
                          <a:latin typeface="Times New Roman" pitchFamily="18" charset="0"/>
                          <a:ea typeface="Times New Roman"/>
                          <a:cs typeface="Times New Roman" pitchFamily="18" charset="0"/>
                        </a:rPr>
                        <a:t>80</a:t>
                      </a:r>
                      <a:endParaRPr lang="ru-RU" sz="1800" dirty="0">
                        <a:latin typeface="Times New Roman" pitchFamily="18" charset="0"/>
                        <a:ea typeface="Times New Roman"/>
                        <a:cs typeface="Times New Roman" pitchFamily="18" charset="0"/>
                      </a:endParaRPr>
                    </a:p>
                    <a:p>
                      <a:pPr algn="ctr">
                        <a:lnSpc>
                          <a:spcPct val="115000"/>
                        </a:lnSpc>
                        <a:spcAft>
                          <a:spcPts val="0"/>
                        </a:spcAft>
                      </a:pPr>
                      <a:r>
                        <a:rPr lang="sq-AL" sz="1800" dirty="0">
                          <a:solidFill>
                            <a:srgbClr val="000000"/>
                          </a:solidFill>
                          <a:latin typeface="Times New Roman" pitchFamily="18" charset="0"/>
                          <a:ea typeface="Times New Roman"/>
                          <a:cs typeface="Times New Roman" pitchFamily="18" charset="0"/>
                        </a:rPr>
                        <a:t>45</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sq-AL" sz="1800" dirty="0">
                          <a:solidFill>
                            <a:srgbClr val="000000"/>
                          </a:solidFill>
                          <a:latin typeface="Times New Roman" pitchFamily="18" charset="0"/>
                          <a:ea typeface="Times New Roman"/>
                          <a:cs typeface="Times New Roman" pitchFamily="18" charset="0"/>
                        </a:rPr>
                        <a:t>740</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sq-AL" sz="1800" dirty="0">
                          <a:solidFill>
                            <a:srgbClr val="000000"/>
                          </a:solidFill>
                          <a:latin typeface="Times New Roman" pitchFamily="18" charset="0"/>
                          <a:ea typeface="Times New Roman"/>
                          <a:cs typeface="Times New Roman" pitchFamily="18" charset="0"/>
                        </a:rPr>
                        <a:t>5000</a:t>
                      </a:r>
                      <a:endParaRPr lang="ru-RU" sz="1800" dirty="0">
                        <a:latin typeface="Times New Roman" pitchFamily="18" charset="0"/>
                        <a:ea typeface="Times New Roman"/>
                        <a:cs typeface="Times New Roman" pitchFamily="18" charset="0"/>
                      </a:endParaRPr>
                    </a:p>
                    <a:p>
                      <a:pPr algn="ctr">
                        <a:lnSpc>
                          <a:spcPct val="115000"/>
                        </a:lnSpc>
                        <a:spcAft>
                          <a:spcPts val="0"/>
                        </a:spcAft>
                      </a:pPr>
                      <a:r>
                        <a:rPr lang="sq-AL" sz="1800" dirty="0">
                          <a:solidFill>
                            <a:srgbClr val="000000"/>
                          </a:solidFill>
                          <a:latin typeface="Times New Roman" pitchFamily="18" charset="0"/>
                          <a:ea typeface="Times New Roman"/>
                          <a:cs typeface="Times New Roman" pitchFamily="18" charset="0"/>
                        </a:rPr>
                        <a:t>11000</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605857">
                <a:tc>
                  <a:txBody>
                    <a:bodyPr/>
                    <a:lstStyle/>
                    <a:p>
                      <a:pPr algn="ctr">
                        <a:lnSpc>
                          <a:spcPct val="115000"/>
                        </a:lnSpc>
                        <a:spcAft>
                          <a:spcPts val="0"/>
                        </a:spcAft>
                      </a:pPr>
                      <a:r>
                        <a:rPr lang="sq-AL" sz="1800">
                          <a:solidFill>
                            <a:srgbClr val="000000"/>
                          </a:solidFill>
                          <a:latin typeface="Times New Roman" pitchFamily="18" charset="0"/>
                          <a:ea typeface="Times New Roman"/>
                          <a:cs typeface="Times New Roman" pitchFamily="18" charset="0"/>
                        </a:rPr>
                        <a:t>Tu-124</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sq-AL" sz="1800">
                          <a:solidFill>
                            <a:srgbClr val="000000"/>
                          </a:solidFill>
                          <a:latin typeface="Times New Roman" pitchFamily="18" charset="0"/>
                          <a:ea typeface="Times New Roman"/>
                          <a:cs typeface="Times New Roman" pitchFamily="18" charset="0"/>
                        </a:rPr>
                        <a:t>1960</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en-US" sz="1800" b="1" dirty="0">
                          <a:solidFill>
                            <a:srgbClr val="000000"/>
                          </a:solidFill>
                          <a:latin typeface="Times New Roman" pitchFamily="18" charset="0"/>
                          <a:ea typeface="Times New Roman"/>
                          <a:cs typeface="Times New Roman" pitchFamily="18" charset="0"/>
                        </a:rPr>
                        <a:t>Iki konturly TRD</a:t>
                      </a:r>
                      <a:endParaRPr lang="ru-RU" sz="1800" dirty="0">
                        <a:latin typeface="Times New Roman" pitchFamily="18" charset="0"/>
                        <a:ea typeface="Times New Roman"/>
                        <a:cs typeface="Times New Roman" pitchFamily="18" charset="0"/>
                      </a:endParaRPr>
                    </a:p>
                    <a:p>
                      <a:pPr algn="ctr">
                        <a:lnSpc>
                          <a:spcPct val="115000"/>
                        </a:lnSpc>
                        <a:spcAft>
                          <a:spcPts val="0"/>
                        </a:spcAft>
                      </a:pPr>
                      <a:r>
                        <a:rPr lang="en-US" sz="1800" dirty="0">
                          <a:solidFill>
                            <a:srgbClr val="000000"/>
                          </a:solidFill>
                          <a:latin typeface="Times New Roman" pitchFamily="18" charset="0"/>
                          <a:ea typeface="Times New Roman"/>
                          <a:cs typeface="Times New Roman" pitchFamily="18" charset="0"/>
                        </a:rPr>
                        <a:t>D-20P(2×5400 daN)</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sq-AL" sz="1800">
                          <a:solidFill>
                            <a:srgbClr val="000000"/>
                          </a:solidFill>
                          <a:latin typeface="Times New Roman" pitchFamily="18" charset="0"/>
                          <a:ea typeface="Times New Roman"/>
                          <a:cs typeface="Times New Roman" pitchFamily="18" charset="0"/>
                        </a:rPr>
                        <a:t>36,5</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sq-AL" sz="1800">
                          <a:solidFill>
                            <a:srgbClr val="000000"/>
                          </a:solidFill>
                          <a:latin typeface="Times New Roman" pitchFamily="18" charset="0"/>
                          <a:ea typeface="Times New Roman"/>
                          <a:cs typeface="Times New Roman" pitchFamily="18" charset="0"/>
                        </a:rPr>
                        <a:t>56</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sq-AL" sz="1800">
                          <a:solidFill>
                            <a:srgbClr val="000000"/>
                          </a:solidFill>
                          <a:latin typeface="Times New Roman" pitchFamily="18" charset="0"/>
                          <a:ea typeface="Times New Roman"/>
                          <a:cs typeface="Times New Roman" pitchFamily="18" charset="0"/>
                        </a:rPr>
                        <a:t>6</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endParaRPr lang="sq-AL" sz="1800">
                        <a:solidFill>
                          <a:srgbClr val="000000"/>
                        </a:solidFill>
                        <a:latin typeface="Times New Roman" pitchFamily="18" charset="0"/>
                        <a:ea typeface="Times New Roman"/>
                        <a:cs typeface="Times New Roman" pitchFamily="18" charset="0"/>
                      </a:endParaRPr>
                    </a:p>
                    <a:p>
                      <a:pPr algn="ctr">
                        <a:lnSpc>
                          <a:spcPct val="115000"/>
                        </a:lnSpc>
                        <a:spcAft>
                          <a:spcPts val="0"/>
                        </a:spcAft>
                      </a:pPr>
                      <a:r>
                        <a:rPr lang="sq-AL" sz="1800">
                          <a:solidFill>
                            <a:srgbClr val="000000"/>
                          </a:solidFill>
                          <a:latin typeface="Times New Roman" pitchFamily="18" charset="0"/>
                          <a:ea typeface="Times New Roman"/>
                          <a:cs typeface="Times New Roman" pitchFamily="18" charset="0"/>
                        </a:rPr>
                        <a:t>800</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endParaRPr lang="sq-AL" sz="1800" dirty="0">
                        <a:solidFill>
                          <a:srgbClr val="000000"/>
                        </a:solidFill>
                        <a:latin typeface="Times New Roman" pitchFamily="18" charset="0"/>
                        <a:ea typeface="Times New Roman"/>
                        <a:cs typeface="Times New Roman" pitchFamily="18" charset="0"/>
                      </a:endParaRPr>
                    </a:p>
                    <a:p>
                      <a:pPr algn="ctr">
                        <a:lnSpc>
                          <a:spcPct val="115000"/>
                        </a:lnSpc>
                        <a:spcAft>
                          <a:spcPts val="0"/>
                        </a:spcAft>
                      </a:pPr>
                      <a:r>
                        <a:rPr lang="sq-AL" sz="1800" dirty="0">
                          <a:solidFill>
                            <a:srgbClr val="000000"/>
                          </a:solidFill>
                          <a:latin typeface="Times New Roman" pitchFamily="18" charset="0"/>
                          <a:ea typeface="Times New Roman"/>
                          <a:cs typeface="Times New Roman" pitchFamily="18" charset="0"/>
                        </a:rPr>
                        <a:t>1250</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605857">
                <a:tc>
                  <a:txBody>
                    <a:bodyPr/>
                    <a:lstStyle/>
                    <a:p>
                      <a:pPr algn="ctr">
                        <a:lnSpc>
                          <a:spcPct val="115000"/>
                        </a:lnSpc>
                        <a:spcAft>
                          <a:spcPts val="0"/>
                        </a:spcAft>
                      </a:pPr>
                      <a:r>
                        <a:rPr lang="sq-AL" sz="1800">
                          <a:solidFill>
                            <a:srgbClr val="000000"/>
                          </a:solidFill>
                          <a:latin typeface="Times New Roman" pitchFamily="18" charset="0"/>
                          <a:ea typeface="Times New Roman"/>
                          <a:cs typeface="Times New Roman" pitchFamily="18" charset="0"/>
                        </a:rPr>
                        <a:t>Il-62</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sq-AL" sz="1800">
                          <a:solidFill>
                            <a:srgbClr val="000000"/>
                          </a:solidFill>
                          <a:latin typeface="Times New Roman" pitchFamily="18" charset="0"/>
                          <a:ea typeface="Times New Roman"/>
                          <a:cs typeface="Times New Roman" pitchFamily="18" charset="0"/>
                        </a:rPr>
                        <a:t>1963</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en-US" sz="1800" dirty="0">
                          <a:solidFill>
                            <a:srgbClr val="000000"/>
                          </a:solidFill>
                          <a:latin typeface="Times New Roman" pitchFamily="18" charset="0"/>
                          <a:ea typeface="Times New Roman"/>
                          <a:cs typeface="Times New Roman" pitchFamily="18" charset="0"/>
                        </a:rPr>
                        <a:t>HK-8(4×9500 daN)</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endParaRPr lang="sq-AL" sz="1800">
                        <a:solidFill>
                          <a:srgbClr val="000000"/>
                        </a:solidFill>
                        <a:latin typeface="Times New Roman" pitchFamily="18" charset="0"/>
                        <a:ea typeface="Times New Roman"/>
                        <a:cs typeface="Times New Roman" pitchFamily="18" charset="0"/>
                      </a:endParaRPr>
                    </a:p>
                    <a:p>
                      <a:pPr algn="ctr">
                        <a:lnSpc>
                          <a:spcPct val="115000"/>
                        </a:lnSpc>
                        <a:spcAft>
                          <a:spcPts val="0"/>
                        </a:spcAft>
                      </a:pPr>
                      <a:r>
                        <a:rPr lang="sq-AL" sz="1800">
                          <a:solidFill>
                            <a:srgbClr val="000000"/>
                          </a:solidFill>
                          <a:latin typeface="Times New Roman" pitchFamily="18" charset="0"/>
                          <a:ea typeface="Times New Roman"/>
                          <a:cs typeface="Times New Roman" pitchFamily="18" charset="0"/>
                        </a:rPr>
                        <a:t>157,5</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endParaRPr lang="sq-AL" sz="1800">
                        <a:solidFill>
                          <a:srgbClr val="000000"/>
                        </a:solidFill>
                        <a:latin typeface="Times New Roman" pitchFamily="18" charset="0"/>
                        <a:ea typeface="Times New Roman"/>
                        <a:cs typeface="Times New Roman" pitchFamily="18" charset="0"/>
                      </a:endParaRPr>
                    </a:p>
                    <a:p>
                      <a:pPr algn="ctr">
                        <a:lnSpc>
                          <a:spcPct val="115000"/>
                        </a:lnSpc>
                        <a:spcAft>
                          <a:spcPts val="0"/>
                        </a:spcAft>
                      </a:pPr>
                      <a:r>
                        <a:rPr lang="sq-AL" sz="1800">
                          <a:solidFill>
                            <a:srgbClr val="000000"/>
                          </a:solidFill>
                          <a:latin typeface="Times New Roman" pitchFamily="18" charset="0"/>
                          <a:ea typeface="Times New Roman"/>
                          <a:cs typeface="Times New Roman" pitchFamily="18" charset="0"/>
                        </a:rPr>
                        <a:t>186</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endParaRPr lang="sq-AL" sz="1800">
                        <a:solidFill>
                          <a:srgbClr val="000000"/>
                        </a:solidFill>
                        <a:latin typeface="Times New Roman" pitchFamily="18" charset="0"/>
                        <a:ea typeface="Times New Roman"/>
                        <a:cs typeface="Times New Roman" pitchFamily="18" charset="0"/>
                      </a:endParaRPr>
                    </a:p>
                    <a:p>
                      <a:pPr algn="ctr">
                        <a:lnSpc>
                          <a:spcPct val="115000"/>
                        </a:lnSpc>
                        <a:spcAft>
                          <a:spcPts val="0"/>
                        </a:spcAft>
                      </a:pPr>
                      <a:r>
                        <a:rPr lang="sq-AL" sz="1800">
                          <a:solidFill>
                            <a:srgbClr val="000000"/>
                          </a:solidFill>
                          <a:latin typeface="Times New Roman" pitchFamily="18" charset="0"/>
                          <a:ea typeface="Times New Roman"/>
                          <a:cs typeface="Times New Roman" pitchFamily="18" charset="0"/>
                        </a:rPr>
                        <a:t>23</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endParaRPr lang="sq-AL" sz="1800">
                        <a:solidFill>
                          <a:srgbClr val="000000"/>
                        </a:solidFill>
                        <a:latin typeface="Times New Roman" pitchFamily="18" charset="0"/>
                        <a:ea typeface="Times New Roman"/>
                        <a:cs typeface="Times New Roman" pitchFamily="18" charset="0"/>
                      </a:endParaRPr>
                    </a:p>
                    <a:p>
                      <a:pPr algn="ctr">
                        <a:lnSpc>
                          <a:spcPct val="115000"/>
                        </a:lnSpc>
                        <a:spcAft>
                          <a:spcPts val="0"/>
                        </a:spcAft>
                      </a:pPr>
                      <a:r>
                        <a:rPr lang="sq-AL" sz="1800">
                          <a:solidFill>
                            <a:srgbClr val="000000"/>
                          </a:solidFill>
                          <a:latin typeface="Times New Roman" pitchFamily="18" charset="0"/>
                          <a:ea typeface="Times New Roman"/>
                          <a:cs typeface="Times New Roman" pitchFamily="18" charset="0"/>
                        </a:rPr>
                        <a:t>850</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endParaRPr lang="sq-AL" sz="1800" dirty="0">
                        <a:solidFill>
                          <a:srgbClr val="000000"/>
                        </a:solidFill>
                        <a:latin typeface="Times New Roman" pitchFamily="18" charset="0"/>
                        <a:ea typeface="Times New Roman"/>
                        <a:cs typeface="Times New Roman" pitchFamily="18" charset="0"/>
                      </a:endParaRPr>
                    </a:p>
                    <a:p>
                      <a:pPr algn="ctr">
                        <a:lnSpc>
                          <a:spcPct val="115000"/>
                        </a:lnSpc>
                        <a:spcAft>
                          <a:spcPts val="0"/>
                        </a:spcAft>
                      </a:pPr>
                      <a:r>
                        <a:rPr lang="sq-AL" sz="1800" dirty="0">
                          <a:solidFill>
                            <a:srgbClr val="000000"/>
                          </a:solidFill>
                          <a:latin typeface="Times New Roman" pitchFamily="18" charset="0"/>
                          <a:ea typeface="Times New Roman"/>
                          <a:cs typeface="Times New Roman" pitchFamily="18" charset="0"/>
                        </a:rPr>
                        <a:t>6700</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605857">
                <a:tc>
                  <a:txBody>
                    <a:bodyPr/>
                    <a:lstStyle/>
                    <a:p>
                      <a:pPr algn="ctr">
                        <a:lnSpc>
                          <a:spcPct val="115000"/>
                        </a:lnSpc>
                        <a:spcAft>
                          <a:spcPts val="0"/>
                        </a:spcAft>
                      </a:pPr>
                      <a:r>
                        <a:rPr lang="sq-AL" sz="1800">
                          <a:solidFill>
                            <a:srgbClr val="000000"/>
                          </a:solidFill>
                          <a:latin typeface="Times New Roman" pitchFamily="18" charset="0"/>
                          <a:ea typeface="Times New Roman"/>
                          <a:cs typeface="Times New Roman" pitchFamily="18" charset="0"/>
                        </a:rPr>
                        <a:t>Tu-134</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endParaRPr lang="sq-AL" sz="1800">
                        <a:solidFill>
                          <a:srgbClr val="000000"/>
                        </a:solidFill>
                        <a:latin typeface="Times New Roman" pitchFamily="18" charset="0"/>
                        <a:ea typeface="Times New Roman"/>
                        <a:cs typeface="Times New Roman" pitchFamily="18" charset="0"/>
                      </a:endParaRPr>
                    </a:p>
                    <a:p>
                      <a:pPr algn="ctr">
                        <a:lnSpc>
                          <a:spcPct val="115000"/>
                        </a:lnSpc>
                        <a:spcAft>
                          <a:spcPts val="0"/>
                        </a:spcAft>
                      </a:pPr>
                      <a:r>
                        <a:rPr lang="sq-AL" sz="1800">
                          <a:solidFill>
                            <a:srgbClr val="000000"/>
                          </a:solidFill>
                          <a:latin typeface="Times New Roman" pitchFamily="18" charset="0"/>
                          <a:ea typeface="Times New Roman"/>
                          <a:cs typeface="Times New Roman" pitchFamily="18" charset="0"/>
                        </a:rPr>
                        <a:t>1964</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endParaRPr lang="en-US" sz="1800" dirty="0">
                        <a:solidFill>
                          <a:srgbClr val="000000"/>
                        </a:solidFill>
                        <a:latin typeface="Times New Roman" pitchFamily="18" charset="0"/>
                        <a:ea typeface="Times New Roman"/>
                        <a:cs typeface="Times New Roman" pitchFamily="18" charset="0"/>
                      </a:endParaRPr>
                    </a:p>
                    <a:p>
                      <a:pPr algn="ctr">
                        <a:lnSpc>
                          <a:spcPct val="115000"/>
                        </a:lnSpc>
                        <a:spcAft>
                          <a:spcPts val="0"/>
                        </a:spcAft>
                      </a:pPr>
                      <a:r>
                        <a:rPr lang="en-US" sz="1800" dirty="0">
                          <a:solidFill>
                            <a:srgbClr val="000000"/>
                          </a:solidFill>
                          <a:latin typeface="Times New Roman" pitchFamily="18" charset="0"/>
                          <a:ea typeface="Times New Roman"/>
                          <a:cs typeface="Times New Roman" pitchFamily="18" charset="0"/>
                        </a:rPr>
                        <a:t>D-30(2×6800 daN)</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sq-AL" sz="1800">
                          <a:solidFill>
                            <a:srgbClr val="000000"/>
                          </a:solidFill>
                          <a:latin typeface="Times New Roman" pitchFamily="18" charset="0"/>
                          <a:ea typeface="Times New Roman"/>
                          <a:cs typeface="Times New Roman" pitchFamily="18" charset="0"/>
                        </a:rPr>
                        <a:t>44</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sq-AL" sz="1800">
                          <a:solidFill>
                            <a:srgbClr val="000000"/>
                          </a:solidFill>
                          <a:latin typeface="Times New Roman" pitchFamily="18" charset="0"/>
                          <a:ea typeface="Times New Roman"/>
                          <a:cs typeface="Times New Roman" pitchFamily="18" charset="0"/>
                        </a:rPr>
                        <a:t>72</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sq-AL" sz="1800">
                          <a:solidFill>
                            <a:srgbClr val="000000"/>
                          </a:solidFill>
                          <a:latin typeface="Times New Roman" pitchFamily="18" charset="0"/>
                          <a:ea typeface="Times New Roman"/>
                          <a:cs typeface="Times New Roman" pitchFamily="18" charset="0"/>
                        </a:rPr>
                        <a:t>7,1</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sq-AL" sz="1800">
                          <a:solidFill>
                            <a:srgbClr val="000000"/>
                          </a:solidFill>
                          <a:latin typeface="Times New Roman" pitchFamily="18" charset="0"/>
                          <a:ea typeface="Times New Roman"/>
                          <a:cs typeface="Times New Roman" pitchFamily="18" charset="0"/>
                        </a:rPr>
                        <a:t>870</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sq-AL" sz="1800" dirty="0">
                          <a:solidFill>
                            <a:srgbClr val="000000"/>
                          </a:solidFill>
                          <a:latin typeface="Times New Roman" pitchFamily="18" charset="0"/>
                          <a:ea typeface="Times New Roman"/>
                          <a:cs typeface="Times New Roman" pitchFamily="18" charset="0"/>
                        </a:rPr>
                        <a:t>2400</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389472">
                <a:tc>
                  <a:txBody>
                    <a:bodyPr/>
                    <a:lstStyle/>
                    <a:p>
                      <a:pPr algn="ctr">
                        <a:lnSpc>
                          <a:spcPct val="115000"/>
                        </a:lnSpc>
                        <a:spcAft>
                          <a:spcPts val="0"/>
                        </a:spcAft>
                      </a:pPr>
                      <a:r>
                        <a:rPr lang="sq-AL" sz="1800">
                          <a:solidFill>
                            <a:srgbClr val="000000"/>
                          </a:solidFill>
                          <a:latin typeface="Times New Roman" pitchFamily="18" charset="0"/>
                          <a:ea typeface="Times New Roman"/>
                          <a:cs typeface="Times New Roman" pitchFamily="18" charset="0"/>
                        </a:rPr>
                        <a:t>Tu-154</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sq-AL" sz="1800">
                          <a:solidFill>
                            <a:srgbClr val="000000"/>
                          </a:solidFill>
                          <a:latin typeface="Times New Roman" pitchFamily="18" charset="0"/>
                          <a:ea typeface="Times New Roman"/>
                          <a:cs typeface="Times New Roman" pitchFamily="18" charset="0"/>
                        </a:rPr>
                        <a:t>1966</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en-US" sz="1800" dirty="0">
                          <a:solidFill>
                            <a:srgbClr val="000000"/>
                          </a:solidFill>
                          <a:latin typeface="Times New Roman" pitchFamily="18" charset="0"/>
                          <a:ea typeface="Times New Roman"/>
                          <a:cs typeface="Times New Roman" pitchFamily="18" charset="0"/>
                        </a:rPr>
                        <a:t>HK-8(3×9500 daN)</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sq-AL" sz="1800">
                          <a:solidFill>
                            <a:srgbClr val="000000"/>
                          </a:solidFill>
                          <a:latin typeface="Times New Roman" pitchFamily="18" charset="0"/>
                          <a:ea typeface="Times New Roman"/>
                          <a:cs typeface="Times New Roman" pitchFamily="18" charset="0"/>
                        </a:rPr>
                        <a:t>86</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sq-AL" sz="1800">
                          <a:solidFill>
                            <a:srgbClr val="000000"/>
                          </a:solidFill>
                          <a:latin typeface="Times New Roman" pitchFamily="18" charset="0"/>
                          <a:ea typeface="Times New Roman"/>
                          <a:cs typeface="Times New Roman" pitchFamily="18" charset="0"/>
                        </a:rPr>
                        <a:t>158</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sq-AL" sz="1800">
                          <a:solidFill>
                            <a:srgbClr val="000000"/>
                          </a:solidFill>
                          <a:latin typeface="Times New Roman" pitchFamily="18" charset="0"/>
                          <a:ea typeface="Times New Roman"/>
                          <a:cs typeface="Times New Roman" pitchFamily="18" charset="0"/>
                        </a:rPr>
                        <a:t>18</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sq-AL" sz="1800">
                          <a:solidFill>
                            <a:srgbClr val="000000"/>
                          </a:solidFill>
                          <a:latin typeface="Times New Roman" pitchFamily="18" charset="0"/>
                          <a:ea typeface="Times New Roman"/>
                          <a:cs typeface="Times New Roman" pitchFamily="18" charset="0"/>
                        </a:rPr>
                        <a:t>850</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sq-AL" sz="1800" dirty="0">
                          <a:solidFill>
                            <a:srgbClr val="000000"/>
                          </a:solidFill>
                          <a:latin typeface="Times New Roman" pitchFamily="18" charset="0"/>
                          <a:ea typeface="Times New Roman"/>
                          <a:cs typeface="Times New Roman" pitchFamily="18" charset="0"/>
                        </a:rPr>
                        <a:t>4200</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605857">
                <a:tc>
                  <a:txBody>
                    <a:bodyPr/>
                    <a:lstStyle/>
                    <a:p>
                      <a:pPr algn="ctr">
                        <a:lnSpc>
                          <a:spcPct val="115000"/>
                        </a:lnSpc>
                        <a:spcAft>
                          <a:spcPts val="0"/>
                        </a:spcAft>
                      </a:pPr>
                      <a:r>
                        <a:rPr lang="sq-AL" sz="1800">
                          <a:solidFill>
                            <a:srgbClr val="000000"/>
                          </a:solidFill>
                          <a:latin typeface="Times New Roman" pitchFamily="18" charset="0"/>
                          <a:ea typeface="Times New Roman"/>
                          <a:cs typeface="Times New Roman" pitchFamily="18" charset="0"/>
                        </a:rPr>
                        <a:t>Ýak-40</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sq-AL" sz="1800">
                          <a:solidFill>
                            <a:srgbClr val="000000"/>
                          </a:solidFill>
                          <a:latin typeface="Times New Roman" pitchFamily="18" charset="0"/>
                          <a:ea typeface="Times New Roman"/>
                          <a:cs typeface="Times New Roman" pitchFamily="18" charset="0"/>
                        </a:rPr>
                        <a:t>1967</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en-US" sz="1800" dirty="0">
                          <a:solidFill>
                            <a:srgbClr val="000000"/>
                          </a:solidFill>
                          <a:latin typeface="Times New Roman" pitchFamily="18" charset="0"/>
                          <a:ea typeface="Times New Roman"/>
                          <a:cs typeface="Times New Roman" pitchFamily="18" charset="0"/>
                        </a:rPr>
                        <a:t>AI-25</a:t>
                      </a:r>
                      <a:endParaRPr lang="ru-RU" sz="1800" dirty="0">
                        <a:latin typeface="Times New Roman" pitchFamily="18" charset="0"/>
                        <a:ea typeface="Times New Roman"/>
                        <a:cs typeface="Times New Roman" pitchFamily="18" charset="0"/>
                      </a:endParaRPr>
                    </a:p>
                    <a:p>
                      <a:pPr algn="ctr">
                        <a:lnSpc>
                          <a:spcPct val="115000"/>
                        </a:lnSpc>
                        <a:spcAft>
                          <a:spcPts val="0"/>
                        </a:spcAft>
                      </a:pPr>
                      <a:r>
                        <a:rPr lang="en-US" sz="1800" dirty="0">
                          <a:solidFill>
                            <a:srgbClr val="000000"/>
                          </a:solidFill>
                          <a:latin typeface="Times New Roman" pitchFamily="18" charset="0"/>
                          <a:ea typeface="Times New Roman"/>
                          <a:cs typeface="Times New Roman" pitchFamily="18" charset="0"/>
                        </a:rPr>
                        <a:t>(3×1500 daN)</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sq-AL" sz="1800">
                          <a:solidFill>
                            <a:srgbClr val="000000"/>
                          </a:solidFill>
                          <a:latin typeface="Times New Roman" pitchFamily="18" charset="0"/>
                          <a:ea typeface="Times New Roman"/>
                          <a:cs typeface="Times New Roman" pitchFamily="18" charset="0"/>
                        </a:rPr>
                        <a:t>13,35</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sq-AL" sz="1800">
                          <a:solidFill>
                            <a:srgbClr val="000000"/>
                          </a:solidFill>
                          <a:latin typeface="Times New Roman" pitchFamily="18" charset="0"/>
                          <a:ea typeface="Times New Roman"/>
                          <a:cs typeface="Times New Roman" pitchFamily="18" charset="0"/>
                        </a:rPr>
                        <a:t>24</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sq-AL" sz="1800">
                          <a:solidFill>
                            <a:srgbClr val="000000"/>
                          </a:solidFill>
                          <a:latin typeface="Times New Roman" pitchFamily="18" charset="0"/>
                          <a:ea typeface="Times New Roman"/>
                          <a:cs typeface="Times New Roman" pitchFamily="18" charset="0"/>
                        </a:rPr>
                        <a:t>2,5</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sq-AL" sz="1800">
                          <a:solidFill>
                            <a:srgbClr val="000000"/>
                          </a:solidFill>
                          <a:latin typeface="Times New Roman" pitchFamily="18" charset="0"/>
                          <a:ea typeface="Times New Roman"/>
                          <a:cs typeface="Times New Roman" pitchFamily="18" charset="0"/>
                        </a:rPr>
                        <a:t>600</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sq-AL" sz="1800" dirty="0">
                          <a:solidFill>
                            <a:srgbClr val="000000"/>
                          </a:solidFill>
                          <a:latin typeface="Times New Roman" pitchFamily="18" charset="0"/>
                          <a:ea typeface="Times New Roman"/>
                          <a:cs typeface="Times New Roman" pitchFamily="18" charset="0"/>
                        </a:rPr>
                        <a:t>600</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908786">
                <a:tc>
                  <a:txBody>
                    <a:bodyPr/>
                    <a:lstStyle/>
                    <a:p>
                      <a:pPr algn="ctr">
                        <a:lnSpc>
                          <a:spcPct val="115000"/>
                        </a:lnSpc>
                        <a:spcAft>
                          <a:spcPts val="0"/>
                        </a:spcAft>
                      </a:pPr>
                      <a:r>
                        <a:rPr lang="sq-AL" sz="1800">
                          <a:solidFill>
                            <a:srgbClr val="000000"/>
                          </a:solidFill>
                          <a:latin typeface="Times New Roman" pitchFamily="18" charset="0"/>
                          <a:ea typeface="Times New Roman"/>
                          <a:cs typeface="Times New Roman" pitchFamily="18" charset="0"/>
                        </a:rPr>
                        <a:t>Mi-6</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sq-AL" sz="1800">
                          <a:solidFill>
                            <a:srgbClr val="000000"/>
                          </a:solidFill>
                          <a:latin typeface="Times New Roman" pitchFamily="18" charset="0"/>
                          <a:ea typeface="Times New Roman"/>
                          <a:cs typeface="Times New Roman" pitchFamily="18" charset="0"/>
                        </a:rPr>
                        <a:t>1957</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en-US" sz="1800" b="1" dirty="0">
                          <a:solidFill>
                            <a:srgbClr val="000000"/>
                          </a:solidFill>
                          <a:latin typeface="Times New Roman" pitchFamily="18" charset="0"/>
                          <a:ea typeface="Times New Roman"/>
                          <a:cs typeface="Times New Roman" pitchFamily="18" charset="0"/>
                        </a:rPr>
                        <a:t>Dik uçarlar üçin turbowal GTD</a:t>
                      </a:r>
                      <a:endParaRPr lang="ru-RU" sz="1800" dirty="0">
                        <a:latin typeface="Times New Roman" pitchFamily="18" charset="0"/>
                        <a:ea typeface="Times New Roman"/>
                        <a:cs typeface="Times New Roman" pitchFamily="18" charset="0"/>
                      </a:endParaRPr>
                    </a:p>
                    <a:p>
                      <a:pPr algn="ctr">
                        <a:lnSpc>
                          <a:spcPct val="115000"/>
                        </a:lnSpc>
                        <a:spcAft>
                          <a:spcPts val="0"/>
                        </a:spcAft>
                      </a:pPr>
                      <a:r>
                        <a:rPr lang="en-US" sz="1800" dirty="0">
                          <a:solidFill>
                            <a:srgbClr val="000000"/>
                          </a:solidFill>
                          <a:latin typeface="Times New Roman" pitchFamily="18" charset="0"/>
                          <a:ea typeface="Times New Roman"/>
                          <a:cs typeface="Times New Roman" pitchFamily="18" charset="0"/>
                        </a:rPr>
                        <a:t>D-25B(2×5500 at. g.)</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sq-AL" sz="1800">
                          <a:solidFill>
                            <a:srgbClr val="000000"/>
                          </a:solidFill>
                          <a:latin typeface="Times New Roman" pitchFamily="18" charset="0"/>
                          <a:ea typeface="Times New Roman"/>
                          <a:cs typeface="Times New Roman" pitchFamily="18" charset="0"/>
                        </a:rPr>
                        <a:t>40,5</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sq-AL" sz="1800">
                          <a:solidFill>
                            <a:srgbClr val="000000"/>
                          </a:solidFill>
                          <a:latin typeface="Times New Roman" pitchFamily="18" charset="0"/>
                          <a:ea typeface="Times New Roman"/>
                          <a:cs typeface="Times New Roman" pitchFamily="18" charset="0"/>
                        </a:rPr>
                        <a:t>60</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sq-AL" sz="1800">
                          <a:solidFill>
                            <a:srgbClr val="000000"/>
                          </a:solidFill>
                          <a:latin typeface="Times New Roman" pitchFamily="18" charset="0"/>
                          <a:ea typeface="Times New Roman"/>
                          <a:cs typeface="Times New Roman" pitchFamily="18" charset="0"/>
                        </a:rPr>
                        <a:t>6,15</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sq-AL" sz="1800">
                          <a:solidFill>
                            <a:srgbClr val="000000"/>
                          </a:solidFill>
                          <a:latin typeface="Times New Roman" pitchFamily="18" charset="0"/>
                          <a:ea typeface="Times New Roman"/>
                          <a:cs typeface="Times New Roman" pitchFamily="18" charset="0"/>
                        </a:rPr>
                        <a:t>250</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sq-AL" sz="1800" dirty="0">
                          <a:solidFill>
                            <a:srgbClr val="000000"/>
                          </a:solidFill>
                          <a:latin typeface="Times New Roman" pitchFamily="18" charset="0"/>
                          <a:ea typeface="Times New Roman"/>
                          <a:cs typeface="Times New Roman" pitchFamily="18" charset="0"/>
                        </a:rPr>
                        <a:t>600</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908786">
                <a:tc>
                  <a:txBody>
                    <a:bodyPr/>
                    <a:lstStyle/>
                    <a:p>
                      <a:pPr algn="ctr">
                        <a:lnSpc>
                          <a:spcPct val="115000"/>
                        </a:lnSpc>
                        <a:spcAft>
                          <a:spcPts val="0"/>
                        </a:spcAft>
                      </a:pPr>
                      <a:r>
                        <a:rPr lang="sq-AL" sz="1800">
                          <a:solidFill>
                            <a:srgbClr val="000000"/>
                          </a:solidFill>
                          <a:latin typeface="Times New Roman" pitchFamily="18" charset="0"/>
                          <a:ea typeface="Times New Roman"/>
                          <a:cs typeface="Times New Roman" pitchFamily="18" charset="0"/>
                        </a:rPr>
                        <a:t>Mi-8</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sq-AL" sz="1800" dirty="0">
                          <a:solidFill>
                            <a:srgbClr val="000000"/>
                          </a:solidFill>
                          <a:latin typeface="Times New Roman" pitchFamily="18" charset="0"/>
                          <a:ea typeface="Times New Roman"/>
                          <a:cs typeface="Times New Roman" pitchFamily="18" charset="0"/>
                        </a:rPr>
                        <a:t>1961</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endParaRPr lang="en-US" sz="1800" dirty="0">
                        <a:solidFill>
                          <a:srgbClr val="000000"/>
                        </a:solidFill>
                        <a:latin typeface="Times New Roman" pitchFamily="18" charset="0"/>
                        <a:ea typeface="Times New Roman"/>
                        <a:cs typeface="Times New Roman" pitchFamily="18" charset="0"/>
                      </a:endParaRPr>
                    </a:p>
                    <a:p>
                      <a:pPr algn="ctr">
                        <a:lnSpc>
                          <a:spcPct val="115000"/>
                        </a:lnSpc>
                        <a:spcAft>
                          <a:spcPts val="0"/>
                        </a:spcAft>
                      </a:pPr>
                      <a:r>
                        <a:rPr lang="en-US" sz="1800" dirty="0">
                          <a:solidFill>
                            <a:srgbClr val="000000"/>
                          </a:solidFill>
                          <a:latin typeface="Times New Roman" pitchFamily="18" charset="0"/>
                          <a:ea typeface="Times New Roman"/>
                          <a:cs typeface="Times New Roman" pitchFamily="18" charset="0"/>
                        </a:rPr>
                        <a:t>TB2-117(2×1500 at.g.)</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sq-AL" sz="1800" dirty="0">
                          <a:solidFill>
                            <a:srgbClr val="000000"/>
                          </a:solidFill>
                          <a:latin typeface="Times New Roman" pitchFamily="18" charset="0"/>
                          <a:ea typeface="Times New Roman"/>
                          <a:cs typeface="Times New Roman" pitchFamily="18" charset="0"/>
                        </a:rPr>
                        <a:t>12</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sq-AL" sz="1800" dirty="0">
                          <a:solidFill>
                            <a:srgbClr val="000000"/>
                          </a:solidFill>
                          <a:latin typeface="Times New Roman" pitchFamily="18" charset="0"/>
                          <a:ea typeface="Times New Roman"/>
                          <a:cs typeface="Times New Roman" pitchFamily="18" charset="0"/>
                        </a:rPr>
                        <a:t>28</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sq-AL" sz="1800" dirty="0">
                          <a:solidFill>
                            <a:srgbClr val="000000"/>
                          </a:solidFill>
                          <a:latin typeface="Times New Roman" pitchFamily="18" charset="0"/>
                          <a:ea typeface="Times New Roman"/>
                          <a:cs typeface="Times New Roman" pitchFamily="18" charset="0"/>
                        </a:rPr>
                        <a:t>4</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sq-AL" sz="1800" dirty="0">
                          <a:solidFill>
                            <a:srgbClr val="000000"/>
                          </a:solidFill>
                          <a:latin typeface="Times New Roman" pitchFamily="18" charset="0"/>
                          <a:ea typeface="Times New Roman"/>
                          <a:cs typeface="Times New Roman" pitchFamily="18" charset="0"/>
                        </a:rPr>
                        <a:t>230</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sq-AL" sz="1800" dirty="0">
                          <a:solidFill>
                            <a:srgbClr val="000000"/>
                          </a:solidFill>
                          <a:latin typeface="Times New Roman" pitchFamily="18" charset="0"/>
                          <a:ea typeface="Times New Roman"/>
                          <a:cs typeface="Times New Roman" pitchFamily="18" charset="0"/>
                        </a:rPr>
                        <a:t>425</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426487">
                <a:tc>
                  <a:txBody>
                    <a:bodyPr/>
                    <a:lstStyle/>
                    <a:p>
                      <a:pPr algn="ctr">
                        <a:lnSpc>
                          <a:spcPct val="115000"/>
                        </a:lnSpc>
                        <a:spcAft>
                          <a:spcPts val="0"/>
                        </a:spcAft>
                      </a:pPr>
                      <a:r>
                        <a:rPr lang="sq-AL" sz="1800" dirty="0">
                          <a:solidFill>
                            <a:srgbClr val="000000"/>
                          </a:solidFill>
                          <a:latin typeface="Times New Roman" pitchFamily="18" charset="0"/>
                          <a:ea typeface="Times New Roman"/>
                          <a:cs typeface="Times New Roman" pitchFamily="18" charset="0"/>
                        </a:rPr>
                        <a:t>Mi-2</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sq-AL" sz="1800">
                          <a:solidFill>
                            <a:srgbClr val="000000"/>
                          </a:solidFill>
                          <a:latin typeface="Times New Roman" pitchFamily="18" charset="0"/>
                          <a:ea typeface="Times New Roman"/>
                          <a:cs typeface="Times New Roman" pitchFamily="18" charset="0"/>
                        </a:rPr>
                        <a:t>1963</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en-US" sz="1800" dirty="0">
                          <a:solidFill>
                            <a:srgbClr val="000000"/>
                          </a:solidFill>
                          <a:latin typeface="Times New Roman" pitchFamily="18" charset="0"/>
                          <a:ea typeface="Times New Roman"/>
                          <a:cs typeface="Times New Roman" pitchFamily="18" charset="0"/>
                        </a:rPr>
                        <a:t>GTD (2×400 at.g.)</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sq-AL" sz="1800">
                          <a:solidFill>
                            <a:srgbClr val="000000"/>
                          </a:solidFill>
                          <a:latin typeface="Times New Roman" pitchFamily="18" charset="0"/>
                          <a:ea typeface="Times New Roman"/>
                          <a:cs typeface="Times New Roman" pitchFamily="18" charset="0"/>
                        </a:rPr>
                        <a:t>3,5</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sq-AL" sz="1800">
                          <a:solidFill>
                            <a:srgbClr val="000000"/>
                          </a:solidFill>
                          <a:latin typeface="Times New Roman" pitchFamily="18" charset="0"/>
                          <a:ea typeface="Times New Roman"/>
                          <a:cs typeface="Times New Roman" pitchFamily="18" charset="0"/>
                        </a:rPr>
                        <a:t>8</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sq-AL" sz="1800">
                          <a:solidFill>
                            <a:srgbClr val="000000"/>
                          </a:solidFill>
                          <a:latin typeface="Times New Roman" pitchFamily="18" charset="0"/>
                          <a:ea typeface="Times New Roman"/>
                          <a:cs typeface="Times New Roman" pitchFamily="18" charset="0"/>
                        </a:rPr>
                        <a:t>1,4</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sq-AL" sz="1800" dirty="0">
                          <a:solidFill>
                            <a:srgbClr val="000000"/>
                          </a:solidFill>
                          <a:latin typeface="Times New Roman" pitchFamily="18" charset="0"/>
                          <a:ea typeface="Times New Roman"/>
                          <a:cs typeface="Times New Roman" pitchFamily="18" charset="0"/>
                        </a:rPr>
                        <a:t>200</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sq-AL" sz="1800" dirty="0">
                          <a:solidFill>
                            <a:srgbClr val="000000"/>
                          </a:solidFill>
                          <a:latin typeface="Times New Roman" pitchFamily="18" charset="0"/>
                          <a:ea typeface="Times New Roman"/>
                          <a:cs typeface="Times New Roman" pitchFamily="18" charset="0"/>
                        </a:rPr>
                        <a:t>350</a:t>
                      </a:r>
                      <a:endParaRPr lang="ru-RU" sz="1800" dirty="0">
                        <a:latin typeface="Times New Roman" pitchFamily="18" charset="0"/>
                        <a:ea typeface="Times New Roman"/>
                        <a:cs typeface="Times New Roman" pitchFamily="18" charset="0"/>
                      </a:endParaRPr>
                    </a:p>
                  </a:txBody>
                  <a:tcPr marL="54737" marR="54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85852" y="571480"/>
            <a:ext cx="5643602" cy="121444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k-TM" sz="8800" dirty="0" smtClean="0">
                <a:solidFill>
                  <a:srgbClr val="FF0000"/>
                </a:solidFill>
                <a:latin typeface="Times New Roman" pitchFamily="18" charset="0"/>
                <a:cs typeface="Times New Roman" pitchFamily="18" charset="0"/>
              </a:rPr>
              <a:t>Soňy</a:t>
            </a:r>
            <a:endParaRPr lang="ru-RU" sz="8800" dirty="0">
              <a:solidFill>
                <a:srgbClr val="FF0000"/>
              </a:solidFill>
              <a:latin typeface="Times New Roman" pitchFamily="18" charset="0"/>
              <a:cs typeface="Times New Roman" pitchFamily="18" charset="0"/>
            </a:endParaRPr>
          </a:p>
        </p:txBody>
      </p:sp>
      <p:pic>
        <p:nvPicPr>
          <p:cNvPr id="5" name="Picture 4"/>
          <p:cNvPicPr>
            <a:picLocks noChangeAspect="1" noChangeArrowheads="1"/>
          </p:cNvPicPr>
          <p:nvPr/>
        </p:nvPicPr>
        <p:blipFill>
          <a:blip r:embed="rId2"/>
          <a:srcRect/>
          <a:stretch>
            <a:fillRect/>
          </a:stretch>
        </p:blipFill>
        <p:spPr bwMode="auto">
          <a:xfrm>
            <a:off x="714348" y="2285991"/>
            <a:ext cx="7715304" cy="4326883"/>
          </a:xfrm>
          <a:prstGeom prst="rect">
            <a:avLst/>
          </a:prstGeom>
          <a:noFill/>
          <a:ln w="57150">
            <a:solidFill>
              <a:srgbClr val="FF3300"/>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rot="5400000">
            <a:off x="3964775" y="-2250319"/>
            <a:ext cx="1285885" cy="6215105"/>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rot lat="21594000" lon="2400000" rev="21573786"/>
              </a:camera>
              <a:lightRig rig="threePt" dir="t"/>
            </a:scene3d>
            <a:sp3d prstMaterial="flat"/>
          </a:bodyPr>
          <a:lstStyle/>
          <a:p>
            <a:pPr algn="ctr"/>
            <a:r>
              <a:rPr lang="sq-AL" sz="2400" b="1" dirty="0" smtClean="0">
                <a:solidFill>
                  <a:srgbClr val="FF0000"/>
                </a:solidFill>
              </a:rPr>
              <a:t>Awiasion dwigatelleri uçujy apparatlarda çekiş güýjini döretmek üçin niýetlenen. </a:t>
            </a:r>
            <a:endParaRPr lang="ru-RU" sz="2400" b="1" dirty="0">
              <a:solidFill>
                <a:srgbClr val="FF0000"/>
              </a:solidFill>
            </a:endParaRPr>
          </a:p>
        </p:txBody>
      </p:sp>
      <p:pic>
        <p:nvPicPr>
          <p:cNvPr id="5" name="Рисунок 4"/>
          <p:cNvPicPr/>
          <p:nvPr/>
        </p:nvPicPr>
        <p:blipFill>
          <a:blip r:embed="rId2" cstate="print"/>
          <a:srcRect l="5429" t="15241" r="49357" b="14740"/>
          <a:stretch>
            <a:fillRect/>
          </a:stretch>
        </p:blipFill>
        <p:spPr bwMode="auto">
          <a:xfrm>
            <a:off x="142844" y="1428736"/>
            <a:ext cx="2724150" cy="2798859"/>
          </a:xfrm>
          <a:prstGeom prst="rect">
            <a:avLst/>
          </a:prstGeom>
          <a:noFill/>
          <a:ln w="38100">
            <a:solidFill>
              <a:srgbClr val="FF0000"/>
            </a:solidFill>
            <a:miter lim="800000"/>
            <a:headEnd/>
            <a:tailEnd/>
          </a:ln>
        </p:spPr>
      </p:pic>
      <p:pic>
        <p:nvPicPr>
          <p:cNvPr id="6" name="Рисунок 5" descr="Rejep dwigatel 004"/>
          <p:cNvPicPr/>
          <p:nvPr/>
        </p:nvPicPr>
        <p:blipFill>
          <a:blip r:embed="rId3">
            <a:lum contrast="48000"/>
            <a:grayscl/>
          </a:blip>
          <a:srcRect l="9541" t="18709" r="4446" b="60939"/>
          <a:stretch>
            <a:fillRect/>
          </a:stretch>
        </p:blipFill>
        <p:spPr bwMode="auto">
          <a:xfrm>
            <a:off x="2143108" y="4572008"/>
            <a:ext cx="6683900" cy="2170706"/>
          </a:xfrm>
          <a:prstGeom prst="rect">
            <a:avLst/>
          </a:prstGeom>
          <a:noFill/>
          <a:ln w="38100">
            <a:solidFill>
              <a:srgbClr val="00B0F0"/>
            </a:solidFill>
            <a:miter lim="800000"/>
            <a:headEnd/>
            <a:tailEnd/>
          </a:ln>
        </p:spPr>
      </p:pic>
      <p:sp>
        <p:nvSpPr>
          <p:cNvPr id="7" name="Прямоугольник с двумя вырезанными противолежащими углами 6"/>
          <p:cNvSpPr/>
          <p:nvPr/>
        </p:nvSpPr>
        <p:spPr>
          <a:xfrm>
            <a:off x="3428992" y="1928802"/>
            <a:ext cx="4929222" cy="1785950"/>
          </a:xfrm>
          <a:prstGeom prst="snip2Diag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q-AL" sz="2400" b="1" dirty="0" smtClean="0">
                <a:solidFill>
                  <a:srgbClr val="00B050"/>
                </a:solidFill>
              </a:rPr>
              <a:t>Awiasion dwigatelleri umumy gurluşy boýunça porşenli dwigatellere (PD) we howa reaktiw dwigatellerine (HRD) bölünýärler.</a:t>
            </a:r>
            <a:endParaRPr lang="ru-RU" sz="2400" b="1" dirty="0">
              <a:solidFill>
                <a:srgbClr val="00B050"/>
              </a:solidFill>
            </a:endParaRPr>
          </a:p>
        </p:txBody>
      </p:sp>
      <p:cxnSp>
        <p:nvCxnSpPr>
          <p:cNvPr id="9" name="Прямая со стрелкой 8"/>
          <p:cNvCxnSpPr>
            <a:stCxn id="7" idx="2"/>
            <a:endCxn id="5" idx="3"/>
          </p:cNvCxnSpPr>
          <p:nvPr/>
        </p:nvCxnSpPr>
        <p:spPr>
          <a:xfrm rot="10800000" flipV="1">
            <a:off x="2866994" y="2821776"/>
            <a:ext cx="561998" cy="6389"/>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rot="16200000" flipH="1">
            <a:off x="5429257" y="4143380"/>
            <a:ext cx="857257" cy="2"/>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214282" y="214290"/>
            <a:ext cx="8786874" cy="628654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339" name="Rectangle 3"/>
          <p:cNvSpPr>
            <a:spLocks noChangeArrowheads="1"/>
          </p:cNvSpPr>
          <p:nvPr/>
        </p:nvSpPr>
        <p:spPr bwMode="auto">
          <a:xfrm>
            <a:off x="428596" y="214290"/>
            <a:ext cx="8429684"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sq-AL" sz="20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Porşenli dwigateller ilkinji uçarlaryň döredilen wagtyndan (1882ý we 1903ý.ý.) ulanylyp başlanýar.</a:t>
            </a:r>
            <a:endParaRPr kumimoji="0" lang="tk-TM" sz="20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tk-TM" sz="20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r>
              <a:rPr kumimoji="0" lang="sq-AL" sz="20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Ilkinji uçarlarda porşenli dwigatelleriň hatarlaýyn görnüşleri we V görnüşleri giňden</a:t>
            </a:r>
            <a:r>
              <a:rPr kumimoji="0" lang="sq-AL" sz="200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sq-AL" sz="20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ulanylypdyr. Olaryň agramy uly bolup çekiş güýji onçakly köp bolmandyr. </a:t>
            </a:r>
            <a:endParaRPr kumimoji="0" lang="tk-TM" sz="20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r>
              <a:rPr kumimoji="0" lang="sq-AL" sz="20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Bu görnüşli dwigatelleri sowatmak üçin suwly sowadyş ulgamy ulanylypdyr. Bu hem uçaryň bortuna ätiýaç suw almaklygy talap edipdir.</a:t>
            </a:r>
            <a:endParaRPr kumimoji="0" lang="tk-TM" sz="20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tk-TM" sz="20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r>
              <a:rPr kumimoji="0" lang="sq-AL" sz="20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Bir azrak soňrak ýyldyz görnüşli (zwezda obraznyý) dwigateller döredilipdir. Olar howa bilen sowadylyp, bäş, dokuz silindrli ýasalypdyr. </a:t>
            </a:r>
            <a:endParaRPr kumimoji="0" lang="tk-TM" sz="20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tk-TM" sz="20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r>
              <a:rPr kumimoji="0" lang="sq-AL" sz="20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Bu dwigatelleriň soosnyý görnüşleri (bir–biriniň öňünden duran dokuz silindirli iki dwigatel) hem uly uçarlarda giňden ulanylypdyr. Bu dwigatelleriň gurulyş aýratynlygy silindirleriň dwigateliň korpusynyň daşynda ýyldyz görnüşli deň  aralykdan ýerleşdirilmegidir. Ýokarky silindri baş silindir hasaplanyp onyň porşene esasy şatun berkidilýär. Onyň aşaky şeýkasyna beýleki silindirleriň porşenleriniň şatunlary berkidilýär. </a:t>
            </a:r>
            <a:endParaRPr kumimoji="0" lang="tk-TM" sz="20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r>
              <a:rPr kumimoji="0" lang="sq-AL" sz="20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Ýangyç garyndysy karbýuratorda taýarlanylýar we paýlaýjy gurluşynyň kömegi bilen degişli silindirleriň poşenleriniň üstine berilýär. </a:t>
            </a:r>
            <a:endParaRPr kumimoji="0" lang="sq-AL" sz="200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srcRect l="5429" t="13849" b="14740"/>
          <a:stretch>
            <a:fillRect/>
          </a:stretch>
        </p:blipFill>
        <p:spPr bwMode="auto">
          <a:xfrm>
            <a:off x="285720" y="285728"/>
            <a:ext cx="8429684" cy="4786346"/>
          </a:xfrm>
          <a:prstGeom prst="rect">
            <a:avLst/>
          </a:prstGeom>
          <a:noFill/>
          <a:ln w="57150">
            <a:solidFill>
              <a:srgbClr val="00B0F0"/>
            </a:solidFill>
            <a:miter lim="800000"/>
            <a:headEnd/>
            <a:tailEnd/>
          </a:ln>
        </p:spPr>
      </p:pic>
      <p:sp>
        <p:nvSpPr>
          <p:cNvPr id="5" name="Прямоугольник 4"/>
          <p:cNvSpPr/>
          <p:nvPr/>
        </p:nvSpPr>
        <p:spPr>
          <a:xfrm>
            <a:off x="357158" y="5357826"/>
            <a:ext cx="3214710" cy="500066"/>
          </a:xfrm>
          <a:prstGeom prst="rect">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q-AL" sz="2400" b="1" dirty="0" smtClean="0">
                <a:solidFill>
                  <a:srgbClr val="0070C0"/>
                </a:solidFill>
                <a:latin typeface="Times New Roman" pitchFamily="18" charset="0"/>
                <a:cs typeface="Times New Roman" pitchFamily="18" charset="0"/>
              </a:rPr>
              <a:t>öň</a:t>
            </a:r>
            <a:r>
              <a:rPr lang="sq-AL" sz="2400" dirty="0" smtClean="0">
                <a:solidFill>
                  <a:srgbClr val="0070C0"/>
                </a:solidFill>
                <a:latin typeface="Times New Roman" pitchFamily="18" charset="0"/>
                <a:cs typeface="Times New Roman" pitchFamily="18" charset="0"/>
              </a:rPr>
              <a:t> </a:t>
            </a:r>
            <a:r>
              <a:rPr lang="sq-AL" sz="2400" b="1" dirty="0" smtClean="0">
                <a:solidFill>
                  <a:srgbClr val="0070C0"/>
                </a:solidFill>
                <a:latin typeface="Times New Roman" pitchFamily="18" charset="0"/>
                <a:cs typeface="Times New Roman" pitchFamily="18" charset="0"/>
              </a:rPr>
              <a:t>tarapyndan görnüşi</a:t>
            </a:r>
            <a:endParaRPr lang="ru-RU" sz="2400" b="1" dirty="0">
              <a:solidFill>
                <a:srgbClr val="0070C0"/>
              </a:solidFill>
              <a:latin typeface="Times New Roman" pitchFamily="18" charset="0"/>
              <a:cs typeface="Times New Roman" pitchFamily="18" charset="0"/>
            </a:endParaRPr>
          </a:p>
        </p:txBody>
      </p:sp>
      <p:sp>
        <p:nvSpPr>
          <p:cNvPr id="6" name="Прямоугольник 5"/>
          <p:cNvSpPr/>
          <p:nvPr/>
        </p:nvSpPr>
        <p:spPr>
          <a:xfrm>
            <a:off x="4786314" y="5357826"/>
            <a:ext cx="3643338" cy="500066"/>
          </a:xfrm>
          <a:prstGeom prst="rect">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q-AL" sz="2400" b="1" dirty="0" smtClean="0">
                <a:solidFill>
                  <a:srgbClr val="0070C0"/>
                </a:solidFill>
                <a:latin typeface="Times New Roman" pitchFamily="18" charset="0"/>
                <a:cs typeface="Times New Roman" pitchFamily="18" charset="0"/>
              </a:rPr>
              <a:t>yz tarapyndan görnüşi</a:t>
            </a:r>
            <a:endParaRPr lang="ru-RU" sz="2400" b="1" dirty="0">
              <a:solidFill>
                <a:srgbClr val="0070C0"/>
              </a:solidFill>
              <a:latin typeface="Times New Roman" pitchFamily="18" charset="0"/>
              <a:cs typeface="Times New Roman" pitchFamily="18" charset="0"/>
            </a:endParaRPr>
          </a:p>
        </p:txBody>
      </p:sp>
      <p:sp>
        <p:nvSpPr>
          <p:cNvPr id="1638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sq-AL" sz="14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yz tarapyndan g</a:t>
            </a:r>
            <a:r>
              <a:rPr kumimoji="0" lang="sq-AL" sz="1400" b="0" i="0" u="none" strike="noStrike" cap="none" normalizeH="0" baseline="0" smtClean="0">
                <a:ln>
                  <a:noFill/>
                </a:ln>
                <a:solidFill>
                  <a:srgbClr val="000000"/>
                </a:solidFill>
                <a:effectLst/>
                <a:latin typeface="Calibri"/>
                <a:ea typeface="Times New Roman" pitchFamily="18" charset="0"/>
                <a:cs typeface="Times New Roman" pitchFamily="18" charset="0"/>
              </a:rPr>
              <a:t>ö</a:t>
            </a:r>
            <a:r>
              <a:rPr kumimoji="0" lang="sq-AL" sz="14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rn</a:t>
            </a:r>
            <a:r>
              <a:rPr kumimoji="0" lang="sq-AL" sz="1400" b="0" i="0" u="none" strike="noStrike" cap="none" normalizeH="0" baseline="0" smtClean="0">
                <a:ln>
                  <a:noFill/>
                </a:ln>
                <a:solidFill>
                  <a:srgbClr val="000000"/>
                </a:solidFill>
                <a:effectLst/>
                <a:latin typeface="Calibri"/>
                <a:ea typeface="Times New Roman" pitchFamily="18" charset="0"/>
                <a:cs typeface="Times New Roman" pitchFamily="18" charset="0"/>
              </a:rPr>
              <a:t>ü</a:t>
            </a:r>
            <a:r>
              <a:rPr kumimoji="0" lang="sq-AL" sz="14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şi</a:t>
            </a:r>
            <a:endParaRPr kumimoji="0" lang="sq-AL" sz="1800" b="0" i="0" u="none" strike="noStrike" cap="none" normalizeH="0" baseline="0" smtClean="0">
              <a:ln>
                <a:noFill/>
              </a:ln>
              <a:solidFill>
                <a:schemeClr val="tx1"/>
              </a:solidFill>
              <a:effectLst/>
              <a:latin typeface="Arial" pitchFamily="34" charset="0"/>
              <a:cs typeface="Arial" pitchFamily="34" charset="0"/>
            </a:endParaRPr>
          </a:p>
        </p:txBody>
      </p:sp>
      <p:sp>
        <p:nvSpPr>
          <p:cNvPr id="163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sq-AL" sz="14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yz tarapyndan g</a:t>
            </a:r>
            <a:r>
              <a:rPr kumimoji="0" lang="sq-AL" sz="1400" b="0" i="0" u="none" strike="noStrike" cap="none" normalizeH="0" baseline="0" smtClean="0">
                <a:ln>
                  <a:noFill/>
                </a:ln>
                <a:solidFill>
                  <a:srgbClr val="000000"/>
                </a:solidFill>
                <a:effectLst/>
                <a:latin typeface="Calibri"/>
                <a:ea typeface="Times New Roman" pitchFamily="18" charset="0"/>
                <a:cs typeface="Times New Roman" pitchFamily="18" charset="0"/>
              </a:rPr>
              <a:t>ö</a:t>
            </a:r>
            <a:r>
              <a:rPr kumimoji="0" lang="sq-AL" sz="14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rn</a:t>
            </a:r>
            <a:r>
              <a:rPr kumimoji="0" lang="sq-AL" sz="1400" b="0" i="0" u="none" strike="noStrike" cap="none" normalizeH="0" baseline="0" smtClean="0">
                <a:ln>
                  <a:noFill/>
                </a:ln>
                <a:solidFill>
                  <a:srgbClr val="000000"/>
                </a:solidFill>
                <a:effectLst/>
                <a:latin typeface="Calibri"/>
                <a:ea typeface="Times New Roman" pitchFamily="18" charset="0"/>
                <a:cs typeface="Times New Roman" pitchFamily="18" charset="0"/>
              </a:rPr>
              <a:t>ü</a:t>
            </a:r>
            <a:r>
              <a:rPr kumimoji="0" lang="sq-AL" sz="14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şi</a:t>
            </a:r>
            <a:endParaRPr kumimoji="0" lang="sq-AL"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flipV="1">
            <a:off x="285720" y="357166"/>
            <a:ext cx="8643998" cy="5929354"/>
          </a:xfrm>
          <a:prstGeom prst="rect">
            <a:avLst/>
          </a:prstGeom>
          <a:solidFill>
            <a:srgbClr val="FFFF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410" name="Rectangle 2"/>
          <p:cNvSpPr>
            <a:spLocks noChangeArrowheads="1"/>
          </p:cNvSpPr>
          <p:nvPr/>
        </p:nvSpPr>
        <p:spPr bwMode="auto">
          <a:xfrm>
            <a:off x="428596" y="571480"/>
            <a:ext cx="8358246"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 typeface="Arial" pitchFamily="34" charset="0"/>
              <a:buChar char="•"/>
              <a:tabLst/>
            </a:pPr>
            <a:r>
              <a:rPr kumimoji="0" lang="sq-AL"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Karbýuratoryň gurluşynda belentlik awtomaty (wysotnyý koorektor) bolup ol belentlige görä yangyç garyndysyny sazlap durýar. Dwigateliň belentligini üpjin etmek üçin onyň korpusynyň arka tarapynda ýörüte nagnetatel goýulyp ýangyç garyndysynyň basyşyny karbýuratordan soň, silindirlere berilmezden öň ýokarlandyrýar. </a:t>
            </a:r>
            <a:endParaRPr kumimoji="0" lang="sq-AL"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grpSp>
        <p:nvGrpSpPr>
          <p:cNvPr id="17411" name="Group 3"/>
          <p:cNvGrpSpPr>
            <a:grpSpLocks/>
          </p:cNvGrpSpPr>
          <p:nvPr/>
        </p:nvGrpSpPr>
        <p:grpSpPr bwMode="auto">
          <a:xfrm>
            <a:off x="1643042" y="2714606"/>
            <a:ext cx="5732336" cy="2714467"/>
            <a:chOff x="-1101" y="7562"/>
            <a:chExt cx="16059" cy="7411"/>
          </a:xfrm>
        </p:grpSpPr>
        <p:pic>
          <p:nvPicPr>
            <p:cNvPr id="17412" name="Picture 4"/>
            <p:cNvPicPr>
              <a:picLocks noChangeAspect="1" noChangeArrowheads="1"/>
            </p:cNvPicPr>
            <p:nvPr/>
          </p:nvPicPr>
          <p:blipFill>
            <a:blip r:embed="rId2"/>
            <a:srcRect/>
            <a:stretch>
              <a:fillRect/>
            </a:stretch>
          </p:blipFill>
          <p:spPr bwMode="auto">
            <a:xfrm>
              <a:off x="7505" y="7562"/>
              <a:ext cx="7453" cy="7411"/>
            </a:xfrm>
            <a:prstGeom prst="rect">
              <a:avLst/>
            </a:prstGeom>
            <a:noFill/>
            <a:ln w="38100">
              <a:solidFill>
                <a:srgbClr val="FF0000"/>
              </a:solidFill>
            </a:ln>
          </p:spPr>
        </p:pic>
        <p:pic>
          <p:nvPicPr>
            <p:cNvPr id="17413" name="Picture 5"/>
            <p:cNvPicPr>
              <a:picLocks noChangeAspect="1" noChangeArrowheads="1"/>
            </p:cNvPicPr>
            <p:nvPr/>
          </p:nvPicPr>
          <p:blipFill>
            <a:blip r:embed="rId3"/>
            <a:srcRect/>
            <a:stretch>
              <a:fillRect/>
            </a:stretch>
          </p:blipFill>
          <p:spPr bwMode="auto">
            <a:xfrm>
              <a:off x="-1101" y="7562"/>
              <a:ext cx="7605" cy="7392"/>
            </a:xfrm>
            <a:prstGeom prst="rect">
              <a:avLst/>
            </a:prstGeom>
            <a:noFill/>
            <a:ln w="38100">
              <a:solidFill>
                <a:srgbClr val="FF0000"/>
              </a:solid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57158" y="428604"/>
            <a:ext cx="8429684" cy="5286412"/>
          </a:xfrm>
          <a:prstGeom prst="roundRect">
            <a:avLst/>
          </a:prstGeom>
          <a:solidFill>
            <a:srgbClr val="FFFF00"/>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q-AL" sz="2800" b="1" dirty="0" smtClean="0">
                <a:solidFill>
                  <a:schemeClr val="tx1"/>
                </a:solidFill>
                <a:latin typeface="Times New Roman" pitchFamily="18" charset="0"/>
                <a:cs typeface="Times New Roman" pitchFamily="18" charset="0"/>
              </a:rPr>
              <a:t>Howa reaktiw dwigatelleriň ösüşinde ullakan oruny görünikli rus alymlary, konstruktorlary we inženerleri tutýarlar. Reaktiw dwigatelleriň teoriýasynyň esasyny goýujylar professor N.E.Žukowskiýniň (1847 – 1921ý.ý.) we akademik B.S.Steçkiniň (1891-1968) ýerine ýetiren işleri uludyr. Ondan aňry GTD teoriýasynyň ösüşi professorlar W.W.Uwarowa, N.W.Inozemsowa, T.M.Melkumowa, I.I. Kulagina, Ý.N.Neçaýewa we beýlekilere degişlidir.</a:t>
            </a:r>
            <a:endParaRPr lang="ru-RU" sz="2800" b="1" dirty="0">
              <a:solidFill>
                <a:schemeClr val="tx1"/>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20" y="357166"/>
            <a:ext cx="8643998" cy="614366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457" name="Rectangle 1"/>
          <p:cNvSpPr>
            <a:spLocks noChangeArrowheads="1"/>
          </p:cNvSpPr>
          <p:nvPr/>
        </p:nvSpPr>
        <p:spPr bwMode="auto">
          <a:xfrm>
            <a:off x="642910" y="428604"/>
            <a:ext cx="7929618"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sq-AL"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Ilkinji dwigatelleriň proýekitiniň sanyna</a:t>
            </a:r>
            <a:r>
              <a:rPr kumimoji="0" lang="sq-AL"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sq-AL"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häzirki zaman howa reaktiw dwigatelleriň (WRD) gurluşyna ýakyn bolan proýektler inženerler W.I.Bazarowa (1924ý), A.M.Lýulka (1937 ý.), I.A.Merkulowa (1939 ý.) we beýlekilere degişlidir. Ýöne gaz turbinaly dwigatelleri döretmek üçin göwne jaý häsiýetnamasy bolan iş prosessleriniň ýokary bellikleri, kompressorda howanyň gysylyşynyň ýokary basyş derejesi, gazlaryň temperaturasy turbinadan öň tarapda ýokarlygy, kompressoryň we turbinanyň peýdaly täsir koefisenti talap edilýär.</a:t>
            </a:r>
            <a:endParaRPr kumimoji="0" lang="tk-TM"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r>
              <a:rPr kumimoji="0" lang="sq-AL"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sq-AL"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Ynamly işleýän merkezden daşlaşýan (sentrobež) we okly howa gysyjylaryň (kompressorlaryň) we turbinalaryň teoriýasyny we gurluşyny işläp düzmekde ylymy işgärler W.I.Dmitrewskiýniň, K.A.Uşakowyň, I.I.Kirillowyň, W.I.Polikowskiniň, K.W.Holşewnikowyň, W.W.Uwarowyň, G.S.Žiriskiniň adyny belläp geçmek bolar.</a:t>
            </a:r>
            <a:endParaRPr kumimoji="0" lang="sq-AL"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42844" y="285728"/>
            <a:ext cx="8858312" cy="642942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433" name="Rectangle 1"/>
          <p:cNvSpPr>
            <a:spLocks noChangeArrowheads="1"/>
          </p:cNvSpPr>
          <p:nvPr/>
        </p:nvSpPr>
        <p:spPr bwMode="auto">
          <a:xfrm>
            <a:off x="571472" y="500042"/>
            <a:ext cx="8143932"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sq-AL" sz="2400" b="1" i="0"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rPr>
              <a:t>Ylymy işgärler we konstruktorlar B.Ýa.Klimowyň, A.A. Mikuliniň, A.M. Lýulkanyň, S.K.Tumanskiniň, N.D. Kuznesowyň, A.G. Iwçenkonyň, W. A. Dobryniniň, P.A. Solowýowyň we başgalaryň ýolbaşçylyk edýän  konstruktorlar buýrosynyň kollektiwi tarapyndan GTD birnäçe görnüşi, gurluş taýdan, emele getirýän çekiş güýjinden we ekonomiki taýdan özüne deň bolmadyk dwigateller döredilýär.</a:t>
            </a:r>
            <a:endParaRPr kumimoji="0" lang="ru-RU" sz="2400" b="1"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sq-AL" sz="2400" b="1" i="0"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rPr>
              <a:t>1949 ýylda çekiş güýji taýdan uly kuwwata eýe bolan sentrobež howa gysyjyly </a:t>
            </a:r>
            <a:r>
              <a:rPr kumimoji="0" lang="sq-AL"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WK-1</a:t>
            </a:r>
            <a:r>
              <a:rPr kumimoji="0" lang="sq-AL" sz="2400" b="1" i="0"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rPr>
              <a:t> dwigateli döredilýär, ol stend iş tertibinde maksimal </a:t>
            </a:r>
            <a:r>
              <a:rPr kumimoji="0" lang="sq-AL" sz="2400" b="1"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2700 daH </a:t>
            </a:r>
            <a:r>
              <a:rPr kumimoji="0" lang="sq-AL" sz="2400" b="1" i="0"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rPr>
              <a:t>çekiş güýjini emele getiripdir.Ol esasan şol wagtyň  front howa gyryjy </a:t>
            </a:r>
            <a:r>
              <a:rPr kumimoji="0" lang="sq-AL"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MiG-15</a:t>
            </a:r>
            <a:r>
              <a:rPr kumimoji="0" lang="sq-AL" sz="2400" b="1" i="0"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rPr>
              <a:t> we </a:t>
            </a:r>
            <a:r>
              <a:rPr kumimoji="0" lang="sq-AL"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Il-28</a:t>
            </a:r>
            <a:r>
              <a:rPr kumimoji="0" lang="sq-AL" sz="2400" b="1" i="0"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rPr>
              <a:t> uçarlarynda ulanylypdyr. </a:t>
            </a:r>
            <a:endParaRPr kumimoji="0" lang="tk-TM" sz="2400" b="1" i="0"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sq-AL" sz="2400" b="1" i="0"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rPr>
              <a:t>1951 ýylda döredilen </a:t>
            </a:r>
            <a:r>
              <a:rPr kumimoji="0" lang="sq-AL"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WK-1F</a:t>
            </a:r>
            <a:r>
              <a:rPr kumimoji="0" lang="sq-AL" sz="2400" b="1" i="0"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rPr>
              <a:t> turboreaktiw dwigateli forsažly stend iş tertibinde </a:t>
            </a:r>
            <a:r>
              <a:rPr kumimoji="0" lang="sq-AL" sz="2400" b="1"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3314 daH </a:t>
            </a:r>
            <a:r>
              <a:rPr kumimoji="0" lang="sq-AL" sz="2400" b="1" i="0"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rPr>
              <a:t>çekiş güýjini döredýär, ol </a:t>
            </a:r>
            <a:r>
              <a:rPr kumimoji="0" lang="sq-AL"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MiG –17 </a:t>
            </a:r>
            <a:r>
              <a:rPr kumimoji="0" lang="sq-AL" sz="2400" b="1" i="0"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rPr>
              <a:t>front howa gyryjysynda ulanylypdyr</a:t>
            </a:r>
            <a:r>
              <a:rPr kumimoji="0" lang="sq-AL" sz="1400" b="1" i="0"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rPr>
              <a:t>.</a:t>
            </a:r>
            <a:endParaRPr kumimoji="0" lang="sq-AL" sz="1800" b="1" i="0" u="none" strike="noStrike" cap="none" normalizeH="0" baseline="0" dirty="0" smtClean="0">
              <a:ln>
                <a:noFill/>
              </a:ln>
              <a:solidFill>
                <a:schemeClr val="tx2">
                  <a:lumMod val="75000"/>
                </a:schemeClr>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14282" y="428604"/>
            <a:ext cx="8715436" cy="571504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505" name="Rectangle 1"/>
          <p:cNvSpPr>
            <a:spLocks noChangeArrowheads="1"/>
          </p:cNvSpPr>
          <p:nvPr/>
        </p:nvSpPr>
        <p:spPr bwMode="auto">
          <a:xfrm>
            <a:off x="428596" y="857232"/>
            <a:ext cx="842968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sq-AL" sz="2400" b="1" i="0" u="none" strike="noStrike" cap="none" normalizeH="0" baseline="0" dirty="0" smtClean="0">
                <a:ln>
                  <a:noFill/>
                </a:ln>
                <a:solidFill>
                  <a:schemeClr val="tx1">
                    <a:lumMod val="95000"/>
                    <a:lumOff val="5000"/>
                  </a:schemeClr>
                </a:solidFill>
                <a:effectLst/>
                <a:latin typeface="Times New Roman" pitchFamily="18" charset="0"/>
                <a:ea typeface="Times New Roman" pitchFamily="18" charset="0"/>
                <a:cs typeface="Times New Roman" pitchFamily="18" charset="0"/>
              </a:rPr>
              <a:t>1949 ýylda şol wagtyň iň kuwwatly turboreaktiw dwigateli </a:t>
            </a:r>
            <a:r>
              <a:rPr kumimoji="0" lang="sq-AL"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AM-3</a:t>
            </a:r>
            <a:r>
              <a:rPr kumimoji="0" lang="sq-AL" sz="2400" b="1" i="0" u="none" strike="noStrike" cap="none" normalizeH="0" baseline="0" dirty="0" smtClean="0">
                <a:ln>
                  <a:noFill/>
                </a:ln>
                <a:solidFill>
                  <a:schemeClr val="tx1">
                    <a:lumMod val="95000"/>
                    <a:lumOff val="5000"/>
                  </a:schemeClr>
                </a:solidFill>
                <a:effectLst/>
                <a:latin typeface="Times New Roman" pitchFamily="18" charset="0"/>
                <a:ea typeface="Times New Roman" pitchFamily="18" charset="0"/>
                <a:cs typeface="Times New Roman" pitchFamily="18" charset="0"/>
              </a:rPr>
              <a:t> döredilýär, onyň stend iş ýagdaýynda döredýän çekiş güýji 8589 daH deň bolupdyr. Ondan soň onyň taze görnüşi (modifikasiýasy) </a:t>
            </a:r>
            <a:r>
              <a:rPr kumimoji="0" lang="sq-AL"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RD-3M-500</a:t>
            </a:r>
            <a:r>
              <a:rPr kumimoji="0" lang="sq-AL" sz="2400" b="1" i="0" u="none" strike="noStrike" cap="none" normalizeH="0" baseline="0" dirty="0" smtClean="0">
                <a:ln>
                  <a:noFill/>
                </a:ln>
                <a:solidFill>
                  <a:schemeClr val="tx1">
                    <a:lumMod val="95000"/>
                    <a:lumOff val="5000"/>
                  </a:schemeClr>
                </a:solidFill>
                <a:effectLst/>
                <a:latin typeface="Times New Roman" pitchFamily="18" charset="0"/>
                <a:ea typeface="Times New Roman" pitchFamily="18" charset="0"/>
                <a:cs typeface="Times New Roman" pitchFamily="18" charset="0"/>
              </a:rPr>
              <a:t> dwigateli döredilip özüniň ýokary derejede gurluşy we ynamlylygy tarapyndan şu güne çenli ady bellidir. </a:t>
            </a:r>
            <a:endParaRPr kumimoji="0" lang="tk-TM" sz="2400" b="1" i="0" u="none" strike="noStrike" cap="none" normalizeH="0" baseline="0" dirty="0" smtClean="0">
              <a:ln>
                <a:noFill/>
              </a:ln>
              <a:solidFill>
                <a:schemeClr val="tx1">
                  <a:lumMod val="95000"/>
                  <a:lumOff val="5000"/>
                </a:schemeClr>
              </a:solidFill>
              <a:effectLst/>
              <a:latin typeface="Times New Roman" pitchFamily="18" charset="0"/>
              <a:ea typeface="Times New Roman" pitchFamily="18" charset="0"/>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r>
              <a:rPr kumimoji="0" lang="sq-AL" sz="2400" b="1" i="0" u="none" strike="noStrike" cap="none" normalizeH="0" baseline="0" dirty="0" smtClean="0">
                <a:ln>
                  <a:noFill/>
                </a:ln>
                <a:solidFill>
                  <a:schemeClr val="tx1">
                    <a:lumMod val="95000"/>
                    <a:lumOff val="5000"/>
                  </a:schemeClr>
                </a:solidFill>
                <a:effectLst/>
                <a:latin typeface="Times New Roman" pitchFamily="18" charset="0"/>
                <a:ea typeface="Times New Roman" pitchFamily="18" charset="0"/>
                <a:cs typeface="Times New Roman" pitchFamily="18" charset="0"/>
              </a:rPr>
              <a:t>Ol stend ýagdaýynda maksimal çekiş güýjine, 9461 daH, udel ýangyjyň minimal harçlanyşyna, 0,93 kg/(s·daH) we çekiş güýjiniň udel agramyna, 0,32 kg/daH eýedir. </a:t>
            </a:r>
            <a:r>
              <a:rPr kumimoji="0" lang="sq-AL"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RD-3M</a:t>
            </a:r>
            <a:r>
              <a:rPr kumimoji="0" lang="sq-AL" sz="2400" b="1" i="0" u="none" strike="noStrike" cap="none" normalizeH="0" baseline="0" dirty="0" smtClean="0">
                <a:ln>
                  <a:noFill/>
                </a:ln>
                <a:solidFill>
                  <a:schemeClr val="tx1">
                    <a:lumMod val="95000"/>
                    <a:lumOff val="5000"/>
                  </a:schemeClr>
                </a:solidFill>
                <a:effectLst/>
                <a:latin typeface="Times New Roman" pitchFamily="18" charset="0"/>
                <a:ea typeface="Times New Roman" pitchFamily="18" charset="0"/>
                <a:cs typeface="Times New Roman" pitchFamily="18" charset="0"/>
              </a:rPr>
              <a:t> dwigateliniň iki sanysy ses tizligine ýakyn tizlikli,  uzak aralyk bombalaýjysy Tu-16 uçarynda we ilkinji ýolagçy gatnadýan turboreaktiw uçary Tu-104 goýulupdyr. </a:t>
            </a:r>
            <a:endParaRPr kumimoji="0" lang="sq-AL" sz="2400" b="1"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TotalTime>
  <Words>1370</Words>
  <PresentationFormat>Экран (4:3)</PresentationFormat>
  <Paragraphs>202</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TGMHI</dc:creator>
  <cp:lastModifiedBy>Пользователь Windows</cp:lastModifiedBy>
  <cp:revision>42</cp:revision>
  <dcterms:created xsi:type="dcterms:W3CDTF">2012-09-05T10:09:06Z</dcterms:created>
  <dcterms:modified xsi:type="dcterms:W3CDTF">2012-09-07T03:46:00Z</dcterms:modified>
</cp:coreProperties>
</file>