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69" r:id="rId5"/>
    <p:sldId id="271" r:id="rId6"/>
    <p:sldId id="258" r:id="rId7"/>
    <p:sldId id="259" r:id="rId8"/>
    <p:sldId id="260" r:id="rId9"/>
    <p:sldId id="261" r:id="rId10"/>
    <p:sldId id="262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025BA-CEF3-458B-B430-94D00CCE834C}" type="datetimeFigureOut">
              <a:rPr lang="ru-RU" smtClean="0"/>
              <a:t>30.12.2020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96BB2-B5AA-4AB2-81DA-26EC4555F7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8847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025BA-CEF3-458B-B430-94D00CCE834C}" type="datetimeFigureOut">
              <a:rPr lang="ru-RU" smtClean="0"/>
              <a:t>30.12.2020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96BB2-B5AA-4AB2-81DA-26EC4555F7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6928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025BA-CEF3-458B-B430-94D00CCE834C}" type="datetimeFigureOut">
              <a:rPr lang="ru-RU" smtClean="0"/>
              <a:t>30.12.2020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96BB2-B5AA-4AB2-81DA-26EC4555F7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0263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025BA-CEF3-458B-B430-94D00CCE834C}" type="datetimeFigureOut">
              <a:rPr lang="ru-RU" smtClean="0"/>
              <a:t>30.12.2020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96BB2-B5AA-4AB2-81DA-26EC4555F7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4626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025BA-CEF3-458B-B430-94D00CCE834C}" type="datetimeFigureOut">
              <a:rPr lang="ru-RU" smtClean="0"/>
              <a:t>30.12.2020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96BB2-B5AA-4AB2-81DA-26EC4555F7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0924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025BA-CEF3-458B-B430-94D00CCE834C}" type="datetimeFigureOut">
              <a:rPr lang="ru-RU" smtClean="0"/>
              <a:t>30.12.2020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96BB2-B5AA-4AB2-81DA-26EC4555F7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8976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025BA-CEF3-458B-B430-94D00CCE834C}" type="datetimeFigureOut">
              <a:rPr lang="ru-RU" smtClean="0"/>
              <a:t>30.12.2020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96BB2-B5AA-4AB2-81DA-26EC4555F7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4567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025BA-CEF3-458B-B430-94D00CCE834C}" type="datetimeFigureOut">
              <a:rPr lang="ru-RU" smtClean="0"/>
              <a:t>30.12.2020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96BB2-B5AA-4AB2-81DA-26EC4555F7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7041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025BA-CEF3-458B-B430-94D00CCE834C}" type="datetimeFigureOut">
              <a:rPr lang="ru-RU" smtClean="0"/>
              <a:t>30.12.2020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96BB2-B5AA-4AB2-81DA-26EC4555F7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0290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025BA-CEF3-458B-B430-94D00CCE834C}" type="datetimeFigureOut">
              <a:rPr lang="ru-RU" smtClean="0"/>
              <a:t>30.12.2020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96BB2-B5AA-4AB2-81DA-26EC4555F7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9873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025BA-CEF3-458B-B430-94D00CCE834C}" type="datetimeFigureOut">
              <a:rPr lang="ru-RU" smtClean="0"/>
              <a:t>30.12.2020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96BB2-B5AA-4AB2-81DA-26EC4555F7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5338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F025BA-CEF3-458B-B430-94D00CCE834C}" type="datetimeFigureOut">
              <a:rPr lang="ru-RU" smtClean="0"/>
              <a:t>30.12.2020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596BB2-B5AA-4AB2-81DA-26EC4555F7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0187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6035675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k-TM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Tema 8: </a:t>
            </a:r>
            <a:r>
              <a:rPr lang="sq-AL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Göteriji mehanizmler</a:t>
            </a:r>
            <a: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tk-TM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sq-AL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Kesgitlenilişi </a:t>
            </a:r>
            <a:r>
              <a:rPr lang="sq-AL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sq-AL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klasifikasiýasy.Umumy </a:t>
            </a:r>
            <a:r>
              <a:rPr lang="tk-TM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k-TM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sq-AL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konstruksiýasy </a:t>
            </a:r>
            <a:r>
              <a:rPr lang="tk-TM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k-TM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sq-AL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Gurluşykda </a:t>
            </a:r>
            <a:r>
              <a:rPr lang="sq-AL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ulanylýa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ru-RU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göterijiler</a:t>
            </a:r>
            <a:r>
              <a:rPr lang="tk-TM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k-TM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sq-AL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Kesgitlenilişi we </a:t>
            </a:r>
            <a:r>
              <a:rPr lang="sq-AL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klasifikasiýasy. </a:t>
            </a:r>
            <a:r>
              <a:rPr lang="tk-TM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k-TM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sq-AL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Bina </a:t>
            </a:r>
            <a:r>
              <a:rPr lang="sq-AL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berkidilýän göterjiler. Erkin </a:t>
            </a:r>
            <a:r>
              <a:rPr lang="tk-TM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k-TM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sq-AL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oturdylan </a:t>
            </a:r>
            <a:r>
              <a:rPr lang="ru-RU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göterijiler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sq-AL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Susakly göterjiler.</a:t>
            </a:r>
            <a:r>
              <a:rPr lang="ru-RU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tk-TM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ru-RU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Netije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1314906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58000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Ýük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göterilende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bad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alyşyň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umumy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aýlaw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momenti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  <a:b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                       </a:t>
            </a:r>
            <a:r>
              <a:rPr lang="en-US" sz="54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M</a:t>
            </a:r>
            <a:r>
              <a:rPr lang="en-US" sz="36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b.a</a:t>
            </a:r>
            <a:r>
              <a:rPr lang="en-US" sz="54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=</a:t>
            </a:r>
            <a:r>
              <a:rPr lang="en-US" sz="54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M</a:t>
            </a:r>
            <a:r>
              <a:rPr lang="en-US" sz="36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st</a:t>
            </a:r>
            <a:r>
              <a:rPr lang="en-US" sz="54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+M</a:t>
            </a:r>
            <a:r>
              <a:rPr lang="en-US" sz="36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din</a:t>
            </a:r>
            <a:r>
              <a:rPr lang="en-US" sz="36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/>
            </a:r>
            <a:br>
              <a:rPr lang="en-US" sz="36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</a:br>
            <a:r>
              <a:rPr lang="en-US" sz="48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M</a:t>
            </a:r>
            <a:r>
              <a:rPr lang="en-US" sz="36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din</a:t>
            </a:r>
            <a:r>
              <a:rPr lang="en-US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- </a:t>
            </a:r>
            <a:r>
              <a:rPr lang="en-US" sz="48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işe</a:t>
            </a:r>
            <a:r>
              <a:rPr lang="en-US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8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goýberilende</a:t>
            </a:r>
            <a:r>
              <a:rPr lang="en-US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8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dinamiki</a:t>
            </a:r>
            <a:r>
              <a:rPr lang="en-US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8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garşylygyň</a:t>
            </a:r>
            <a:r>
              <a:rPr lang="en-US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tk-TM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tk-TM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tk-TM" sz="4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tk-TM" sz="4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      </a:t>
            </a:r>
            <a:r>
              <a:rPr lang="en-US" sz="48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öňüni</a:t>
            </a:r>
            <a:r>
              <a:rPr lang="en-US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8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almaklyk</a:t>
            </a:r>
            <a:r>
              <a:rPr lang="en-US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8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üçin</a:t>
            </a:r>
            <a:r>
              <a:rPr lang="en-US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8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gerekli</a:t>
            </a:r>
            <a:r>
              <a:rPr lang="en-US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8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bolan</a:t>
            </a:r>
            <a:r>
              <a:rPr lang="en-US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8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aýlaw</a:t>
            </a:r>
            <a:r>
              <a:rPr lang="en-US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tk-TM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tk-TM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tk-TM" sz="4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tk-TM" sz="4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      </a:t>
            </a:r>
            <a:r>
              <a:rPr lang="en-US" sz="48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momenti</a:t>
            </a:r>
            <a:r>
              <a:rPr lang="en-US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br>
              <a:rPr lang="en-US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tk-TM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                           </a:t>
            </a:r>
            <a:r>
              <a:rPr lang="en-US" sz="54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M</a:t>
            </a:r>
            <a:r>
              <a:rPr lang="en-US" sz="36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din</a:t>
            </a:r>
            <a:r>
              <a:rPr lang="en-US" sz="54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=M</a:t>
            </a:r>
            <a:r>
              <a:rPr lang="en-US" sz="36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a</a:t>
            </a:r>
            <a:r>
              <a:rPr lang="tk-TM" sz="36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ýl.i</a:t>
            </a:r>
            <a:r>
              <a:rPr lang="tk-TM" sz="54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+M</a:t>
            </a:r>
            <a:r>
              <a:rPr lang="tk-TM" sz="36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öh</a:t>
            </a:r>
            <a:br>
              <a:rPr lang="tk-TM" sz="36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</a:br>
            <a:r>
              <a:rPr lang="tk-TM" sz="48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M</a:t>
            </a:r>
            <a:r>
              <a:rPr lang="tk-TM" sz="36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aýl.i</a:t>
            </a:r>
            <a:r>
              <a:rPr lang="tk-TM" sz="48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tk-TM" sz="4800" dirty="0" smtClean="0">
                <a:latin typeface="Times New Roman" panose="02020603050405020304" pitchFamily="18" charset="0"/>
              </a:rPr>
              <a:t>we</a:t>
            </a:r>
            <a:r>
              <a:rPr lang="tk-TM" sz="48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M</a:t>
            </a:r>
            <a:r>
              <a:rPr lang="tk-TM" sz="36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öh</a:t>
            </a:r>
            <a:r>
              <a:rPr lang="en-US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- </a:t>
            </a:r>
            <a:r>
              <a:rPr lang="en-US" sz="48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aýlanmada</a:t>
            </a:r>
            <a:r>
              <a:rPr lang="en-US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8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inersiýa</a:t>
            </a:r>
            <a:r>
              <a:rPr lang="en-US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8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güýjüniň</a:t>
            </a:r>
            <a:r>
              <a:rPr lang="en-US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tk-TM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tk-TM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tk-TM" sz="4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tk-TM" sz="4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                     </a:t>
            </a:r>
            <a:r>
              <a:rPr lang="en-US" sz="48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massasynyň</a:t>
            </a:r>
            <a:r>
              <a:rPr lang="en-US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we </a:t>
            </a:r>
            <a:r>
              <a:rPr lang="en-US" sz="48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ýüküň</a:t>
            </a:r>
            <a:r>
              <a:rPr lang="en-US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8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öňe</a:t>
            </a:r>
            <a:r>
              <a:rPr lang="en-US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8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bolan</a:t>
            </a:r>
            <a:r>
              <a:rPr lang="en-US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tk-TM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</a:t>
            </a:r>
            <a:br>
              <a:rPr lang="tk-TM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tk-TM" sz="4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tk-TM" sz="4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                  </a:t>
            </a:r>
            <a:r>
              <a:rPr lang="en-US" sz="48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hereketinde</a:t>
            </a:r>
            <a:r>
              <a:rPr lang="en-US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8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inersiýa</a:t>
            </a:r>
            <a:r>
              <a:rPr lang="en-US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8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güýjüniň</a:t>
            </a:r>
            <a:r>
              <a:rPr lang="en-US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8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öňüni</a:t>
            </a:r>
            <a:r>
              <a:rPr lang="en-US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tk-TM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tk-TM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tk-TM" sz="4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tk-TM" sz="4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                         </a:t>
            </a:r>
            <a:r>
              <a:rPr lang="en-US" sz="48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almaklyk</a:t>
            </a:r>
            <a:r>
              <a:rPr lang="en-US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8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üçin</a:t>
            </a:r>
            <a:r>
              <a:rPr lang="en-US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8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aýlaw</a:t>
            </a:r>
            <a:r>
              <a:rPr lang="en-US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8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momenti</a:t>
            </a:r>
            <a:r>
              <a:rPr lang="en-US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endParaRPr lang="ru-RU" sz="4800" b="1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0096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262" y="365125"/>
            <a:ext cx="11852030" cy="1402129"/>
          </a:xfrm>
        </p:spPr>
        <p:txBody>
          <a:bodyPr>
            <a:normAutofit fontScale="90000"/>
          </a:bodyPr>
          <a:lstStyle/>
          <a:p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Lebýotkaly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strelaly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kranlaryň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göteriji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mehanizminiň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shemasy</a:t>
            </a:r>
            <a:r>
              <a:rPr lang="tk-TM" b="1" dirty="0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  <a:r>
              <a:rPr lang="tk-TM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a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-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elektrorewersli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; b -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friksionly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34308" y="1670539"/>
            <a:ext cx="8510954" cy="5187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177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729761"/>
          </a:xfrm>
        </p:spPr>
        <p:txBody>
          <a:bodyPr/>
          <a:lstStyle/>
          <a:p>
            <a:r>
              <a:rPr lang="tk-TM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          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Bina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berkidilýän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göterijiler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endParaRPr lang="ru-RU" b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28901" y="668214"/>
            <a:ext cx="6585438" cy="6189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3333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08991"/>
          </a:xfrm>
        </p:spPr>
        <p:txBody>
          <a:bodyPr>
            <a:normAutofit fontScale="90000"/>
          </a:bodyPr>
          <a:lstStyle/>
          <a:p>
            <a:r>
              <a:rPr lang="tk-TM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                  </a:t>
            </a:r>
            <a:r>
              <a:rPr lang="en-US" b="1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Erkin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oturdylan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göterijil</a:t>
            </a:r>
            <a:r>
              <a:rPr lang="tk-TM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e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r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a-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konstruksiýasy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; 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b-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kinimatiki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shemasy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; 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ç-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güýçleriň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tk-TM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tk-TM" dirty="0" smtClean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tk-TM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shemasy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46486" y="1608992"/>
            <a:ext cx="6655776" cy="5249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058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608991"/>
          </a:xfrm>
        </p:spPr>
        <p:txBody>
          <a:bodyPr>
            <a:normAutofit fontScale="90000"/>
          </a:bodyPr>
          <a:lstStyle/>
          <a:p>
            <a:r>
              <a:rPr lang="tk-TM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                   </a:t>
            </a:r>
            <a:r>
              <a:rPr lang="en-US" b="1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Susakly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göterijiler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a-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umumy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konstruksiýasy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; 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b-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kinimatiki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shemasy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; 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ç-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susak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; 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g-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güýçleriň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shemasy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34308" y="1608992"/>
            <a:ext cx="8159261" cy="5249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21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49875"/>
          </a:xfrm>
        </p:spPr>
        <p:txBody>
          <a:bodyPr>
            <a:normAutofit/>
          </a:bodyPr>
          <a:lstStyle/>
          <a:p>
            <a:r>
              <a:rPr lang="en-US" sz="5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Ýüküň</a:t>
            </a:r>
            <a:r>
              <a:rPr lang="en-US" sz="5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göterilmesi</a:t>
            </a:r>
            <a:r>
              <a:rPr lang="en-US" sz="5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5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üçin</a:t>
            </a:r>
            <a:r>
              <a:rPr lang="en-US" sz="5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gerek</a:t>
            </a:r>
            <a:r>
              <a:rPr lang="en-US" sz="5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bolan</a:t>
            </a:r>
            <a:r>
              <a:rPr lang="en-US" sz="5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umumy</a:t>
            </a:r>
            <a:r>
              <a:rPr lang="en-US" sz="5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b="1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kuwwatlylyk</a:t>
            </a:r>
            <a:r>
              <a:rPr lang="tk-TM" sz="5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  <a:br>
              <a:rPr lang="tk-TM" sz="5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tk-TM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tk-TM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tk-TM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               </a:t>
            </a:r>
            <a:r>
              <a:rPr lang="tk-TM" sz="72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N</a:t>
            </a:r>
            <a:r>
              <a:rPr lang="tk-TM" sz="40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dw</a:t>
            </a:r>
            <a:r>
              <a:rPr lang="tk-TM" sz="72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=</a:t>
            </a:r>
            <a:r>
              <a:rPr lang="tk-TM" sz="54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tk-TM" sz="72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N</a:t>
            </a:r>
            <a:r>
              <a:rPr lang="tk-TM" sz="40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st</a:t>
            </a:r>
            <a:r>
              <a:rPr lang="tk-TM" sz="72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+N</a:t>
            </a:r>
            <a:r>
              <a:rPr lang="tk-TM" sz="40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din</a:t>
            </a:r>
            <a:r>
              <a:rPr lang="en-US" sz="54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endParaRPr lang="ru-RU" sz="5400" b="1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992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15200" y="0"/>
            <a:ext cx="4876800" cy="6858000"/>
          </a:xfrm>
        </p:spPr>
        <p:txBody>
          <a:bodyPr/>
          <a:lstStyle/>
          <a:p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Göteriji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mehanizmiň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hereketlendirijisiniň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hasaplamasynyň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shemasy</a:t>
            </a:r>
            <a:r>
              <a:rPr lang="tk-TM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a -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umumy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; </a:t>
            </a:r>
            <a:r>
              <a:rPr lang="tk-TM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/>
            </a:r>
            <a:br>
              <a:rPr lang="tk-TM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</a:b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b -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tizligiň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üýtgemesi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; </a:t>
            </a:r>
            <a:r>
              <a:rPr lang="tk-TM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/>
            </a:r>
            <a:br>
              <a:rPr lang="tk-TM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</a:b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ç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-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momentiň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we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tizlenmäniň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üýtgemesi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555" t="1892" r="2202" b="2130"/>
          <a:stretch/>
        </p:blipFill>
        <p:spPr>
          <a:xfrm>
            <a:off x="1" y="105508"/>
            <a:ext cx="7315200" cy="6646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02196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1999" cy="6858000"/>
          </a:xfrm>
        </p:spPr>
        <p:txBody>
          <a:bodyPr>
            <a:normAutofit/>
          </a:bodyPr>
          <a:lstStyle/>
          <a:p>
            <a:r>
              <a:rPr lang="tk-TM" sz="5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T</a:t>
            </a:r>
            <a:r>
              <a:rPr lang="en-US" sz="5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anapyň</a:t>
            </a:r>
            <a:r>
              <a:rPr lang="en-US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barabana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saralýan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şahalarynyň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çekilmesi</a:t>
            </a:r>
            <a:r>
              <a:rPr lang="tk-TM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  <a:br>
              <a:rPr lang="tk-TM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                  </a:t>
            </a:r>
            <a:r>
              <a:rPr lang="tk-TM" sz="72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S</a:t>
            </a:r>
            <a:r>
              <a:rPr lang="tk-TM" sz="40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t</a:t>
            </a:r>
            <a:r>
              <a:rPr lang="tk-TM" sz="72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=</a:t>
            </a:r>
            <a:r>
              <a:rPr lang="en-US" sz="72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7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Q+q</a:t>
            </a:r>
            <a:r>
              <a:rPr lang="en-US" sz="72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/m</a:t>
            </a:r>
            <a:r>
              <a:rPr lang="hy-AM" sz="72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ղ</a:t>
            </a:r>
            <a:r>
              <a:rPr lang="en-US" sz="4000" b="1" i="1" dirty="0">
                <a:solidFill>
                  <a:srgbClr val="0070C0"/>
                </a:solidFill>
                <a:latin typeface="Times New Roman" panose="02020603050405020304" pitchFamily="18" charset="0"/>
              </a:rPr>
              <a:t>p</a:t>
            </a:r>
            <a:r>
              <a:rPr lang="en-US" sz="72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br>
              <a:rPr lang="en-US" sz="72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</a:br>
            <a:r>
              <a:rPr lang="en-US" sz="54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Hereketlendiriji</a:t>
            </a:r>
            <a:r>
              <a:rPr lang="en-US" sz="54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tarapyndan</a:t>
            </a:r>
            <a:r>
              <a:rPr lang="en-US" sz="54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gazanylýan</a:t>
            </a:r>
            <a:r>
              <a:rPr lang="en-US" sz="54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we </a:t>
            </a:r>
            <a:r>
              <a:rPr lang="en-US" sz="54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barabanyň</a:t>
            </a:r>
            <a:r>
              <a:rPr lang="en-US" sz="54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walyna</a:t>
            </a:r>
            <a:r>
              <a:rPr lang="en-US" sz="54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bu</a:t>
            </a:r>
            <a:r>
              <a:rPr lang="en-US" sz="54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güýçlenme</a:t>
            </a:r>
            <a:r>
              <a:rPr lang="en-US" sz="54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bilen</a:t>
            </a:r>
            <a:r>
              <a:rPr lang="en-US" sz="54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döreýän</a:t>
            </a:r>
            <a:r>
              <a:rPr lang="en-US" sz="54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aýlaw</a:t>
            </a:r>
            <a:r>
              <a:rPr lang="en-US" sz="54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momenti</a:t>
            </a:r>
            <a:r>
              <a:rPr lang="en-US" sz="54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  <a:br>
              <a:rPr lang="en-US" sz="54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sz="66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M</a:t>
            </a:r>
            <a:r>
              <a:rPr lang="en-US" sz="40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3</a:t>
            </a:r>
            <a:r>
              <a:rPr lang="en-US" sz="66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=</a:t>
            </a:r>
            <a:r>
              <a:rPr lang="en-US" sz="66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S</a:t>
            </a:r>
            <a:r>
              <a:rPr lang="en-US" sz="40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t</a:t>
            </a:r>
            <a:r>
              <a:rPr lang="en-US" sz="66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D</a:t>
            </a:r>
            <a:r>
              <a:rPr lang="en-US" sz="66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/</a:t>
            </a:r>
            <a:r>
              <a:rPr lang="en-US" sz="72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2</a:t>
            </a:r>
            <a:r>
              <a:rPr lang="hy-AM" sz="72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ղ</a:t>
            </a:r>
            <a:r>
              <a:rPr lang="en-US" sz="36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bl</a:t>
            </a:r>
            <a:r>
              <a:rPr lang="en-US" sz="66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=(</a:t>
            </a:r>
            <a:r>
              <a:rPr lang="en-US" sz="66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Q+q</a:t>
            </a:r>
            <a:r>
              <a:rPr lang="en-US" sz="66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)D/2m</a:t>
            </a:r>
            <a:r>
              <a:rPr lang="hy-AM" sz="66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ղ</a:t>
            </a:r>
            <a:r>
              <a:rPr lang="en-US" sz="40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p </a:t>
            </a:r>
            <a:r>
              <a:rPr lang="hy-AM" sz="66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ղ</a:t>
            </a:r>
            <a:r>
              <a:rPr lang="en-US" sz="36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bl</a:t>
            </a:r>
            <a:r>
              <a:rPr lang="en-US" sz="6600" b="1" i="1" u="none" strike="noStrike" baseline="0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/>
            </a:r>
            <a:br>
              <a:rPr lang="en-US" sz="6600" b="1" i="1" u="none" strike="noStrike" baseline="0" dirty="0" smtClean="0">
                <a:solidFill>
                  <a:srgbClr val="0070C0"/>
                </a:solidFill>
                <a:latin typeface="Times New Roman" panose="02020603050405020304" pitchFamily="18" charset="0"/>
              </a:rPr>
            </a:br>
            <a:r>
              <a:rPr lang="en-US" sz="54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ru-RU" sz="5400" b="1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16552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58000"/>
          </a:xfrm>
        </p:spPr>
        <p:txBody>
          <a:bodyPr/>
          <a:lstStyle/>
          <a:p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Hereketlendirijiiň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bir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walyna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getirilen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moment:</a:t>
            </a:r>
            <a:b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tk-TM" sz="48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M</a:t>
            </a:r>
            <a:r>
              <a:rPr lang="tk-TM" sz="36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st</a:t>
            </a:r>
            <a:r>
              <a:rPr lang="tk-TM" sz="48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=M</a:t>
            </a:r>
            <a:r>
              <a:rPr lang="tk-TM" sz="36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1</a:t>
            </a:r>
            <a:r>
              <a:rPr lang="tk-TM" sz="48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=(</a:t>
            </a:r>
            <a:r>
              <a:rPr lang="en-US" sz="48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Q+q</a:t>
            </a:r>
            <a:r>
              <a:rPr lang="en-US" sz="48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)D/2m </a:t>
            </a:r>
            <a:r>
              <a:rPr lang="en-US" sz="48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i</a:t>
            </a:r>
            <a:r>
              <a:rPr lang="en-US" sz="48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hy-AM" sz="48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ղ</a:t>
            </a:r>
            <a:r>
              <a:rPr lang="en-US" sz="2800" b="1" i="1" dirty="0">
                <a:solidFill>
                  <a:srgbClr val="0070C0"/>
                </a:solidFill>
                <a:latin typeface="Times New Roman" panose="02020603050405020304" pitchFamily="18" charset="0"/>
              </a:rPr>
              <a:t>p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hy-AM" sz="48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ղ</a:t>
            </a:r>
            <a:r>
              <a:rPr lang="en-US" sz="28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bl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hy-AM" sz="48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ղ</a:t>
            </a:r>
            <a:r>
              <a:rPr lang="en-US" sz="36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red</a:t>
            </a:r>
            <a:r>
              <a:rPr lang="en-US" sz="48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, </a:t>
            </a:r>
            <a:r>
              <a:rPr lang="en-US" sz="48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N·m</a:t>
            </a:r>
            <a:r>
              <a:rPr lang="en-US" sz="4800" b="1" i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(</a:t>
            </a:r>
            <a:r>
              <a:rPr lang="en-US" sz="48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kg·m</a:t>
            </a:r>
            <a:r>
              <a:rPr lang="en-US" sz="4800" b="1" i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)</a:t>
            </a:r>
            <a:br>
              <a:rPr lang="en-US" sz="4800" b="1" i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</a:br>
            <a:r>
              <a:rPr lang="en-US" sz="4800" b="1" i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/>
            </a:r>
            <a:br>
              <a:rPr lang="en-US" sz="4800" b="1" i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</a:br>
            <a:r>
              <a:rPr lang="en-US" sz="4800" b="1" i="1" u="none" strike="noStrike" baseline="0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m</a:t>
            </a:r>
            <a:r>
              <a:rPr lang="en-US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- </a:t>
            </a:r>
            <a:r>
              <a:rPr lang="en-US" sz="48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ýük</a:t>
            </a:r>
            <a:r>
              <a:rPr lang="en-US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8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asylan</a:t>
            </a:r>
            <a:r>
              <a:rPr lang="en-US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8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polispasyň</a:t>
            </a:r>
            <a:r>
              <a:rPr lang="en-US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8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şahalarynyň</a:t>
            </a:r>
            <a:r>
              <a:rPr lang="en-US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8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sany</a:t>
            </a:r>
            <a:r>
              <a:rPr lang="en-US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; </a:t>
            </a:r>
            <a:br>
              <a:rPr lang="en-US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hy-AM" sz="48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ղ</a:t>
            </a:r>
            <a:r>
              <a:rPr lang="en-US" sz="2800" b="1" i="1" dirty="0">
                <a:solidFill>
                  <a:srgbClr val="0070C0"/>
                </a:solidFill>
                <a:latin typeface="Times New Roman" panose="02020603050405020304" pitchFamily="18" charset="0"/>
              </a:rPr>
              <a:t>p</a:t>
            </a:r>
            <a:r>
              <a:rPr lang="en-US" sz="3200" b="1" i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hy-AM" sz="4800" b="1" i="1" dirty="0">
                <a:solidFill>
                  <a:srgbClr val="0070C0"/>
                </a:solidFill>
                <a:latin typeface="Times New Roman" panose="02020603050405020304" pitchFamily="18" charset="0"/>
              </a:rPr>
              <a:t>ղ</a:t>
            </a:r>
            <a:r>
              <a:rPr lang="en-US" sz="2800" b="1" i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bl</a:t>
            </a:r>
            <a:r>
              <a:rPr lang="en-US" sz="3200" b="1" i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hy-AM" sz="4800" b="1" i="1" dirty="0">
                <a:solidFill>
                  <a:srgbClr val="0070C0"/>
                </a:solidFill>
                <a:latin typeface="Times New Roman" panose="02020603050405020304" pitchFamily="18" charset="0"/>
              </a:rPr>
              <a:t>ղ</a:t>
            </a:r>
            <a:r>
              <a:rPr lang="en-US" sz="36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red</a:t>
            </a:r>
            <a:r>
              <a:rPr lang="en-US" sz="4800" b="1" dirty="0" smtClean="0">
                <a:latin typeface="Times New Roman" panose="02020603050405020304" pitchFamily="18" charset="0"/>
              </a:rPr>
              <a:t>-</a:t>
            </a:r>
            <a:r>
              <a:rPr lang="en-US" sz="48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48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polispaslaryň</a:t>
            </a:r>
            <a:r>
              <a:rPr lang="en-US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48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barabanyň</a:t>
            </a:r>
            <a:r>
              <a:rPr lang="en-US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we </a:t>
            </a:r>
            <a:br>
              <a:rPr lang="en-US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sz="4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       </a:t>
            </a:r>
            <a:r>
              <a:rPr lang="en-US" sz="48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reduktoryň</a:t>
            </a:r>
            <a:r>
              <a:rPr lang="en-US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8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peýdaly</a:t>
            </a:r>
            <a:r>
              <a:rPr lang="en-US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8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täsir</a:t>
            </a:r>
            <a:r>
              <a:rPr lang="en-US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8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kofisenti</a:t>
            </a:r>
            <a:r>
              <a:rPr lang="en-US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(P.T.K.); </a:t>
            </a:r>
            <a:br>
              <a:rPr lang="en-US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sz="4800" b="1" i="1" u="none" strike="noStrike" baseline="0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i</a:t>
            </a:r>
            <a:r>
              <a:rPr lang="en-US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- </a:t>
            </a:r>
            <a:r>
              <a:rPr lang="en-US" sz="48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reduktoryň</a:t>
            </a:r>
            <a:r>
              <a:rPr lang="en-US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8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geçirijilik</a:t>
            </a:r>
            <a:r>
              <a:rPr lang="en-US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8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sany</a:t>
            </a:r>
            <a:r>
              <a:rPr lang="en-US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; </a:t>
            </a:r>
            <a:br>
              <a:rPr lang="en-US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sz="4800" b="1" i="1" u="none" strike="noStrike" baseline="0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D</a:t>
            </a:r>
            <a:r>
              <a:rPr lang="en-US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- </a:t>
            </a:r>
            <a:r>
              <a:rPr lang="en-US" sz="48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barabanyň</a:t>
            </a:r>
            <a:r>
              <a:rPr lang="en-US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8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diametri</a:t>
            </a:r>
            <a:r>
              <a:rPr lang="en-US" sz="4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(m)-de.  </a:t>
            </a:r>
            <a:endParaRPr lang="ru-RU" sz="48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222007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70</Words>
  <Application>Microsoft Office PowerPoint</Application>
  <PresentationFormat>Широкоэкранный</PresentationFormat>
  <Paragraphs>10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Тема Office</vt:lpstr>
      <vt:lpstr>Tema 8: Göteriji mehanizmler 1. Kesgitlenilişi we klasifikasiýasy.Umumy      konstruksiýasy  2. Gurluşykda ulanylýan göterijiler.      Kesgitlenilişi we klasifikasiýasy.  3. Bina berkidilýän göterjiler. Erkin      oturdylan göterijiler. Susakly göterjiler.      Netije.</vt:lpstr>
      <vt:lpstr>Lebýotkaly strelaly kranlaryň göteriji mehanizminiň shemasy: a - elektrorewersli; b -friksionly. </vt:lpstr>
      <vt:lpstr>            Bina berkidilýän göterijiler.</vt:lpstr>
      <vt:lpstr>                    Erkin oturdylan göterijiler  a- konstruksiýasy; b- kinimatiki shemasy; ç- güýçleriň   shemasy.</vt:lpstr>
      <vt:lpstr>                     Susakly göterijiler  a- umumy konstruksiýasy; b- kinimatiki shemasy; ç- susak; g- güýçleriň shemasy.</vt:lpstr>
      <vt:lpstr>Ýüküň göterilmesi, üçin gerek bolan umumy kuwwatlylyk:                   Ndw= Nst+Ndin </vt:lpstr>
      <vt:lpstr>Göteriji mehanizmiň hereketlendirijisiniň hasaplamasynyň shemasy:  a - umumy;  b - tizligiň üýtgemesi;  ç - momentiň we tizlenmäniň üýtgemesi. </vt:lpstr>
      <vt:lpstr>Tanapyň barabana saralýan şahalarynyň çekilmesi:                     St= Q+q/mղp  Hereketlendiriji tarapyndan gazanylýan we barabanyň walyna bu güýçlenme bilen döreýän aýlaw momenti: M3=StD/2ղbl=(Q+q)D/2mղp ղbl  </vt:lpstr>
      <vt:lpstr>Hereketlendirijiiň bir walyna getirilen moment:  Mst=M1=(Q+q)D/2m i ղp ղbl ղred , N·m(kg·m)  m- ýük asylan polispasyň şahalarynyň sany;  ղp ղbl ղred- polispaslaryň, barabanyň we            reduktoryň peýdaly täsir kofisenti (P.T.K.);  i- reduktoryň geçirijilik sany;  D- barabanyň diametri(m)-de.  </vt:lpstr>
      <vt:lpstr>Ýük göterilende bad alyşyň umumy aýlaw momenti:                          Mb.a=Mst+Mdin Mdin- işe goýberilende dinamiki garşylygyň           öňüni almaklyk üçin gerekli bolan aýlaw           momenti.                              Mdin=Maýl.i+Möh Maýl.i we Möh- aýlanmada inersiýa güýjüniň                          massasynyň we ýüküň öňe bolan                         hereketinde inersiýa güýjüniň öňüni                              almaklyk üçin aýlaw momenti.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8: Göteriji mehanizmler 1. Kesgitlenilişi we klasifikasiýasy.Umumy      konstruksiýasy  2. Gurluşykda ulanylýan göterijiler.      Kesgitlenilişi we klasifikasiýasy.  3. Bina berkidilýän göterjiler. Erkin      oturdylan göterijiler. Susakly göterjiler.      Netije.</dc:title>
  <dc:creator>Lenovo</dc:creator>
  <cp:lastModifiedBy>Lenovo</cp:lastModifiedBy>
  <cp:revision>16</cp:revision>
  <dcterms:created xsi:type="dcterms:W3CDTF">2020-12-30T06:26:43Z</dcterms:created>
  <dcterms:modified xsi:type="dcterms:W3CDTF">2020-12-30T08:32:19Z</dcterms:modified>
</cp:coreProperties>
</file>