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6A273-E4B8-4EED-8254-CA30A80DEAB1}" type="datetimeFigureOut">
              <a:rPr lang="ru-RU" smtClean="0"/>
              <a:t>10.05.2019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2C8F37-6A86-4E37-A447-9771E377A08A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6A273-E4B8-4EED-8254-CA30A80DEAB1}" type="datetimeFigureOut">
              <a:rPr lang="ru-RU" smtClean="0"/>
              <a:t>10.05.2019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C8F37-6A86-4E37-A447-9771E377A0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6A273-E4B8-4EED-8254-CA30A80DEAB1}" type="datetimeFigureOut">
              <a:rPr lang="ru-RU" smtClean="0"/>
              <a:t>10.05.2019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C8F37-6A86-4E37-A447-9771E377A0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6A273-E4B8-4EED-8254-CA30A80DEAB1}" type="datetimeFigureOut">
              <a:rPr lang="ru-RU" smtClean="0"/>
              <a:t>10.05.2019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C8F37-6A86-4E37-A447-9771E377A0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6A273-E4B8-4EED-8254-CA30A80DEAB1}" type="datetimeFigureOut">
              <a:rPr lang="ru-RU" smtClean="0"/>
              <a:t>10.05.2019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C8F37-6A86-4E37-A447-9771E377A08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6A273-E4B8-4EED-8254-CA30A80DEAB1}" type="datetimeFigureOut">
              <a:rPr lang="ru-RU" smtClean="0"/>
              <a:t>10.05.2019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C8F37-6A86-4E37-A447-9771E377A08A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6A273-E4B8-4EED-8254-CA30A80DEAB1}" type="datetimeFigureOut">
              <a:rPr lang="ru-RU" smtClean="0"/>
              <a:t>10.05.2019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C8F37-6A86-4E37-A447-9771E377A08A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6A273-E4B8-4EED-8254-CA30A80DEAB1}" type="datetimeFigureOut">
              <a:rPr lang="ru-RU" smtClean="0"/>
              <a:t>10.05.2019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C8F37-6A86-4E37-A447-9771E377A0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6A273-E4B8-4EED-8254-CA30A80DEAB1}" type="datetimeFigureOut">
              <a:rPr lang="ru-RU" smtClean="0"/>
              <a:t>10.05.2019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C8F37-6A86-4E37-A447-9771E377A0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6A273-E4B8-4EED-8254-CA30A80DEAB1}" type="datetimeFigureOut">
              <a:rPr lang="ru-RU" smtClean="0"/>
              <a:t>10.05.2019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C8F37-6A86-4E37-A447-9771E377A0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6A273-E4B8-4EED-8254-CA30A80DEAB1}" type="datetimeFigureOut">
              <a:rPr lang="ru-RU" smtClean="0"/>
              <a:t>10.05.2019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C8F37-6A86-4E37-A447-9771E377A0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48B6A273-E4B8-4EED-8254-CA30A80DEAB1}" type="datetimeFigureOut">
              <a:rPr lang="ru-RU" smtClean="0"/>
              <a:t>10.05.2019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AD2C8F37-6A86-4E37-A447-9771E377A08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700808"/>
            <a:ext cx="8964488" cy="4267200"/>
          </a:xfrm>
        </p:spPr>
        <p:txBody>
          <a:bodyPr/>
          <a:lstStyle/>
          <a:p>
            <a:r>
              <a:rPr lang="tk-TM" sz="5400" b="1" u="sng" dirty="0" smtClean="0"/>
              <a:t>Tema: </a:t>
            </a:r>
            <a:r>
              <a:rPr lang="cs-CZ" sz="5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Ammar </a:t>
            </a:r>
            <a:r>
              <a:rPr lang="cs-CZ" sz="5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logistikasy</a:t>
            </a:r>
            <a:r>
              <a:rPr lang="ru-RU" sz="4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4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291551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387424"/>
            <a:ext cx="8229600" cy="198884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cs-CZ" sz="3200" b="1" dirty="0">
                <a:solidFill>
                  <a:srgbClr val="002060"/>
                </a:solidFill>
                <a:effectLst/>
              </a:rPr>
              <a:t>Paýlama ulgamynyň ammarlaryna </a:t>
            </a:r>
            <a:r>
              <a:rPr lang="ru-RU" sz="3200" b="1" dirty="0">
                <a:solidFill>
                  <a:srgbClr val="002060"/>
                </a:solidFill>
                <a:effectLst/>
              </a:rPr>
              <a:t/>
            </a:r>
            <a:br>
              <a:rPr lang="ru-RU" sz="3200" b="1" dirty="0">
                <a:solidFill>
                  <a:srgbClr val="002060"/>
                </a:solidFill>
                <a:effectLst/>
              </a:rPr>
            </a:br>
            <a:r>
              <a:rPr lang="cs-CZ" sz="3200" b="1" dirty="0">
                <a:solidFill>
                  <a:srgbClr val="002060"/>
                </a:solidFill>
                <a:effectLst/>
              </a:rPr>
              <a:t>haryt getirilendäki harajatlar</a:t>
            </a:r>
            <a:r>
              <a:rPr lang="ru-RU" sz="3200" dirty="0">
                <a:effectLst/>
              </a:rPr>
              <a:t/>
            </a:r>
            <a:br>
              <a:rPr lang="ru-RU" sz="3200" dirty="0">
                <a:effectLst/>
              </a:rPr>
            </a:br>
            <a:endParaRPr lang="ru-RU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268760"/>
            <a:ext cx="8568952" cy="5184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626658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77281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cs-CZ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Harytlar ammarlardan sarp</a:t>
            </a: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edijilere getirilendäki harajatlar</a:t>
            </a: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268760"/>
            <a:ext cx="8712968" cy="54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04347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/>
          <a:lstStyle/>
          <a:p>
            <a:r>
              <a:rPr lang="cs-CZ" sz="4400" b="1" dirty="0">
                <a:solidFill>
                  <a:srgbClr val="00B050"/>
                </a:solidFill>
                <a:effectLst/>
              </a:rPr>
              <a:t>Jemi harajatlar</a:t>
            </a:r>
            <a:endParaRPr lang="ru-RU" sz="4400" dirty="0">
              <a:solidFill>
                <a:srgbClr val="00B05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24744"/>
            <a:ext cx="8424936" cy="5544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349371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/>
          <a:lstStyle/>
          <a:p>
            <a:r>
              <a:rPr lang="cs-CZ" sz="4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Ätiýaçlyklar üçin harajatlar</a:t>
            </a:r>
            <a:endParaRPr lang="ru-RU" sz="44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052736"/>
            <a:ext cx="8568952" cy="5688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814863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75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tk-TM" sz="3600" b="1" dirty="0" smtClean="0">
                <a:solidFill>
                  <a:srgbClr val="00B050"/>
                </a:solidFill>
                <a:effectLst/>
              </a:rPr>
              <a:t>A</a:t>
            </a:r>
            <a:r>
              <a:rPr lang="cs-CZ" sz="3600" b="1" dirty="0" smtClean="0">
                <a:solidFill>
                  <a:srgbClr val="00B050"/>
                </a:solidFill>
                <a:effectLst/>
              </a:rPr>
              <a:t>mmarda </a:t>
            </a:r>
            <a:r>
              <a:rPr lang="cs-CZ" sz="3600" b="1" dirty="0">
                <a:solidFill>
                  <a:srgbClr val="00B050"/>
                </a:solidFill>
                <a:effectLst/>
              </a:rPr>
              <a:t>logistika </a:t>
            </a:r>
            <a:r>
              <a:rPr lang="ru-RU" sz="3600" b="1" dirty="0" err="1">
                <a:solidFill>
                  <a:srgbClr val="00B050"/>
                </a:solidFill>
                <a:effectLst/>
              </a:rPr>
              <a:t>işi</a:t>
            </a:r>
            <a:r>
              <a:rPr lang="ru-RU" sz="3600" b="1" dirty="0">
                <a:solidFill>
                  <a:srgbClr val="00B050"/>
                </a:solidFill>
                <a:effectLst/>
              </a:rPr>
              <a:t> </a:t>
            </a:r>
            <a:r>
              <a:rPr lang="cs-CZ" sz="3600" b="1" dirty="0">
                <a:solidFill>
                  <a:srgbClr val="00B050"/>
                </a:solidFill>
                <a:effectLst/>
              </a:rPr>
              <a:t>tehnologik </a:t>
            </a:r>
            <a:r>
              <a:rPr lang="ru-RU" sz="3600" b="1" dirty="0" err="1">
                <a:solidFill>
                  <a:srgbClr val="00B050"/>
                </a:solidFill>
                <a:effectLst/>
              </a:rPr>
              <a:t>iş</a:t>
            </a:r>
            <a:r>
              <a:rPr lang="cs-CZ" sz="3600" b="1" dirty="0">
                <a:solidFill>
                  <a:srgbClr val="00B050"/>
                </a:solidFill>
                <a:effectLst/>
              </a:rPr>
              <a:t>den has giňdir </a:t>
            </a:r>
            <a:endParaRPr lang="ru-RU" sz="3600" b="1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661248"/>
          </a:xfrm>
        </p:spPr>
        <p:txBody>
          <a:bodyPr>
            <a:noAutofit/>
          </a:bodyPr>
          <a:lstStyle/>
          <a:p>
            <a:r>
              <a:rPr lang="cs-CZ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ätiýaçlyklar </a:t>
            </a:r>
            <a:r>
              <a:rPr lang="cs-CZ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bilen üpjünçilik</a:t>
            </a:r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r>
              <a:rPr lang="cs-CZ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harytlaryň </a:t>
            </a:r>
            <a:r>
              <a:rPr lang="cs-CZ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iberilişine gözegçilik</a:t>
            </a:r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r>
              <a:rPr lang="cs-CZ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ýükleri </a:t>
            </a:r>
            <a:r>
              <a:rPr lang="cs-CZ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düşürmek we kabul etmek</a:t>
            </a:r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r>
              <a:rPr lang="cs-CZ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ýükleri </a:t>
            </a:r>
            <a:r>
              <a:rPr lang="cs-CZ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ammaryň içinde daşamak we gaýtadan ýüklemek</a:t>
            </a:r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r>
              <a:rPr lang="cs-CZ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ýükleri </a:t>
            </a:r>
            <a:r>
              <a:rPr lang="cs-CZ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ammarda ýerleşdirmek we saklamak</a:t>
            </a:r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</a:t>
            </a:r>
            <a:r>
              <a:rPr lang="cs-CZ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müşderileriň </a:t>
            </a:r>
            <a:r>
              <a:rPr lang="cs-CZ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sargytlaryny toplamak we ibermek, sargytlary daşamak we ekspedisiýa etmek;</a:t>
            </a:r>
            <a:endParaRPr lang="ru-RU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cs-CZ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boşan </a:t>
            </a:r>
            <a:r>
              <a:rPr lang="cs-CZ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haryt göterijileri ýygnamak we eltip bermek</a:t>
            </a:r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r>
              <a:rPr lang="cs-CZ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sargytlaryň </a:t>
            </a:r>
            <a:r>
              <a:rPr lang="cs-CZ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ýerine ýetirilişine gözegçilik etmek</a:t>
            </a:r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r>
              <a:rPr lang="cs-CZ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ammara </a:t>
            </a:r>
            <a:r>
              <a:rPr lang="cs-CZ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maglumat taýdan hyzmat etmek</a:t>
            </a:r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r>
              <a:rPr lang="cs-CZ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müşderilere hyzmat etmegi guramak</a:t>
            </a:r>
            <a:endParaRPr lang="ru-RU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762822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105273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cs-CZ" sz="3600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Ammara maglumat taýdan hyzmat etmek</a:t>
            </a:r>
            <a:endParaRPr lang="ru-RU" sz="3600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73325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cs-CZ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gelýän resminamalary işläp geçmek</a:t>
            </a:r>
            <a:r>
              <a:rPr lang="ru-RU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>
              <a:buFont typeface="Wingdings" pitchFamily="2" charset="2"/>
              <a:buChar char="q"/>
            </a:pPr>
            <a:r>
              <a:rPr lang="cs-CZ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üpjün edijileriň sargytlary boýunça teklipler</a:t>
            </a:r>
            <a:r>
              <a:rPr lang="ru-RU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>
              <a:buFont typeface="Wingdings" pitchFamily="2" charset="2"/>
              <a:buChar char="q"/>
            </a:pPr>
            <a:r>
              <a:rPr lang="cs-CZ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üpjün edijileriň sargytlaryny resmileşdirmek</a:t>
            </a:r>
            <a:r>
              <a:rPr lang="ru-RU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>
              <a:buFont typeface="Wingdings" pitchFamily="2" charset="2"/>
              <a:buChar char="q"/>
            </a:pPr>
            <a:r>
              <a:rPr lang="cs-CZ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kabul etmegi we ibermegi dolandyrmak</a:t>
            </a:r>
            <a:r>
              <a:rPr lang="ru-RU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>
              <a:buFont typeface="Wingdings" pitchFamily="2" charset="2"/>
              <a:buChar char="q"/>
            </a:pPr>
            <a:r>
              <a:rPr lang="cs-CZ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ammarda bar bolan önümlere gözegçilik etmek</a:t>
            </a:r>
            <a:r>
              <a:rPr lang="ru-RU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>
              <a:buFont typeface="Wingdings" pitchFamily="2" charset="2"/>
              <a:buChar char="q"/>
            </a:pPr>
            <a:r>
              <a:rPr lang="cs-CZ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sarp edijileriň sargytlaryny kabul etmek</a:t>
            </a:r>
            <a:r>
              <a:rPr lang="ru-RU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>
              <a:buFont typeface="Wingdings" pitchFamily="2" charset="2"/>
              <a:buChar char="q"/>
            </a:pPr>
            <a:r>
              <a:rPr lang="cs-CZ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ibermek üçin resminamalary resmileşdirmek</a:t>
            </a:r>
            <a:r>
              <a:rPr lang="ru-RU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>
              <a:buFont typeface="Wingdings" pitchFamily="2" charset="2"/>
              <a:buChar char="q"/>
            </a:pPr>
            <a:r>
              <a:rPr lang="cs-CZ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dispeçerçilik kömegi, iberilmeli tapgyrlary we eltip bermegiň ugruny amatly saýlap almagy goşmak bilen</a:t>
            </a:r>
            <a:r>
              <a:rPr lang="ru-RU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>
              <a:buFont typeface="Wingdings" pitchFamily="2" charset="2"/>
              <a:buChar char="q"/>
            </a:pPr>
            <a:r>
              <a:rPr lang="cs-CZ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müşderileriň hasaplaryna hyzmat etmek</a:t>
            </a:r>
            <a:r>
              <a:rPr lang="ru-RU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>
              <a:buFont typeface="Wingdings" pitchFamily="2" charset="2"/>
              <a:buChar char="q"/>
            </a:pPr>
            <a:r>
              <a:rPr lang="cs-CZ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operatiw işgärler we ýokar</a:t>
            </a:r>
            <a:r>
              <a:rPr lang="ru-RU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 </a:t>
            </a:r>
            <a:r>
              <a:rPr lang="ru-RU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köpbasgançaklylyk</a:t>
            </a:r>
            <a:r>
              <a:rPr lang="ru-RU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cs-CZ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ierarhiýa</a:t>
            </a:r>
            <a:r>
              <a:rPr lang="ru-RU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cs-CZ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dereje</a:t>
            </a:r>
            <a:r>
              <a:rPr lang="ru-RU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sinde</a:t>
            </a:r>
            <a:r>
              <a:rPr lang="cs-CZ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maglumatlary alyşmak</a:t>
            </a:r>
            <a:r>
              <a:rPr lang="ru-RU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 lvl="0">
              <a:buFont typeface="Wingdings" pitchFamily="2" charset="2"/>
              <a:buChar char="q"/>
            </a:pPr>
            <a:r>
              <a:rPr lang="cs-CZ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dürli statistiki maglumatlar</a:t>
            </a:r>
            <a:r>
              <a:rPr lang="ru-RU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61746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6712"/>
          </a:xfrm>
        </p:spPr>
        <p:txBody>
          <a:bodyPr/>
          <a:lstStyle/>
          <a:p>
            <a:r>
              <a:rPr lang="cs-CZ" sz="4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Kross-doking</a:t>
            </a:r>
            <a:r>
              <a:rPr lang="cs-CZ" dirty="0">
                <a:effectLst/>
              </a:rPr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73325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cs-CZ" sz="3200" b="1" dirty="0">
                <a:solidFill>
                  <a:srgbClr val="FF0000"/>
                </a:solidFill>
              </a:rPr>
              <a:t>Kross-doking</a:t>
            </a:r>
            <a:r>
              <a:rPr lang="cs-CZ" sz="3200" b="1" dirty="0">
                <a:solidFill>
                  <a:srgbClr val="00B050"/>
                </a:solidFill>
              </a:rPr>
              <a:t> (iňlisçe: cross-docking cros – göni we dock – dok, deňiz duralgasy, sepleşik, birleşik diýen sözlerden durýar) – ýükleri ammarda üstaşyr ýa-da bir ugurlaýyn ýerleşdirmek, harytlary we ýükleri kabul etmek we olary uzak möhletli saklanýan zolakda ýerleşdirmezden ammaryň üstünden göni ibermek tehnologiýasy we bu prosesiň özi.</a:t>
            </a:r>
            <a:endParaRPr lang="ru-RU" sz="3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4065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6002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cs-CZ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Kross-doking taslamasyny döretmek üçin şu</a:t>
            </a: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düzüm</a:t>
            </a: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bölekler</a:t>
            </a:r>
            <a:r>
              <a:rPr lang="cs-CZ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zerurdyr:</a:t>
            </a:r>
            <a:r>
              <a:rPr lang="ru-RU" sz="6000" dirty="0">
                <a:effectLst/>
              </a:rPr>
              <a:t/>
            </a:r>
            <a:br>
              <a:rPr lang="ru-RU" sz="6000" dirty="0">
                <a:effectLst/>
              </a:rPr>
            </a:br>
            <a:endParaRPr lang="ru-RU" sz="6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700808"/>
            <a:ext cx="8964488" cy="504056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Estakadanyň</a:t>
            </a:r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ýerini</a:t>
            </a:r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cs-CZ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meýilnamalaşdyrmak we onuň geçirijilik ukyby. </a:t>
            </a:r>
            <a:endParaRPr lang="tk-TM" sz="32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Ø"/>
            </a:pPr>
            <a:r>
              <a:rPr lang="cs-CZ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Meýdançada işleri guramak. </a:t>
            </a:r>
            <a:endParaRPr lang="tk-TM" sz="32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Ø"/>
            </a:pPr>
            <a:r>
              <a:rPr lang="cs-CZ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Ýükleri gaýtadan işlemek üçin enjam. </a:t>
            </a:r>
            <a:endParaRPr lang="tk-TM" sz="32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Ø"/>
            </a:pPr>
            <a:r>
              <a:rPr lang="cs-CZ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Ýokary hünärli işgärler we häzirki zaman goşulyşan maglumat ulgamy.</a:t>
            </a:r>
            <a:endParaRPr lang="ru-RU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Ø"/>
            </a:pPr>
            <a:endParaRPr lang="ru-RU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192652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-603448"/>
            <a:ext cx="8229600" cy="1600200"/>
          </a:xfrm>
        </p:spPr>
        <p:txBody>
          <a:bodyPr/>
          <a:lstStyle/>
          <a:p>
            <a:r>
              <a:rPr lang="tk-TM" sz="4800" b="1" dirty="0" smtClean="0">
                <a:solidFill>
                  <a:srgbClr val="00B050"/>
                </a:solidFill>
              </a:rPr>
              <a:t>Meýilnama:</a:t>
            </a:r>
            <a:endParaRPr lang="ru-RU" sz="4800" b="1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5001419"/>
          </a:xfrm>
        </p:spPr>
        <p:txBody>
          <a:bodyPr>
            <a:normAutofit/>
          </a:bodyPr>
          <a:lstStyle/>
          <a:p>
            <a:pPr>
              <a:buClr>
                <a:srgbClr val="00B050"/>
              </a:buClr>
              <a:buFont typeface="Wingdings" pitchFamily="2" charset="2"/>
              <a:buChar char="q"/>
            </a:pPr>
            <a:r>
              <a:rPr lang="cs-CZ" sz="3200" b="1" dirty="0">
                <a:solidFill>
                  <a:srgbClr val="FFC000"/>
                </a:solidFill>
              </a:rPr>
              <a:t>Ammar logistikasynyň </a:t>
            </a:r>
            <a:r>
              <a:rPr lang="ru-RU" sz="3200" b="1" dirty="0" err="1">
                <a:solidFill>
                  <a:srgbClr val="FFC000"/>
                </a:solidFill>
              </a:rPr>
              <a:t>wezipeleri</a:t>
            </a:r>
            <a:r>
              <a:rPr lang="ru-RU" sz="3200" b="1" dirty="0">
                <a:solidFill>
                  <a:srgbClr val="FFC000"/>
                </a:solidFill>
              </a:rPr>
              <a:t>.</a:t>
            </a:r>
            <a:r>
              <a:rPr lang="cs-CZ" sz="3200" b="1" dirty="0">
                <a:solidFill>
                  <a:srgbClr val="FFC000"/>
                </a:solidFill>
              </a:rPr>
              <a:t> Ammarlaryň görnüşleri </a:t>
            </a:r>
            <a:endParaRPr lang="tk-TM" sz="3200" b="1" dirty="0" smtClean="0">
              <a:solidFill>
                <a:srgbClr val="FFC000"/>
              </a:solidFill>
            </a:endParaRPr>
          </a:p>
          <a:p>
            <a:pPr>
              <a:buClr>
                <a:srgbClr val="00B050"/>
              </a:buClr>
              <a:buFont typeface="Wingdings" pitchFamily="2" charset="2"/>
              <a:buChar char="q"/>
            </a:pPr>
            <a:r>
              <a:rPr lang="ru-RU" sz="3200" b="1" dirty="0">
                <a:solidFill>
                  <a:srgbClr val="FFC000"/>
                </a:solidFill>
              </a:rPr>
              <a:t> </a:t>
            </a:r>
            <a:r>
              <a:rPr lang="cs-CZ" sz="3200" b="1" dirty="0">
                <a:solidFill>
                  <a:srgbClr val="FFC000"/>
                </a:solidFill>
              </a:rPr>
              <a:t>Ammarlar ulgamynda ammarlaryň amatly sanyny </a:t>
            </a:r>
            <a:r>
              <a:rPr lang="cs-CZ" sz="3200" b="1" dirty="0" smtClean="0">
                <a:solidFill>
                  <a:srgbClr val="FFC000"/>
                </a:solidFill>
              </a:rPr>
              <a:t>kesgitlemek</a:t>
            </a:r>
            <a:endParaRPr lang="tk-TM" sz="3200" b="1" dirty="0" smtClean="0">
              <a:solidFill>
                <a:srgbClr val="FFC000"/>
              </a:solidFill>
            </a:endParaRPr>
          </a:p>
          <a:p>
            <a:pPr>
              <a:buClr>
                <a:srgbClr val="00B050"/>
              </a:buClr>
              <a:buFont typeface="Wingdings" pitchFamily="2" charset="2"/>
              <a:buChar char="q"/>
            </a:pPr>
            <a:r>
              <a:rPr lang="cs-CZ" sz="3200" b="1" dirty="0">
                <a:solidFill>
                  <a:srgbClr val="FFC000"/>
                </a:solidFill>
              </a:rPr>
              <a:t>Ammaryň netijeli hereket etmegi </a:t>
            </a:r>
            <a:endParaRPr lang="ru-RU" sz="32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50886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620688"/>
            <a:ext cx="8229600" cy="1484784"/>
          </a:xfrm>
        </p:spPr>
        <p:txBody>
          <a:bodyPr/>
          <a:lstStyle/>
          <a:p>
            <a:r>
              <a:rPr lang="cs-CZ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Ammar ulgamy emele getirilende şu wezipeler çözülmelidir:</a:t>
            </a:r>
            <a:r>
              <a:rPr lang="ru-RU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36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325" y="1700808"/>
            <a:ext cx="9144000" cy="5517232"/>
          </a:xfrm>
        </p:spPr>
        <p:txBody>
          <a:bodyPr/>
          <a:lstStyle/>
          <a:p>
            <a:pPr>
              <a:buClr>
                <a:srgbClr val="002060"/>
              </a:buClr>
              <a:buFont typeface="Wingdings" pitchFamily="2" charset="2"/>
              <a:buChar char="§"/>
            </a:pPr>
            <a:r>
              <a:rPr lang="cs-CZ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müşderileri </a:t>
            </a:r>
            <a:r>
              <a:rPr lang="cs-CZ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bökdençsiz üpjün etmek </a:t>
            </a:r>
            <a:endParaRPr lang="tk-TM" sz="32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Clr>
                <a:srgbClr val="002060"/>
              </a:buClr>
              <a:buFont typeface="Wingdings" pitchFamily="2" charset="2"/>
              <a:buChar char="§"/>
            </a:pPr>
            <a:r>
              <a:rPr lang="cs-CZ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ammar </a:t>
            </a:r>
            <a:r>
              <a:rPr lang="cs-CZ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ulgamyny </a:t>
            </a:r>
            <a:r>
              <a:rPr lang="cs-CZ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ýerleşdirmek</a:t>
            </a:r>
            <a:endParaRPr lang="tk-TM" sz="32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Clr>
                <a:srgbClr val="002060"/>
              </a:buClr>
              <a:buFont typeface="Wingdings" pitchFamily="2" charset="2"/>
              <a:buChar char="§"/>
            </a:pPr>
            <a:r>
              <a:rPr lang="cs-CZ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ammarlaryň </a:t>
            </a:r>
            <a:r>
              <a:rPr lang="cs-CZ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eýeçilik görnüşlerini saýlap almak </a:t>
            </a:r>
            <a:endParaRPr lang="tk-TM" sz="32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Clr>
                <a:srgbClr val="002060"/>
              </a:buClr>
              <a:buFont typeface="Wingdings" pitchFamily="2" charset="2"/>
              <a:buChar char="§"/>
            </a:pPr>
            <a:r>
              <a:rPr lang="cs-CZ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ammarlary </a:t>
            </a:r>
            <a:r>
              <a:rPr lang="cs-CZ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ammar ulgamlaryny üpjün etmegiň görnüşini saýlap almak </a:t>
            </a:r>
            <a:endParaRPr lang="tk-TM" sz="32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2237303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325" y="332656"/>
            <a:ext cx="9144000" cy="5937523"/>
          </a:xfrm>
        </p:spPr>
        <p:txBody>
          <a:bodyPr/>
          <a:lstStyle/>
          <a:p>
            <a:pPr marL="0" indent="0" algn="ctr">
              <a:buNone/>
            </a:pPr>
            <a:r>
              <a:rPr lang="cs-CZ" sz="2800" dirty="0">
                <a:solidFill>
                  <a:srgbClr val="00B0F0"/>
                </a:solidFill>
              </a:rPr>
              <a:t>Logistikada ammarda ýerleşdirmegiň üçünji wezipesi – bu </a:t>
            </a:r>
            <a:r>
              <a:rPr lang="cs-CZ" sz="2800" b="1" dirty="0">
                <a:solidFill>
                  <a:srgbClr val="00B0F0"/>
                </a:solidFill>
              </a:rPr>
              <a:t>ammarda logistika </a:t>
            </a:r>
            <a:r>
              <a:rPr lang="ru-RU" sz="2800" b="1" dirty="0" err="1">
                <a:solidFill>
                  <a:srgbClr val="00B0F0"/>
                </a:solidFill>
              </a:rPr>
              <a:t>iş</a:t>
            </a:r>
            <a:r>
              <a:rPr lang="cs-CZ" sz="2800" b="1" dirty="0">
                <a:solidFill>
                  <a:srgbClr val="00B0F0"/>
                </a:solidFill>
              </a:rPr>
              <a:t>lerini dolandyrmakdyr.</a:t>
            </a:r>
            <a:endParaRPr lang="ru-RU" sz="2800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cs-CZ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 meseläniň çözgüdi:</a:t>
            </a:r>
            <a:endParaRPr lang="ru-RU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v"/>
            </a:pPr>
            <a:r>
              <a:rPr lang="cs-CZ" sz="2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ammarda </a:t>
            </a:r>
            <a:r>
              <a:rPr lang="cs-CZ" sz="2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logistika </a:t>
            </a:r>
            <a:r>
              <a:rPr lang="ru-RU" sz="28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iş</a:t>
            </a:r>
            <a:r>
              <a:rPr lang="cs-CZ" sz="2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lerini dolandyrmagy üpjün etmek;</a:t>
            </a:r>
            <a:endParaRPr lang="ru-RU" sz="28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v"/>
            </a:pPr>
            <a:r>
              <a:rPr lang="cs-CZ" sz="2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önümiň </a:t>
            </a:r>
            <a:r>
              <a:rPr lang="cs-CZ" sz="2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ammaryň üstünden bolup geçýän hereketini üpjün edýän utgaşykly gulluklar </a:t>
            </a:r>
            <a:r>
              <a:rPr lang="cs-CZ" sz="2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bilen </a:t>
            </a:r>
            <a:r>
              <a:rPr lang="cs-CZ" sz="2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işleri utgaşdyrmak;</a:t>
            </a:r>
            <a:endParaRPr lang="ru-RU" sz="28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>
              <a:buFont typeface="Wingdings" pitchFamily="2" charset="2"/>
              <a:buChar char="v"/>
            </a:pPr>
            <a:r>
              <a:rPr lang="cs-CZ" sz="2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ammarda ýükleri gaýtadan işlemek bilen baglydyr.</a:t>
            </a:r>
            <a:endParaRPr lang="ru-RU" sz="28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17738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531440"/>
            <a:ext cx="8229600" cy="1600200"/>
          </a:xfrm>
        </p:spPr>
        <p:txBody>
          <a:bodyPr/>
          <a:lstStyle/>
          <a:p>
            <a:r>
              <a:rPr lang="cs-CZ" sz="4400" b="1" dirty="0">
                <a:solidFill>
                  <a:srgbClr val="7030A0"/>
                </a:solidFill>
                <a:effectLst/>
              </a:rPr>
              <a:t>Ammaryň esasy </a:t>
            </a:r>
            <a:r>
              <a:rPr lang="ru-RU" sz="4400" b="1" dirty="0" err="1">
                <a:solidFill>
                  <a:srgbClr val="7030A0"/>
                </a:solidFill>
                <a:effectLst/>
              </a:rPr>
              <a:t>wezipeleri</a:t>
            </a:r>
            <a:endParaRPr lang="ru-RU" sz="4400" b="1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929411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32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Islege laýyklykda önümçilik assortimentini sarp ediş assortimentine özgertmek </a:t>
            </a:r>
            <a:endParaRPr lang="tk-TM" sz="3200" b="1" dirty="0" smtClean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Ø"/>
            </a:pPr>
            <a:r>
              <a:rPr lang="cs-CZ" sz="32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Ammarda ýerleşdirmek we </a:t>
            </a:r>
            <a:r>
              <a:rPr lang="cs-CZ" sz="32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saklamak</a:t>
            </a:r>
            <a:endParaRPr lang="tk-TM" sz="3200" b="1" dirty="0" smtClean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Ø"/>
            </a:pPr>
            <a:r>
              <a:rPr lang="cs-CZ" sz="32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Ýükleri birleşdirmek </a:t>
            </a:r>
            <a:r>
              <a:rPr lang="cs-CZ" sz="32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daşamak</a:t>
            </a:r>
            <a:endParaRPr lang="tk-TM" sz="3200" b="1" dirty="0" smtClean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Ø"/>
            </a:pPr>
            <a:r>
              <a:rPr lang="cs-CZ" sz="32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Hyzmat etmek</a:t>
            </a:r>
            <a:endParaRPr lang="ru-RU" sz="32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036200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pPr marL="0" indent="0" algn="ctr">
              <a:buNone/>
            </a:pPr>
            <a:r>
              <a:rPr lang="cs-CZ" sz="2800" b="1" dirty="0">
                <a:solidFill>
                  <a:srgbClr val="0070C0"/>
                </a:solidFill>
              </a:rPr>
              <a:t>Ammar şol bir wagtda bu ugurlaryň hem serhedi, </a:t>
            </a:r>
            <a:r>
              <a:rPr lang="ru-RU" sz="2800" b="1" dirty="0" err="1">
                <a:solidFill>
                  <a:srgbClr val="0070C0"/>
                </a:solidFill>
              </a:rPr>
              <a:t>hem</a:t>
            </a:r>
            <a:r>
              <a:rPr lang="ru-RU" sz="2800" b="1" dirty="0">
                <a:solidFill>
                  <a:srgbClr val="0070C0"/>
                </a:solidFill>
              </a:rPr>
              <a:t> </a:t>
            </a:r>
            <a:r>
              <a:rPr lang="cs-CZ" sz="2800" b="1" dirty="0">
                <a:solidFill>
                  <a:srgbClr val="0070C0"/>
                </a:solidFill>
              </a:rPr>
              <a:t>maddy akymlaryň logistika bölümleriniň arasyndaky hereketiniň birleşdiriji</a:t>
            </a:r>
            <a:r>
              <a:rPr lang="ru-RU" sz="2800" b="1" dirty="0">
                <a:solidFill>
                  <a:srgbClr val="0070C0"/>
                </a:solidFill>
              </a:rPr>
              <a:t> </a:t>
            </a:r>
            <a:r>
              <a:rPr lang="ru-RU" sz="2800" b="1" dirty="0" err="1">
                <a:solidFill>
                  <a:srgbClr val="0070C0"/>
                </a:solidFill>
              </a:rPr>
              <a:t>düzüm</a:t>
            </a:r>
            <a:r>
              <a:rPr lang="ru-RU" sz="2800" b="1" dirty="0">
                <a:solidFill>
                  <a:srgbClr val="0070C0"/>
                </a:solidFill>
              </a:rPr>
              <a:t> </a:t>
            </a:r>
            <a:r>
              <a:rPr lang="ru-RU" sz="2800" b="1" dirty="0" err="1">
                <a:solidFill>
                  <a:srgbClr val="0070C0"/>
                </a:solidFill>
              </a:rPr>
              <a:t>bölegi</a:t>
            </a:r>
            <a:r>
              <a:rPr lang="ru-RU" sz="2800" b="1" dirty="0">
                <a:solidFill>
                  <a:srgbClr val="0070C0"/>
                </a:solidFill>
              </a:rPr>
              <a:t> </a:t>
            </a:r>
            <a:r>
              <a:rPr lang="cs-CZ" sz="2800" b="1" dirty="0">
                <a:solidFill>
                  <a:srgbClr val="0070C0"/>
                </a:solidFill>
              </a:rPr>
              <a:t>bolup durýar</a:t>
            </a:r>
            <a:r>
              <a:rPr lang="cs-CZ" sz="2800" b="1" dirty="0" smtClean="0">
                <a:solidFill>
                  <a:srgbClr val="0070C0"/>
                </a:solidFill>
              </a:rPr>
              <a:t>.</a:t>
            </a:r>
            <a:endParaRPr lang="tk-TM" sz="2800" b="1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endParaRPr lang="tk-TM" sz="2800" b="1" dirty="0" smtClean="0">
              <a:solidFill>
                <a:srgbClr val="0070C0"/>
              </a:solidFill>
            </a:endParaRPr>
          </a:p>
          <a:p>
            <a:pPr>
              <a:buClr>
                <a:srgbClr val="002060"/>
              </a:buClr>
            </a:pPr>
            <a:r>
              <a:rPr lang="cs-CZ" sz="3200" b="1" dirty="0">
                <a:solidFill>
                  <a:srgbClr val="FFC000"/>
                </a:solidFill>
              </a:rPr>
              <a:t>Üpjünçilik logistikasynyň ammarlary</a:t>
            </a:r>
            <a:r>
              <a:rPr lang="cs-CZ" sz="3200" dirty="0">
                <a:solidFill>
                  <a:srgbClr val="FFC000"/>
                </a:solidFill>
              </a:rPr>
              <a:t> </a:t>
            </a:r>
            <a:endParaRPr lang="tk-TM" sz="3200" dirty="0" smtClean="0">
              <a:solidFill>
                <a:srgbClr val="FFC000"/>
              </a:solidFill>
            </a:endParaRPr>
          </a:p>
          <a:p>
            <a:pPr>
              <a:buClr>
                <a:srgbClr val="002060"/>
              </a:buClr>
            </a:pPr>
            <a:r>
              <a:rPr lang="cs-CZ" sz="3200" b="1" dirty="0">
                <a:solidFill>
                  <a:srgbClr val="FFC000"/>
                </a:solidFill>
              </a:rPr>
              <a:t>Önümçilik logistikasynyň ammarlary</a:t>
            </a:r>
            <a:r>
              <a:rPr lang="cs-CZ" sz="3200" dirty="0">
                <a:solidFill>
                  <a:srgbClr val="FFC000"/>
                </a:solidFill>
              </a:rPr>
              <a:t> </a:t>
            </a:r>
            <a:endParaRPr lang="tk-TM" sz="3200" dirty="0" smtClean="0">
              <a:solidFill>
                <a:srgbClr val="FFC000"/>
              </a:solidFill>
            </a:endParaRPr>
          </a:p>
          <a:p>
            <a:pPr>
              <a:buClr>
                <a:srgbClr val="002060"/>
              </a:buClr>
            </a:pPr>
            <a:r>
              <a:rPr lang="cs-CZ" sz="3200" b="1" dirty="0">
                <a:solidFill>
                  <a:srgbClr val="FFC000"/>
                </a:solidFill>
              </a:rPr>
              <a:t>Paýlama logistikasynyň ammarlary</a:t>
            </a:r>
            <a:r>
              <a:rPr lang="cs-CZ" sz="3200" dirty="0">
                <a:solidFill>
                  <a:srgbClr val="FFC000"/>
                </a:solidFill>
              </a:rPr>
              <a:t> </a:t>
            </a:r>
            <a:endParaRPr lang="tk-TM" sz="3200" dirty="0" smtClean="0">
              <a:solidFill>
                <a:srgbClr val="FFC000"/>
              </a:solidFill>
            </a:endParaRPr>
          </a:p>
          <a:p>
            <a:pPr>
              <a:buClr>
                <a:srgbClr val="002060"/>
              </a:buClr>
            </a:pPr>
            <a:r>
              <a:rPr lang="cs-CZ" sz="3200" b="1" dirty="0">
                <a:solidFill>
                  <a:srgbClr val="FFC000"/>
                </a:solidFill>
              </a:rPr>
              <a:t>Ulag we ekspeditorçylyk kärhanalarynyň ammarlary</a:t>
            </a:r>
            <a:endParaRPr lang="ru-RU" sz="3200" b="1" dirty="0">
              <a:solidFill>
                <a:srgbClr val="FFC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10489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idx="1"/>
          </p:nvPr>
        </p:nvSpPr>
        <p:spPr>
          <a:xfrm>
            <a:off x="0" y="115888"/>
            <a:ext cx="9144000" cy="6010275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b="1" dirty="0">
                <a:solidFill>
                  <a:srgbClr val="0070C0"/>
                </a:solidFill>
              </a:rPr>
              <a:t>L</a:t>
            </a:r>
            <a:r>
              <a:rPr lang="cs-CZ" sz="2800" b="1" dirty="0">
                <a:solidFill>
                  <a:srgbClr val="0070C0"/>
                </a:solidFill>
              </a:rPr>
              <a:t>ogistika ulgamyna </a:t>
            </a:r>
            <a:r>
              <a:rPr lang="cs-CZ" sz="2800" b="1" dirty="0" smtClean="0">
                <a:solidFill>
                  <a:srgbClr val="0070C0"/>
                </a:solidFill>
              </a:rPr>
              <a:t>gatnaşýanlara</a:t>
            </a:r>
            <a:r>
              <a:rPr lang="tk-TM" sz="2800" b="1" dirty="0" smtClean="0">
                <a:solidFill>
                  <a:srgbClr val="0070C0"/>
                </a:solidFill>
              </a:rPr>
              <a:t>:</a:t>
            </a:r>
            <a:endParaRPr lang="ru-RU" sz="2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tk-TM" sz="2800" b="1" u="sng" dirty="0">
                <a:solidFill>
                  <a:srgbClr val="00B050"/>
                </a:solidFill>
              </a:rPr>
              <a:t>D</a:t>
            </a:r>
            <a:r>
              <a:rPr lang="cs-CZ" sz="2800" b="1" u="sng" dirty="0" smtClean="0">
                <a:solidFill>
                  <a:srgbClr val="00B050"/>
                </a:solidFill>
              </a:rPr>
              <a:t>egişlililigi </a:t>
            </a:r>
            <a:r>
              <a:rPr lang="cs-CZ" sz="2800" b="1" u="sng" dirty="0">
                <a:solidFill>
                  <a:srgbClr val="00B050"/>
                </a:solidFill>
              </a:rPr>
              <a:t>boýunça</a:t>
            </a:r>
            <a:r>
              <a:rPr lang="cs-CZ" sz="2800" b="1" u="sng" dirty="0" smtClean="0">
                <a:solidFill>
                  <a:srgbClr val="00B050"/>
                </a:solidFill>
              </a:rPr>
              <a:t>:</a:t>
            </a:r>
            <a:endParaRPr lang="tk-TM" sz="2800" b="1" u="sng" dirty="0" smtClean="0">
              <a:solidFill>
                <a:srgbClr val="00B050"/>
              </a:solidFill>
            </a:endParaRPr>
          </a:p>
          <a:p>
            <a:r>
              <a:rPr lang="cs-CZ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öndürijileriň ammarlary;</a:t>
            </a:r>
            <a:endParaRPr lang="ru-RU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cs-CZ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söwda araçy kompaniýalaryň </a:t>
            </a:r>
            <a:r>
              <a:rPr lang="cs-CZ" sz="28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ammarlary</a:t>
            </a:r>
            <a:r>
              <a:rPr lang="cs-CZ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  <a:endParaRPr lang="ru-RU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cs-CZ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ulag kompaniýalarynyň ammarlary;</a:t>
            </a:r>
            <a:endParaRPr lang="ru-RU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cs-CZ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täjirçilik ammarlary </a:t>
            </a:r>
            <a:endParaRPr lang="tk-TM" sz="2800" b="1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tk-TM" sz="2800" b="1" u="sng" dirty="0" smtClean="0">
                <a:solidFill>
                  <a:srgbClr val="00B050"/>
                </a:solidFill>
              </a:rPr>
              <a:t>E</a:t>
            </a:r>
            <a:r>
              <a:rPr lang="cs-CZ" sz="2800" b="1" u="sng" dirty="0" smtClean="0">
                <a:solidFill>
                  <a:srgbClr val="00B050"/>
                </a:solidFill>
              </a:rPr>
              <a:t>ýeçilik </a:t>
            </a:r>
            <a:r>
              <a:rPr lang="cs-CZ" sz="2800" b="1" u="sng" dirty="0">
                <a:solidFill>
                  <a:srgbClr val="00B050"/>
                </a:solidFill>
              </a:rPr>
              <a:t>görnüşi boýunça:</a:t>
            </a:r>
            <a:endParaRPr lang="ru-RU" sz="2800" b="1" u="sng" dirty="0">
              <a:solidFill>
                <a:srgbClr val="00B050"/>
              </a:solidFill>
            </a:endParaRPr>
          </a:p>
          <a:p>
            <a:r>
              <a:rPr lang="cs-CZ" sz="28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cs-CZ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öz ammarlary;</a:t>
            </a:r>
            <a:endParaRPr lang="ru-RU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cs-CZ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hususy (täjirçilik) ammarlary;</a:t>
            </a:r>
            <a:endParaRPr lang="ru-RU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cs-CZ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kärendä alnan ammarlar;</a:t>
            </a:r>
            <a:endParaRPr lang="ru-RU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cs-CZ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döwlet ammarlary</a:t>
            </a:r>
            <a:r>
              <a:rPr lang="ru-RU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 marL="0" indent="0">
              <a:buNone/>
            </a:pPr>
            <a:endParaRPr lang="tk-TM" sz="2800" b="1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ru-RU" sz="2800" dirty="0">
              <a:solidFill>
                <a:srgbClr val="0070C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10675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457200" y="260350"/>
            <a:ext cx="8363272" cy="64810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u="sng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Wezipeleýin</a:t>
            </a:r>
            <a:r>
              <a:rPr lang="ru-RU" sz="28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cs-CZ" sz="28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cs-CZ" sz="28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maksady boýunça:</a:t>
            </a:r>
            <a:endParaRPr lang="ru-RU" sz="2800" b="1" u="sng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cs-CZ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paýlama ammarlary;</a:t>
            </a:r>
            <a:endParaRPr lang="ru-RU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cs-CZ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möwsümleýin we uzak möhletli saklanýan ammarlar;</a:t>
            </a:r>
            <a:endParaRPr lang="ru-RU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cs-CZ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ru-RU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</a:t>
            </a:r>
            <a:r>
              <a:rPr lang="cs-CZ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staşyr geçiriji ammarlar (ýük terminallary)</a:t>
            </a:r>
            <a:r>
              <a:rPr lang="ru-RU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r>
              <a:rPr lang="cs-CZ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önümçili</a:t>
            </a:r>
            <a:r>
              <a:rPr lang="ru-RU" sz="28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</a:t>
            </a:r>
            <a:r>
              <a:rPr lang="ru-RU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cs-CZ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üpjün edýän ammarlar</a:t>
            </a:r>
            <a:r>
              <a:rPr lang="ru-RU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 marL="0" indent="0">
              <a:buNone/>
            </a:pPr>
            <a:r>
              <a:rPr lang="ru-RU" sz="28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cs-CZ" sz="28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k-TM" sz="28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cs-CZ" sz="28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ehniki </a:t>
            </a:r>
            <a:r>
              <a:rPr lang="cs-CZ" sz="28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taýdan enjamlaşdyrylyşy boýunça</a:t>
            </a:r>
            <a:r>
              <a:rPr lang="cs-CZ" sz="28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tk-TM" sz="2800" b="1" u="sng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cs-CZ" sz="2800" b="1" dirty="0">
                <a:solidFill>
                  <a:srgbClr val="00B0F0"/>
                </a:solidFill>
              </a:rPr>
              <a:t>– </a:t>
            </a:r>
            <a:r>
              <a:rPr lang="cs-CZ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bölekleýin mehaniz</a:t>
            </a:r>
            <a:r>
              <a:rPr lang="ru-RU" sz="28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asiýalaşdyrylan</a:t>
            </a:r>
            <a:r>
              <a:rPr lang="cs-CZ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cs-CZ" sz="28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ammarlar</a:t>
            </a:r>
            <a:endParaRPr lang="tk-TM" sz="2800" b="1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cs-CZ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bölekleýin mehaniz</a:t>
            </a:r>
            <a:r>
              <a:rPr lang="ru-RU" sz="28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asiýalaşdyrylan</a:t>
            </a:r>
            <a:r>
              <a:rPr lang="cs-CZ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cs-CZ" sz="28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ammarlar</a:t>
            </a:r>
            <a:endParaRPr lang="tk-TM" sz="2800" b="1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cs-CZ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awtomatlaşdyrylan ammarlar </a:t>
            </a:r>
            <a:endParaRPr lang="tk-TM" sz="2800" b="1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cs-CZ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awtomatik ammarlar </a:t>
            </a:r>
            <a:endParaRPr lang="ru-RU" sz="2800" b="1" u="sng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ru-RU" sz="2800" b="1" u="sng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661876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8856984" cy="65527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 </a:t>
            </a:r>
            <a:r>
              <a:rPr lang="tk-TM" sz="28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cs-CZ" sz="28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mmar </a:t>
            </a:r>
            <a:r>
              <a:rPr lang="cs-CZ" sz="28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jaýlarynyň (desgalarynyň) görnüşi boýunça:</a:t>
            </a:r>
            <a:endParaRPr lang="ru-RU" sz="2800" b="1" u="sng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cs-CZ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tehniki taýdan abzallaşdyrylyşy boýunça: açyk meýdançalar, basyrmaly meýdançalar, ýarym ýapyk meýdançalar, ýapyk meýdançalar.</a:t>
            </a:r>
            <a:endParaRPr lang="ru-RU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cs-CZ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gatlar boýunça: köp gatly, bir gatly, beýikligi 6 metre çenli, beýik, 10 metre çenli beýik stellažly, beýikligi üýtgäp durýan ammarlar</a:t>
            </a:r>
            <a:r>
              <a:rPr lang="ru-RU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 marL="0" indent="0">
              <a:buNone/>
            </a:pPr>
            <a:r>
              <a:rPr lang="tk-TM" sz="28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r>
              <a:rPr lang="cs-CZ" sz="28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aşarky </a:t>
            </a:r>
            <a:r>
              <a:rPr lang="cs-CZ" sz="28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ulag baglanyşyklarynyň bardygy boýunça:</a:t>
            </a:r>
            <a:endParaRPr lang="ru-RU" b="1" u="sng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cs-CZ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gämi duralgaly ammarlar;</a:t>
            </a:r>
            <a:endParaRPr lang="ru-RU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cs-CZ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eltiji relsli ýollary bolan ammarlar;</a:t>
            </a:r>
            <a:endParaRPr lang="ru-RU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cs-CZ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eltiji awt</a:t>
            </a:r>
            <a:r>
              <a:rPr lang="ru-RU" sz="28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oulag</a:t>
            </a:r>
            <a:r>
              <a:rPr lang="cs-CZ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ýoly bolan ammarlar.</a:t>
            </a:r>
            <a:endParaRPr lang="ru-RU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15502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92</TotalTime>
  <Words>605</Words>
  <Application>Microsoft Office PowerPoint</Application>
  <PresentationFormat>Экран (4:3)</PresentationFormat>
  <Paragraphs>89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Исполнительная</vt:lpstr>
      <vt:lpstr>Tema: Ammar logistikasy </vt:lpstr>
      <vt:lpstr>Meýilnama:</vt:lpstr>
      <vt:lpstr>Ammar ulgamy emele getirilende şu wezipeler çözülmelidir: </vt:lpstr>
      <vt:lpstr>Презентация PowerPoint</vt:lpstr>
      <vt:lpstr>Ammaryň esasy wezipeleri</vt:lpstr>
      <vt:lpstr>Презентация PowerPoint</vt:lpstr>
      <vt:lpstr>Презентация PowerPoint</vt:lpstr>
      <vt:lpstr>Презентация PowerPoint</vt:lpstr>
      <vt:lpstr>Презентация PowerPoint</vt:lpstr>
      <vt:lpstr>Paýlama ulgamynyň ammarlaryna  haryt getirilendäki harajatlar </vt:lpstr>
      <vt:lpstr>Harytlar ammarlardan sarp edijilere getirilendäki harajatlar </vt:lpstr>
      <vt:lpstr>Jemi harajatlar</vt:lpstr>
      <vt:lpstr>Ätiýaçlyklar üçin harajatlar</vt:lpstr>
      <vt:lpstr>Ammarda logistika işi tehnologik işden has giňdir </vt:lpstr>
      <vt:lpstr>Ammara maglumat taýdan hyzmat etmek</vt:lpstr>
      <vt:lpstr>Kross-doking </vt:lpstr>
      <vt:lpstr>Kross-doking taslamasyny döretmek üçin şu düzüm bölekler zerurdyr: 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Tema: Ammar logistikasy </dc:title>
  <dc:creator>user</dc:creator>
  <cp:lastModifiedBy>user</cp:lastModifiedBy>
  <cp:revision>9</cp:revision>
  <dcterms:created xsi:type="dcterms:W3CDTF">2019-05-10T18:05:39Z</dcterms:created>
  <dcterms:modified xsi:type="dcterms:W3CDTF">2019-05-10T19:38:05Z</dcterms:modified>
</cp:coreProperties>
</file>