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  <p:sldMasterId id="2147483922" r:id="rId2"/>
  </p:sldMasterIdLst>
  <p:notesMasterIdLst>
    <p:notesMasterId r:id="rId18"/>
  </p:notesMasterIdLst>
  <p:sldIdLst>
    <p:sldId id="413" r:id="rId3"/>
    <p:sldId id="410" r:id="rId4"/>
    <p:sldId id="411" r:id="rId5"/>
    <p:sldId id="412" r:id="rId6"/>
    <p:sldId id="328" r:id="rId7"/>
    <p:sldId id="340" r:id="rId8"/>
    <p:sldId id="396" r:id="rId9"/>
    <p:sldId id="404" r:id="rId10"/>
    <p:sldId id="406" r:id="rId11"/>
    <p:sldId id="407" r:id="rId12"/>
    <p:sldId id="397" r:id="rId13"/>
    <p:sldId id="405" r:id="rId14"/>
    <p:sldId id="399" r:id="rId15"/>
    <p:sldId id="409" r:id="rId16"/>
    <p:sldId id="392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FB8B"/>
    <a:srgbClr val="FF0000"/>
    <a:srgbClr val="05C325"/>
    <a:srgbClr val="E7BC07"/>
    <a:srgbClr val="FFFF57"/>
    <a:srgbClr val="FFFF25"/>
    <a:srgbClr val="0FF936"/>
    <a:srgbClr val="F4F43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91" autoAdjust="0"/>
    <p:restoredTop sz="94615" autoAdjust="0"/>
  </p:normalViewPr>
  <p:slideViewPr>
    <p:cSldViewPr>
      <p:cViewPr>
        <p:scale>
          <a:sx n="77" d="100"/>
          <a:sy n="77" d="100"/>
        </p:scale>
        <p:origin x="-78" y="-7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DA19BA95-2C76-475B-8A89-FA9B5556FDE9}" type="datetimeFigureOut">
              <a:rPr lang="ru-RU"/>
              <a:pPr>
                <a:defRPr/>
              </a:pPr>
              <a:t>06.03.2017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CDEE2C0-56AD-4EC8-AD02-DD615AA155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98537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/>
              <a:t>06.03.2017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3A299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93A299">
                  <a:lumMod val="50000"/>
                </a:srgb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8205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/>
              <a:t>06.03.2017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6622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/>
              <a:t>06.03.2017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427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2BE0-945D-443E-98A3-C517ECE2405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8798002"/>
      </p:ext>
    </p:extLst>
  </p:cSld>
  <p:clrMapOvr>
    <a:masterClrMapping/>
  </p:clrMapOvr>
  <p:transition advTm="0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DCE3F4-C36A-4F30-9B1F-54AF6013B64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3852327"/>
      </p:ext>
    </p:extLst>
  </p:cSld>
  <p:clrMapOvr>
    <a:masterClrMapping/>
  </p:clrMapOvr>
  <p:transition advTm="0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B3BC0-7A02-46A7-835C-1E28674E35A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7552168"/>
      </p:ext>
    </p:extLst>
  </p:cSld>
  <p:clrMapOvr>
    <a:masterClrMapping/>
  </p:clrMapOvr>
  <p:transition advTm="0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636EB3-899A-4248-9314-50452454DE8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5521047"/>
      </p:ext>
    </p:extLst>
  </p:cSld>
  <p:clrMapOvr>
    <a:masterClrMapping/>
  </p:clrMapOvr>
  <p:transition advTm="0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E1319-2892-4268-80DE-DC25729D24E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6052243"/>
      </p:ext>
    </p:extLst>
  </p:cSld>
  <p:clrMapOvr>
    <a:masterClrMapping/>
  </p:clrMapOvr>
  <p:transition advTm="0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774C3-1DC6-4E91-8EF3-33718A11B75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9523272"/>
      </p:ext>
    </p:extLst>
  </p:cSld>
  <p:clrMapOvr>
    <a:masterClrMapping/>
  </p:clrMapOvr>
  <p:transition advTm="0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45F67-9239-46BC-9215-095D61A022A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5203366"/>
      </p:ext>
    </p:extLst>
  </p:cSld>
  <p:clrMapOvr>
    <a:masterClrMapping/>
  </p:clrMapOvr>
  <p:transition advTm="0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C4336-62CF-4CD3-8F38-5F363CFCF2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8405834"/>
      </p:ext>
    </p:extLst>
  </p:cSld>
  <p:clrMapOvr>
    <a:masterClrMapping/>
  </p:clrMapOvr>
  <p:transition advTm="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/>
              <a:t>06.03.2017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93368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738FD-F994-47D3-85D4-8CB72AEBE07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4299903"/>
      </p:ext>
    </p:extLst>
  </p:cSld>
  <p:clrMapOvr>
    <a:masterClrMapping/>
  </p:clrMapOvr>
  <p:transition advTm="0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5ED7D-6037-449B-B96C-1BC39097A95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1188254"/>
      </p:ext>
    </p:extLst>
  </p:cSld>
  <p:clrMapOvr>
    <a:masterClrMapping/>
  </p:clrMapOvr>
  <p:transition advTm="0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03885-DE0A-4BA6-A5CD-91C9D26D0D0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3124928"/>
      </p:ext>
    </p:extLst>
  </p:cSld>
  <p:clrMapOvr>
    <a:masterClrMapping/>
  </p:clrMapOvr>
  <p:transition advTm="0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68D3E-2226-448A-928D-2249D63F38C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1128524"/>
      </p:ext>
    </p:extLst>
  </p:cSld>
  <p:clrMapOvr>
    <a:masterClrMapping/>
  </p:clrMapOvr>
  <p:transition advTm="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/>
              <a:t>06.03.2017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304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/>
              <a:t>06.03.2017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4720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/>
              <a:t>06.03.2017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42746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/>
              <a:t>06.03.2017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3009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/>
              <a:t>06.03.2017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3035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/>
              <a:t>06.03.2017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45197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/>
              <a:t>06.03.2017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16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06.03.2017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564B3C"/>
              </a:solid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25C68B6-61C2-468F-89AB-4B9F7531AA68}" type="slidenum">
              <a:rPr lang="ru-RU" smtClean="0">
                <a:solidFill>
                  <a:srgbClr val="564B3C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5804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DC5FF"/>
            </a:gs>
            <a:gs pos="50000">
              <a:srgbClr val="FFEBFA"/>
            </a:gs>
            <a:gs pos="100000">
              <a:srgbClr val="9DC5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i="0"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i="0"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 smtClean="0"/>
            </a:lvl1pPr>
          </a:lstStyle>
          <a:p>
            <a:pPr>
              <a:defRPr/>
            </a:pPr>
            <a:fld id="{FEF10F1C-4A87-46A0-AC5E-305247760E62}" type="slidenum">
              <a:rPr lang="ru-RU">
                <a:solidFill>
                  <a:srgbClr val="000000"/>
                </a:solidFill>
                <a:latin typeface="Times New Roman" pitchFamily="18" charset="0"/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2470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  <p:sldLayoutId id="2147483934" r:id="rId12"/>
  </p:sldLayoutIdLst>
  <p:transition advTm="0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F:\portre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7422" y="500042"/>
            <a:ext cx="3243210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02413084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Номер слайда 5"/>
          <p:cNvSpPr txBox="1">
            <a:spLocks noGrp="1"/>
          </p:cNvSpPr>
          <p:nvPr/>
        </p:nvSpPr>
        <p:spPr bwMode="auto">
          <a:xfrm>
            <a:off x="8172450" y="6248400"/>
            <a:ext cx="514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580057F-C2F3-4F89-AA46-11526E842C04}" type="slidenum">
              <a:rPr lang="ru-RU" sz="1200">
                <a:solidFill>
                  <a:srgbClr val="333333"/>
                </a:solidFill>
                <a:latin typeface="Times New Roman" pitchFamily="18" charset="0"/>
              </a:rPr>
              <a:pPr algn="r"/>
              <a:t>10</a:t>
            </a:fld>
            <a:endParaRPr lang="ru-RU" sz="1200">
              <a:solidFill>
                <a:srgbClr val="333333"/>
              </a:solidFill>
              <a:latin typeface="Times New Roman" pitchFamily="18" charset="0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260906" y="35280"/>
            <a:ext cx="8640960" cy="861774"/>
          </a:xfrm>
          <a:prstGeom prst="rect">
            <a:avLst/>
          </a:prstGeom>
          <a:solidFill>
            <a:srgbClr val="92D050"/>
          </a:solidFill>
          <a:ln w="19050">
            <a:solidFill>
              <a:srgbClr val="00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z-Cyrl-UZ" sz="3200" b="1" dirty="0">
                <a:latin typeface="+mn-lt"/>
              </a:rPr>
              <a:t>Işdäki netijeler üçin höweslendirme </a:t>
            </a:r>
            <a:r>
              <a:rPr lang="tk-TM" sz="1200" dirty="0" smtClean="0">
                <a:latin typeface="+mn-lt"/>
              </a:rPr>
              <a:t> </a:t>
            </a:r>
            <a:endParaRPr lang="ru-RU" sz="1200" dirty="0">
              <a:latin typeface="+mn-lt"/>
            </a:endParaRPr>
          </a:p>
          <a:p>
            <a:pPr algn="ctr"/>
            <a:r>
              <a:rPr lang="ru-RU" dirty="0" smtClean="0">
                <a:latin typeface="+mn-lt"/>
              </a:rPr>
              <a:t> </a:t>
            </a:r>
            <a:endParaRPr lang="ru-RU" dirty="0">
              <a:latin typeface="+mn-lt"/>
            </a:endParaRPr>
          </a:p>
        </p:txBody>
      </p:sp>
      <p:sp>
        <p:nvSpPr>
          <p:cNvPr id="33" name="Rectangle 5"/>
          <p:cNvSpPr>
            <a:spLocks noChangeArrowheads="1"/>
          </p:cNvSpPr>
          <p:nvPr/>
        </p:nvSpPr>
        <p:spPr bwMode="auto">
          <a:xfrm>
            <a:off x="260906" y="1431497"/>
            <a:ext cx="8640960" cy="450622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just"/>
            <a:r>
              <a:rPr lang="uz-Cyrl-UZ" sz="2000" b="1" dirty="0" smtClean="0"/>
              <a:t>      Işgäre </a:t>
            </a:r>
            <a:r>
              <a:rPr lang="uz-Cyrl-UZ" sz="2000" b="1" dirty="0"/>
              <a:t>işde gazanan üstünligi üçin höweslendirme çäreleri ulanylyp bilner. </a:t>
            </a:r>
            <a:endParaRPr lang="uz-Cyrl-UZ" sz="2000" b="1" dirty="0" smtClean="0"/>
          </a:p>
          <a:p>
            <a:pPr algn="just"/>
            <a:r>
              <a:rPr lang="uz-Cyrl-UZ" sz="2000" b="1" dirty="0" smtClean="0"/>
              <a:t>Höweslendirmäniň </a:t>
            </a:r>
            <a:r>
              <a:rPr lang="uz-Cyrl-UZ" sz="2000" b="1" dirty="0"/>
              <a:t>görnüşleri, olary ulanmagyň tertibi, artykmaçlyklaryň we </a:t>
            </a:r>
            <a:endParaRPr lang="uz-Cyrl-UZ" sz="2000" b="1" dirty="0" smtClean="0"/>
          </a:p>
          <a:p>
            <a:pPr algn="just"/>
            <a:r>
              <a:rPr lang="uz-Cyrl-UZ" sz="2000" b="1" dirty="0" smtClean="0"/>
              <a:t>ýeňil-likleriň </a:t>
            </a:r>
            <a:r>
              <a:rPr lang="uz-Cyrl-UZ" sz="2000" b="1" dirty="0"/>
              <a:t>berilmegi Türkmenistanyň </a:t>
            </a:r>
            <a:r>
              <a:rPr lang="uz-Cyrl-UZ" sz="2000" b="1" dirty="0" smtClean="0"/>
              <a:t>kanunçylygyna   </a:t>
            </a:r>
            <a:r>
              <a:rPr lang="uz-Cyrl-UZ" sz="2000" b="1" dirty="0"/>
              <a:t>laýyklykda zähmet </a:t>
            </a:r>
            <a:endParaRPr lang="uz-Cyrl-UZ" sz="2000" b="1" dirty="0" smtClean="0"/>
          </a:p>
          <a:p>
            <a:pPr algn="just"/>
            <a:r>
              <a:rPr lang="uz-Cyrl-UZ" sz="2000" b="1" dirty="0" smtClean="0"/>
              <a:t>düzgün-nyzamy  hakynda </a:t>
            </a:r>
            <a:r>
              <a:rPr lang="uz-Cyrl-UZ" sz="2000" b="1" dirty="0"/>
              <a:t>zähmet </a:t>
            </a:r>
            <a:r>
              <a:rPr lang="uz-Cyrl-UZ" sz="2000" b="1" dirty="0" smtClean="0"/>
              <a:t> ýa-da   köpçülikleýin </a:t>
            </a:r>
            <a:r>
              <a:rPr lang="uz-Cyrl-UZ" sz="2000" b="1" dirty="0"/>
              <a:t>şertnama (ylalaşyk</a:t>
            </a:r>
            <a:r>
              <a:rPr lang="uz-Cyrl-UZ" sz="2000" b="1" dirty="0" smtClean="0"/>
              <a:t>),</a:t>
            </a:r>
          </a:p>
          <a:p>
            <a:pPr algn="just"/>
            <a:r>
              <a:rPr lang="uz-Cyrl-UZ" sz="2000" b="1" dirty="0" smtClean="0"/>
              <a:t> </a:t>
            </a:r>
            <a:r>
              <a:rPr lang="uz-Cyrl-UZ" sz="2000" b="1" dirty="0"/>
              <a:t>tertipnama we düz-günnama bilen kesgitlenýär. </a:t>
            </a:r>
            <a:endParaRPr lang="uz-Cyrl-UZ" sz="2000" b="1" dirty="0" smtClean="0"/>
          </a:p>
          <a:p>
            <a:pPr algn="just"/>
            <a:endParaRPr lang="uz-Cyrl-UZ" sz="2000" b="1" dirty="0" smtClean="0"/>
          </a:p>
          <a:p>
            <a:pPr algn="just"/>
            <a:r>
              <a:rPr lang="ru-RU" dirty="0" smtClean="0"/>
              <a:t>      </a:t>
            </a:r>
            <a:endParaRPr lang="ru-RU" sz="2000" dirty="0" smtClean="0"/>
          </a:p>
          <a:p>
            <a:pPr algn="just"/>
            <a:endParaRPr lang="ru-RU" sz="2000" dirty="0"/>
          </a:p>
        </p:txBody>
      </p:sp>
      <p:sp>
        <p:nvSpPr>
          <p:cNvPr id="12" name="AutoShape 17"/>
          <p:cNvSpPr>
            <a:spLocks noChangeArrowheads="1"/>
          </p:cNvSpPr>
          <p:nvPr/>
        </p:nvSpPr>
        <p:spPr bwMode="auto">
          <a:xfrm>
            <a:off x="4320381" y="881666"/>
            <a:ext cx="503238" cy="549831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4867176"/>
      </p:ext>
    </p:extLst>
  </p:cSld>
  <p:clrMapOvr>
    <a:masterClrMapping/>
  </p:clrMapOvr>
  <p:transition advClick="0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828" y="121949"/>
            <a:ext cx="8075298" cy="1074804"/>
          </a:xfr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6281" y="3677646"/>
            <a:ext cx="3119868" cy="143484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chemeClr val="tx1"/>
                </a:solidFill>
              </a:rPr>
              <a:t>gymmat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bahaly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sowgatlar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bilen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sylaglamak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endParaRPr lang="ru-RU" sz="2400" b="1" dirty="0">
              <a:solidFill>
                <a:schemeClr val="tx1"/>
              </a:solidFill>
            </a:endParaRPr>
          </a:p>
          <a:p>
            <a:pPr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>
                <a:solidFill>
                  <a:schemeClr val="tx1"/>
                </a:solidFill>
              </a:rPr>
              <a:t> </a:t>
            </a:r>
            <a:endParaRPr lang="ru-RU" sz="1400" dirty="0">
              <a:solidFill>
                <a:schemeClr val="tx1"/>
              </a:solidFill>
              <a:ea typeface="Times New Roman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09081" y="3860260"/>
            <a:ext cx="3072080" cy="224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0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67569" y="3894453"/>
            <a:ext cx="24969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endParaRPr lang="ru-RU" sz="1600" b="1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94828" y="2401897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018" y="3677646"/>
            <a:ext cx="33239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6281" y="1767025"/>
            <a:ext cx="3119869" cy="1269743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chemeClr val="tx1"/>
                </a:solidFill>
              </a:rPr>
              <a:t>minnetdarlyk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bildirmek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</a:p>
          <a:p>
            <a:pPr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chemeClr val="tx1"/>
                </a:solidFill>
              </a:rPr>
              <a:t>   </a:t>
            </a:r>
            <a:endParaRPr lang="ru-RU" sz="1400" b="1" dirty="0">
              <a:solidFill>
                <a:schemeClr val="tx1"/>
              </a:solidFill>
              <a:ea typeface="Times New Roman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82417" y="5077390"/>
            <a:ext cx="5288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spc="2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659309" y="3677646"/>
            <a:ext cx="3119871" cy="143484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chemeClr val="tx1"/>
                </a:solidFill>
              </a:rPr>
              <a:t>hormat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haty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bilen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sylaglamak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endParaRPr lang="ru-RU" sz="2400" b="1" dirty="0">
              <a:solidFill>
                <a:schemeClr val="tx1"/>
              </a:solidFill>
            </a:endParaRPr>
          </a:p>
          <a:p>
            <a:pPr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>
                <a:solidFill>
                  <a:schemeClr val="tx1"/>
                </a:solidFill>
              </a:rPr>
              <a:t> </a:t>
            </a:r>
            <a:endParaRPr lang="ru-RU" sz="1400" dirty="0">
              <a:solidFill>
                <a:schemeClr val="tx1"/>
              </a:solidFill>
              <a:ea typeface="Times New Roman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659310" y="1740513"/>
            <a:ext cx="3119870" cy="143484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chemeClr val="tx1"/>
                </a:solidFill>
              </a:rPr>
              <a:t>birwagtla</a:t>
            </a:r>
            <a:r>
              <a:rPr lang="ru-RU" sz="2400" b="1" dirty="0">
                <a:solidFill>
                  <a:schemeClr val="tx1"/>
                </a:solidFill>
              </a:rPr>
              <a:t>ý</a:t>
            </a:r>
            <a:r>
              <a:rPr lang="en-US" sz="2400" b="1" dirty="0" err="1">
                <a:solidFill>
                  <a:schemeClr val="tx1"/>
                </a:solidFill>
              </a:rPr>
              <a:t>yn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ba</a:t>
            </a:r>
            <a:r>
              <a:rPr lang="ru-RU" sz="2400" b="1" dirty="0">
                <a:solidFill>
                  <a:schemeClr val="tx1"/>
                </a:solidFill>
              </a:rPr>
              <a:t>ý</a:t>
            </a:r>
            <a:r>
              <a:rPr lang="en-US" sz="2400" b="1" dirty="0" err="1">
                <a:solidFill>
                  <a:schemeClr val="tx1"/>
                </a:solidFill>
              </a:rPr>
              <a:t>rak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bermek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</a:p>
          <a:p>
            <a:pPr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>
                <a:solidFill>
                  <a:schemeClr val="tx1"/>
                </a:solidFill>
              </a:rPr>
              <a:t> </a:t>
            </a:r>
            <a:endParaRPr lang="ru-RU" sz="1600" b="1" dirty="0">
              <a:solidFill>
                <a:schemeClr val="tx1"/>
              </a:solidFill>
              <a:ea typeface="Times New Roman"/>
              <a:cs typeface="Times New Roman" pitchFamily="18" charset="0"/>
            </a:endParaRPr>
          </a:p>
        </p:txBody>
      </p:sp>
      <p:sp>
        <p:nvSpPr>
          <p:cNvPr id="21" name="AutoShape 17"/>
          <p:cNvSpPr>
            <a:spLocks noChangeArrowheads="1"/>
          </p:cNvSpPr>
          <p:nvPr/>
        </p:nvSpPr>
        <p:spPr bwMode="auto">
          <a:xfrm>
            <a:off x="6904241" y="3175361"/>
            <a:ext cx="503238" cy="549831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AutoShape 17"/>
          <p:cNvSpPr>
            <a:spLocks noChangeArrowheads="1"/>
          </p:cNvSpPr>
          <p:nvPr/>
        </p:nvSpPr>
        <p:spPr bwMode="auto">
          <a:xfrm>
            <a:off x="1554597" y="3036768"/>
            <a:ext cx="503238" cy="640879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AutoShape 17"/>
          <p:cNvSpPr>
            <a:spLocks noChangeArrowheads="1"/>
          </p:cNvSpPr>
          <p:nvPr/>
        </p:nvSpPr>
        <p:spPr bwMode="auto">
          <a:xfrm>
            <a:off x="1554597" y="1190681"/>
            <a:ext cx="503238" cy="549831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AutoShape 17"/>
          <p:cNvSpPr>
            <a:spLocks noChangeArrowheads="1"/>
          </p:cNvSpPr>
          <p:nvPr/>
        </p:nvSpPr>
        <p:spPr bwMode="auto">
          <a:xfrm>
            <a:off x="6878887" y="1190682"/>
            <a:ext cx="503238" cy="549831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49807" y="201099"/>
            <a:ext cx="6295313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latin typeface="Times New Roman"/>
                <a:ea typeface="Calibri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Times New Roman"/>
                <a:ea typeface="Calibri"/>
              </a:rPr>
              <a:t>Z</a:t>
            </a:r>
            <a:r>
              <a:rPr lang="ru-RU" sz="3200" dirty="0">
                <a:solidFill>
                  <a:schemeClr val="bg1"/>
                </a:solidFill>
                <a:latin typeface="Times New Roman"/>
                <a:ea typeface="Calibri"/>
              </a:rPr>
              <a:t>ä</a:t>
            </a:r>
            <a:r>
              <a:rPr lang="en-US" sz="3200" dirty="0" err="1">
                <a:solidFill>
                  <a:schemeClr val="bg1"/>
                </a:solidFill>
                <a:latin typeface="Times New Roman"/>
                <a:ea typeface="Calibri"/>
              </a:rPr>
              <a:t>hmet</a:t>
            </a:r>
            <a:r>
              <a:rPr lang="ru-RU" sz="3200" dirty="0">
                <a:solidFill>
                  <a:schemeClr val="bg1"/>
                </a:solidFill>
                <a:latin typeface="Times New Roman"/>
                <a:ea typeface="Calibri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/>
                <a:ea typeface="Calibri"/>
              </a:rPr>
              <a:t>üç</a:t>
            </a:r>
            <a:r>
              <a:rPr lang="en-US" sz="3200" dirty="0">
                <a:solidFill>
                  <a:schemeClr val="bg1"/>
                </a:solidFill>
                <a:latin typeface="Times New Roman"/>
                <a:ea typeface="Calibri"/>
              </a:rPr>
              <a:t>in h</a:t>
            </a:r>
            <a:r>
              <a:rPr lang="ru-RU" sz="3200" dirty="0">
                <a:solidFill>
                  <a:schemeClr val="bg1"/>
                </a:solidFill>
                <a:latin typeface="Times New Roman"/>
                <a:ea typeface="Calibri"/>
              </a:rPr>
              <a:t>ö</a:t>
            </a:r>
            <a:r>
              <a:rPr lang="en-US" sz="3200" dirty="0" err="1">
                <a:solidFill>
                  <a:schemeClr val="bg1"/>
                </a:solidFill>
                <a:latin typeface="Times New Roman"/>
                <a:ea typeface="Calibri"/>
              </a:rPr>
              <a:t>weslendirme</a:t>
            </a:r>
            <a:r>
              <a:rPr lang="ru-RU" sz="3200" dirty="0">
                <a:solidFill>
                  <a:schemeClr val="bg1"/>
                </a:solidFill>
                <a:latin typeface="Times New Roman"/>
                <a:ea typeface="Calibri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/>
                <a:ea typeface="Calibri"/>
              </a:rPr>
              <a:t>çä</a:t>
            </a:r>
            <a:r>
              <a:rPr lang="en-US" sz="3200" dirty="0" err="1" smtClean="0">
                <a:solidFill>
                  <a:schemeClr val="bg1"/>
                </a:solidFill>
                <a:latin typeface="Times New Roman"/>
                <a:ea typeface="Calibri"/>
              </a:rPr>
              <a:t>releri</a:t>
            </a:r>
            <a:endParaRPr lang="ru-RU" sz="3200" dirty="0" smtClean="0">
              <a:solidFill>
                <a:schemeClr val="bg1"/>
              </a:solidFill>
              <a:latin typeface="Times New Roman"/>
              <a:ea typeface="Calibri"/>
            </a:endParaRPr>
          </a:p>
          <a:p>
            <a:pPr algn="ctr"/>
            <a:r>
              <a:rPr lang="ru-RU" dirty="0">
                <a:solidFill>
                  <a:schemeClr val="bg1"/>
                </a:solidFill>
              </a:rPr>
              <a:t>м</a:t>
            </a:r>
            <a:r>
              <a:rPr lang="ru-RU" dirty="0" smtClean="0">
                <a:solidFill>
                  <a:schemeClr val="bg1"/>
                </a:solidFill>
              </a:rPr>
              <a:t>еры </a:t>
            </a:r>
            <a:r>
              <a:rPr lang="ru-RU" dirty="0">
                <a:solidFill>
                  <a:schemeClr val="bg1"/>
                </a:solidFill>
              </a:rPr>
              <a:t>поощрения за труд </a:t>
            </a:r>
            <a:r>
              <a:rPr lang="en-US" dirty="0" smtClean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163-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njy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madda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5129" y="5372647"/>
            <a:ext cx="87833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n-lt"/>
              </a:rPr>
              <a:t>    </a:t>
            </a:r>
            <a:r>
              <a:rPr lang="en-US" sz="2000" b="1" dirty="0" smtClean="0">
                <a:latin typeface="+mn-lt"/>
              </a:rPr>
              <a:t>K</a:t>
            </a:r>
            <a:r>
              <a:rPr lang="ru-RU" sz="2000" b="1" dirty="0">
                <a:latin typeface="+mn-lt"/>
              </a:rPr>
              <a:t>ö</a:t>
            </a:r>
            <a:r>
              <a:rPr lang="en-US" sz="2000" b="1" dirty="0">
                <a:latin typeface="+mn-lt"/>
              </a:rPr>
              <a:t>p</a:t>
            </a:r>
            <a:r>
              <a:rPr lang="ru-RU" sz="2000" b="1" dirty="0" err="1">
                <a:latin typeface="+mn-lt"/>
              </a:rPr>
              <a:t>çü</a:t>
            </a:r>
            <a:r>
              <a:rPr lang="en-US" sz="2000" b="1" dirty="0" err="1">
                <a:latin typeface="+mn-lt"/>
              </a:rPr>
              <a:t>likle</a:t>
            </a:r>
            <a:r>
              <a:rPr lang="ru-RU" sz="2000" b="1" dirty="0">
                <a:latin typeface="+mn-lt"/>
              </a:rPr>
              <a:t>ý</a:t>
            </a:r>
            <a:r>
              <a:rPr lang="en-US" sz="2000" b="1" dirty="0">
                <a:latin typeface="+mn-lt"/>
              </a:rPr>
              <a:t>in</a:t>
            </a:r>
            <a:r>
              <a:rPr lang="ru-RU" sz="2000" b="1" dirty="0">
                <a:latin typeface="+mn-lt"/>
              </a:rPr>
              <a:t> ş</a:t>
            </a:r>
            <a:r>
              <a:rPr lang="en-US" sz="2000" b="1" dirty="0" err="1">
                <a:latin typeface="+mn-lt"/>
              </a:rPr>
              <a:t>ertnama</a:t>
            </a:r>
            <a:r>
              <a:rPr lang="ru-RU" sz="2000" b="1" dirty="0">
                <a:latin typeface="+mn-lt"/>
              </a:rPr>
              <a:t> (</a:t>
            </a:r>
            <a:r>
              <a:rPr lang="en-US" sz="2000" b="1" dirty="0" err="1">
                <a:latin typeface="+mn-lt"/>
              </a:rPr>
              <a:t>ylala</a:t>
            </a:r>
            <a:r>
              <a:rPr lang="ru-RU" sz="2000" b="1" dirty="0">
                <a:latin typeface="+mn-lt"/>
              </a:rPr>
              <a:t>ş</a:t>
            </a:r>
            <a:r>
              <a:rPr lang="en-US" sz="2000" b="1" dirty="0" err="1">
                <a:latin typeface="+mn-lt"/>
              </a:rPr>
              <a:t>yk</a:t>
            </a:r>
            <a:r>
              <a:rPr lang="ru-RU" sz="2000" b="1" dirty="0">
                <a:latin typeface="+mn-lt"/>
              </a:rPr>
              <a:t>) </a:t>
            </a:r>
            <a:r>
              <a:rPr lang="en-US" sz="2000" b="1" dirty="0" err="1">
                <a:latin typeface="+mn-lt"/>
              </a:rPr>
              <a:t>bilen</a:t>
            </a:r>
            <a:r>
              <a:rPr lang="en-US" sz="2000" b="1" dirty="0">
                <a:latin typeface="+mn-lt"/>
              </a:rPr>
              <a:t> h</a:t>
            </a:r>
            <a:r>
              <a:rPr lang="ru-RU" sz="2000" b="1" dirty="0">
                <a:latin typeface="+mn-lt"/>
              </a:rPr>
              <a:t>ö</a:t>
            </a:r>
            <a:r>
              <a:rPr lang="en-US" sz="2000" b="1" dirty="0" err="1">
                <a:latin typeface="+mn-lt"/>
              </a:rPr>
              <a:t>weslendirmegi</a:t>
            </a:r>
            <a:r>
              <a:rPr lang="ru-RU" sz="2000" b="1" dirty="0">
                <a:latin typeface="+mn-lt"/>
              </a:rPr>
              <a:t>ň </a:t>
            </a:r>
            <a:r>
              <a:rPr lang="en-US" sz="2000" b="1" dirty="0">
                <a:latin typeface="+mn-lt"/>
              </a:rPr>
              <a:t>be</a:t>
            </a:r>
            <a:r>
              <a:rPr lang="ru-RU" sz="2000" b="1" dirty="0">
                <a:latin typeface="+mn-lt"/>
              </a:rPr>
              <a:t>ý</a:t>
            </a:r>
            <a:r>
              <a:rPr lang="en-US" sz="2000" b="1" dirty="0" err="1">
                <a:latin typeface="+mn-lt"/>
              </a:rPr>
              <a:t>leki</a:t>
            </a:r>
            <a:r>
              <a:rPr lang="ru-RU" sz="2000" b="1" dirty="0">
                <a:latin typeface="+mn-lt"/>
              </a:rPr>
              <a:t> </a:t>
            </a:r>
            <a:r>
              <a:rPr lang="ru-RU" sz="2000" b="1" dirty="0" err="1">
                <a:latin typeface="+mn-lt"/>
              </a:rPr>
              <a:t>çä</a:t>
            </a:r>
            <a:r>
              <a:rPr lang="en-US" sz="2000" b="1" dirty="0" err="1">
                <a:latin typeface="+mn-lt"/>
              </a:rPr>
              <a:t>releri</a:t>
            </a:r>
            <a:r>
              <a:rPr lang="en-US" sz="2000" b="1" dirty="0">
                <a:latin typeface="+mn-lt"/>
              </a:rPr>
              <a:t> hem g</a:t>
            </a:r>
            <a:r>
              <a:rPr lang="ru-RU" sz="2000" b="1" dirty="0">
                <a:latin typeface="+mn-lt"/>
              </a:rPr>
              <a:t>ö</a:t>
            </a:r>
            <a:r>
              <a:rPr lang="en-US" sz="2000" b="1" dirty="0">
                <a:latin typeface="+mn-lt"/>
              </a:rPr>
              <a:t>z</a:t>
            </a:r>
            <a:r>
              <a:rPr lang="ru-RU" sz="2000" b="1" dirty="0">
                <a:latin typeface="+mn-lt"/>
              </a:rPr>
              <a:t> </a:t>
            </a:r>
            <a:r>
              <a:rPr lang="ru-RU" sz="2000" b="1" dirty="0" err="1">
                <a:latin typeface="+mn-lt"/>
              </a:rPr>
              <a:t>öňü</a:t>
            </a:r>
            <a:r>
              <a:rPr lang="en-US" sz="2000" b="1" dirty="0" err="1">
                <a:latin typeface="+mn-lt"/>
              </a:rPr>
              <a:t>nde</a:t>
            </a:r>
            <a:r>
              <a:rPr lang="en-US" sz="2000" b="1" dirty="0">
                <a:latin typeface="+mn-lt"/>
              </a:rPr>
              <a:t> </a:t>
            </a:r>
            <a:r>
              <a:rPr lang="en-US" sz="2000" b="1" dirty="0" err="1">
                <a:latin typeface="+mn-lt"/>
              </a:rPr>
              <a:t>tutulyp</a:t>
            </a:r>
            <a:r>
              <a:rPr lang="en-US" sz="2000" b="1" dirty="0">
                <a:latin typeface="+mn-lt"/>
              </a:rPr>
              <a:t> </a:t>
            </a:r>
            <a:r>
              <a:rPr lang="en-US" sz="2000" b="1" dirty="0" err="1">
                <a:latin typeface="+mn-lt"/>
              </a:rPr>
              <a:t>bilner</a:t>
            </a:r>
            <a:r>
              <a:rPr lang="ru-RU" sz="2000" b="1" dirty="0">
                <a:latin typeface="+mn-lt"/>
              </a:rPr>
              <a:t>.</a:t>
            </a:r>
          </a:p>
          <a:p>
            <a:r>
              <a:rPr lang="tk-TM" sz="2000" b="1" dirty="0" smtClean="0">
                <a:latin typeface="+mn-lt"/>
              </a:rPr>
              <a:t> </a:t>
            </a:r>
            <a:endParaRPr lang="ru-RU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8120868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947" y="285543"/>
            <a:ext cx="7832924" cy="952392"/>
          </a:xfr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sq-AL" sz="3200" b="1" dirty="0"/>
              <a:t>Zähmet düzgün-nyzamynyň bozulmagy üçin </a:t>
            </a:r>
            <a:r>
              <a:rPr lang="sq-AL" sz="3200" b="1" dirty="0" smtClean="0"/>
              <a:t>temmiler</a:t>
            </a:r>
            <a:r>
              <a:rPr lang="tk-TM" sz="3200" b="1" dirty="0" smtClean="0"/>
              <a:t> -</a:t>
            </a:r>
            <a:r>
              <a:rPr lang="sq-AL" sz="1800" dirty="0" smtClean="0"/>
              <a:t>164-nji </a:t>
            </a:r>
            <a:r>
              <a:rPr lang="sq-AL" sz="1800" dirty="0"/>
              <a:t>madda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467569" y="1939872"/>
            <a:ext cx="2496918" cy="1056042"/>
          </a:xfrm>
          <a:prstGeom prst="roundRect">
            <a:avLst>
              <a:gd name="adj" fmla="val 42826"/>
            </a:avLst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sq-AL" sz="2400" b="1" dirty="0" smtClean="0">
                <a:solidFill>
                  <a:schemeClr val="tx1"/>
                </a:solidFill>
              </a:rPr>
              <a:t>berk käýinç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tk-TM" sz="1600" b="1" dirty="0" smtClean="0">
                <a:solidFill>
                  <a:schemeClr val="tx1"/>
                </a:solidFill>
              </a:rPr>
              <a:t> 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95732" y="3911196"/>
            <a:ext cx="3072080" cy="224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0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67569" y="3894453"/>
            <a:ext cx="24969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endParaRPr lang="ru-RU" sz="1600" b="1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94828" y="2401897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018" y="3417399"/>
            <a:ext cx="33239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85674" y="1911452"/>
            <a:ext cx="2666360" cy="1056042"/>
          </a:xfrm>
          <a:prstGeom prst="roundRect">
            <a:avLst>
              <a:gd name="adj" fmla="val 36286"/>
            </a:avLst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sq-AL" sz="2400" b="1" dirty="0" smtClean="0">
                <a:solidFill>
                  <a:schemeClr val="tx1"/>
                </a:solidFill>
              </a:rPr>
              <a:t>duýduryş</a:t>
            </a:r>
            <a:r>
              <a:rPr lang="sq-AL" sz="2400" dirty="0" smtClean="0">
                <a:solidFill>
                  <a:schemeClr val="tx1"/>
                </a:solidFill>
              </a:rPr>
              <a:t> </a:t>
            </a:r>
            <a:r>
              <a:rPr lang="tk-TM" sz="2400" dirty="0" smtClean="0">
                <a:solidFill>
                  <a:schemeClr val="tx1"/>
                </a:solidFill>
              </a:rPr>
              <a:t> </a:t>
            </a:r>
            <a:endParaRPr lang="ru-RU" sz="2400" b="1" dirty="0">
              <a:solidFill>
                <a:schemeClr val="tx1"/>
              </a:solidFill>
              <a:ea typeface="Times New Roman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82417" y="5077390"/>
            <a:ext cx="5288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pc="2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594137" y="3817509"/>
            <a:ext cx="3168352" cy="967709"/>
          </a:xfrm>
          <a:prstGeom prst="roundRect">
            <a:avLst>
              <a:gd name="adj" fmla="val 50000"/>
            </a:avLst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sq-AL" sz="2400" b="1" dirty="0">
                <a:solidFill>
                  <a:schemeClr val="tx1"/>
                </a:solidFill>
              </a:rPr>
              <a:t>işden çykarmak </a:t>
            </a:r>
            <a:r>
              <a:rPr lang="sq-AL" b="1" dirty="0" smtClean="0">
                <a:solidFill>
                  <a:schemeClr val="tx1"/>
                </a:solidFill>
              </a:rPr>
              <a:t> </a:t>
            </a:r>
            <a:r>
              <a:rPr lang="tk-TM" sz="2000" dirty="0" smtClean="0">
                <a:solidFill>
                  <a:schemeClr val="tx1"/>
                </a:solidFill>
              </a:rPr>
              <a:t> </a:t>
            </a:r>
            <a:endParaRPr lang="ru-RU" sz="2000" dirty="0">
              <a:solidFill>
                <a:schemeClr val="tx1"/>
              </a:solidFill>
              <a:ea typeface="Times New Roman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400696" y="1911452"/>
            <a:ext cx="2452223" cy="1056042"/>
          </a:xfrm>
          <a:prstGeom prst="roundRect">
            <a:avLst>
              <a:gd name="adj" fmla="val 39556"/>
            </a:avLst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sq-AL" sz="2400" b="1" dirty="0" smtClean="0">
                <a:solidFill>
                  <a:schemeClr val="tx1"/>
                </a:solidFill>
              </a:rPr>
              <a:t>käýinç- </a:t>
            </a:r>
            <a:r>
              <a:rPr lang="tk-TM" sz="2000" dirty="0" smtClean="0">
                <a:solidFill>
                  <a:schemeClr val="tx1"/>
                </a:solidFill>
              </a:rPr>
              <a:t> </a:t>
            </a:r>
            <a:endParaRPr lang="ru-RU" sz="2000" dirty="0">
              <a:solidFill>
                <a:schemeClr val="tx1"/>
              </a:solidFill>
              <a:ea typeface="Times New Roman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2197" y="3749161"/>
            <a:ext cx="4554612" cy="1342473"/>
          </a:xfrm>
          <a:prstGeom prst="roundRect">
            <a:avLst>
              <a:gd name="adj" fmla="val 36838"/>
            </a:avLst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sq-AL" sz="2000" b="1" dirty="0" smtClean="0">
                <a:solidFill>
                  <a:schemeClr val="tx1"/>
                </a:solidFill>
              </a:rPr>
              <a:t>3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</a:rPr>
              <a:t>aýa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çenli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pes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aýlyk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tölenýän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işe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ýa-da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tk-TM" sz="2000" b="1" dirty="0" err="1">
                <a:solidFill>
                  <a:schemeClr val="tx1"/>
                </a:solidFill>
              </a:rPr>
              <a:t>p</a:t>
            </a:r>
            <a:r>
              <a:rPr lang="ru-RU" sz="2000" b="1" dirty="0" err="1" smtClean="0">
                <a:solidFill>
                  <a:schemeClr val="tx1"/>
                </a:solidFill>
              </a:rPr>
              <a:t>es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wezipä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geçirmek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endParaRPr lang="ru-RU" sz="2000" b="1" dirty="0">
              <a:solidFill>
                <a:schemeClr val="tx1"/>
              </a:solidFill>
              <a:ea typeface="Times New Roman"/>
              <a:cs typeface="Times New Roman" pitchFamily="18" charset="0"/>
            </a:endParaRPr>
          </a:p>
        </p:txBody>
      </p:sp>
      <p:sp>
        <p:nvSpPr>
          <p:cNvPr id="26" name="AutoShape 17"/>
          <p:cNvSpPr>
            <a:spLocks noChangeArrowheads="1"/>
          </p:cNvSpPr>
          <p:nvPr/>
        </p:nvSpPr>
        <p:spPr bwMode="auto">
          <a:xfrm>
            <a:off x="4375189" y="1361621"/>
            <a:ext cx="503238" cy="449943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AutoShape 17"/>
          <p:cNvSpPr>
            <a:spLocks noChangeArrowheads="1"/>
          </p:cNvSpPr>
          <p:nvPr/>
        </p:nvSpPr>
        <p:spPr bwMode="auto">
          <a:xfrm>
            <a:off x="3062417" y="1261733"/>
            <a:ext cx="45719" cy="2355722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AutoShape 17"/>
          <p:cNvSpPr>
            <a:spLocks noChangeArrowheads="1"/>
          </p:cNvSpPr>
          <p:nvPr/>
        </p:nvSpPr>
        <p:spPr bwMode="auto">
          <a:xfrm>
            <a:off x="1115616" y="1361621"/>
            <a:ext cx="503238" cy="449943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AutoShape 17"/>
          <p:cNvSpPr>
            <a:spLocks noChangeArrowheads="1"/>
          </p:cNvSpPr>
          <p:nvPr/>
        </p:nvSpPr>
        <p:spPr bwMode="auto">
          <a:xfrm>
            <a:off x="7280153" y="1261733"/>
            <a:ext cx="503238" cy="549831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2" name="AutoShape 17"/>
          <p:cNvSpPr>
            <a:spLocks noChangeArrowheads="1"/>
          </p:cNvSpPr>
          <p:nvPr/>
        </p:nvSpPr>
        <p:spPr bwMode="auto">
          <a:xfrm flipH="1">
            <a:off x="6085225" y="1261733"/>
            <a:ext cx="45719" cy="2487428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077390"/>
            <a:ext cx="90718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k-TM" b="1" dirty="0" smtClean="0"/>
          </a:p>
          <a:p>
            <a:pPr algn="ctr"/>
            <a:r>
              <a:rPr lang="sq-AL" b="1" dirty="0" smtClean="0">
                <a:latin typeface="+mn-lt"/>
              </a:rPr>
              <a:t>Düzgün-nyzam </a:t>
            </a:r>
            <a:r>
              <a:rPr lang="sq-AL" b="1" dirty="0">
                <a:latin typeface="+mn-lt"/>
              </a:rPr>
              <a:t>temmisi bu işgäri işe kabul etmäge (saýlamaga, tassyklamaga we wezipä bellemäge) hukuk berlen edara ýa-da adam tarapyndan ulanylýar</a:t>
            </a:r>
            <a:r>
              <a:rPr lang="sq-AL" b="1" dirty="0" smtClean="0"/>
              <a:t>.</a:t>
            </a:r>
            <a:r>
              <a:rPr lang="ru-RU" dirty="0"/>
              <a:t> </a:t>
            </a:r>
            <a:r>
              <a:rPr lang="tk-TM" sz="1000" dirty="0" smtClean="0">
                <a:latin typeface="+mn-lt"/>
              </a:rPr>
              <a:t> </a:t>
            </a:r>
            <a:endParaRPr lang="ru-RU" sz="1600" dirty="0"/>
          </a:p>
          <a:p>
            <a:r>
              <a:rPr lang="sq-AL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88349978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404664"/>
            <a:ext cx="712879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+mn-lt"/>
              </a:rPr>
              <a:t>D</a:t>
            </a:r>
            <a:r>
              <a:rPr lang="ru-RU" sz="3200" b="1" dirty="0">
                <a:latin typeface="+mn-lt"/>
              </a:rPr>
              <a:t>ü</a:t>
            </a:r>
            <a:r>
              <a:rPr lang="en-US" sz="3200" b="1" dirty="0" err="1">
                <a:latin typeface="+mn-lt"/>
              </a:rPr>
              <a:t>zg</a:t>
            </a:r>
            <a:r>
              <a:rPr lang="ru-RU" sz="3200" b="1" dirty="0">
                <a:latin typeface="+mn-lt"/>
              </a:rPr>
              <a:t>ü</a:t>
            </a:r>
            <a:r>
              <a:rPr lang="en-US" sz="3200" b="1" dirty="0">
                <a:latin typeface="+mn-lt"/>
              </a:rPr>
              <a:t>n</a:t>
            </a:r>
            <a:r>
              <a:rPr lang="ru-RU" sz="3200" b="1" dirty="0">
                <a:latin typeface="+mn-lt"/>
              </a:rPr>
              <a:t>-</a:t>
            </a:r>
            <a:r>
              <a:rPr lang="en-US" sz="3200" b="1" dirty="0" err="1">
                <a:latin typeface="+mn-lt"/>
              </a:rPr>
              <a:t>nyzam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temmisini</a:t>
            </a:r>
            <a:r>
              <a:rPr lang="ru-RU" sz="3200" b="1" dirty="0">
                <a:latin typeface="+mn-lt"/>
              </a:rPr>
              <a:t>ň </a:t>
            </a:r>
            <a:r>
              <a:rPr lang="en-US" sz="3200" b="1" dirty="0">
                <a:latin typeface="+mn-lt"/>
              </a:rPr>
              <a:t>a</a:t>
            </a:r>
            <a:r>
              <a:rPr lang="ru-RU" sz="3200" b="1" dirty="0">
                <a:latin typeface="+mn-lt"/>
              </a:rPr>
              <a:t>ý</a:t>
            </a:r>
            <a:r>
              <a:rPr lang="en-US" sz="3200" b="1" dirty="0" err="1">
                <a:latin typeface="+mn-lt"/>
              </a:rPr>
              <a:t>rylmagy</a:t>
            </a:r>
            <a:endParaRPr lang="ru-RU" sz="3200" dirty="0">
              <a:latin typeface="+mn-lt"/>
            </a:endParaRPr>
          </a:p>
          <a:p>
            <a:pPr algn="ctr"/>
            <a:r>
              <a:rPr lang="tk-TM" dirty="0" smtClean="0">
                <a:latin typeface="+mn-lt"/>
              </a:rPr>
              <a:t> </a:t>
            </a:r>
            <a:endParaRPr lang="ru-RU" dirty="0" smtClean="0">
              <a:latin typeface="+mn-lt"/>
            </a:endParaRPr>
          </a:p>
          <a:p>
            <a:pPr algn="ctr"/>
            <a:endParaRPr lang="ru-RU" dirty="0"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028343"/>
            <a:ext cx="8424936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+mn-lt"/>
              </a:rPr>
              <a:t> </a:t>
            </a:r>
            <a:r>
              <a:rPr lang="ru-RU" sz="2800" b="1" dirty="0" smtClean="0">
                <a:latin typeface="+mn-lt"/>
              </a:rPr>
              <a:t>   </a:t>
            </a:r>
          </a:p>
          <a:p>
            <a:pPr algn="just"/>
            <a:r>
              <a:rPr lang="ru-RU" sz="2800" b="1" dirty="0">
                <a:latin typeface="+mn-lt"/>
              </a:rPr>
              <a:t> </a:t>
            </a:r>
            <a:r>
              <a:rPr lang="ru-RU" sz="2800" b="1" dirty="0" smtClean="0">
                <a:latin typeface="+mn-lt"/>
              </a:rPr>
              <a:t>   </a:t>
            </a:r>
            <a:r>
              <a:rPr lang="uz-Cyrl-UZ" sz="2800" b="1" dirty="0" smtClean="0">
                <a:latin typeface="+mn-lt"/>
              </a:rPr>
              <a:t>Eger </a:t>
            </a:r>
            <a:r>
              <a:rPr lang="uz-Cyrl-UZ" sz="2800" b="1" dirty="0">
                <a:latin typeface="+mn-lt"/>
              </a:rPr>
              <a:t>bir ýylyň</a:t>
            </a:r>
            <a:r>
              <a:rPr lang="uz-Cyrl-UZ" sz="2800" dirty="0">
                <a:latin typeface="+mn-lt"/>
              </a:rPr>
              <a:t> dowamynda işgäre ulanylan düzgün-nyzam temmisinden soň, oňa täze düzgün-nyzam temmisi berilmedik bolsa, onda onuň düzgün-nyzam temmisi ýok hasaplanylýar. Şunda düzgün-nyzam temmisi buýruk, karar çykarylmazdan öz-özünden aýrylýär.</a:t>
            </a:r>
            <a:r>
              <a:rPr lang="uz-Cyrl-UZ" sz="2800" b="1" dirty="0">
                <a:latin typeface="+mn-lt"/>
              </a:rPr>
              <a:t>        </a:t>
            </a:r>
            <a:endParaRPr lang="ru-RU" sz="2800" dirty="0">
              <a:latin typeface="+mn-lt"/>
            </a:endParaRPr>
          </a:p>
          <a:p>
            <a:pPr algn="just"/>
            <a:r>
              <a:rPr lang="ru-RU" sz="2800" b="1" dirty="0">
                <a:latin typeface="+mn-lt"/>
              </a:rPr>
              <a:t>         </a:t>
            </a:r>
            <a:endParaRPr lang="ru-RU" sz="2800" dirty="0">
              <a:latin typeface="+mn-lt"/>
            </a:endParaRPr>
          </a:p>
          <a:p>
            <a:pPr algn="just"/>
            <a:r>
              <a:rPr lang="ru-RU" b="1" dirty="0" smtClean="0">
                <a:latin typeface="+mn-lt"/>
              </a:rPr>
              <a:t> 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6426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596577" y="404664"/>
            <a:ext cx="7704856" cy="919401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9525">
            <a:solidFill>
              <a:srgbClr val="A50021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k-TM" sz="2000" b="1" dirty="0" smtClean="0">
                <a:latin typeface="+mn-lt"/>
              </a:rPr>
              <a:t>      </a:t>
            </a:r>
            <a:r>
              <a:rPr lang="en-US" sz="1600" b="1" dirty="0" smtClean="0">
                <a:latin typeface="+mn-lt"/>
              </a:rPr>
              <a:t>B</a:t>
            </a:r>
            <a:r>
              <a:rPr lang="uz-Cyrl-UZ" sz="1600" b="1" dirty="0">
                <a:latin typeface="+mn-lt"/>
              </a:rPr>
              <a:t>ir ýyl  </a:t>
            </a:r>
            <a:r>
              <a:rPr lang="uz-Cyrl-UZ" sz="1600" b="1" dirty="0" smtClean="0">
                <a:latin typeface="+mn-lt"/>
              </a:rPr>
              <a:t>dolmanka</a:t>
            </a:r>
            <a:r>
              <a:rPr lang="uz-Cyrl-UZ" sz="1600" b="1" dirty="0">
                <a:latin typeface="+mn-lt"/>
              </a:rPr>
              <a:t> işgär </a:t>
            </a:r>
            <a:r>
              <a:rPr lang="uz-Cyrl-UZ" sz="1600" b="1" dirty="0" smtClean="0">
                <a:latin typeface="+mn-lt"/>
              </a:rPr>
              <a:t>täze </a:t>
            </a:r>
            <a:r>
              <a:rPr lang="uz-Cyrl-UZ" sz="1600" b="1" dirty="0">
                <a:latin typeface="+mn-lt"/>
              </a:rPr>
              <a:t>etmiş etmän we özüni ynamly hökmünde görkezen bolsa</a:t>
            </a:r>
            <a:r>
              <a:rPr lang="uz-Cyrl-UZ" sz="1600" b="1" dirty="0" smtClean="0">
                <a:latin typeface="+mn-lt"/>
              </a:rPr>
              <a:t> </a:t>
            </a:r>
            <a:r>
              <a:rPr lang="tk-TM" sz="1600" b="1" dirty="0" smtClean="0">
                <a:latin typeface="+mn-lt"/>
              </a:rPr>
              <a:t>işberiji</a:t>
            </a:r>
            <a:r>
              <a:rPr lang="uz-Cyrl-UZ" sz="1600" b="1" dirty="0" smtClean="0">
                <a:latin typeface="+mn-lt"/>
              </a:rPr>
              <a:t> </a:t>
            </a:r>
            <a:r>
              <a:rPr lang="uz-Cyrl-UZ" sz="1600" b="1" dirty="0">
                <a:latin typeface="+mn-lt"/>
              </a:rPr>
              <a:t>temmini </a:t>
            </a:r>
            <a:r>
              <a:rPr lang="uz-Cyrl-UZ" sz="1600" b="1" dirty="0" smtClean="0">
                <a:latin typeface="+mn-lt"/>
              </a:rPr>
              <a:t>aýyrmaga</a:t>
            </a:r>
            <a:r>
              <a:rPr lang="uz-Cyrl-UZ" sz="1600" b="1" dirty="0"/>
              <a:t> </a:t>
            </a:r>
            <a:r>
              <a:rPr lang="uz-Cyrl-UZ" sz="1600" b="1" dirty="0">
                <a:latin typeface="+mn-lt"/>
              </a:rPr>
              <a:t>h</a:t>
            </a:r>
            <a:r>
              <a:rPr lang="sq-AL" sz="1600" b="1" dirty="0">
                <a:latin typeface="+mn-lt"/>
              </a:rPr>
              <a:t>akly</a:t>
            </a:r>
            <a:r>
              <a:rPr lang="uz-Cyrl-UZ" sz="1600" b="1" dirty="0">
                <a:latin typeface="+mn-lt"/>
              </a:rPr>
              <a:t>dyr </a:t>
            </a:r>
            <a:endParaRPr lang="ru-RU" sz="1600" b="1" dirty="0">
              <a:latin typeface="+mn-lt"/>
            </a:endParaRPr>
          </a:p>
          <a:p>
            <a:r>
              <a:rPr lang="ru-RU" sz="1200" dirty="0" smtClean="0">
                <a:latin typeface="+mn-lt"/>
              </a:rPr>
              <a:t> </a:t>
            </a:r>
            <a:endParaRPr lang="ru-RU" sz="1200" dirty="0">
              <a:effectLst/>
              <a:latin typeface="+mn-lt"/>
              <a:ea typeface="Times New Roman"/>
            </a:endParaRPr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>
            <a:off x="1241609" y="1701714"/>
            <a:ext cx="6361690" cy="0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 sz="2000" i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>
            <a:off x="7603299" y="1701714"/>
            <a:ext cx="18023" cy="1362725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 sz="2000" i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714" name="Text Box 18"/>
          <p:cNvSpPr txBox="1">
            <a:spLocks noChangeArrowheads="1"/>
          </p:cNvSpPr>
          <p:nvPr/>
        </p:nvSpPr>
        <p:spPr bwMode="auto">
          <a:xfrm>
            <a:off x="2272465" y="4725144"/>
            <a:ext cx="4336024" cy="646331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uz-Cyrl-UZ" sz="1800" b="1" i="0" dirty="0"/>
              <a:t>işgäriň ýolbaşçysynyň haýyşy boýunça </a:t>
            </a:r>
            <a:endParaRPr lang="uz-Cyrl-UZ" sz="1800" b="1" i="0" dirty="0" smtClean="0"/>
          </a:p>
          <a:p>
            <a:r>
              <a:rPr lang="uz-Cyrl-UZ" sz="1800" b="1" i="0" dirty="0" smtClean="0"/>
              <a:t> </a:t>
            </a:r>
            <a:r>
              <a:rPr lang="ru-RU" sz="1200" i="0" dirty="0" smtClean="0">
                <a:latin typeface="+mn-lt"/>
              </a:rPr>
              <a:t> </a:t>
            </a:r>
            <a:endParaRPr lang="ru-RU" sz="1200" i="0" dirty="0">
              <a:latin typeface="+mn-lt"/>
            </a:endParaRPr>
          </a:p>
        </p:txBody>
      </p:sp>
      <p:sp>
        <p:nvSpPr>
          <p:cNvPr id="29722" name="Text Box 26"/>
          <p:cNvSpPr txBox="1">
            <a:spLocks noChangeArrowheads="1"/>
          </p:cNvSpPr>
          <p:nvPr/>
        </p:nvSpPr>
        <p:spPr bwMode="auto">
          <a:xfrm>
            <a:off x="152045" y="3041327"/>
            <a:ext cx="2000680" cy="553998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uz-Cyrl-UZ" sz="1800" b="1" i="0" dirty="0"/>
              <a:t>öz </a:t>
            </a:r>
            <a:r>
              <a:rPr lang="sq-AL" sz="1800" b="1" i="0" dirty="0"/>
              <a:t>başlangyjy</a:t>
            </a:r>
            <a:r>
              <a:rPr lang="sq-AL" sz="1800" i="0" dirty="0"/>
              <a:t> </a:t>
            </a:r>
            <a:endParaRPr lang="ru-RU" sz="1800" i="0" dirty="0" smtClean="0"/>
          </a:p>
          <a:p>
            <a:pPr algn="ctr"/>
            <a:r>
              <a:rPr lang="ru-RU" sz="1200" i="0" dirty="0" smtClean="0"/>
              <a:t> </a:t>
            </a:r>
            <a:endParaRPr lang="ru-RU" sz="1200" i="0" dirty="0">
              <a:solidFill>
                <a:srgbClr val="C00000"/>
              </a:solidFill>
            </a:endParaRPr>
          </a:p>
        </p:txBody>
      </p:sp>
      <p:sp>
        <p:nvSpPr>
          <p:cNvPr id="29729" name="Line 33"/>
          <p:cNvSpPr>
            <a:spLocks noChangeShapeType="1"/>
          </p:cNvSpPr>
          <p:nvPr/>
        </p:nvSpPr>
        <p:spPr bwMode="auto">
          <a:xfrm flipV="1">
            <a:off x="1241609" y="1701714"/>
            <a:ext cx="0" cy="1294533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 sz="2000" i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0" name="Line 33"/>
          <p:cNvSpPr>
            <a:spLocks noChangeShapeType="1"/>
          </p:cNvSpPr>
          <p:nvPr/>
        </p:nvSpPr>
        <p:spPr bwMode="auto">
          <a:xfrm flipH="1" flipV="1">
            <a:off x="4491879" y="1528376"/>
            <a:ext cx="1" cy="1491464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 sz="2000" i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6883760" y="3134941"/>
            <a:ext cx="1998476" cy="646331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uz-Cyrl-UZ" sz="1800" b="1" i="0" dirty="0" smtClean="0"/>
              <a:t>   işgäriň haýyşy</a:t>
            </a:r>
            <a:r>
              <a:rPr lang="ru-RU" sz="1800" i="0" dirty="0" smtClean="0"/>
              <a:t> </a:t>
            </a:r>
          </a:p>
          <a:p>
            <a:r>
              <a:rPr lang="ru-RU" sz="1800" i="0" dirty="0" smtClean="0"/>
              <a:t> </a:t>
            </a:r>
            <a:r>
              <a:rPr lang="ru-RU" sz="1200" i="0" dirty="0" smtClean="0"/>
              <a:t> </a:t>
            </a:r>
            <a:endParaRPr lang="ru-RU" sz="1200" i="0" dirty="0"/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 flipH="1">
            <a:off x="4491879" y="4005064"/>
            <a:ext cx="0" cy="720080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 sz="2000" i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2379720" y="3041327"/>
            <a:ext cx="4104456" cy="769441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uz-Cyrl-UZ" sz="1600" b="1" i="0" dirty="0"/>
              <a:t>kärdeşler arkalaşygy </a:t>
            </a:r>
            <a:r>
              <a:rPr lang="sq-AL" sz="1600" b="1" i="0" dirty="0"/>
              <a:t>guram</a:t>
            </a:r>
            <a:r>
              <a:rPr lang="uz-Cyrl-UZ" sz="1600" b="1" i="0" dirty="0"/>
              <a:t>asynyň teklipnamasy ýa-da zähmetkeş</a:t>
            </a:r>
            <a:r>
              <a:rPr lang="sq-AL" sz="1600" b="1" i="0" dirty="0"/>
              <a:t>ler</a:t>
            </a:r>
            <a:r>
              <a:rPr lang="uz-Cyrl-UZ" sz="1600" b="1" i="0" dirty="0"/>
              <a:t> toparynyň </a:t>
            </a:r>
            <a:endParaRPr lang="uz-Cyrl-UZ" sz="1600" b="1" i="0" dirty="0" smtClean="0"/>
          </a:p>
          <a:p>
            <a:pPr algn="ctr"/>
            <a:r>
              <a:rPr lang="ru-RU" sz="1200" i="0" dirty="0" smtClean="0"/>
              <a:t> </a:t>
            </a:r>
            <a:endParaRPr lang="ru-RU" sz="1200" i="0" dirty="0"/>
          </a:p>
        </p:txBody>
      </p:sp>
    </p:spTree>
    <p:extLst>
      <p:ext uri="{BB962C8B-B14F-4D97-AF65-F5344CB8AC3E}">
        <p14:creationId xmlns:p14="http://schemas.microsoft.com/office/powerpoint/2010/main" xmlns="" val="3355969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291" y="360130"/>
            <a:ext cx="8215370" cy="142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620688"/>
            <a:ext cx="8229600" cy="5688632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15000"/>
              </a:lnSpc>
              <a:buClr>
                <a:srgbClr val="0BD0D9"/>
              </a:buClr>
              <a:buNone/>
            </a:pPr>
            <a:r>
              <a:rPr lang="en-US" sz="8800" dirty="0" smtClean="0">
                <a:latin typeface="Times New Roman"/>
                <a:ea typeface="Calibri"/>
              </a:rPr>
              <a:t>      </a:t>
            </a:r>
            <a:endParaRPr lang="ru-RU" sz="4800" dirty="0" smtClean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Clr>
                <a:srgbClr val="0BD0D9"/>
              </a:buClr>
            </a:pPr>
            <a:endParaRPr lang="ru-RU" sz="72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8600" b="1" dirty="0" smtClean="0">
                <a:latin typeface="Times New Roman"/>
                <a:ea typeface="Calibri"/>
                <a:cs typeface="Times New Roman"/>
              </a:rPr>
              <a:t>     </a:t>
            </a:r>
            <a:r>
              <a:rPr lang="tk-TM" sz="86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86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312267"/>
            <a:ext cx="7488832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k-TM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612845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88640"/>
            <a:ext cx="8784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k-TM" sz="2800" dirty="0" smtClean="0">
                <a:latin typeface="Times New Roman"/>
                <a:ea typeface="Times New Roman"/>
              </a:rPr>
              <a:t>     </a:t>
            </a:r>
            <a:r>
              <a:rPr lang="en-US" sz="24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24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869838"/>
            <a:ext cx="8352928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q-AL" sz="3600" b="1" dirty="0">
                <a:latin typeface="Times New Roman"/>
                <a:ea typeface="Calibri"/>
                <a:cs typeface="Times New Roman"/>
              </a:rPr>
              <a:t>Işgär </a:t>
            </a:r>
            <a:r>
              <a:rPr lang="sq-AL" sz="3600" dirty="0">
                <a:latin typeface="Times New Roman"/>
                <a:ea typeface="Calibri"/>
                <a:cs typeface="Times New Roman"/>
              </a:rPr>
              <a:t>is berijiniň emlägini ýitirmegi ýa-da ony zaýalamagy bilen ýetirilen ýa-da şunuň bilen baglanyşykly artykmaç çykdajylary etmek zerurlygy bilen </a:t>
            </a:r>
            <a:r>
              <a:rPr lang="sq-AL" sz="3600" dirty="0" smtClean="0">
                <a:latin typeface="Times New Roman"/>
                <a:ea typeface="Calibri"/>
                <a:cs typeface="Times New Roman"/>
              </a:rPr>
              <a:t>ýüze</a:t>
            </a:r>
            <a:r>
              <a:rPr lang="en-US" sz="36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sq-AL" sz="3600" dirty="0" smtClean="0">
                <a:latin typeface="Times New Roman"/>
                <a:ea typeface="Calibri"/>
                <a:cs typeface="Times New Roman"/>
              </a:rPr>
              <a:t>çykan </a:t>
            </a:r>
            <a:r>
              <a:rPr lang="sq-AL" sz="3600" dirty="0">
                <a:latin typeface="Times New Roman"/>
                <a:ea typeface="Calibri"/>
                <a:cs typeface="Times New Roman"/>
              </a:rPr>
              <a:t>zyýan (zelel) üçin is berijiniň öňünde maddy jogapkärçilik çekýär. </a:t>
            </a:r>
            <a:r>
              <a:rPr lang="tk-TM" sz="3600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3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484771"/>
      </p:ext>
    </p:extLst>
  </p:cSld>
  <p:clrMapOvr>
    <a:masterClrMapping/>
  </p:clrMapOvr>
  <p:transition spd="slow" advClick="0"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GqvXhx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6672"/>
            <a:ext cx="640871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99725092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UNRes20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4307036" cy="4456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4676" y="836712"/>
            <a:ext cx="4160862" cy="416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2319915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20160519_0702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7983960" cy="598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65018909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AutoShape 36"/>
          <p:cNvSpPr>
            <a:spLocks noChangeArrowheads="1"/>
          </p:cNvSpPr>
          <p:nvPr/>
        </p:nvSpPr>
        <p:spPr bwMode="auto">
          <a:xfrm>
            <a:off x="1073002" y="692696"/>
            <a:ext cx="7848600" cy="1175024"/>
          </a:xfrm>
          <a:prstGeom prst="plaque">
            <a:avLst>
              <a:gd name="adj" fmla="val 16667"/>
            </a:avLst>
          </a:prstGeom>
          <a:solidFill>
            <a:srgbClr val="008000"/>
          </a:solidFill>
          <a:ln w="57150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800" dirty="0" smtClean="0">
              <a:solidFill>
                <a:prstClr val="black"/>
              </a:solidFill>
              <a:latin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     </a:t>
            </a:r>
            <a:endParaRPr lang="en-US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/>
            <a:endParaRPr lang="en-US" sz="3200" b="1" i="1" dirty="0" smtClean="0"/>
          </a:p>
          <a:p>
            <a:pPr algn="ctr"/>
            <a:endParaRPr lang="en-US" sz="3200" b="1" i="1" dirty="0"/>
          </a:p>
          <a:p>
            <a:pPr algn="ctr"/>
            <a:r>
              <a:rPr lang="cs-CZ" sz="3200" b="1" i="1" dirty="0" smtClean="0"/>
              <a:t> </a:t>
            </a:r>
            <a:endParaRPr lang="en-US" sz="3200" b="1" i="1" dirty="0" smtClean="0"/>
          </a:p>
          <a:p>
            <a:pPr algn="ctr"/>
            <a:r>
              <a:rPr lang="cs-C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Türkmenistanyň </a:t>
            </a:r>
            <a:r>
              <a:rPr lang="cs-CZ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zähmet  kanunçylygy  </a:t>
            </a:r>
            <a:endParaRPr lang="en-US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cs-C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cs-CZ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düzgün-nyzam jogapkärçiligi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en-US" sz="2800" b="1" i="1" dirty="0">
              <a:solidFill>
                <a:schemeClr val="bg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endParaRPr lang="en-US" sz="3200" b="1" dirty="0" smtClean="0"/>
          </a:p>
          <a:p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. Türkmenistanda işgärleriň düzgün-nyzam jogapkärçiliginiň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    umumy  häsiýetnamasy</a:t>
            </a: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q-AL" sz="2000" b="1" dirty="0">
                <a:latin typeface="Times New Roman" pitchFamily="18" charset="0"/>
                <a:cs typeface="Times New Roman" pitchFamily="18" charset="0"/>
              </a:rPr>
              <a:t>2. Zähmet düzgün-nyzamynyň bozulmagy üçin berilýan temmiler.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q-AL" sz="20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sq-AL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q-AL" sz="2000" b="1" dirty="0">
                <a:latin typeface="Times New Roman" pitchFamily="18" charset="0"/>
                <a:cs typeface="Times New Roman" pitchFamily="18" charset="0"/>
              </a:rPr>
              <a:t>Düzgün-nyzam temmilerini ulanmagyň tertibi</a:t>
            </a:r>
            <a:r>
              <a:rPr lang="sq-AL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3  </a:t>
            </a: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Maddy jogapkärçiligi.  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000" b="1" i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sz="20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r>
              <a:rPr lang="en-US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sz="20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tk-TM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0" name="Oval 37"/>
          <p:cNvSpPr>
            <a:spLocks noChangeArrowheads="1"/>
          </p:cNvSpPr>
          <p:nvPr/>
        </p:nvSpPr>
        <p:spPr bwMode="auto">
          <a:xfrm>
            <a:off x="1050207" y="90377"/>
            <a:ext cx="1440160" cy="475828"/>
          </a:xfrm>
          <a:prstGeom prst="ellipse">
            <a:avLst/>
          </a:prstGeom>
          <a:solidFill>
            <a:srgbClr val="000099"/>
          </a:solidFill>
          <a:ln w="57150">
            <a:solidFill>
              <a:srgbClr val="FFFF66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srgbClr val="FFFF00"/>
                </a:solidFill>
                <a:latin typeface="Times New Roman"/>
              </a:rPr>
              <a:t>10</a:t>
            </a:r>
            <a:r>
              <a:rPr lang="sq-AL" b="1" dirty="0" smtClean="0">
                <a:solidFill>
                  <a:srgbClr val="FFFF00"/>
                </a:solidFill>
                <a:latin typeface="Times New Roman"/>
              </a:rPr>
              <a:t>-nji sapak</a:t>
            </a:r>
            <a:endParaRPr lang="ru-RU" b="1" dirty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39942" name="Picture 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502" y="30709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11560" y="2852936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0202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90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15370" cy="142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389120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sk-SK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cs-CZ" sz="2400" dirty="0">
                <a:ea typeface="Calibri"/>
                <a:cs typeface="Times New Roman"/>
              </a:rPr>
              <a:t>1. Türkmenistanyň </a:t>
            </a:r>
            <a:r>
              <a:rPr lang="cs-CZ" sz="2400" dirty="0" smtClean="0">
                <a:ea typeface="Calibri"/>
                <a:cs typeface="Times New Roman"/>
              </a:rPr>
              <a:t>Konstitusiýasy.</a:t>
            </a:r>
            <a:r>
              <a:rPr lang="cs-CZ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˝</a:t>
            </a:r>
            <a:r>
              <a:rPr lang="sq-AL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cs-CZ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15.09.16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ý.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cs-CZ" sz="2400" dirty="0" smtClean="0">
                <a:latin typeface="Times New Roman"/>
                <a:ea typeface="Calibri"/>
                <a:cs typeface="Times New Roman"/>
              </a:rPr>
              <a:t>m</a:t>
            </a:r>
            <a:r>
              <a:rPr lang="sk-SK" sz="2400" dirty="0">
                <a:latin typeface="Times New Roman"/>
                <a:ea typeface="Calibri"/>
                <a:cs typeface="Times New Roman"/>
              </a:rPr>
              <a:t>.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57.</a:t>
            </a:r>
            <a:r>
              <a:rPr lang="cs-CZ" sz="2400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8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k-SK" sz="2400" dirty="0">
                <a:latin typeface="Times New Roman"/>
                <a:ea typeface="Calibri"/>
                <a:cs typeface="Times New Roman"/>
              </a:rPr>
              <a:t>  2. </a:t>
            </a:r>
            <a:r>
              <a:rPr lang="cs-CZ" sz="2400" dirty="0">
                <a:latin typeface="Times New Roman"/>
                <a:ea typeface="Calibri"/>
                <a:cs typeface="Times New Roman"/>
              </a:rPr>
              <a:t>Türkmenistanyň zähmet  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kodeksi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cs-CZ" sz="2400" dirty="0">
                <a:latin typeface="Times New Roman"/>
                <a:ea typeface="Calibri"/>
                <a:cs typeface="Times New Roman"/>
              </a:rPr>
              <a:t>. A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.</a:t>
            </a:r>
            <a:r>
              <a:rPr lang="cs-CZ" sz="2400" dirty="0">
                <a:latin typeface="Times New Roman"/>
                <a:ea typeface="Calibri"/>
                <a:cs typeface="Times New Roman"/>
              </a:rPr>
              <a:t> –  </a:t>
            </a:r>
            <a:r>
              <a:rPr lang="sk-SK" sz="2400" dirty="0">
                <a:latin typeface="Times New Roman"/>
                <a:ea typeface="Calibri"/>
                <a:cs typeface="Times New Roman"/>
              </a:rPr>
              <a:t>2009 </a:t>
            </a:r>
            <a:r>
              <a:rPr lang="cs-CZ" sz="2400" dirty="0">
                <a:latin typeface="Times New Roman"/>
                <a:ea typeface="Calibri"/>
                <a:cs typeface="Times New Roman"/>
              </a:rPr>
              <a:t>ý. m</a:t>
            </a:r>
            <a:r>
              <a:rPr lang="sk-SK" sz="2400" dirty="0">
                <a:latin typeface="Times New Roman"/>
                <a:ea typeface="Calibri"/>
                <a:cs typeface="Times New Roman"/>
              </a:rPr>
              <a:t>.</a:t>
            </a:r>
            <a:r>
              <a:rPr lang="cs-CZ" sz="2400" dirty="0">
                <a:latin typeface="Times New Roman"/>
                <a:ea typeface="Calibri"/>
                <a:cs typeface="Times New Roman"/>
              </a:rPr>
              <a:t> m</a:t>
            </a:r>
            <a:r>
              <a:rPr lang="sk-SK" sz="2400" dirty="0">
                <a:latin typeface="Times New Roman"/>
                <a:ea typeface="Calibri"/>
                <a:cs typeface="Times New Roman"/>
              </a:rPr>
              <a:t>.</a:t>
            </a:r>
            <a:r>
              <a:rPr lang="cs-CZ" sz="2400" dirty="0">
                <a:latin typeface="Times New Roman"/>
                <a:ea typeface="Calibri"/>
                <a:cs typeface="Times New Roman"/>
              </a:rPr>
              <a:t> ст.ст. 160-170 </a:t>
            </a:r>
            <a:r>
              <a:rPr lang="sk-SK" sz="2400" dirty="0" smtClean="0">
                <a:latin typeface="Times New Roman"/>
                <a:ea typeface="Calibri"/>
                <a:cs typeface="Times New Roman"/>
              </a:rPr>
              <a:t>.206-240</a:t>
            </a:r>
            <a:endParaRPr lang="ru-RU" sz="18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k-SK" sz="2400" dirty="0">
                <a:latin typeface="Times New Roman"/>
                <a:ea typeface="Calibri"/>
                <a:cs typeface="Times New Roman"/>
              </a:rPr>
              <a:t>  3</a:t>
            </a:r>
            <a:r>
              <a:rPr lang="cs-CZ" sz="2400" dirty="0">
                <a:latin typeface="Times New Roman"/>
                <a:ea typeface="Calibri"/>
                <a:cs typeface="Times New Roman"/>
              </a:rPr>
              <a:t>. </a:t>
            </a:r>
            <a:r>
              <a:rPr lang="ro-RO" sz="2400" dirty="0">
                <a:latin typeface="Times New Roman"/>
                <a:ea typeface="Calibri"/>
                <a:cs typeface="Times New Roman"/>
              </a:rPr>
              <a:t>Türkmenistanyň kanunçylygynyň esaslary ( ýokary okuw mekdepleriniň hukuk hünärinden beýleki hünärler üçin okuw kitaby) </a:t>
            </a:r>
            <a:r>
              <a:rPr lang="cs-CZ" sz="2400" dirty="0">
                <a:latin typeface="Times New Roman"/>
                <a:ea typeface="Calibri"/>
                <a:cs typeface="Times New Roman"/>
              </a:rPr>
              <a:t>. </a:t>
            </a:r>
            <a:r>
              <a:rPr lang="sq-AL" sz="2400" dirty="0">
                <a:latin typeface="Times New Roman"/>
                <a:ea typeface="Calibri"/>
                <a:cs typeface="Times New Roman"/>
              </a:rPr>
              <a:t>A-2010 </a:t>
            </a:r>
            <a:r>
              <a:rPr lang="cs-CZ" sz="2400" dirty="0">
                <a:latin typeface="Times New Roman"/>
                <a:ea typeface="Calibri"/>
                <a:cs typeface="Times New Roman"/>
              </a:rPr>
              <a:t>ý. </a:t>
            </a:r>
            <a:r>
              <a:rPr lang="cs-CZ" sz="2400" smtClean="0">
                <a:latin typeface="Times New Roman"/>
                <a:ea typeface="Calibri"/>
                <a:cs typeface="Times New Roman"/>
              </a:rPr>
              <a:t>138-142.</a:t>
            </a:r>
            <a:endParaRPr lang="ru-RU" sz="2400" dirty="0">
              <a:solidFill>
                <a:srgbClr val="00000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141099"/>
            <a:ext cx="14758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Edebiýat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570622"/>
            <a:ext cx="8570276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5444544"/>
      </p:ext>
    </p:extLst>
  </p:cSld>
  <p:clrMapOvr>
    <a:masterClrMapping/>
  </p:clrMapOvr>
  <p:transition spd="slow" advClick="0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15370" cy="142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85575"/>
            <a:ext cx="8229600" cy="568863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8800" dirty="0" smtClean="0">
                <a:latin typeface="Times New Roman"/>
                <a:ea typeface="Calibri"/>
              </a:rPr>
              <a:t>   </a:t>
            </a:r>
            <a:r>
              <a:rPr lang="cs-CZ" sz="3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Zähmet  </a:t>
            </a:r>
            <a:r>
              <a:rPr lang="cs-CZ" sz="3000" b="1" dirty="0">
                <a:latin typeface="Times New Roman" pitchFamily="18" charset="0"/>
                <a:ea typeface="Calibri"/>
                <a:cs typeface="Times New Roman" pitchFamily="18" charset="0"/>
              </a:rPr>
              <a:t>düzgün-nyzamyny berjaý etmek </a:t>
            </a:r>
            <a:r>
              <a:rPr lang="en-US" sz="3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</a:t>
            </a:r>
          </a:p>
          <a:p>
            <a:pPr marL="0" indent="0" algn="ctr">
              <a:buNone/>
            </a:pPr>
            <a:r>
              <a:rPr lang="en-US" sz="30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   </a:t>
            </a:r>
            <a:r>
              <a:rPr lang="cs-CZ" sz="3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işgärleriň </a:t>
            </a:r>
            <a:r>
              <a:rPr lang="cs-CZ" sz="3000" b="1" dirty="0">
                <a:latin typeface="Times New Roman" pitchFamily="18" charset="0"/>
                <a:ea typeface="Calibri"/>
                <a:cs typeface="Times New Roman" pitchFamily="18" charset="0"/>
              </a:rPr>
              <a:t>iň möhüm borçlaryňyň biridir</a:t>
            </a:r>
            <a:r>
              <a:rPr lang="en-US" sz="30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marL="0" indent="0">
              <a:buNone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cs-CZ" sz="3600" dirty="0" smtClean="0"/>
              <a:t>Zähmet  </a:t>
            </a:r>
            <a:r>
              <a:rPr lang="cs-CZ" sz="3600" dirty="0"/>
              <a:t>düzgün-nyzamyny hemmeler üçin ýönekeý işgär üçin–de, </a:t>
            </a:r>
            <a:r>
              <a:rPr lang="cs-CZ" sz="3600" dirty="0" smtClean="0"/>
              <a:t>  </a:t>
            </a:r>
            <a:r>
              <a:rPr lang="cs-CZ" sz="3600" dirty="0"/>
              <a:t>ýolbaşcy işgär üçin –de hökmandyr.</a:t>
            </a:r>
            <a:endParaRPr lang="ru-RU" sz="3600" dirty="0"/>
          </a:p>
          <a:p>
            <a:pPr marL="0" indent="0">
              <a:buNone/>
            </a:pPr>
            <a:r>
              <a:rPr lang="cs-CZ" sz="3600" dirty="0"/>
              <a:t>Içerki  zähmet  tertip-düzgüni aýratyn kadalar bilen kesgitlenilýär.</a:t>
            </a:r>
            <a:endParaRPr lang="ru-RU" sz="3600" dirty="0"/>
          </a:p>
          <a:p>
            <a:pPr marL="0" lvl="0" indent="0" algn="just">
              <a:lnSpc>
                <a:spcPct val="115000"/>
              </a:lnSpc>
              <a:buClr>
                <a:srgbClr val="0BD0D9"/>
              </a:buClr>
              <a:buNone/>
            </a:pPr>
            <a:endParaRPr lang="ru-RU" sz="1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buClr>
                <a:srgbClr val="0BD0D9"/>
              </a:buClr>
            </a:pPr>
            <a:endParaRPr lang="ru-RU" sz="16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8600" b="1" dirty="0" smtClean="0">
                <a:latin typeface="Times New Roman"/>
                <a:ea typeface="Calibri"/>
                <a:cs typeface="Times New Roman"/>
              </a:rPr>
              <a:t>     </a:t>
            </a:r>
            <a:r>
              <a:rPr lang="tk-TM" sz="86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86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312267"/>
            <a:ext cx="7488832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k-TM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58755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7950" algn="just">
              <a:spcAft>
                <a:spcPts val="0"/>
              </a:spcAft>
            </a:pPr>
            <a:r>
              <a:rPr lang="en-US" sz="3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</a:t>
            </a:r>
            <a:r>
              <a:rPr lang="en-US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24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R="107950" algn="just"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2201285"/>
      </p:ext>
    </p:extLst>
  </p:cSld>
  <p:clrMapOvr>
    <a:masterClrMapping/>
  </p:clrMapOvr>
  <p:transition spd="slow" advClick="0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15370" cy="142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85575"/>
            <a:ext cx="8229600" cy="5688632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15000"/>
              </a:lnSpc>
              <a:buClr>
                <a:srgbClr val="0BD0D9"/>
              </a:buClr>
              <a:buNone/>
            </a:pPr>
            <a:r>
              <a:rPr lang="en-US" sz="8800" dirty="0" smtClean="0">
                <a:latin typeface="Times New Roman"/>
                <a:ea typeface="Calibri"/>
              </a:rPr>
              <a:t>      </a:t>
            </a:r>
            <a:endParaRPr lang="ru-RU" sz="4800" dirty="0" smtClean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Clr>
                <a:srgbClr val="0BD0D9"/>
              </a:buClr>
            </a:pPr>
            <a:endParaRPr lang="ru-RU" sz="72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8600" b="1" dirty="0" smtClean="0">
                <a:latin typeface="Times New Roman"/>
                <a:ea typeface="Calibri"/>
                <a:cs typeface="Times New Roman"/>
              </a:rPr>
              <a:t>     </a:t>
            </a:r>
            <a:r>
              <a:rPr lang="tk-TM" sz="86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86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312267"/>
            <a:ext cx="7488832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k-TM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516742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7950" indent="270510" algn="just">
              <a:spcAft>
                <a:spcPts val="0"/>
              </a:spcAft>
            </a:pPr>
            <a:r>
              <a:rPr lang="en-US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4522" y="908720"/>
            <a:ext cx="8424936" cy="4375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smtClean="0">
                <a:latin typeface="Times New Roman"/>
                <a:ea typeface="Calibri"/>
                <a:cs typeface="Times New Roman"/>
              </a:rPr>
              <a:t>     </a:t>
            </a:r>
            <a:r>
              <a:rPr lang="cs-CZ" sz="2400" b="1" dirty="0" smtClean="0">
                <a:latin typeface="Times New Roman"/>
                <a:ea typeface="Calibri"/>
                <a:cs typeface="Times New Roman"/>
              </a:rPr>
              <a:t>Zähmet </a:t>
            </a:r>
            <a:r>
              <a:rPr lang="cs-CZ" sz="2400" b="1" dirty="0">
                <a:latin typeface="Times New Roman"/>
                <a:ea typeface="Calibri"/>
                <a:cs typeface="Times New Roman"/>
              </a:rPr>
              <a:t>düzgün-nyzamy kadaly </a:t>
            </a:r>
            <a:r>
              <a:rPr lang="cs-CZ" sz="2400" b="1" dirty="0" smtClean="0">
                <a:latin typeface="Times New Roman"/>
                <a:ea typeface="Calibri"/>
                <a:cs typeface="Times New Roman"/>
              </a:rPr>
              <a:t>i</a:t>
            </a:r>
            <a:r>
              <a:rPr lang="tk-TM" sz="2400" b="1" dirty="0" smtClean="0">
                <a:latin typeface="Times New Roman"/>
                <a:ea typeface="Calibri"/>
                <a:cs typeface="Times New Roman"/>
              </a:rPr>
              <a:t>ş</a:t>
            </a:r>
            <a:r>
              <a:rPr lang="cs-CZ" sz="24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cs-CZ" sz="2400" b="1" dirty="0">
                <a:latin typeface="Times New Roman"/>
                <a:ea typeface="Calibri"/>
                <a:cs typeface="Times New Roman"/>
              </a:rPr>
              <a:t>üçin zerur bolan durmuş-ykdysady we guramaçylyk-tehniki şertleri döretmek arkaly yhlasly zähmet üçin höweslendirmegiň usullary bilen, yhlassyz işgärlere temmi çärelerini ulanmak bilen üpjün edilýär.           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r>
              <a:rPr lang="cs-CZ" sz="2400" b="1" dirty="0" smtClean="0">
                <a:latin typeface="Times New Roman"/>
                <a:ea typeface="Calibri"/>
                <a:cs typeface="Times New Roman"/>
              </a:rPr>
              <a:t>       I</a:t>
            </a:r>
            <a:r>
              <a:rPr lang="tk-TM" sz="2400" b="1" dirty="0" smtClean="0">
                <a:latin typeface="Times New Roman"/>
                <a:ea typeface="Calibri"/>
                <a:cs typeface="Times New Roman"/>
              </a:rPr>
              <a:t>ş</a:t>
            </a:r>
            <a:r>
              <a:rPr lang="cs-CZ" sz="24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cs-CZ" sz="2400" b="1" dirty="0">
                <a:latin typeface="Times New Roman"/>
                <a:ea typeface="Calibri"/>
                <a:cs typeface="Times New Roman"/>
              </a:rPr>
              <a:t>beriji Türkmenistanyň zähmet kanunçylygyna, zähmet şertnamasyna, köp­çülikleýin şertnama (ylalaşyga) laýyklykda, işgärleriň zähmet düzgün-nyzamyny berjaý etmek üçin zerur şertleri döretmäge </a:t>
            </a:r>
            <a:r>
              <a:rPr lang="cs-CZ" sz="2400" b="1" dirty="0" smtClean="0">
                <a:latin typeface="Times New Roman"/>
                <a:ea typeface="Calibri"/>
                <a:cs typeface="Times New Roman"/>
              </a:rPr>
              <a:t>borçludyr</a:t>
            </a:r>
            <a:r>
              <a:rPr lang="tk-TM" sz="24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41852874"/>
      </p:ext>
    </p:extLst>
  </p:cSld>
  <p:clrMapOvr>
    <a:masterClrMapping/>
  </p:clrMapOvr>
  <p:transition spd="slow" advClick="0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Номер слайда 5"/>
          <p:cNvSpPr txBox="1">
            <a:spLocks noGrp="1"/>
          </p:cNvSpPr>
          <p:nvPr/>
        </p:nvSpPr>
        <p:spPr bwMode="auto">
          <a:xfrm>
            <a:off x="8172450" y="6248400"/>
            <a:ext cx="514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580057F-C2F3-4F89-AA46-11526E842C04}" type="slidenum">
              <a:rPr lang="ru-RU" sz="1200">
                <a:solidFill>
                  <a:srgbClr val="333333"/>
                </a:solidFill>
                <a:latin typeface="Times New Roman" pitchFamily="18" charset="0"/>
              </a:rPr>
              <a:pPr algn="r"/>
              <a:t>9</a:t>
            </a:fld>
            <a:endParaRPr lang="ru-RU" sz="1200">
              <a:solidFill>
                <a:srgbClr val="333333"/>
              </a:solidFill>
              <a:latin typeface="Times New Roman" pitchFamily="18" charset="0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260906" y="35280"/>
            <a:ext cx="8640960" cy="846386"/>
          </a:xfrm>
          <a:prstGeom prst="rect">
            <a:avLst/>
          </a:prstGeom>
          <a:solidFill>
            <a:srgbClr val="92D050"/>
          </a:solidFill>
          <a:ln w="19050">
            <a:solidFill>
              <a:srgbClr val="00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/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Kärhananyň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içerki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zähmet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düzgün-tertip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kadalary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tk-TM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5"/>
          <p:cNvSpPr>
            <a:spLocks noChangeArrowheads="1"/>
          </p:cNvSpPr>
          <p:nvPr/>
        </p:nvSpPr>
        <p:spPr bwMode="auto">
          <a:xfrm>
            <a:off x="107504" y="1431497"/>
            <a:ext cx="8928992" cy="450622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Kärhananyň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içerki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zähmet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düzgün-tertip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kadalary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zähmet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Kodekse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Türkmenis­tanyň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beýleki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kadalaşdyryjy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hukuk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namalaryna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laýyklykda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işgärleri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işe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kabul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etmegiň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işden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boşatmagyň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tertibini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zähmet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şertnamasynyň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taraplarynyň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esasy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hukuklaryny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borçlaryny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jogapkärçiligini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düzgünini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dynç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alyş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wagtyny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iş­gärlere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ulanylýan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höweslendiriş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temmi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çärelerini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şeýle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hem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kärhanada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zähmet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gatnaşyklaryny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düzgünleşdirýän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beýleki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meseleleri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kadalaşdyrýan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kärhananyň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ka­dalaşdyryjy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namasydyr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AutoShape 17"/>
          <p:cNvSpPr>
            <a:spLocks noChangeArrowheads="1"/>
          </p:cNvSpPr>
          <p:nvPr/>
        </p:nvSpPr>
        <p:spPr bwMode="auto">
          <a:xfrm>
            <a:off x="4320381" y="881666"/>
            <a:ext cx="503238" cy="549831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4491151"/>
      </p:ext>
    </p:extLst>
  </p:cSld>
  <p:clrMapOvr>
    <a:masterClrMapping/>
  </p:clrMapOvr>
  <p:transition advClick="0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1636</TotalTime>
  <Words>574</Words>
  <Application>Microsoft Office PowerPoint</Application>
  <PresentationFormat>Экран (4:3)</PresentationFormat>
  <Paragraphs>144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NewsPrint</vt:lpstr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  </vt:lpstr>
      <vt:lpstr>  </vt:lpstr>
      <vt:lpstr>  </vt:lpstr>
      <vt:lpstr>Слайд 9</vt:lpstr>
      <vt:lpstr>Слайд 10</vt:lpstr>
      <vt:lpstr> </vt:lpstr>
      <vt:lpstr>Zähmet düzgün-nyzamynyň bozulmagy üçin temmiler -164-nji madda</vt:lpstr>
      <vt:lpstr>Слайд 13</vt:lpstr>
      <vt:lpstr>Слайд 14</vt:lpstr>
      <vt:lpstr> 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A-17-026-A</dc:creator>
  <cp:lastModifiedBy>Enara</cp:lastModifiedBy>
  <cp:revision>234</cp:revision>
  <dcterms:created xsi:type="dcterms:W3CDTF">2014-11-12T06:10:33Z</dcterms:created>
  <dcterms:modified xsi:type="dcterms:W3CDTF">2017-03-06T12:48:01Z</dcterms:modified>
</cp:coreProperties>
</file>