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1" r:id="rId7"/>
    <p:sldId id="260" r:id="rId8"/>
    <p:sldId id="262" r:id="rId9"/>
    <p:sldId id="263" r:id="rId10"/>
    <p:sldId id="264" r:id="rId11"/>
    <p:sldId id="266" r:id="rId12"/>
  </p:sldIdLst>
  <p:sldSz cx="12192000" cy="6858000"/>
  <p:notesSz cx="6858000" cy="9144000"/>
  <p:defaultText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tk-TM"/>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tk-TM"/>
          </a:p>
        </p:txBody>
      </p:sp>
      <p:sp>
        <p:nvSpPr>
          <p:cNvPr id="4" name="Дата 3"/>
          <p:cNvSpPr>
            <a:spLocks noGrp="1"/>
          </p:cNvSpPr>
          <p:nvPr>
            <p:ph type="dt" sz="half" idx="10"/>
          </p:nvPr>
        </p:nvSpPr>
        <p:spPr/>
        <p:txBody>
          <a:bodyPr/>
          <a:lstStyle/>
          <a:p>
            <a:fld id="{7445CE60-DF85-4A8F-9E5B-11863033FFD5}"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319966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7445CE60-DF85-4A8F-9E5B-11863033FFD5}"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1873341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tk-TM"/>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7445CE60-DF85-4A8F-9E5B-11863033FFD5}"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285245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10"/>
          </p:nvPr>
        </p:nvSpPr>
        <p:spPr/>
        <p:txBody>
          <a:bodyPr/>
          <a:lstStyle/>
          <a:p>
            <a:fld id="{7445CE60-DF85-4A8F-9E5B-11863033FFD5}"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74735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tk-TM"/>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445CE60-DF85-4A8F-9E5B-11863033FFD5}" type="datetimeFigureOut">
              <a:rPr lang="tk-TM" smtClean="0"/>
              <a:t>29.12.20 ý.</a:t>
            </a:fld>
            <a:endParaRPr lang="tk-TM"/>
          </a:p>
        </p:txBody>
      </p:sp>
      <p:sp>
        <p:nvSpPr>
          <p:cNvPr id="5" name="Нижний колонтитул 4"/>
          <p:cNvSpPr>
            <a:spLocks noGrp="1"/>
          </p:cNvSpPr>
          <p:nvPr>
            <p:ph type="ftr" sz="quarter" idx="11"/>
          </p:nvPr>
        </p:nvSpPr>
        <p:spPr/>
        <p:txBody>
          <a:bodyPr/>
          <a:lstStyle/>
          <a:p>
            <a:endParaRPr lang="tk-TM"/>
          </a:p>
        </p:txBody>
      </p:sp>
      <p:sp>
        <p:nvSpPr>
          <p:cNvPr id="6" name="Номер слайда 5"/>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89015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5" name="Дата 4"/>
          <p:cNvSpPr>
            <a:spLocks noGrp="1"/>
          </p:cNvSpPr>
          <p:nvPr>
            <p:ph type="dt" sz="half" idx="10"/>
          </p:nvPr>
        </p:nvSpPr>
        <p:spPr/>
        <p:txBody>
          <a:bodyPr/>
          <a:lstStyle/>
          <a:p>
            <a:fld id="{7445CE60-DF85-4A8F-9E5B-11863033FFD5}" type="datetimeFigureOut">
              <a:rPr lang="tk-TM" smtClean="0"/>
              <a:t>29.12.20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2966167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tk-TM"/>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7" name="Дата 6"/>
          <p:cNvSpPr>
            <a:spLocks noGrp="1"/>
          </p:cNvSpPr>
          <p:nvPr>
            <p:ph type="dt" sz="half" idx="10"/>
          </p:nvPr>
        </p:nvSpPr>
        <p:spPr/>
        <p:txBody>
          <a:bodyPr/>
          <a:lstStyle/>
          <a:p>
            <a:fld id="{7445CE60-DF85-4A8F-9E5B-11863033FFD5}" type="datetimeFigureOut">
              <a:rPr lang="tk-TM" smtClean="0"/>
              <a:t>29.12.20 ý.</a:t>
            </a:fld>
            <a:endParaRPr lang="tk-TM"/>
          </a:p>
        </p:txBody>
      </p:sp>
      <p:sp>
        <p:nvSpPr>
          <p:cNvPr id="8" name="Нижний колонтитул 7"/>
          <p:cNvSpPr>
            <a:spLocks noGrp="1"/>
          </p:cNvSpPr>
          <p:nvPr>
            <p:ph type="ftr" sz="quarter" idx="11"/>
          </p:nvPr>
        </p:nvSpPr>
        <p:spPr/>
        <p:txBody>
          <a:bodyPr/>
          <a:lstStyle/>
          <a:p>
            <a:endParaRPr lang="tk-TM"/>
          </a:p>
        </p:txBody>
      </p:sp>
      <p:sp>
        <p:nvSpPr>
          <p:cNvPr id="9" name="Номер слайда 8"/>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375318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k-TM"/>
          </a:p>
        </p:txBody>
      </p:sp>
      <p:sp>
        <p:nvSpPr>
          <p:cNvPr id="3" name="Дата 2"/>
          <p:cNvSpPr>
            <a:spLocks noGrp="1"/>
          </p:cNvSpPr>
          <p:nvPr>
            <p:ph type="dt" sz="half" idx="10"/>
          </p:nvPr>
        </p:nvSpPr>
        <p:spPr/>
        <p:txBody>
          <a:bodyPr/>
          <a:lstStyle/>
          <a:p>
            <a:fld id="{7445CE60-DF85-4A8F-9E5B-11863033FFD5}" type="datetimeFigureOut">
              <a:rPr lang="tk-TM" smtClean="0"/>
              <a:t>29.12.20 ý.</a:t>
            </a:fld>
            <a:endParaRPr lang="tk-TM"/>
          </a:p>
        </p:txBody>
      </p:sp>
      <p:sp>
        <p:nvSpPr>
          <p:cNvPr id="4" name="Нижний колонтитул 3"/>
          <p:cNvSpPr>
            <a:spLocks noGrp="1"/>
          </p:cNvSpPr>
          <p:nvPr>
            <p:ph type="ftr" sz="quarter" idx="11"/>
          </p:nvPr>
        </p:nvSpPr>
        <p:spPr/>
        <p:txBody>
          <a:bodyPr/>
          <a:lstStyle/>
          <a:p>
            <a:endParaRPr lang="tk-TM"/>
          </a:p>
        </p:txBody>
      </p:sp>
      <p:sp>
        <p:nvSpPr>
          <p:cNvPr id="5" name="Номер слайда 4"/>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3158507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445CE60-DF85-4A8F-9E5B-11863033FFD5}" type="datetimeFigureOut">
              <a:rPr lang="tk-TM" smtClean="0"/>
              <a:t>29.12.20 ý.</a:t>
            </a:fld>
            <a:endParaRPr lang="tk-TM"/>
          </a:p>
        </p:txBody>
      </p:sp>
      <p:sp>
        <p:nvSpPr>
          <p:cNvPr id="3" name="Нижний колонтитул 2"/>
          <p:cNvSpPr>
            <a:spLocks noGrp="1"/>
          </p:cNvSpPr>
          <p:nvPr>
            <p:ph type="ftr" sz="quarter" idx="11"/>
          </p:nvPr>
        </p:nvSpPr>
        <p:spPr/>
        <p:txBody>
          <a:bodyPr/>
          <a:lstStyle/>
          <a:p>
            <a:endParaRPr lang="tk-TM"/>
          </a:p>
        </p:txBody>
      </p:sp>
      <p:sp>
        <p:nvSpPr>
          <p:cNvPr id="4" name="Номер слайда 3"/>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47129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k-TM"/>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45CE60-DF85-4A8F-9E5B-11863033FFD5}" type="datetimeFigureOut">
              <a:rPr lang="tk-TM" smtClean="0"/>
              <a:t>29.12.20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9555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k-TM"/>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k-TM"/>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445CE60-DF85-4A8F-9E5B-11863033FFD5}" type="datetimeFigureOut">
              <a:rPr lang="tk-TM" smtClean="0"/>
              <a:t>29.12.20 ý.</a:t>
            </a:fld>
            <a:endParaRPr lang="tk-TM"/>
          </a:p>
        </p:txBody>
      </p:sp>
      <p:sp>
        <p:nvSpPr>
          <p:cNvPr id="6" name="Нижний колонтитул 5"/>
          <p:cNvSpPr>
            <a:spLocks noGrp="1"/>
          </p:cNvSpPr>
          <p:nvPr>
            <p:ph type="ftr" sz="quarter" idx="11"/>
          </p:nvPr>
        </p:nvSpPr>
        <p:spPr/>
        <p:txBody>
          <a:bodyPr/>
          <a:lstStyle/>
          <a:p>
            <a:endParaRPr lang="tk-TM"/>
          </a:p>
        </p:txBody>
      </p:sp>
      <p:sp>
        <p:nvSpPr>
          <p:cNvPr id="7" name="Номер слайда 6"/>
          <p:cNvSpPr>
            <a:spLocks noGrp="1"/>
          </p:cNvSpPr>
          <p:nvPr>
            <p:ph type="sldNum" sz="quarter" idx="12"/>
          </p:nvPr>
        </p:nvSpPr>
        <p:spPr/>
        <p:txBody>
          <a:bodyPr/>
          <a:lstStyle/>
          <a:p>
            <a:fld id="{86BF76CD-71B6-4480-9E3C-35CBDD2B8B71}" type="slidenum">
              <a:rPr lang="tk-TM" smtClean="0"/>
              <a:t>‹#›</a:t>
            </a:fld>
            <a:endParaRPr lang="tk-TM"/>
          </a:p>
        </p:txBody>
      </p:sp>
    </p:spTree>
    <p:extLst>
      <p:ext uri="{BB962C8B-B14F-4D97-AF65-F5344CB8AC3E}">
        <p14:creationId xmlns:p14="http://schemas.microsoft.com/office/powerpoint/2010/main" val="1292566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tk-TM"/>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k-TM"/>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5CE60-DF85-4A8F-9E5B-11863033FFD5}" type="datetimeFigureOut">
              <a:rPr lang="tk-TM" smtClean="0"/>
              <a:t>29.12.20 ý.</a:t>
            </a:fld>
            <a:endParaRPr lang="tk-TM"/>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k-TM"/>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F76CD-71B6-4480-9E3C-35CBDD2B8B71}" type="slidenum">
              <a:rPr lang="tk-TM" smtClean="0"/>
              <a:t>‹#›</a:t>
            </a:fld>
            <a:endParaRPr lang="tk-TM"/>
          </a:p>
        </p:txBody>
      </p:sp>
    </p:spTree>
    <p:extLst>
      <p:ext uri="{BB962C8B-B14F-4D97-AF65-F5344CB8AC3E}">
        <p14:creationId xmlns:p14="http://schemas.microsoft.com/office/powerpoint/2010/main" val="105941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k-T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010069"/>
            <a:ext cx="12192000" cy="2294606"/>
          </a:xfrm>
        </p:spPr>
        <p:txBody>
          <a:bodyPr>
            <a:noAutofit/>
          </a:bodyPr>
          <a:lstStyle/>
          <a:p>
            <a:r>
              <a:rPr lang="cs-CZ" sz="4400" b="1" dirty="0">
                <a:latin typeface="Times New Roman" panose="02020603050405020304" pitchFamily="18" charset="0"/>
                <a:cs typeface="Times New Roman" panose="02020603050405020304" pitchFamily="18" charset="0"/>
              </a:rPr>
              <a:t>TEMA № </a:t>
            </a:r>
            <a:r>
              <a:rPr lang="tk-TM" sz="4400" b="1" dirty="0">
                <a:latin typeface="Times New Roman" panose="02020603050405020304" pitchFamily="18" charset="0"/>
                <a:cs typeface="Times New Roman" panose="02020603050405020304" pitchFamily="18" charset="0"/>
              </a:rPr>
              <a:t>18</a:t>
            </a:r>
            <a:r>
              <a:rPr lang="tk-TM" sz="4400" dirty="0">
                <a:latin typeface="Times New Roman" panose="02020603050405020304" pitchFamily="18" charset="0"/>
                <a:cs typeface="Times New Roman" panose="02020603050405020304" pitchFamily="18" charset="0"/>
              </a:rPr>
              <a:t/>
            </a:r>
            <a:br>
              <a:rPr lang="tk-TM" sz="4400" dirty="0">
                <a:latin typeface="Times New Roman" panose="02020603050405020304" pitchFamily="18" charset="0"/>
                <a:cs typeface="Times New Roman" panose="02020603050405020304" pitchFamily="18" charset="0"/>
              </a:rPr>
            </a:br>
            <a:r>
              <a:rPr lang="cs-CZ" sz="4400" b="1" dirty="0">
                <a:latin typeface="Times New Roman" panose="02020603050405020304" pitchFamily="18" charset="0"/>
                <a:cs typeface="Times New Roman" panose="02020603050405020304" pitchFamily="18" charset="0"/>
              </a:rPr>
              <a:t/>
            </a:r>
            <a:br>
              <a:rPr lang="cs-CZ" sz="4400" b="1" dirty="0">
                <a:latin typeface="Times New Roman" panose="02020603050405020304" pitchFamily="18" charset="0"/>
                <a:cs typeface="Times New Roman" panose="02020603050405020304" pitchFamily="18" charset="0"/>
              </a:rPr>
            </a:br>
            <a:r>
              <a:rPr lang="cs-CZ" sz="4400" b="1" dirty="0">
                <a:latin typeface="Times New Roman" panose="02020603050405020304" pitchFamily="18" charset="0"/>
                <a:cs typeface="Times New Roman" panose="02020603050405020304" pitchFamily="18" charset="0"/>
              </a:rPr>
              <a:t>   Tema: </a:t>
            </a:r>
            <a:r>
              <a:rPr lang="tk-TM" sz="4400" b="1" dirty="0">
                <a:latin typeface="Times New Roman" panose="02020603050405020304" pitchFamily="18" charset="0"/>
                <a:cs typeface="Times New Roman" panose="02020603050405020304" pitchFamily="18" charset="0"/>
              </a:rPr>
              <a:t>Kabel ýollarynyň </a:t>
            </a:r>
            <a:r>
              <a:rPr lang="tk-TM" sz="4400" b="1" dirty="0" smtClean="0">
                <a:latin typeface="Times New Roman" panose="02020603050405020304" pitchFamily="18" charset="0"/>
                <a:cs typeface="Times New Roman" panose="02020603050405020304" pitchFamily="18" charset="0"/>
              </a:rPr>
              <a:t>montažy </a:t>
            </a:r>
            <a:r>
              <a:rPr lang="tk-TM" sz="4400" b="1" dirty="0">
                <a:latin typeface="Times New Roman" panose="02020603050405020304" pitchFamily="18" charset="0"/>
                <a:cs typeface="Times New Roman" panose="02020603050405020304" pitchFamily="18" charset="0"/>
              </a:rPr>
              <a:t>we peýdalanylyşy</a:t>
            </a:r>
            <a:r>
              <a:rPr lang="cs-CZ" sz="4400" b="1" dirty="0">
                <a:latin typeface="Times New Roman" panose="02020603050405020304" pitchFamily="18" charset="0"/>
                <a:cs typeface="Times New Roman" panose="02020603050405020304" pitchFamily="18" charset="0"/>
              </a:rPr>
              <a:t>.</a:t>
            </a:r>
            <a:endParaRPr lang="tk-TM" sz="4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90863" y="3794542"/>
            <a:ext cx="9496925" cy="2413751"/>
          </a:xfrm>
        </p:spPr>
        <p:txBody>
          <a:bodyPr>
            <a:noAutofit/>
          </a:bodyPr>
          <a:lstStyle/>
          <a:p>
            <a:r>
              <a:rPr lang="tk-TM" sz="2800" b="1" dirty="0">
                <a:latin typeface="Times New Roman" panose="02020603050405020304" pitchFamily="18" charset="0"/>
                <a:cs typeface="Times New Roman" panose="02020603050405020304" pitchFamily="18" charset="0"/>
              </a:rPr>
              <a:t>Meýilnama:</a:t>
            </a:r>
            <a:endParaRPr lang="tk-TM" sz="2800" dirty="0">
              <a:latin typeface="Times New Roman" panose="02020603050405020304" pitchFamily="18" charset="0"/>
              <a:cs typeface="Times New Roman" panose="02020603050405020304" pitchFamily="18" charset="0"/>
            </a:endParaRPr>
          </a:p>
          <a:p>
            <a:r>
              <a:rPr lang="tk-TM" sz="2800" b="1" dirty="0">
                <a:latin typeface="Times New Roman" panose="02020603050405020304" pitchFamily="18" charset="0"/>
                <a:cs typeface="Times New Roman" panose="02020603050405020304" pitchFamily="18" charset="0"/>
              </a:rPr>
              <a:t> </a:t>
            </a:r>
            <a:endParaRPr lang="tk-TM" sz="2800" dirty="0">
              <a:latin typeface="Times New Roman" panose="02020603050405020304" pitchFamily="18" charset="0"/>
              <a:cs typeface="Times New Roman" panose="02020603050405020304" pitchFamily="18" charset="0"/>
            </a:endParaRPr>
          </a:p>
          <a:p>
            <a:pPr marL="514350" lvl="0" indent="-514350" algn="l">
              <a:buFont typeface="+mj-lt"/>
              <a:buAutoNum type="arabicPeriod"/>
            </a:pPr>
            <a:r>
              <a:rPr lang="tk-TM" sz="2800" b="1" dirty="0" smtClean="0">
                <a:latin typeface="Times New Roman" panose="02020603050405020304" pitchFamily="18" charset="0"/>
                <a:cs typeface="Times New Roman" panose="02020603050405020304" pitchFamily="18" charset="0"/>
              </a:rPr>
              <a:t>Güýç </a:t>
            </a:r>
            <a:r>
              <a:rPr lang="tk-TM" sz="2800" b="1" dirty="0">
                <a:latin typeface="Times New Roman" panose="02020603050405020304" pitchFamily="18" charset="0"/>
                <a:cs typeface="Times New Roman" panose="02020603050405020304" pitchFamily="18" charset="0"/>
              </a:rPr>
              <a:t>kabeliň konstruksiýa elementi we onuň bellenişi.</a:t>
            </a:r>
            <a:endParaRPr lang="tk-TM" sz="2800" dirty="0">
              <a:latin typeface="Times New Roman" panose="02020603050405020304" pitchFamily="18" charset="0"/>
              <a:cs typeface="Times New Roman" panose="02020603050405020304" pitchFamily="18" charset="0"/>
            </a:endParaRPr>
          </a:p>
          <a:p>
            <a:pPr marL="514350" lvl="0" indent="-514350" algn="l">
              <a:buFont typeface="+mj-lt"/>
              <a:buAutoNum type="arabicPeriod"/>
            </a:pPr>
            <a:r>
              <a:rPr lang="tk-TM" sz="2800" b="1" dirty="0" smtClean="0">
                <a:latin typeface="Times New Roman" panose="02020603050405020304" pitchFamily="18" charset="0"/>
                <a:cs typeface="Times New Roman" panose="02020603050405020304" pitchFamily="18" charset="0"/>
              </a:rPr>
              <a:t>Güýç </a:t>
            </a:r>
            <a:r>
              <a:rPr lang="tk-TM" sz="2800" b="1" dirty="0">
                <a:latin typeface="Times New Roman" panose="02020603050405020304" pitchFamily="18" charset="0"/>
                <a:cs typeface="Times New Roman" panose="02020603050405020304" pitchFamily="18" charset="0"/>
              </a:rPr>
              <a:t>kabeliň konstruksiýasy.</a:t>
            </a:r>
            <a:endParaRPr lang="tk-TM" sz="2800" dirty="0">
              <a:latin typeface="Times New Roman" panose="02020603050405020304" pitchFamily="18" charset="0"/>
              <a:cs typeface="Times New Roman" panose="02020603050405020304" pitchFamily="18" charset="0"/>
            </a:endParaRPr>
          </a:p>
          <a:p>
            <a:pPr marL="514350" lvl="0" indent="-514350" algn="l">
              <a:buFont typeface="+mj-lt"/>
              <a:buAutoNum type="arabicPeriod"/>
            </a:pPr>
            <a:r>
              <a:rPr lang="tk-TM" sz="2800" b="1" dirty="0" smtClean="0">
                <a:latin typeface="Times New Roman" panose="02020603050405020304" pitchFamily="18" charset="0"/>
                <a:cs typeface="Times New Roman" panose="02020603050405020304" pitchFamily="18" charset="0"/>
              </a:rPr>
              <a:t>Güýç </a:t>
            </a:r>
            <a:r>
              <a:rPr lang="tk-TM" sz="2800" b="1" dirty="0">
                <a:latin typeface="Times New Roman" panose="02020603050405020304" pitchFamily="18" charset="0"/>
                <a:cs typeface="Times New Roman" panose="02020603050405020304" pitchFamily="18" charset="0"/>
              </a:rPr>
              <a:t>üç damarly kabel.</a:t>
            </a:r>
            <a:endParaRPr lang="tk-TM" sz="2800" dirty="0">
              <a:latin typeface="Times New Roman" panose="02020603050405020304" pitchFamily="18" charset="0"/>
              <a:cs typeface="Times New Roman" panose="02020603050405020304" pitchFamily="18" charset="0"/>
            </a:endParaRPr>
          </a:p>
          <a:p>
            <a:r>
              <a:rPr lang="tk-TM" sz="2800" b="1" dirty="0">
                <a:latin typeface="Times New Roman" panose="02020603050405020304" pitchFamily="18" charset="0"/>
                <a:cs typeface="Times New Roman" panose="02020603050405020304" pitchFamily="18" charset="0"/>
              </a:rPr>
              <a:t>	        </a:t>
            </a:r>
            <a:endParaRPr lang="tk-TM" sz="2800" dirty="0">
              <a:latin typeface="Times New Roman" panose="02020603050405020304" pitchFamily="18" charset="0"/>
              <a:cs typeface="Times New Roman" panose="02020603050405020304" pitchFamily="18" charset="0"/>
            </a:endParaRPr>
          </a:p>
          <a:p>
            <a:endParaRPr lang="tk-TM"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0709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2986087" y="0"/>
            <a:ext cx="5700713" cy="6823930"/>
          </a:xfrm>
          <a:prstGeom prst="rect">
            <a:avLst/>
          </a:prstGeom>
        </p:spPr>
      </p:pic>
    </p:spTree>
    <p:extLst>
      <p:ext uri="{BB962C8B-B14F-4D97-AF65-F5344CB8AC3E}">
        <p14:creationId xmlns:p14="http://schemas.microsoft.com/office/powerpoint/2010/main" val="506765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3570514"/>
            <a:ext cx="12192000" cy="2308324"/>
          </a:xfrm>
          <a:prstGeom prst="rect">
            <a:avLst/>
          </a:prstGeom>
        </p:spPr>
        <p:txBody>
          <a:bodyPr wrap="square">
            <a:spAutoFit/>
          </a:bodyPr>
          <a:lstStyle/>
          <a:p>
            <a:r>
              <a:rPr lang="sq-AL" sz="3600" dirty="0" smtClean="0">
                <a:latin typeface="Times New Roman" panose="02020603050405020304" pitchFamily="18" charset="0"/>
                <a:ea typeface="Times New Roman" panose="02020603050405020304" pitchFamily="18" charset="0"/>
              </a:rPr>
              <a:t> </a:t>
            </a:r>
            <a:r>
              <a:rPr lang="sq-AL" sz="3600" dirty="0">
                <a:latin typeface="Times New Roman" panose="02020603050405020304" pitchFamily="18" charset="0"/>
                <a:ea typeface="Times New Roman" panose="02020603050405020304" pitchFamily="18" charset="0"/>
              </a:rPr>
              <a:t>Zynjyrdaky </a:t>
            </a:r>
            <a:r>
              <a:rPr lang="sq-AL" sz="3600" i="1" dirty="0">
                <a:latin typeface="Times New Roman" panose="02020603050405020304" pitchFamily="18" charset="0"/>
                <a:ea typeface="Times New Roman" panose="02020603050405020304" pitchFamily="18" charset="0"/>
              </a:rPr>
              <a:t>C</a:t>
            </a:r>
            <a:r>
              <a:rPr lang="sq-AL" sz="3600" i="1" baseline="-25000" dirty="0">
                <a:latin typeface="Times New Roman" panose="02020603050405020304" pitchFamily="18" charset="0"/>
                <a:ea typeface="Times New Roman" panose="02020603050405020304" pitchFamily="18" charset="0"/>
              </a:rPr>
              <a:t>1</a:t>
            </a:r>
            <a:r>
              <a:rPr lang="sq-AL" sz="3600" baseline="-25000" dirty="0">
                <a:latin typeface="Times New Roman" panose="02020603050405020304" pitchFamily="18" charset="0"/>
                <a:ea typeface="Times New Roman" panose="02020603050405020304" pitchFamily="18" charset="0"/>
              </a:rPr>
              <a:t> </a:t>
            </a:r>
            <a:r>
              <a:rPr lang="sq-AL" sz="3600" dirty="0">
                <a:latin typeface="Times New Roman" panose="02020603050405020304" pitchFamily="18" charset="0"/>
                <a:ea typeface="Times New Roman" panose="02020603050405020304" pitchFamily="18" charset="0"/>
              </a:rPr>
              <a:t>kondensator </a:t>
            </a:r>
            <a:r>
              <a:rPr lang="sq-AL" sz="3600" i="1" dirty="0">
                <a:latin typeface="Times New Roman" panose="02020603050405020304" pitchFamily="18" charset="0"/>
                <a:ea typeface="Times New Roman" panose="02020603050405020304" pitchFamily="18" charset="0"/>
              </a:rPr>
              <a:t>R</a:t>
            </a:r>
            <a:r>
              <a:rPr lang="sq-AL" sz="3600" dirty="0">
                <a:latin typeface="Times New Roman" panose="02020603050405020304" pitchFamily="18" charset="0"/>
                <a:ea typeface="Times New Roman" panose="02020603050405020304" pitchFamily="18" charset="0"/>
              </a:rPr>
              <a:t> garşylyk arkaly zarýadsyzlanýar </a:t>
            </a:r>
            <a:r>
              <a:rPr lang="sq-AL" sz="3600" dirty="0" smtClean="0">
                <a:latin typeface="Times New Roman" panose="02020603050405020304" pitchFamily="18" charset="0"/>
                <a:ea typeface="Times New Roman" panose="02020603050405020304" pitchFamily="18" charset="0"/>
              </a:rPr>
              <a:t>Tok </a:t>
            </a:r>
            <a:r>
              <a:rPr lang="sq-AL" sz="3600" dirty="0">
                <a:latin typeface="Times New Roman" panose="02020603050405020304" pitchFamily="18" charset="0"/>
                <a:ea typeface="Times New Roman" panose="02020603050405020304" pitchFamily="18" charset="0"/>
              </a:rPr>
              <a:t>güýji </a:t>
            </a:r>
            <a:r>
              <a:rPr lang="sq-AL" sz="3600" i="1" dirty="0">
                <a:latin typeface="Times New Roman" panose="02020603050405020304" pitchFamily="18" charset="0"/>
                <a:ea typeface="Times New Roman" panose="02020603050405020304" pitchFamily="18" charset="0"/>
              </a:rPr>
              <a:t>I</a:t>
            </a:r>
            <a:r>
              <a:rPr lang="sq-AL" sz="3600" i="1" baseline="-25000" dirty="0">
                <a:latin typeface="Times New Roman" panose="02020603050405020304" pitchFamily="18" charset="0"/>
                <a:ea typeface="Times New Roman" panose="02020603050405020304" pitchFamily="18" charset="0"/>
              </a:rPr>
              <a:t>0 </a:t>
            </a:r>
            <a:r>
              <a:rPr lang="sq-AL" sz="3600" dirty="0">
                <a:latin typeface="Times New Roman" panose="02020603050405020304" pitchFamily="18" charset="0"/>
                <a:ea typeface="Times New Roman" panose="02020603050405020304" pitchFamily="18" charset="0"/>
              </a:rPr>
              <a:t>baha ýetende </a:t>
            </a:r>
            <a:r>
              <a:rPr lang="sq-AL" sz="3600" i="1" dirty="0">
                <a:latin typeface="Times New Roman" panose="02020603050405020304" pitchFamily="18" charset="0"/>
                <a:ea typeface="Times New Roman" panose="02020603050405020304" pitchFamily="18" charset="0"/>
              </a:rPr>
              <a:t>Aç</a:t>
            </a:r>
            <a:r>
              <a:rPr lang="sq-AL" sz="3600" dirty="0">
                <a:latin typeface="Times New Roman" panose="02020603050405020304" pitchFamily="18" charset="0"/>
                <a:ea typeface="Times New Roman" panose="02020603050405020304" pitchFamily="18" charset="0"/>
              </a:rPr>
              <a:t> açar  ýazdyrylýar. Şol pursatdan başlap, garşylykda bölünip çykýan </a:t>
            </a:r>
            <a:r>
              <a:rPr lang="sq-AL" sz="3600" i="1" dirty="0">
                <a:latin typeface="Times New Roman" panose="02020603050405020304" pitchFamily="18" charset="0"/>
                <a:ea typeface="Times New Roman" panose="02020603050405020304" pitchFamily="18" charset="0"/>
              </a:rPr>
              <a:t>Q</a:t>
            </a:r>
            <a:r>
              <a:rPr lang="sq-AL" sz="3600" dirty="0">
                <a:latin typeface="Times New Roman" panose="02020603050405020304" pitchFamily="18" charset="0"/>
                <a:ea typeface="Times New Roman" panose="02020603050405020304" pitchFamily="18" charset="0"/>
              </a:rPr>
              <a:t> ýylylyk mukdaryny kesgitlemeli</a:t>
            </a:r>
            <a:endParaRPr lang="ru-RU" sz="3600" dirty="0"/>
          </a:p>
        </p:txBody>
      </p:sp>
      <p:pic>
        <p:nvPicPr>
          <p:cNvPr id="25" name="Рисунок 24"/>
          <p:cNvPicPr>
            <a:picLocks noChangeAspect="1"/>
          </p:cNvPicPr>
          <p:nvPr/>
        </p:nvPicPr>
        <p:blipFill>
          <a:blip r:embed="rId2"/>
          <a:stretch>
            <a:fillRect/>
          </a:stretch>
        </p:blipFill>
        <p:spPr>
          <a:xfrm>
            <a:off x="2769960" y="0"/>
            <a:ext cx="5551157" cy="3280229"/>
          </a:xfrm>
          <a:prstGeom prst="rect">
            <a:avLst/>
          </a:prstGeom>
        </p:spPr>
      </p:pic>
    </p:spTree>
    <p:extLst>
      <p:ext uri="{BB962C8B-B14F-4D97-AF65-F5344CB8AC3E}">
        <p14:creationId xmlns:p14="http://schemas.microsoft.com/office/powerpoint/2010/main" val="3245486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685805"/>
          </a:xfrm>
          <a:prstGeom prst="rect">
            <a:avLst/>
          </a:prstGeom>
        </p:spPr>
        <p:txBody>
          <a:bodyPr wrap="square">
            <a:spAutoFit/>
          </a:bodyPr>
          <a:lstStyle/>
          <a:p>
            <a:pPr marL="6350" marR="39370" indent="-6350">
              <a:lnSpc>
                <a:spcPct val="103000"/>
              </a:lnSpc>
            </a:pPr>
            <a:r>
              <a:rPr lang="tk-TM" sz="3200" dirty="0" smtClean="0">
                <a:solidFill>
                  <a:srgbClr val="000000"/>
                </a:solidFill>
                <a:latin typeface="Times New Roman" panose="02020603050405020304" pitchFamily="18" charset="0"/>
                <a:ea typeface="Calibri" panose="020F0502020204030204" pitchFamily="34" charset="0"/>
              </a:rPr>
              <a:t>		Güýçli </a:t>
            </a:r>
            <a:r>
              <a:rPr lang="tk-TM" sz="3200" dirty="0">
                <a:solidFill>
                  <a:srgbClr val="000000"/>
                </a:solidFill>
                <a:latin typeface="Times New Roman" panose="02020603050405020304" pitchFamily="18" charset="0"/>
                <a:ea typeface="Calibri" panose="020F0502020204030204" pitchFamily="34" charset="0"/>
              </a:rPr>
              <a:t>kabel ondan elektrik energiýany geçirmek üçin niýetlenip, elektrik gurnalan enjamlary iýmitlendirmek üçin ulanylýar. Olar bir ýa-da birnäçe izolirlenen metal damardan durýar ýa-da metal däl gabykly, prokladkaň şertine baglylykda haýsy biri ýokarsyndan ýa-da ekspluatasiýada mümkin üstünden goýulan gorag ýapmaly we hökmany ýagdaýda bronlanýar. Olar şular ýaly esasy elementden düzülýär: tok geçiriji damar, gabygy izolýasiýaly we gorag ýapylan. Esasy elementden başga güýçli kabeliň konustrukçiýasy ekrana çykmagy mümkin, zeminlenen gorag damary we doldurujy.</a:t>
            </a:r>
            <a:endParaRPr lang="tk-TM" sz="24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3200" dirty="0">
                <a:solidFill>
                  <a:srgbClr val="000000"/>
                </a:solidFill>
                <a:latin typeface="Times New Roman" panose="02020603050405020304" pitchFamily="18" charset="0"/>
                <a:ea typeface="Calibri" panose="020F0502020204030204" pitchFamily="34" charset="0"/>
              </a:rPr>
              <a:t>	</a:t>
            </a:r>
            <a:r>
              <a:rPr lang="tk-TM" sz="3200" dirty="0" smtClean="0">
                <a:solidFill>
                  <a:srgbClr val="000000"/>
                </a:solidFill>
                <a:latin typeface="Times New Roman" panose="02020603050405020304" pitchFamily="18" charset="0"/>
                <a:ea typeface="Calibri" panose="020F0502020204030204" pitchFamily="34" charset="0"/>
              </a:rPr>
              <a:t>	Tok </a:t>
            </a:r>
            <a:r>
              <a:rPr lang="tk-TM" sz="3200" dirty="0">
                <a:solidFill>
                  <a:srgbClr val="000000"/>
                </a:solidFill>
                <a:latin typeface="Times New Roman" panose="02020603050405020304" pitchFamily="18" charset="0"/>
                <a:ea typeface="Calibri" panose="020F0502020204030204" pitchFamily="34" charset="0"/>
              </a:rPr>
              <a:t>geçiriji damary esasy we nullanan bolýar. Esasy damary ondan elektrik energiýany geçirmek üçin niýetlenen nullanan damary dürli fazaly (polýusly) togy geçirmek üçin onuň deň bolmadyk ýüküne niýetlenen. Olar neýtral toguň çeşmesine berkidilýär.</a:t>
            </a:r>
            <a:endParaRPr lang="tk-TM"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22848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39592"/>
          </a:xfrm>
          <a:prstGeom prst="rect">
            <a:avLst/>
          </a:prstGeom>
        </p:spPr>
        <p:txBody>
          <a:bodyPr wrap="square">
            <a:spAutoFit/>
          </a:bodyPr>
          <a:lstStyle/>
          <a:p>
            <a:pPr marL="6350" marR="39370" indent="-6350">
              <a:lnSpc>
                <a:spcPct val="103000"/>
              </a:lnSpc>
            </a:pPr>
            <a:r>
              <a:rPr lang="tk-TM" sz="3600" dirty="0" smtClean="0">
                <a:solidFill>
                  <a:srgbClr val="000000"/>
                </a:solidFill>
                <a:latin typeface="Times New Roman" panose="02020603050405020304" pitchFamily="18" charset="0"/>
                <a:ea typeface="Calibri" panose="020F0502020204030204" pitchFamily="34" charset="0"/>
              </a:rPr>
              <a:t>		Zeminlenen </a:t>
            </a:r>
            <a:r>
              <a:rPr lang="tk-TM" sz="3600" dirty="0">
                <a:solidFill>
                  <a:srgbClr val="000000"/>
                </a:solidFill>
                <a:latin typeface="Times New Roman" panose="02020603050405020304" pitchFamily="18" charset="0"/>
                <a:ea typeface="Calibri" panose="020F0502020204030204" pitchFamily="34" charset="0"/>
              </a:rPr>
              <a:t>gorag damary kömekçi kabeliň damary bolýar we elektrik gurnalan metal böleginiň tapylmaýan iş naprýeženiýeň aşagynda çatmak üçin niýetlenen. Kabeliň haýsydyr biri zeminlenen gorag konturyň tok çeşmesine birikdirilendir.</a:t>
            </a:r>
            <a:endParaRPr lang="tk-TM" sz="36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3600" dirty="0">
                <a:solidFill>
                  <a:srgbClr val="000000"/>
                </a:solidFill>
                <a:latin typeface="Times New Roman" panose="02020603050405020304" pitchFamily="18" charset="0"/>
                <a:ea typeface="Calibri" panose="020F0502020204030204" pitchFamily="34" charset="0"/>
              </a:rPr>
              <a:t>	</a:t>
            </a:r>
            <a:r>
              <a:rPr lang="tk-TM" sz="3600" dirty="0" smtClean="0">
                <a:solidFill>
                  <a:srgbClr val="000000"/>
                </a:solidFill>
                <a:latin typeface="Times New Roman" panose="02020603050405020304" pitchFamily="18" charset="0"/>
                <a:ea typeface="Calibri" panose="020F0502020204030204" pitchFamily="34" charset="0"/>
              </a:rPr>
              <a:t>	Izolýasiýa nähili hilli </a:t>
            </a:r>
            <a:r>
              <a:rPr lang="tk-TM" sz="3600" dirty="0">
                <a:solidFill>
                  <a:srgbClr val="000000"/>
                </a:solidFill>
                <a:latin typeface="Times New Roman" panose="02020603050405020304" pitchFamily="18" charset="0"/>
                <a:ea typeface="Calibri" panose="020F0502020204030204" pitchFamily="34" charset="0"/>
              </a:rPr>
              <a:t>hem bolsa, tok geçiriji damaryň bir– birine hökman elektrik berkligini üpjün etmek üçin niýetlenen we perdesi ýere </a:t>
            </a:r>
            <a:r>
              <a:rPr lang="tk-TM" sz="3600" dirty="0" smtClean="0">
                <a:solidFill>
                  <a:srgbClr val="000000"/>
                </a:solidFill>
                <a:latin typeface="Times New Roman" panose="02020603050405020304" pitchFamily="18" charset="0"/>
                <a:ea typeface="Calibri" panose="020F0502020204030204" pitchFamily="34" charset="0"/>
              </a:rPr>
              <a:t>zeminlenen bolmalydyr. </a:t>
            </a:r>
            <a:r>
              <a:rPr lang="tk-TM" sz="3600" dirty="0">
                <a:solidFill>
                  <a:srgbClr val="000000"/>
                </a:solidFill>
                <a:latin typeface="Times New Roman" panose="02020603050405020304" pitchFamily="18" charset="0"/>
                <a:ea typeface="Calibri" panose="020F0502020204030204" pitchFamily="34" charset="0"/>
              </a:rPr>
              <a:t>Ekran kabelden geçýän ýüze çykýan </a:t>
            </a:r>
            <a:r>
              <a:rPr lang="tk-TM" sz="3600">
                <a:solidFill>
                  <a:srgbClr val="000000"/>
                </a:solidFill>
                <a:latin typeface="Times New Roman" panose="02020603050405020304" pitchFamily="18" charset="0"/>
                <a:ea typeface="Calibri" panose="020F0502020204030204" pitchFamily="34" charset="0"/>
              </a:rPr>
              <a:t>togyň </a:t>
            </a:r>
            <a:r>
              <a:rPr lang="tk-TM" sz="3600" smtClean="0">
                <a:solidFill>
                  <a:srgbClr val="000000"/>
                </a:solidFill>
                <a:latin typeface="Times New Roman" panose="02020603050405020304" pitchFamily="18" charset="0"/>
                <a:ea typeface="Calibri" panose="020F0502020204030204" pitchFamily="34" charset="0"/>
              </a:rPr>
              <a:t>elektromagnit </a:t>
            </a:r>
            <a:r>
              <a:rPr lang="tk-TM" sz="3600" dirty="0">
                <a:solidFill>
                  <a:srgbClr val="000000"/>
                </a:solidFill>
                <a:latin typeface="Times New Roman" panose="02020603050405020304" pitchFamily="18" charset="0"/>
                <a:ea typeface="Calibri" panose="020F0502020204030204" pitchFamily="34" charset="0"/>
              </a:rPr>
              <a:t>meýdanynyň täsirinden zynjyryň daşyny goramak üçin hyzmat edýär, we kabeliň damarynyň töwereginde elektrik meýdanynyň simmetriýasyny üpjün edýär. </a:t>
            </a:r>
            <a:endParaRPr lang="tk-TM" sz="36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9611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7066678"/>
          </a:xfrm>
          <a:prstGeom prst="rect">
            <a:avLst/>
          </a:prstGeom>
        </p:spPr>
        <p:txBody>
          <a:bodyPr wrap="square">
            <a:spAutoFit/>
          </a:bodyPr>
          <a:lstStyle/>
          <a:p>
            <a:pPr marL="6350" marR="39370" indent="-6350">
              <a:lnSpc>
                <a:spcPct val="103000"/>
              </a:lnSpc>
            </a:pPr>
            <a:r>
              <a:rPr lang="tk-TM" sz="4400" dirty="0" smtClean="0">
                <a:solidFill>
                  <a:srgbClr val="000000"/>
                </a:solidFill>
                <a:latin typeface="Times New Roman" panose="02020603050405020304" pitchFamily="18" charset="0"/>
                <a:ea typeface="Calibri" panose="020F0502020204030204" pitchFamily="34" charset="0"/>
              </a:rPr>
              <a:t>Doldurgyç </a:t>
            </a:r>
            <a:r>
              <a:rPr lang="tk-TM" sz="4400" dirty="0">
                <a:solidFill>
                  <a:srgbClr val="000000"/>
                </a:solidFill>
                <a:latin typeface="Times New Roman" panose="02020603050405020304" pitchFamily="18" charset="0"/>
                <a:ea typeface="Calibri" panose="020F0502020204030204" pitchFamily="34" charset="0"/>
              </a:rPr>
              <a:t>(заполнител) kabeliň konstruktiw elementiň erkin arasy germotizasiýa maksady hökman görnüşiň ýetirmegini aradan aýyrmagy üçin ulanylýar we onuň mehaniki durnuklulyk </a:t>
            </a:r>
            <a:r>
              <a:rPr lang="tk-TM" sz="4400" dirty="0" smtClean="0">
                <a:solidFill>
                  <a:srgbClr val="000000"/>
                </a:solidFill>
                <a:latin typeface="Times New Roman" panose="02020603050405020304" pitchFamily="18" charset="0"/>
                <a:ea typeface="Calibri" panose="020F0502020204030204" pitchFamily="34" charset="0"/>
              </a:rPr>
              <a:t>konstruksiýasy daşky </a:t>
            </a:r>
            <a:r>
              <a:rPr lang="tk-TM" sz="4400" dirty="0">
                <a:solidFill>
                  <a:srgbClr val="000000"/>
                </a:solidFill>
                <a:latin typeface="Times New Roman" panose="02020603050405020304" pitchFamily="18" charset="0"/>
                <a:ea typeface="Calibri" panose="020F0502020204030204" pitchFamily="34" charset="0"/>
              </a:rPr>
              <a:t>kabeliň içki elementiniň öllenmesini we başga daşdaky </a:t>
            </a:r>
            <a:r>
              <a:rPr lang="tk-TM" sz="4400" dirty="0" smtClean="0">
                <a:solidFill>
                  <a:srgbClr val="000000"/>
                </a:solidFill>
                <a:latin typeface="Times New Roman" panose="02020603050405020304" pitchFamily="18" charset="0"/>
                <a:ea typeface="Calibri" panose="020F0502020204030204" pitchFamily="34" charset="0"/>
              </a:rPr>
              <a:t>täsirlerden </a:t>
            </a:r>
            <a:r>
              <a:rPr lang="tk-TM" sz="4400" dirty="0">
                <a:solidFill>
                  <a:srgbClr val="000000"/>
                </a:solidFill>
                <a:latin typeface="Times New Roman" panose="02020603050405020304" pitchFamily="18" charset="0"/>
                <a:ea typeface="Calibri" panose="020F0502020204030204" pitchFamily="34" charset="0"/>
              </a:rPr>
              <a:t>goraýar. </a:t>
            </a:r>
            <a:r>
              <a:rPr lang="tk-TM" sz="4400" dirty="0" smtClean="0">
                <a:solidFill>
                  <a:srgbClr val="000000"/>
                </a:solidFill>
                <a:latin typeface="Times New Roman" panose="02020603050405020304" pitchFamily="18" charset="0"/>
                <a:ea typeface="Calibri" panose="020F0502020204030204" pitchFamily="34" charset="0"/>
              </a:rPr>
              <a:t>	Gorag </a:t>
            </a:r>
            <a:r>
              <a:rPr lang="tk-TM" sz="4400" dirty="0">
                <a:solidFill>
                  <a:srgbClr val="000000"/>
                </a:solidFill>
                <a:latin typeface="Times New Roman" panose="02020603050405020304" pitchFamily="18" charset="0"/>
                <a:ea typeface="Calibri" panose="020F0502020204030204" pitchFamily="34" charset="0"/>
              </a:rPr>
              <a:t>proklatkasy kabeliň perdesiniň daşky täsirinden goramak üçin hyzmat edýär. Kabeliň konstruksiýasyna bagly gorag örtügüne </a:t>
            </a:r>
            <a:r>
              <a:rPr lang="tk-TM" sz="4400" dirty="0" smtClean="0">
                <a:solidFill>
                  <a:srgbClr val="000000"/>
                </a:solidFill>
                <a:latin typeface="Times New Roman" panose="02020603050405020304" pitchFamily="18" charset="0"/>
                <a:ea typeface="Calibri" panose="020F0502020204030204" pitchFamily="34" charset="0"/>
              </a:rPr>
              <a:t>girýänler olar  </a:t>
            </a:r>
            <a:r>
              <a:rPr lang="tk-TM" sz="4400" dirty="0">
                <a:solidFill>
                  <a:srgbClr val="000000"/>
                </a:solidFill>
                <a:latin typeface="Times New Roman" panose="02020603050405020304" pitchFamily="18" charset="0"/>
                <a:ea typeface="Calibri" panose="020F0502020204030204" pitchFamily="34" charset="0"/>
              </a:rPr>
              <a:t>bron örtülen ýaşşik we daşky </a:t>
            </a:r>
            <a:r>
              <a:rPr lang="tk-TM" sz="4400" dirty="0" smtClean="0">
                <a:solidFill>
                  <a:srgbClr val="000000"/>
                </a:solidFill>
                <a:latin typeface="Times New Roman" panose="02020603050405020304" pitchFamily="18" charset="0"/>
                <a:ea typeface="Calibri" panose="020F0502020204030204" pitchFamily="34" charset="0"/>
              </a:rPr>
              <a:t>örtukler degişlidir.</a:t>
            </a:r>
            <a:endParaRPr lang="tk-TM" sz="4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637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
            <a:ext cx="12192000" cy="954107"/>
          </a:xfrm>
          <a:prstGeom prst="rect">
            <a:avLst/>
          </a:prstGeom>
        </p:spPr>
        <p:txBody>
          <a:bodyPr wrap="square">
            <a:spAutoFit/>
          </a:bodyPr>
          <a:lstStyle/>
          <a:p>
            <a:r>
              <a:rPr lang="tk-TM" sz="2800" dirty="0">
                <a:latin typeface="Times New Roman" panose="02020603050405020304" pitchFamily="18" charset="0"/>
                <a:ea typeface="Calibri" panose="020F0502020204030204" pitchFamily="34" charset="0"/>
              </a:rPr>
              <a:t>Kabeliň dürli konstruksiýasyna görä markasy şertleýin harplara eýelenip belgilenýär. Meselem, ABBГ-kabel alýumin tok geçiriji damarynyň perdesi.</a:t>
            </a:r>
            <a:endParaRPr lang="tk-TM" sz="2800" dirty="0"/>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3501273" y="954106"/>
            <a:ext cx="5189454" cy="4243536"/>
          </a:xfrm>
          <a:prstGeom prst="rect">
            <a:avLst/>
          </a:prstGeom>
          <a:noFill/>
          <a:ln>
            <a:noFill/>
          </a:ln>
        </p:spPr>
      </p:pic>
      <p:sp>
        <p:nvSpPr>
          <p:cNvPr id="6" name="Прямоугольник 5"/>
          <p:cNvSpPr/>
          <p:nvPr/>
        </p:nvSpPr>
        <p:spPr>
          <a:xfrm>
            <a:off x="2394514" y="5197642"/>
            <a:ext cx="6967357" cy="509370"/>
          </a:xfrm>
          <a:prstGeom prst="rect">
            <a:avLst/>
          </a:prstGeom>
        </p:spPr>
        <p:txBody>
          <a:bodyPr wrap="none">
            <a:spAutoFit/>
          </a:bodyPr>
          <a:lstStyle/>
          <a:p>
            <a:pPr marL="6350" marR="39370" indent="-6350" algn="ctr">
              <a:lnSpc>
                <a:spcPct val="103000"/>
              </a:lnSpc>
              <a:spcAft>
                <a:spcPts val="0"/>
              </a:spcAft>
            </a:pPr>
            <a:r>
              <a:rPr lang="tk-TM" sz="2800" dirty="0">
                <a:solidFill>
                  <a:srgbClr val="000000"/>
                </a:solidFill>
                <a:latin typeface="Times New Roman" panose="02020603050405020304" pitchFamily="18" charset="0"/>
                <a:ea typeface="Calibri" panose="020F0502020204030204" pitchFamily="34" charset="0"/>
              </a:rPr>
              <a:t>3-2-1-nji çyzgy. Güýçli kabeliň konstruksiýasy</a:t>
            </a:r>
            <a:endParaRPr lang="tk-TM" sz="2800" dirty="0">
              <a:solidFill>
                <a:srgbClr val="000000"/>
              </a:solidFill>
              <a:effectLst/>
              <a:latin typeface="Times New Roman" panose="02020603050405020304" pitchFamily="18" charset="0"/>
              <a:ea typeface="Times New Roman" panose="02020603050405020304" pitchFamily="18" charset="0"/>
            </a:endParaRPr>
          </a:p>
        </p:txBody>
      </p:sp>
      <p:sp>
        <p:nvSpPr>
          <p:cNvPr id="2" name="Прямоугольник 1"/>
          <p:cNvSpPr/>
          <p:nvPr/>
        </p:nvSpPr>
        <p:spPr>
          <a:xfrm>
            <a:off x="185184" y="1938048"/>
            <a:ext cx="2005677" cy="369332"/>
          </a:xfrm>
          <a:prstGeom prst="rect">
            <a:avLst/>
          </a:prstGeom>
        </p:spPr>
        <p:txBody>
          <a:bodyPr wrap="none">
            <a:spAutoFit/>
          </a:bodyPr>
          <a:lstStyle/>
          <a:p>
            <a:r>
              <a:rPr lang="tk-TM" dirty="0" smtClean="0">
                <a:solidFill>
                  <a:srgbClr val="000000"/>
                </a:solidFill>
                <a:latin typeface="Times New Roman" panose="02020603050405020304" pitchFamily="18" charset="0"/>
                <a:ea typeface="Calibri" panose="020F0502020204030204" pitchFamily="34" charset="0"/>
              </a:rPr>
              <a:t>1, Kagyz siňdirilen </a:t>
            </a:r>
            <a:endParaRPr lang="ru-RU" dirty="0"/>
          </a:p>
        </p:txBody>
      </p:sp>
    </p:spTree>
    <p:extLst>
      <p:ext uri="{BB962C8B-B14F-4D97-AF65-F5344CB8AC3E}">
        <p14:creationId xmlns:p14="http://schemas.microsoft.com/office/powerpoint/2010/main" val="3124717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7010400" cy="4343400"/>
          </a:xfrm>
          <a:prstGeom prst="rect">
            <a:avLst/>
          </a:prstGeom>
        </p:spPr>
      </p:pic>
      <p:sp>
        <p:nvSpPr>
          <p:cNvPr id="5" name="Прямоугольник 4"/>
          <p:cNvSpPr/>
          <p:nvPr/>
        </p:nvSpPr>
        <p:spPr>
          <a:xfrm>
            <a:off x="6569242" y="2647988"/>
            <a:ext cx="5622758" cy="4149854"/>
          </a:xfrm>
          <a:prstGeom prst="rect">
            <a:avLst/>
          </a:prstGeom>
        </p:spPr>
        <p:txBody>
          <a:bodyPr wrap="square">
            <a:spAutoFit/>
          </a:bodyPr>
          <a:lstStyle/>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Kagyz</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siňdirilen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izolýasiýa</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Ýarymgeçiriji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kagyz</a:t>
            </a:r>
            <a:r>
              <a:rPr lang="ru-RU" sz="3200" dirty="0">
                <a:solidFill>
                  <a:srgbClr val="000000"/>
                </a:solidFill>
                <a:latin typeface="Times New Roman" panose="02020603050405020304" pitchFamily="18" charset="0"/>
                <a:ea typeface="Times New Roman" panose="02020603050405020304" pitchFamily="18" charset="0"/>
              </a:rPr>
              <a:t> </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Işjeň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damar</a:t>
            </a:r>
            <a:r>
              <a:rPr lang="ru-RU" sz="3200" dirty="0">
                <a:solidFill>
                  <a:srgbClr val="000000"/>
                </a:solidFill>
                <a:latin typeface="Times New Roman" panose="02020603050405020304" pitchFamily="18" charset="0"/>
                <a:ea typeface="Times New Roman" panose="02020603050405020304" pitchFamily="18" charset="0"/>
              </a:rPr>
              <a:t> </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Metallaşdyrylan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kagyz</a:t>
            </a:r>
            <a:r>
              <a:rPr lang="ru-RU" sz="3200" dirty="0">
                <a:solidFill>
                  <a:srgbClr val="000000"/>
                </a:solidFill>
                <a:latin typeface="Times New Roman" panose="02020603050405020304" pitchFamily="18" charset="0"/>
                <a:ea typeface="Times New Roman" panose="02020603050405020304" pitchFamily="18" charset="0"/>
              </a:rPr>
              <a:t> </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Alýumin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ýa-da</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gurşun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smtClean="0">
                <a:solidFill>
                  <a:srgbClr val="000000"/>
                </a:solidFill>
                <a:latin typeface="Times New Roman" panose="02020603050405020304" pitchFamily="18" charset="0"/>
                <a:ea typeface="Times New Roman" panose="02020603050405020304" pitchFamily="18" charset="0"/>
              </a:rPr>
              <a:t>gaby</a:t>
            </a:r>
            <a:r>
              <a:rPr lang="tk-TM" sz="3200" dirty="0" smtClean="0">
                <a:solidFill>
                  <a:srgbClr val="000000"/>
                </a:solidFill>
                <a:latin typeface="Times New Roman" panose="02020603050405020304" pitchFamily="18" charset="0"/>
                <a:ea typeface="Times New Roman" panose="02020603050405020304" pitchFamily="18" charset="0"/>
              </a:rPr>
              <a:t>k</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Lenta</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sargysy</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0"/>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Gorag</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sowudy</a:t>
            </a:r>
            <a:endParaRPr lang="ru-RU" sz="2400" dirty="0">
              <a:solidFill>
                <a:srgbClr val="000000"/>
              </a:solidFill>
              <a:latin typeface="Times New Roman" panose="02020603050405020304" pitchFamily="18" charset="0"/>
              <a:ea typeface="Times New Roman" panose="02020603050405020304" pitchFamily="18" charset="0"/>
            </a:endParaRPr>
          </a:p>
          <a:p>
            <a:pPr marL="342900" marR="39370" lvl="0" indent="-342900" algn="just">
              <a:lnSpc>
                <a:spcPct val="103000"/>
              </a:lnSpc>
              <a:spcAft>
                <a:spcPts val="25"/>
              </a:spcAft>
              <a:buFont typeface="+mj-lt"/>
              <a:buAutoNum type="arabicPeriod"/>
            </a:pPr>
            <a:r>
              <a:rPr lang="ru-RU" sz="3200" dirty="0" err="1">
                <a:solidFill>
                  <a:srgbClr val="000000"/>
                </a:solidFill>
                <a:latin typeface="Times New Roman" panose="02020603050405020304" pitchFamily="18" charset="0"/>
                <a:ea typeface="Times New Roman" panose="02020603050405020304" pitchFamily="18" charset="0"/>
              </a:rPr>
              <a:t>Daşky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gabyk</a:t>
            </a:r>
            <a:endParaRPr lang="ru-RU"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96270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284728"/>
          </a:xfrm>
          <a:prstGeom prst="rect">
            <a:avLst/>
          </a:prstGeom>
        </p:spPr>
        <p:txBody>
          <a:bodyPr wrap="square">
            <a:spAutoFit/>
          </a:bodyPr>
          <a:lstStyle/>
          <a:p>
            <a:pPr marL="6350" marR="39370" indent="-6350">
              <a:lnSpc>
                <a:spcPct val="103000"/>
              </a:lnSpc>
            </a:pPr>
            <a:r>
              <a:rPr lang="tk-TM" sz="2800" b="1" smtClean="0">
                <a:solidFill>
                  <a:srgbClr val="000000"/>
                </a:solidFill>
                <a:latin typeface="Times New Roman" panose="02020603050405020304" pitchFamily="18" charset="0"/>
                <a:ea typeface="Calibri" panose="020F0502020204030204" pitchFamily="34" charset="0"/>
              </a:rPr>
              <a:t>		I-Güýçli kabeliň kese-kesigi: </a:t>
            </a:r>
            <a:r>
              <a:rPr lang="tk-TM" sz="2800" smtClean="0">
                <a:solidFill>
                  <a:srgbClr val="000000"/>
                </a:solidFill>
                <a:latin typeface="Times New Roman" panose="02020603050405020304" pitchFamily="18" charset="0"/>
                <a:ea typeface="Calibri" panose="020F0502020204030204" pitchFamily="34" charset="0"/>
              </a:rPr>
              <a:t>a-iki damarly tegelek kabel we  segment damarly; b- üç damarly bir izolýasiýaly kabel we aýratyn perdeli; w-dört damarly nui damarly, tegelek, sektorly we üçbur görnüşli;1-doldurylan; 2-damaryň  izolýasiýasy; 3-tor geçiriji damar; 4-perde; 5-daşky gorag ýapyndysy; 6-tok geçiriji damaryň ekrany; 7-bron ýapyndysy; 8-nul damary; 9-bir izolýasiýa.</a:t>
            </a:r>
            <a:endParaRPr lang="tk-TM" sz="2800" dirty="0">
              <a:solidFill>
                <a:srgbClr val="000000"/>
              </a:solidFill>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0" y="2284728"/>
            <a:ext cx="12192000" cy="4086888"/>
          </a:xfrm>
          <a:prstGeom prst="rect">
            <a:avLst/>
          </a:prstGeom>
        </p:spPr>
        <p:txBody>
          <a:bodyPr wrap="square">
            <a:spAutoFit/>
          </a:bodyPr>
          <a:lstStyle/>
          <a:p>
            <a:pPr marL="6350" marR="39370" indent="-6350">
              <a:lnSpc>
                <a:spcPct val="103000"/>
              </a:lnSpc>
            </a:pPr>
            <a:r>
              <a:rPr lang="tk-TM" sz="2800" b="1" dirty="0" smtClean="0">
                <a:solidFill>
                  <a:srgbClr val="000000"/>
                </a:solidFill>
                <a:latin typeface="Times New Roman" panose="02020603050405020304" pitchFamily="18" charset="0"/>
                <a:ea typeface="Calibri" panose="020F0502020204030204" pitchFamily="34" charset="0"/>
              </a:rPr>
              <a:t>		II-Güýçli </a:t>
            </a:r>
            <a:r>
              <a:rPr lang="tk-TM" sz="2800" b="1" dirty="0">
                <a:solidFill>
                  <a:srgbClr val="000000"/>
                </a:solidFill>
                <a:latin typeface="Times New Roman" panose="02020603050405020304" pitchFamily="18" charset="0"/>
                <a:ea typeface="Calibri" panose="020F0502020204030204" pitchFamily="34" charset="0"/>
              </a:rPr>
              <a:t>üç damarly kabel AAБ markaly: </a:t>
            </a:r>
            <a:r>
              <a:rPr lang="tk-TM" sz="2800" dirty="0">
                <a:solidFill>
                  <a:srgbClr val="000000"/>
                </a:solidFill>
                <a:latin typeface="Times New Roman" panose="02020603050405020304" pitchFamily="18" charset="0"/>
                <a:ea typeface="Calibri" panose="020F0502020204030204" pitchFamily="34" charset="0"/>
              </a:rPr>
              <a:t>i-tok geçiriji damar; 2,4-faza üçin we bir izolýasiýa; 3- doldurujy; 5-perde; 6-gorag perdeli ýapynja; 7-polat lentaly bron; 8-daşky gorag ýapynjasy. hlorid sepilen, şonuň ýaly damaryň daşky perdesiniň izalýasiýasy ýapylmadyk. АПВБ-kabel alýuminli tok geçiriji damaryň perdesi politilenli, damaryň izolýasiýasy hlorid sepilen bronlanyp tekiz lenta ýapylan, daşy bolsa bronlanyp ýapylmadyk we ş.m.</a:t>
            </a:r>
            <a:endParaRPr lang="tk-TM" sz="2800" dirty="0" smtClean="0">
              <a:solidFill>
                <a:srgbClr val="000000"/>
              </a:solidFill>
              <a:effectLst/>
              <a:latin typeface="Times New Roman" panose="02020603050405020304" pitchFamily="18" charset="0"/>
              <a:ea typeface="Times New Roman" panose="02020603050405020304" pitchFamily="18" charset="0"/>
            </a:endParaRPr>
          </a:p>
          <a:p>
            <a:pPr marL="6350" marR="39370" indent="-6350">
              <a:lnSpc>
                <a:spcPct val="103000"/>
              </a:lnSpc>
            </a:pPr>
            <a:r>
              <a:rPr lang="tk-TM" sz="2800" dirty="0">
                <a:solidFill>
                  <a:srgbClr val="000000"/>
                </a:solidFill>
                <a:latin typeface="Times New Roman" panose="02020603050405020304" pitchFamily="18" charset="0"/>
                <a:ea typeface="Calibri" panose="020F0502020204030204" pitchFamily="34" charset="0"/>
              </a:rPr>
              <a:t>	</a:t>
            </a:r>
            <a:r>
              <a:rPr lang="tk-TM" sz="2800" dirty="0" smtClean="0">
                <a:solidFill>
                  <a:srgbClr val="000000"/>
                </a:solidFill>
                <a:latin typeface="Times New Roman" panose="02020603050405020304" pitchFamily="18" charset="0"/>
                <a:ea typeface="Calibri" panose="020F0502020204030204" pitchFamily="34" charset="0"/>
              </a:rPr>
              <a:t>	Konstruksiýa </a:t>
            </a:r>
            <a:r>
              <a:rPr lang="tk-TM" sz="2800" dirty="0">
                <a:solidFill>
                  <a:srgbClr val="000000"/>
                </a:solidFill>
                <a:latin typeface="Times New Roman" panose="02020603050405020304" pitchFamily="18" charset="0"/>
                <a:ea typeface="Calibri" panose="020F0502020204030204" pitchFamily="34" charset="0"/>
              </a:rPr>
              <a:t>baglylykda kese–kesigi, kabeliň naprýejeniýesi kadaly gurluşykda onuň uzynlygy 100-den 300m çenli bolup biler. Kabeli barabanda transport edilýär.</a:t>
            </a:r>
            <a:endParaRPr lang="tk-TM" sz="2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81116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1528762" y="1"/>
            <a:ext cx="8586788" cy="6799288"/>
          </a:xfrm>
          <a:prstGeom prst="rect">
            <a:avLst/>
          </a:prstGeom>
        </p:spPr>
      </p:pic>
    </p:spTree>
    <p:extLst>
      <p:ext uri="{BB962C8B-B14F-4D97-AF65-F5344CB8AC3E}">
        <p14:creationId xmlns:p14="http://schemas.microsoft.com/office/powerpoint/2010/main" val="4108703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12192000" cy="6451767"/>
          </a:xfrm>
          <a:prstGeom prst="rect">
            <a:avLst/>
          </a:prstGeom>
        </p:spPr>
      </p:pic>
    </p:spTree>
    <p:extLst>
      <p:ext uri="{BB962C8B-B14F-4D97-AF65-F5344CB8AC3E}">
        <p14:creationId xmlns:p14="http://schemas.microsoft.com/office/powerpoint/2010/main" val="974154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116</Words>
  <Application>Microsoft Office PowerPoint</Application>
  <PresentationFormat>Широкоэкранный</PresentationFormat>
  <Paragraphs>27</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TEMA № 18     Tema: Kabel ýollarynyň montažy we peýdalanylyşy.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 18     Tema: Kabel ýollarynyň montazy we peýdalanylyşy.</dc:title>
  <dc:creator>Lenovo</dc:creator>
  <cp:lastModifiedBy>Lenovo</cp:lastModifiedBy>
  <cp:revision>9</cp:revision>
  <dcterms:created xsi:type="dcterms:W3CDTF">2020-12-21T06:38:02Z</dcterms:created>
  <dcterms:modified xsi:type="dcterms:W3CDTF">2020-12-29T09:07:50Z</dcterms:modified>
</cp:coreProperties>
</file>