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sldIdLst>
    <p:sldId id="258" r:id="rId2"/>
    <p:sldId id="267" r:id="rId3"/>
    <p:sldId id="268" r:id="rId4"/>
    <p:sldId id="269" r:id="rId5"/>
    <p:sldId id="279" r:id="rId6"/>
    <p:sldId id="280" r:id="rId7"/>
    <p:sldId id="281" r:id="rId8"/>
    <p:sldId id="282" r:id="rId9"/>
    <p:sldId id="292" r:id="rId10"/>
    <p:sldId id="293" r:id="rId11"/>
    <p:sldId id="294" r:id="rId12"/>
    <p:sldId id="289" r:id="rId13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6FF66"/>
    <a:srgbClr val="99FF33"/>
    <a:srgbClr val="FF9933"/>
    <a:srgbClr val="BEA6F2"/>
    <a:srgbClr val="3BB432"/>
    <a:srgbClr val="3FC135"/>
    <a:srgbClr val="66FF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028" autoAdjust="0"/>
    <p:restoredTop sz="94434" autoAdjust="0"/>
  </p:normalViewPr>
  <p:slideViewPr>
    <p:cSldViewPr snapToGrid="0">
      <p:cViewPr varScale="1">
        <p:scale>
          <a:sx n="74" d="100"/>
          <a:sy n="74" d="100"/>
        </p:scale>
        <p:origin x="414" y="54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-978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FCA53C3-BE69-4407-A46F-BE78F7156F79}" type="datetimeFigureOut">
              <a:rPr lang="ru-RU" smtClean="0"/>
              <a:t>15.09.2021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B58DEC2-4B4A-4A6E-BC0B-0B4314FF223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446397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B58DEC2-4B4A-4A6E-BC0B-0B4314FF2232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7104341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B58DEC2-4B4A-4A6E-BC0B-0B4314FF2232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8073675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F83495-5D7D-429B-A9A4-3BD7122F02BD}" type="datetimeFigureOut">
              <a:rPr lang="ru-RU" smtClean="0"/>
              <a:t>15.09.2021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603C4E-F2EB-4DAD-A4EE-20BC1807FAA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07680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F83495-5D7D-429B-A9A4-3BD7122F02BD}" type="datetimeFigureOut">
              <a:rPr lang="ru-RU" smtClean="0"/>
              <a:t>15.09.2021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603C4E-F2EB-4DAD-A4EE-20BC1807FAA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130085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2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2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F83495-5D7D-429B-A9A4-3BD7122F02BD}" type="datetimeFigureOut">
              <a:rPr lang="ru-RU" smtClean="0"/>
              <a:t>15.09.2021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603C4E-F2EB-4DAD-A4EE-20BC1807FAA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154039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F83495-5D7D-429B-A9A4-3BD7122F02BD}" type="datetimeFigureOut">
              <a:rPr lang="ru-RU" smtClean="0"/>
              <a:t>15.09.2021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603C4E-F2EB-4DAD-A4EE-20BC1807FAA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171467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1" y="1709742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1" y="4589467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189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377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13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F83495-5D7D-429B-A9A4-3BD7122F02BD}" type="datetimeFigureOut">
              <a:rPr lang="ru-RU" smtClean="0"/>
              <a:t>15.09.2021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603C4E-F2EB-4DAD-A4EE-20BC1807FAA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94449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F83495-5D7D-429B-A9A4-3BD7122F02BD}" type="datetimeFigureOut">
              <a:rPr lang="ru-RU" smtClean="0"/>
              <a:t>15.09.2021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603C4E-F2EB-4DAD-A4EE-20BC1807FAA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33608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9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2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2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F83495-5D7D-429B-A9A4-3BD7122F02BD}" type="datetimeFigureOut">
              <a:rPr lang="ru-RU" smtClean="0"/>
              <a:t>15.09.2021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603C4E-F2EB-4DAD-A4EE-20BC1807FAA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037635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F83495-5D7D-429B-A9A4-3BD7122F02BD}" type="datetimeFigureOut">
              <a:rPr lang="ru-RU" smtClean="0"/>
              <a:t>15.09.2021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603C4E-F2EB-4DAD-A4EE-20BC1807FAA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29673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F83495-5D7D-429B-A9A4-3BD7122F02BD}" type="datetimeFigureOut">
              <a:rPr lang="ru-RU" smtClean="0"/>
              <a:t>15.09.2021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603C4E-F2EB-4DAD-A4EE-20BC1807FAA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881269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9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F83495-5D7D-429B-A9A4-3BD7122F02BD}" type="datetimeFigureOut">
              <a:rPr lang="ru-RU" smtClean="0"/>
              <a:t>15.09.2021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603C4E-F2EB-4DAD-A4EE-20BC1807FAA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028899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9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F83495-5D7D-429B-A9A4-3BD7122F02BD}" type="datetimeFigureOut">
              <a:rPr lang="ru-RU" smtClean="0"/>
              <a:t>15.09.2021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603C4E-F2EB-4DAD-A4EE-20BC1807FAA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967150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9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4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BF83495-5D7D-429B-A9A4-3BD7122F02BD}" type="datetimeFigureOut">
              <a:rPr lang="ru-RU" smtClean="0"/>
              <a:t>15.09.2021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4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4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F603C4E-F2EB-4DAD-A4EE-20BC1807FAA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315342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377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94" indent="-228594" algn="l" defTabSz="914377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8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1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9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1523031" y="6209656"/>
            <a:ext cx="481619" cy="481619"/>
          </a:xfrm>
          <a:prstGeom prst="rect">
            <a:avLst/>
          </a:prstGeom>
          <a:solidFill>
            <a:srgbClr val="FFFF0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tk-TM" sz="3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endParaRPr lang="ru-RU" sz="3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374181" y="95589"/>
            <a:ext cx="11432312" cy="2189456"/>
          </a:xfrm>
          <a:prstGeom prst="roundRect">
            <a:avLst>
              <a:gd name="adj" fmla="val 0"/>
            </a:avLst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tk-TM" sz="4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1-nji umumy okuw</a:t>
            </a:r>
          </a:p>
          <a:p>
            <a:pPr algn="ctr">
              <a:spcAft>
                <a:spcPts val="0"/>
              </a:spcAft>
            </a:pPr>
            <a:r>
              <a:rPr lang="tk-TM" sz="4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Tema: </a:t>
            </a:r>
            <a:r>
              <a:rPr lang="ru-RU" sz="36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San</a:t>
            </a:r>
            <a:r>
              <a:rPr lang="ru-RU" sz="36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belgili</a:t>
            </a:r>
            <a:r>
              <a:rPr lang="ru-RU" sz="36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proýeksiýalar</a:t>
            </a:r>
            <a:endParaRPr lang="ru-RU" sz="28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5" name="Группа 4"/>
          <p:cNvGrpSpPr/>
          <p:nvPr/>
        </p:nvGrpSpPr>
        <p:grpSpPr>
          <a:xfrm>
            <a:off x="416834" y="2379357"/>
            <a:ext cx="11389659" cy="3738271"/>
            <a:chOff x="798533" y="2224940"/>
            <a:chExt cx="10582856" cy="3738271"/>
          </a:xfrm>
        </p:grpSpPr>
        <p:grpSp>
          <p:nvGrpSpPr>
            <p:cNvPr id="44" name="Группа 43"/>
            <p:cNvGrpSpPr/>
            <p:nvPr/>
          </p:nvGrpSpPr>
          <p:grpSpPr>
            <a:xfrm>
              <a:off x="798533" y="2224940"/>
              <a:ext cx="10582856" cy="2642809"/>
              <a:chOff x="261552" y="896130"/>
              <a:chExt cx="8573382" cy="2642808"/>
            </a:xfrm>
            <a:solidFill>
              <a:schemeClr val="accent1">
                <a:lumMod val="20000"/>
                <a:lumOff val="80000"/>
              </a:schemeClr>
            </a:solidFill>
            <a:effectLst/>
          </p:grpSpPr>
          <p:grpSp>
            <p:nvGrpSpPr>
              <p:cNvPr id="41" name="Группа 40"/>
              <p:cNvGrpSpPr/>
              <p:nvPr/>
            </p:nvGrpSpPr>
            <p:grpSpPr>
              <a:xfrm>
                <a:off x="261552" y="1585084"/>
                <a:ext cx="8573365" cy="1953854"/>
                <a:chOff x="261549" y="1569283"/>
                <a:chExt cx="8433909" cy="1840895"/>
              </a:xfrm>
              <a:grpFill/>
            </p:grpSpPr>
            <p:sp>
              <p:nvSpPr>
                <p:cNvPr id="30" name="Пятиугольник 29"/>
                <p:cNvSpPr/>
                <p:nvPr/>
              </p:nvSpPr>
              <p:spPr>
                <a:xfrm flipH="1">
                  <a:off x="261549" y="2425581"/>
                  <a:ext cx="8433909" cy="984597"/>
                </a:xfrm>
                <a:prstGeom prst="homePlate">
                  <a:avLst>
                    <a:gd name="adj" fmla="val 0"/>
                  </a:avLst>
                </a:prstGeom>
                <a:grpFill/>
                <a:ln>
                  <a:noFill/>
                </a:ln>
                <a:effectLst>
                  <a:outerShdw blurRad="107950" dist="12700" dir="5400000" algn="ctr">
                    <a:srgbClr val="000000"/>
                  </a:outerShdw>
                </a:effectLst>
              </p:spPr>
              <p:style>
                <a:lnRef idx="1">
                  <a:schemeClr val="accent4"/>
                </a:lnRef>
                <a:fillRef idx="2">
                  <a:schemeClr val="accent4"/>
                </a:fillRef>
                <a:effectRef idx="1">
                  <a:schemeClr val="accent4"/>
                </a:effectRef>
                <a:fontRef idx="minor">
                  <a:schemeClr val="dk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eaLnBrk="0" fontAlgn="base" hangingPunct="0">
                    <a:spcAft>
                      <a:spcPts val="0"/>
                    </a:spcAft>
                  </a:pPr>
                  <a:r>
                    <a:rPr lang="en-US" sz="4000" dirty="0" smtClean="0">
                      <a:solidFill>
                        <a:srgbClr val="000000"/>
                      </a:solidFill>
                      <a:latin typeface="Times New Roman" panose="02020603050405020304" pitchFamily="18" charset="0"/>
                      <a:ea typeface="Times New Roman" panose="02020603050405020304" pitchFamily="18" charset="0"/>
                    </a:rPr>
                    <a:t>2.</a:t>
                  </a:r>
                  <a:r>
                    <a:rPr lang="ru-RU" sz="4000" dirty="0">
                      <a:latin typeface="Times New Roman" panose="02020603050405020304" pitchFamily="18" charset="0"/>
                      <a:ea typeface="Calibri" panose="020F0502020204030204" pitchFamily="34" charset="0"/>
                      <a:cs typeface="Times New Roman" panose="02020603050405020304" pitchFamily="18" charset="0"/>
                    </a:rPr>
                    <a:t> </a:t>
                  </a:r>
                  <a:r>
                    <a:rPr lang="ru-RU" sz="3600" dirty="0" err="1">
                      <a:latin typeface="Times New Roman" panose="02020603050405020304" pitchFamily="18" charset="0"/>
                      <a:ea typeface="Times New Roman" panose="02020603050405020304" pitchFamily="18" charset="0"/>
                    </a:rPr>
                    <a:t>San</a:t>
                  </a:r>
                  <a:r>
                    <a:rPr lang="ru-RU" sz="3600" dirty="0">
                      <a:latin typeface="Times New Roman" panose="02020603050405020304" pitchFamily="18" charset="0"/>
                      <a:ea typeface="Times New Roman" panose="02020603050405020304" pitchFamily="18" charset="0"/>
                    </a:rPr>
                    <a:t> </a:t>
                  </a:r>
                  <a:r>
                    <a:rPr lang="ru-RU" sz="3600" dirty="0" err="1">
                      <a:latin typeface="Times New Roman" panose="02020603050405020304" pitchFamily="18" charset="0"/>
                      <a:ea typeface="Times New Roman" panose="02020603050405020304" pitchFamily="18" charset="0"/>
                    </a:rPr>
                    <a:t>belgili</a:t>
                  </a:r>
                  <a:r>
                    <a:rPr lang="ru-RU" sz="3600" dirty="0">
                      <a:latin typeface="Times New Roman" panose="02020603050405020304" pitchFamily="18" charset="0"/>
                      <a:ea typeface="Times New Roman" panose="02020603050405020304" pitchFamily="18" charset="0"/>
                    </a:rPr>
                    <a:t> </a:t>
                  </a:r>
                  <a:r>
                    <a:rPr lang="ru-RU" sz="3600" dirty="0" err="1">
                      <a:latin typeface="Times New Roman" panose="02020603050405020304" pitchFamily="18" charset="0"/>
                      <a:ea typeface="Times New Roman" panose="02020603050405020304" pitchFamily="18" charset="0"/>
                    </a:rPr>
                    <a:t>proýeksiýalary</a:t>
                  </a:r>
                  <a:r>
                    <a:rPr lang="ru-RU" sz="3600" dirty="0">
                      <a:latin typeface="Times New Roman" panose="02020603050405020304" pitchFamily="18" charset="0"/>
                      <a:ea typeface="Times New Roman" panose="02020603050405020304" pitchFamily="18" charset="0"/>
                    </a:rPr>
                    <a:t> </a:t>
                  </a:r>
                  <a:r>
                    <a:rPr lang="ru-RU" sz="3600" dirty="0" err="1">
                      <a:latin typeface="Times New Roman" panose="02020603050405020304" pitchFamily="18" charset="0"/>
                      <a:ea typeface="Times New Roman" panose="02020603050405020304" pitchFamily="18" charset="0"/>
                    </a:rPr>
                    <a:t>gurmagyň</a:t>
                  </a:r>
                  <a:r>
                    <a:rPr lang="ru-RU" sz="3600" dirty="0">
                      <a:latin typeface="Times New Roman" panose="02020603050405020304" pitchFamily="18" charset="0"/>
                      <a:ea typeface="Times New Roman" panose="02020603050405020304" pitchFamily="18" charset="0"/>
                    </a:rPr>
                    <a:t> </a:t>
                  </a:r>
                  <a:r>
                    <a:rPr lang="ru-RU" sz="3600" dirty="0" err="1">
                      <a:latin typeface="Times New Roman" panose="02020603050405020304" pitchFamily="18" charset="0"/>
                      <a:ea typeface="Times New Roman" panose="02020603050405020304" pitchFamily="18" charset="0"/>
                    </a:rPr>
                    <a:t>usullary</a:t>
                  </a:r>
                  <a:r>
                    <a:rPr lang="ru-RU" sz="3600" dirty="0">
                      <a:latin typeface="Times New Roman" panose="02020603050405020304" pitchFamily="18" charset="0"/>
                      <a:ea typeface="Times New Roman" panose="02020603050405020304" pitchFamily="18" charset="0"/>
                    </a:rPr>
                    <a:t>.</a:t>
                  </a:r>
                  <a:endParaRPr lang="ru-RU" sz="4000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31" name="Пятиугольник 30"/>
                <p:cNvSpPr/>
                <p:nvPr/>
              </p:nvSpPr>
              <p:spPr>
                <a:xfrm flipH="1">
                  <a:off x="261550" y="1569283"/>
                  <a:ext cx="8433907" cy="816405"/>
                </a:xfrm>
                <a:prstGeom prst="homePlate">
                  <a:avLst>
                    <a:gd name="adj" fmla="val 0"/>
                  </a:avLst>
                </a:prstGeom>
                <a:grpFill/>
                <a:ln>
                  <a:noFill/>
                </a:ln>
                <a:effectLst>
                  <a:outerShdw blurRad="107950" dist="12700" dir="5400000" algn="ctr">
                    <a:srgbClr val="000000"/>
                  </a:outerShdw>
                </a:effectLst>
              </p:spPr>
              <p:style>
                <a:lnRef idx="1">
                  <a:schemeClr val="accent4"/>
                </a:lnRef>
                <a:fillRef idx="2">
                  <a:schemeClr val="accent4"/>
                </a:fillRef>
                <a:effectRef idx="1">
                  <a:schemeClr val="accent4"/>
                </a:effectRef>
                <a:fontRef idx="minor">
                  <a:schemeClr val="dk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eaLnBrk="0" fontAlgn="base" hangingPunct="0"/>
                  <a:r>
                    <a:rPr lang="en-US" sz="4000" dirty="0" smtClean="0">
                      <a:solidFill>
                        <a:srgbClr val="000000"/>
                      </a:solidFill>
                      <a:latin typeface="Times New Roman" panose="02020603050405020304" pitchFamily="18" charset="0"/>
                      <a:ea typeface="Times New Roman" panose="02020603050405020304" pitchFamily="18" charset="0"/>
                    </a:rPr>
                    <a:t>1.</a:t>
                  </a:r>
                  <a:r>
                    <a:rPr lang="tk-TM" sz="4000" dirty="0" smtClean="0">
                      <a:solidFill>
                        <a:srgbClr val="000000"/>
                      </a:solidFill>
                      <a:latin typeface="Times New Roman" panose="02020603050405020304" pitchFamily="18" charset="0"/>
                      <a:ea typeface="Times New Roman" panose="02020603050405020304" pitchFamily="18" charset="0"/>
                    </a:rPr>
                    <a:t> </a:t>
                  </a:r>
                  <a:r>
                    <a:rPr lang="ru-RU" sz="3600" dirty="0" err="1">
                      <a:latin typeface="Times New Roman" panose="02020603050405020304" pitchFamily="18" charset="0"/>
                      <a:ea typeface="Times New Roman" panose="02020603050405020304" pitchFamily="18" charset="0"/>
                    </a:rPr>
                    <a:t>Topografiki</a:t>
                  </a:r>
                  <a:r>
                    <a:rPr lang="ru-RU" sz="3600" dirty="0">
                      <a:latin typeface="Times New Roman" panose="02020603050405020304" pitchFamily="18" charset="0"/>
                      <a:ea typeface="Times New Roman" panose="02020603050405020304" pitchFamily="18" charset="0"/>
                    </a:rPr>
                    <a:t> </a:t>
                  </a:r>
                  <a:r>
                    <a:rPr lang="ru-RU" sz="3600" dirty="0" err="1">
                      <a:latin typeface="Times New Roman" panose="02020603050405020304" pitchFamily="18" charset="0"/>
                      <a:ea typeface="Times New Roman" panose="02020603050405020304" pitchFamily="18" charset="0"/>
                    </a:rPr>
                    <a:t>çyzgylar</a:t>
                  </a:r>
                  <a:r>
                    <a:rPr lang="ru-RU" sz="3600" dirty="0">
                      <a:latin typeface="Times New Roman" panose="02020603050405020304" pitchFamily="18" charset="0"/>
                      <a:ea typeface="Times New Roman" panose="02020603050405020304" pitchFamily="18" charset="0"/>
                    </a:rPr>
                    <a:t> </a:t>
                  </a:r>
                  <a:r>
                    <a:rPr lang="ru-RU" sz="3600" dirty="0" err="1">
                      <a:latin typeface="Times New Roman" panose="02020603050405020304" pitchFamily="18" charset="0"/>
                      <a:ea typeface="Times New Roman" panose="02020603050405020304" pitchFamily="18" charset="0"/>
                    </a:rPr>
                    <a:t>barada</a:t>
                  </a:r>
                  <a:r>
                    <a:rPr lang="ru-RU" sz="3600" dirty="0">
                      <a:latin typeface="Times New Roman" panose="02020603050405020304" pitchFamily="18" charset="0"/>
                      <a:ea typeface="Times New Roman" panose="02020603050405020304" pitchFamily="18" charset="0"/>
                    </a:rPr>
                    <a:t> </a:t>
                  </a:r>
                  <a:r>
                    <a:rPr lang="ru-RU" sz="3600" dirty="0" err="1">
                      <a:latin typeface="Times New Roman" panose="02020603050405020304" pitchFamily="18" charset="0"/>
                      <a:ea typeface="Times New Roman" panose="02020603050405020304" pitchFamily="18" charset="0"/>
                    </a:rPr>
                    <a:t>umumy</a:t>
                  </a:r>
                  <a:r>
                    <a:rPr lang="ru-RU" sz="3600" dirty="0">
                      <a:latin typeface="Times New Roman" panose="02020603050405020304" pitchFamily="18" charset="0"/>
                      <a:ea typeface="Times New Roman" panose="02020603050405020304" pitchFamily="18" charset="0"/>
                    </a:rPr>
                    <a:t> </a:t>
                  </a:r>
                  <a:r>
                    <a:rPr lang="ru-RU" sz="3600" dirty="0" err="1">
                      <a:latin typeface="Times New Roman" panose="02020603050405020304" pitchFamily="18" charset="0"/>
                      <a:ea typeface="Times New Roman" panose="02020603050405020304" pitchFamily="18" charset="0"/>
                    </a:rPr>
                    <a:t>maglumatlar</a:t>
                  </a:r>
                  <a:r>
                    <a:rPr lang="ru-RU" sz="3600" dirty="0">
                      <a:latin typeface="Times New Roman" panose="02020603050405020304" pitchFamily="18" charset="0"/>
                      <a:ea typeface="Times New Roman" panose="02020603050405020304" pitchFamily="18" charset="0"/>
                    </a:rPr>
                    <a:t>.</a:t>
                  </a:r>
                  <a:endParaRPr lang="ru-RU" sz="4000" dirty="0" smtClean="0">
                    <a:ln w="3175" cmpd="sng">
                      <a:noFill/>
                    </a:ln>
                    <a:solidFill>
                      <a:schemeClr val="tx1"/>
                    </a:solidFill>
                    <a:latin typeface="Times New Roman" panose="02020603050405020304" pitchFamily="18" charset="0"/>
                    <a:ea typeface="+mj-ea"/>
                    <a:cs typeface="Times New Roman" panose="02020603050405020304" pitchFamily="18" charset="0"/>
                  </a:endParaRPr>
                </a:p>
              </p:txBody>
            </p:sp>
          </p:grpSp>
          <p:sp>
            <p:nvSpPr>
              <p:cNvPr id="42" name="Пятиугольник 41"/>
              <p:cNvSpPr/>
              <p:nvPr/>
            </p:nvSpPr>
            <p:spPr>
              <a:xfrm flipH="1">
                <a:off x="261569" y="896130"/>
                <a:ext cx="8573365" cy="670596"/>
              </a:xfrm>
              <a:prstGeom prst="homePlate">
                <a:avLst>
                  <a:gd name="adj" fmla="val 0"/>
                </a:avLst>
              </a:prstGeom>
              <a:grpFill/>
              <a:ln>
                <a:noFill/>
              </a:ln>
              <a:effectLst>
                <a:outerShdw blurRad="107950" dist="12700" dir="5400000" algn="ctr">
                  <a:srgbClr val="000000"/>
                </a:outerShdw>
              </a:effectLst>
            </p:spPr>
            <p:style>
              <a:lnRef idx="1">
                <a:schemeClr val="accent4"/>
              </a:lnRef>
              <a:fillRef idx="2">
                <a:schemeClr val="accent4"/>
              </a:fillRef>
              <a:effectRef idx="1">
                <a:schemeClr val="accent4"/>
              </a:effectRef>
              <a:fontRef idx="minor">
                <a:schemeClr val="dk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eaLnBrk="0" fontAlgn="base" hangingPunct="0"/>
                <a:r>
                  <a:rPr lang="tk-TM" sz="40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Meýilnama:</a:t>
                </a:r>
                <a:endParaRPr lang="ru-RU" sz="4000" b="1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  <p:sp>
          <p:nvSpPr>
            <p:cNvPr id="10" name="Пятиугольник 9"/>
            <p:cNvSpPr/>
            <p:nvPr/>
          </p:nvSpPr>
          <p:spPr>
            <a:xfrm flipH="1">
              <a:off x="798533" y="4981794"/>
              <a:ext cx="10582840" cy="981417"/>
            </a:xfrm>
            <a:prstGeom prst="homePlate">
              <a:avLst>
                <a:gd name="adj" fmla="val 0"/>
              </a:avLst>
            </a:pr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  <a:effectLst>
              <a:outerShdw blurRad="107950" dist="12700" dir="5400000" algn="ctr">
                <a:srgbClr val="000000"/>
              </a:outerShdw>
            </a:effectLst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>
                <a:spcAft>
                  <a:spcPts val="0"/>
                </a:spcAft>
              </a:pPr>
              <a:r>
                <a:rPr lang="tk-TM" sz="4000" dirty="0">
                  <a:solidFill>
                    <a:srgbClr val="000000"/>
                  </a:solidFill>
                  <a:latin typeface="Times New Roman" panose="02020603050405020304" pitchFamily="18" charset="0"/>
                  <a:ea typeface="Times New Roman" panose="02020603050405020304" pitchFamily="18" charset="0"/>
                </a:rPr>
                <a:t>3</a:t>
              </a:r>
              <a:r>
                <a:rPr lang="en-US" sz="4000" dirty="0" smtClean="0">
                  <a:solidFill>
                    <a:srgbClr val="000000"/>
                  </a:solidFill>
                  <a:latin typeface="Times New Roman" panose="02020603050405020304" pitchFamily="18" charset="0"/>
                  <a:ea typeface="Times New Roman" panose="02020603050405020304" pitchFamily="18" charset="0"/>
                </a:rPr>
                <a:t>.</a:t>
              </a:r>
              <a:r>
                <a:rPr lang="ru-RU" sz="4000" dirty="0"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ru-RU" sz="3600" dirty="0" err="1">
                  <a:latin typeface="Times New Roman" panose="02020603050405020304" pitchFamily="18" charset="0"/>
                  <a:ea typeface="Times New Roman" panose="02020603050405020304" pitchFamily="18" charset="0"/>
                </a:rPr>
                <a:t>San</a:t>
              </a:r>
              <a:r>
                <a:rPr lang="ru-RU" sz="3600" dirty="0">
                  <a:latin typeface="Times New Roman" panose="02020603050405020304" pitchFamily="18" charset="0"/>
                  <a:ea typeface="Times New Roman" panose="02020603050405020304" pitchFamily="18" charset="0"/>
                </a:rPr>
                <a:t> </a:t>
              </a:r>
              <a:r>
                <a:rPr lang="ru-RU" sz="3600" dirty="0" err="1">
                  <a:latin typeface="Times New Roman" panose="02020603050405020304" pitchFamily="18" charset="0"/>
                  <a:ea typeface="Times New Roman" panose="02020603050405020304" pitchFamily="18" charset="0"/>
                </a:rPr>
                <a:t>belgili</a:t>
              </a:r>
              <a:r>
                <a:rPr lang="ru-RU" sz="3600" dirty="0">
                  <a:latin typeface="Times New Roman" panose="02020603050405020304" pitchFamily="18" charset="0"/>
                  <a:ea typeface="Times New Roman" panose="02020603050405020304" pitchFamily="18" charset="0"/>
                </a:rPr>
                <a:t> </a:t>
              </a:r>
              <a:r>
                <a:rPr lang="ru-RU" sz="3600" dirty="0" err="1">
                  <a:latin typeface="Times New Roman" panose="02020603050405020304" pitchFamily="18" charset="0"/>
                  <a:ea typeface="Times New Roman" panose="02020603050405020304" pitchFamily="18" charset="0"/>
                </a:rPr>
                <a:t>proýeksiýalaryň</a:t>
              </a:r>
              <a:r>
                <a:rPr lang="ru-RU" sz="3600" dirty="0">
                  <a:latin typeface="Times New Roman" panose="02020603050405020304" pitchFamily="18" charset="0"/>
                  <a:ea typeface="Times New Roman" panose="02020603050405020304" pitchFamily="18" charset="0"/>
                </a:rPr>
                <a:t> </a:t>
              </a:r>
              <a:r>
                <a:rPr lang="ru-RU" sz="3600" dirty="0" err="1">
                  <a:latin typeface="Times New Roman" panose="02020603050405020304" pitchFamily="18" charset="0"/>
                  <a:ea typeface="Times New Roman" panose="02020603050405020304" pitchFamily="18" charset="0"/>
                </a:rPr>
                <a:t>gurluşykda</a:t>
              </a:r>
              <a:r>
                <a:rPr lang="ru-RU" sz="3600" dirty="0">
                  <a:latin typeface="Times New Roman" panose="02020603050405020304" pitchFamily="18" charset="0"/>
                  <a:ea typeface="Times New Roman" panose="02020603050405020304" pitchFamily="18" charset="0"/>
                </a:rPr>
                <a:t> </a:t>
              </a:r>
              <a:r>
                <a:rPr lang="ru-RU" sz="3600" dirty="0" err="1">
                  <a:latin typeface="Times New Roman" panose="02020603050405020304" pitchFamily="18" charset="0"/>
                  <a:ea typeface="Times New Roman" panose="02020603050405020304" pitchFamily="18" charset="0"/>
                </a:rPr>
                <a:t>ulanylýan</a:t>
              </a:r>
              <a:r>
                <a:rPr lang="ru-RU" sz="3600" dirty="0">
                  <a:latin typeface="Times New Roman" panose="02020603050405020304" pitchFamily="18" charset="0"/>
                  <a:ea typeface="Times New Roman" panose="02020603050405020304" pitchFamily="18" charset="0"/>
                </a:rPr>
                <a:t> </a:t>
              </a:r>
              <a:r>
                <a:rPr lang="ru-RU" sz="3600" dirty="0" err="1">
                  <a:latin typeface="Times New Roman" panose="02020603050405020304" pitchFamily="18" charset="0"/>
                  <a:ea typeface="Times New Roman" panose="02020603050405020304" pitchFamily="18" charset="0"/>
                </a:rPr>
                <a:t>ýerleri</a:t>
              </a:r>
              <a:r>
                <a:rPr lang="ru-RU" sz="3600" dirty="0">
                  <a:latin typeface="Times New Roman" panose="02020603050405020304" pitchFamily="18" charset="0"/>
                  <a:ea typeface="Times New Roman" panose="02020603050405020304" pitchFamily="18" charset="0"/>
                </a:rPr>
                <a:t>.</a:t>
              </a:r>
              <a:endParaRPr lang="ru-RU" sz="40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12" name="Прямоугольник 11"/>
          <p:cNvSpPr/>
          <p:nvPr/>
        </p:nvSpPr>
        <p:spPr>
          <a:xfrm>
            <a:off x="99059" y="95588"/>
            <a:ext cx="11981816" cy="6666824"/>
          </a:xfrm>
          <a:prstGeom prst="rect">
            <a:avLst/>
          </a:prstGeom>
          <a:noFill/>
          <a:ln w="88900" cap="flat" cmpd="sng">
            <a:solidFill>
              <a:srgbClr val="C00000"/>
            </a:solidFill>
            <a:rou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422832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dir="u"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>
            <a:off x="99059" y="95588"/>
            <a:ext cx="11981816" cy="6666824"/>
          </a:xfrm>
          <a:prstGeom prst="rect">
            <a:avLst/>
          </a:prstGeom>
          <a:noFill/>
          <a:ln w="88900" cap="flat" cmpd="sng">
            <a:solidFill>
              <a:srgbClr val="C00000"/>
            </a:solidFill>
            <a:rou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99059" y="95588"/>
            <a:ext cx="11981816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3600" b="1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Α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tekizlik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bilen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kesişme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çyzyklary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ru-RU" sz="3600" b="1" baseline="-250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</a:t>
            </a:r>
            <a:r>
              <a:rPr lang="ru-RU" sz="3600" b="1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α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yza parallel ýagdaýda ýerleşýärler.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Olar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bize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mälim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bolan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iki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tekizligiň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özara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kesişme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çyzygydyr</a:t>
            </a:r>
            <a:r>
              <a:rPr lang="ru-RU" sz="3600" dirty="0" smtClean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Konus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bilen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kesişme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çyzyklary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bolsa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, </a:t>
            </a:r>
            <a:r>
              <a:rPr lang="ru-RU" sz="3600" b="1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S'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merkezli</a:t>
            </a:r>
            <a:r>
              <a:rPr lang="ru-RU" sz="3600" b="1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, r</a:t>
            </a:r>
            <a:r>
              <a:rPr lang="ru-RU" sz="3600" b="1" baseline="-250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1</a:t>
            </a:r>
            <a:r>
              <a:rPr lang="ru-RU" sz="3600" b="1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, r</a:t>
            </a:r>
            <a:r>
              <a:rPr lang="ru-RU" sz="3600" b="1" baseline="-250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2</a:t>
            </a:r>
            <a:r>
              <a:rPr lang="ru-RU" sz="3600" b="1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, r</a:t>
            </a:r>
            <a:r>
              <a:rPr lang="ru-RU" sz="3600" b="1" baseline="-250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3</a:t>
            </a:r>
            <a:r>
              <a:rPr lang="ru-RU" sz="3600" b="1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, r</a:t>
            </a:r>
            <a:r>
              <a:rPr lang="ru-RU" sz="3600" b="1" baseline="-250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4</a:t>
            </a:r>
            <a:r>
              <a:rPr lang="ru-RU" sz="3600" b="1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we</a:t>
            </a:r>
            <a:r>
              <a:rPr lang="ru-RU" sz="3600" b="1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r</a:t>
            </a:r>
            <a:r>
              <a:rPr lang="ru-RU" sz="3600" b="1" baseline="-250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5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radiusly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töwereklerdir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.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Soňra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degişli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kesişme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çyzyklarynyň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kesişýän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nokatlary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bellenilýär</a:t>
            </a:r>
            <a:r>
              <a:rPr lang="ru-RU" sz="3600" dirty="0" smtClean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.</a:t>
            </a:r>
            <a:r>
              <a:rPr lang="ru-RU" altLang="ru-RU" sz="3600" dirty="0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altLang="ru-RU" sz="3600" dirty="0" err="1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Olar</a:t>
            </a:r>
            <a:r>
              <a:rPr lang="ru-RU" altLang="ru-RU" sz="3600" dirty="0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2', 3', 4', 5', 8', 9', 10' </a:t>
            </a:r>
            <a:r>
              <a:rPr lang="ru-RU" altLang="ru-RU" sz="3600" dirty="0" err="1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we</a:t>
            </a:r>
            <a:r>
              <a:rPr lang="ru-RU" altLang="ru-RU" sz="3600" dirty="0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11' </a:t>
            </a:r>
            <a:r>
              <a:rPr lang="ru-RU" altLang="ru-RU" sz="3600" dirty="0" err="1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nokatlardyr</a:t>
            </a:r>
            <a:r>
              <a:rPr lang="ru-RU" altLang="ru-RU" sz="3600" dirty="0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. </a:t>
            </a:r>
            <a:r>
              <a:rPr lang="ru-RU" altLang="ru-RU" sz="3600" dirty="0" err="1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Bellenen</a:t>
            </a:r>
            <a:r>
              <a:rPr lang="ru-RU" altLang="ru-RU" sz="3600" dirty="0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altLang="ru-RU" sz="3600" dirty="0" err="1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nokatlardan</a:t>
            </a:r>
            <a:r>
              <a:rPr lang="ru-RU" altLang="ru-RU" sz="3600" dirty="0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altLang="ru-RU" sz="3600" dirty="0" err="1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baglanyşyk</a:t>
            </a:r>
            <a:r>
              <a:rPr lang="ru-RU" altLang="ru-RU" sz="3600" dirty="0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altLang="ru-RU" sz="3600" dirty="0" err="1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çyzyklaryny</a:t>
            </a:r>
            <a:r>
              <a:rPr lang="ru-RU" altLang="ru-RU" sz="3600" dirty="0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altLang="ru-RU" sz="3600" dirty="0" err="1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geçirip</a:t>
            </a:r>
            <a:r>
              <a:rPr lang="ru-RU" altLang="ru-RU" sz="3600" dirty="0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, </a:t>
            </a:r>
            <a:r>
              <a:rPr lang="ru-RU" altLang="ru-RU" sz="3600" b="1" dirty="0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V</a:t>
            </a:r>
            <a:r>
              <a:rPr lang="ru-RU" altLang="ru-RU" sz="3600" dirty="0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altLang="ru-RU" sz="3600" dirty="0" err="1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tekizlikde</a:t>
            </a:r>
            <a:r>
              <a:rPr lang="ru-RU" altLang="ru-RU" sz="3600" dirty="0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2'', 3'', 4'', 5'', 8'', 9'', 10'' </a:t>
            </a:r>
            <a:r>
              <a:rPr lang="ru-RU" altLang="ru-RU" sz="3600" dirty="0" err="1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we</a:t>
            </a:r>
            <a:r>
              <a:rPr lang="ru-RU" altLang="ru-RU" sz="3600" dirty="0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11'' </a:t>
            </a:r>
            <a:r>
              <a:rPr lang="ru-RU" altLang="ru-RU" sz="3600" dirty="0" err="1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nokatlar</a:t>
            </a:r>
            <a:r>
              <a:rPr lang="ru-RU" altLang="ru-RU" sz="3600" dirty="0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altLang="ru-RU" sz="3600" dirty="0" err="1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tapylýar</a:t>
            </a:r>
            <a:r>
              <a:rPr lang="ru-RU" altLang="ru-RU" sz="3600" dirty="0" smtClean="0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.</a:t>
            </a:r>
            <a:r>
              <a:rPr lang="ru-RU" altLang="ru-RU" sz="36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6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Kesişme</a:t>
            </a:r>
            <a:r>
              <a:rPr lang="ru-RU" altLang="ru-RU" sz="36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6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çyzygynyň</a:t>
            </a:r>
            <a:r>
              <a:rPr lang="ru-RU" altLang="ru-RU" sz="36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6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tapylan</a:t>
            </a:r>
            <a:r>
              <a:rPr lang="ru-RU" altLang="ru-RU" sz="36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6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nokatlary</a:t>
            </a:r>
            <a:r>
              <a:rPr lang="ru-RU" altLang="ru-RU" sz="36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1-2-3-4-5-6-7-8-9-10-11-12-1 </a:t>
            </a:r>
            <a:r>
              <a:rPr lang="ru-RU" altLang="ru-RU" sz="36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yzygiderlikde</a:t>
            </a:r>
            <a:r>
              <a:rPr lang="ru-RU" altLang="ru-RU" sz="36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6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egri</a:t>
            </a:r>
            <a:r>
              <a:rPr lang="ru-RU" altLang="ru-RU" sz="36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6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çyzyk</a:t>
            </a:r>
            <a:r>
              <a:rPr lang="ru-RU" altLang="ru-RU" sz="36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6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arkaly</a:t>
            </a:r>
            <a:r>
              <a:rPr lang="ru-RU" altLang="ru-RU" sz="36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6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birikdirilýär</a:t>
            </a:r>
            <a:r>
              <a:rPr lang="ru-RU" altLang="ru-RU" sz="36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3600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11343862" y="6222737"/>
            <a:ext cx="678958" cy="481619"/>
          </a:xfrm>
          <a:prstGeom prst="rect">
            <a:avLst/>
          </a:prstGeom>
          <a:solidFill>
            <a:srgbClr val="FFFF0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tk-TM" sz="36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</a:t>
            </a:r>
            <a:endParaRPr lang="ru-RU" sz="3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98411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>
            <a:off x="99059" y="95588"/>
            <a:ext cx="11981816" cy="6666824"/>
          </a:xfrm>
          <a:prstGeom prst="rect">
            <a:avLst/>
          </a:prstGeom>
          <a:noFill/>
          <a:ln w="88900" cap="flat" cmpd="sng">
            <a:solidFill>
              <a:srgbClr val="C00000"/>
            </a:solidFill>
            <a:rou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99059" y="95588"/>
            <a:ext cx="11981816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altLang="ru-RU" sz="3600" b="1" dirty="0" smtClean="0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H</a:t>
            </a:r>
            <a:r>
              <a:rPr lang="ru-RU" altLang="ru-RU" sz="3600" dirty="0" smtClean="0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altLang="ru-RU" sz="3600" dirty="0" err="1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tekizlikde</a:t>
            </a:r>
            <a:r>
              <a:rPr lang="ru-RU" altLang="ru-RU" sz="3600" dirty="0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altLang="ru-RU" sz="3600" dirty="0" err="1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kesişme</a:t>
            </a:r>
            <a:r>
              <a:rPr lang="ru-RU" altLang="ru-RU" sz="3600" dirty="0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altLang="ru-RU" sz="3600" dirty="0" err="1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çyzygynyň</a:t>
            </a:r>
            <a:r>
              <a:rPr lang="ru-RU" altLang="ru-RU" sz="3600" dirty="0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altLang="ru-RU" sz="3600" dirty="0" err="1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ähli</a:t>
            </a:r>
            <a:r>
              <a:rPr lang="ru-RU" altLang="ru-RU" sz="3600" dirty="0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altLang="ru-RU" sz="3600" dirty="0" err="1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bölegi</a:t>
            </a:r>
            <a:r>
              <a:rPr lang="ru-RU" altLang="ru-RU" sz="3600" dirty="0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altLang="ru-RU" sz="3600" dirty="0" err="1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görünýär</a:t>
            </a:r>
            <a:r>
              <a:rPr lang="ru-RU" altLang="ru-RU" sz="3600" dirty="0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.</a:t>
            </a:r>
            <a:br>
              <a:rPr lang="ru-RU" altLang="ru-RU" sz="3600" dirty="0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</a:br>
            <a:r>
              <a:rPr lang="ru-RU" altLang="ru-RU" sz="3600" b="1" dirty="0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V</a:t>
            </a:r>
            <a:r>
              <a:rPr lang="ru-RU" altLang="ru-RU" sz="3600" dirty="0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altLang="ru-RU" sz="3600" dirty="0" err="1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tekilikde</a:t>
            </a:r>
            <a:r>
              <a:rPr lang="ru-RU" altLang="ru-RU" sz="3600" dirty="0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altLang="ru-RU" sz="3600" dirty="0" err="1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kesişme</a:t>
            </a:r>
            <a:r>
              <a:rPr lang="ru-RU" altLang="ru-RU" sz="3600" dirty="0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altLang="ru-RU" sz="3600" dirty="0" err="1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çyzygynyň</a:t>
            </a:r>
            <a:r>
              <a:rPr lang="ru-RU" altLang="ru-RU" sz="3600" dirty="0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6'', 7'', 8'', 9'', 10'', 11'' </a:t>
            </a:r>
            <a:r>
              <a:rPr lang="ru-RU" altLang="ru-RU" sz="3600" dirty="0" err="1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we</a:t>
            </a:r>
            <a:r>
              <a:rPr lang="ru-RU" altLang="ru-RU" sz="3600" dirty="0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12'' </a:t>
            </a:r>
            <a:r>
              <a:rPr lang="ru-RU" altLang="ru-RU" sz="3600" dirty="0" err="1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nokatlarynyň</a:t>
            </a:r>
            <a:r>
              <a:rPr lang="ru-RU" altLang="ru-RU" sz="3600" dirty="0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altLang="ru-RU" sz="3600" dirty="0" err="1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birikýän</a:t>
            </a:r>
            <a:r>
              <a:rPr lang="ru-RU" altLang="ru-RU" sz="3600" dirty="0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altLang="ru-RU" sz="3600" dirty="0" err="1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bölegi</a:t>
            </a:r>
            <a:r>
              <a:rPr lang="ru-RU" altLang="ru-RU" sz="3600" dirty="0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altLang="ru-RU" sz="3600" dirty="0" err="1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görünýär</a:t>
            </a:r>
            <a:r>
              <a:rPr lang="ru-RU" altLang="ru-RU" sz="3600" dirty="0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, </a:t>
            </a:r>
            <a:r>
              <a:rPr lang="ru-RU" altLang="ru-RU" sz="3600" dirty="0" err="1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galan</a:t>
            </a:r>
            <a:r>
              <a:rPr lang="ru-RU" altLang="ru-RU" sz="3600" dirty="0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altLang="ru-RU" sz="3600" dirty="0" err="1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bölegi</a:t>
            </a:r>
            <a:r>
              <a:rPr lang="ru-RU" altLang="ru-RU" sz="3600" dirty="0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altLang="ru-RU" sz="3600" dirty="0" err="1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görünmeýär</a:t>
            </a:r>
            <a:r>
              <a:rPr lang="ru-RU" altLang="ru-RU" sz="3600" dirty="0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. </a:t>
            </a:r>
            <a:br>
              <a:rPr lang="ru-RU" altLang="ru-RU" sz="3600" dirty="0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</a:br>
            <a:r>
              <a:rPr lang="ru-RU" altLang="ru-RU" sz="3600" b="1" dirty="0" err="1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Utgaşdyrmak</a:t>
            </a:r>
            <a:r>
              <a:rPr lang="ru-RU" altLang="ru-RU" sz="3600" dirty="0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altLang="ru-RU" sz="3600" dirty="0" err="1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usulynyň</a:t>
            </a:r>
            <a:r>
              <a:rPr lang="ru-RU" altLang="ru-RU" sz="3600" dirty="0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altLang="ru-RU" sz="3600" dirty="0" err="1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kömegi</a:t>
            </a:r>
            <a:r>
              <a:rPr lang="ru-RU" altLang="ru-RU" sz="3600" dirty="0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altLang="ru-RU" sz="3600" dirty="0" err="1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bilen</a:t>
            </a:r>
            <a:r>
              <a:rPr lang="ru-RU" altLang="ru-RU" sz="3600" dirty="0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altLang="ru-RU" sz="3600" dirty="0" err="1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konusyň</a:t>
            </a:r>
            <a:r>
              <a:rPr lang="ru-RU" altLang="ru-RU" sz="3600" dirty="0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altLang="ru-RU" sz="3600" dirty="0" err="1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umumy</a:t>
            </a:r>
            <a:r>
              <a:rPr lang="ru-RU" altLang="ru-RU" sz="3600" dirty="0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altLang="ru-RU" sz="3600" dirty="0" err="1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haldaky</a:t>
            </a:r>
            <a:r>
              <a:rPr lang="ru-RU" altLang="ru-RU" sz="3600" dirty="0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altLang="ru-RU" sz="3600" b="1" dirty="0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α</a:t>
            </a:r>
            <a:r>
              <a:rPr lang="ru-RU" altLang="ru-RU" sz="3600" dirty="0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altLang="ru-RU" sz="3600" dirty="0" err="1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tekizlik</a:t>
            </a:r>
            <a:r>
              <a:rPr lang="ru-RU" altLang="ru-RU" sz="3600" dirty="0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altLang="ru-RU" sz="3600" dirty="0" err="1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bilen</a:t>
            </a:r>
            <a:r>
              <a:rPr lang="ru-RU" altLang="ru-RU" sz="3600" dirty="0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altLang="ru-RU" sz="3600" dirty="0" err="1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kesişmeginde</a:t>
            </a:r>
            <a:r>
              <a:rPr lang="ru-RU" altLang="ru-RU" sz="3600" dirty="0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altLang="ru-RU" sz="3600" dirty="0" err="1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emele</a:t>
            </a:r>
            <a:r>
              <a:rPr lang="ru-RU" altLang="ru-RU" sz="3600" dirty="0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altLang="ru-RU" sz="3600" dirty="0" err="1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gelen</a:t>
            </a:r>
            <a:r>
              <a:rPr lang="ru-RU" altLang="ru-RU" sz="3600" dirty="0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altLang="ru-RU" sz="3600" dirty="0" err="1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kesigiň</a:t>
            </a:r>
            <a:r>
              <a:rPr lang="ru-RU" altLang="ru-RU" sz="3600" dirty="0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altLang="ru-RU" sz="3600" dirty="0" err="1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hakyky</a:t>
            </a:r>
            <a:r>
              <a:rPr lang="ru-RU" altLang="ru-RU" sz="3600" dirty="0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altLang="ru-RU" sz="3600" dirty="0" err="1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ululygy</a:t>
            </a:r>
            <a:r>
              <a:rPr lang="ru-RU" altLang="ru-RU" sz="3600" dirty="0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altLang="ru-RU" sz="3600" dirty="0" err="1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tapylýar</a:t>
            </a:r>
            <a:r>
              <a:rPr lang="ru-RU" altLang="ru-RU" sz="3600" dirty="0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.</a:t>
            </a:r>
            <a:endParaRPr lang="ru-RU" sz="3600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11343862" y="6222737"/>
            <a:ext cx="678958" cy="481619"/>
          </a:xfrm>
          <a:prstGeom prst="rect">
            <a:avLst/>
          </a:prstGeom>
          <a:solidFill>
            <a:srgbClr val="FFFF0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tk-TM" sz="36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11</a:t>
            </a:r>
            <a:endParaRPr lang="ru-RU" sz="3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55736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1999" cy="6857999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25400" cmpd="sng">
            <a:solidFill>
              <a:srgbClr val="00B050"/>
            </a:solidFill>
            <a:rou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9" name="Rectangle 4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449179" y="3137690"/>
            <a:ext cx="11534274" cy="1103440"/>
          </a:xfrm>
          <a:prstGeom prst="rect">
            <a:avLst/>
          </a:prstGeom>
          <a:noFill/>
        </p:spPr>
        <p:txBody>
          <a:bodyPr wrap="square" lIns="91440" tIns="45720" rIns="91440" bIns="45720">
            <a:prstTxWarp prst="textArchUp">
              <a:avLst>
                <a:gd name="adj" fmla="val 10753427"/>
              </a:avLst>
            </a:prstTxWarp>
            <a:spAutoFit/>
          </a:bodyPr>
          <a:lstStyle/>
          <a:p>
            <a:pPr algn="ctr"/>
            <a:r>
              <a:rPr lang="ru-RU" sz="80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Diňläniňiz</a:t>
            </a:r>
            <a:r>
              <a:rPr lang="ru-RU" sz="80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80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üçin</a:t>
            </a:r>
            <a:r>
              <a:rPr lang="ru-RU" sz="80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80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sag</a:t>
            </a:r>
            <a:r>
              <a:rPr lang="ru-RU" sz="80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80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boluň</a:t>
            </a:r>
            <a:r>
              <a:rPr lang="ru-RU" sz="80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  <a:endParaRPr lang="ru-RU" sz="8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791591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Прямоугольник 14"/>
          <p:cNvSpPr/>
          <p:nvPr/>
        </p:nvSpPr>
        <p:spPr>
          <a:xfrm>
            <a:off x="11516364" y="6212393"/>
            <a:ext cx="481619" cy="481619"/>
          </a:xfrm>
          <a:prstGeom prst="rect">
            <a:avLst/>
          </a:prstGeom>
          <a:solidFill>
            <a:srgbClr val="FFFF0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tk-TM" sz="3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endParaRPr lang="ru-RU" sz="3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Rectangle 2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9" name="Rectangle 4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99059" y="95588"/>
            <a:ext cx="11981816" cy="6666824"/>
          </a:xfrm>
          <a:prstGeom prst="rect">
            <a:avLst/>
          </a:prstGeom>
          <a:noFill/>
          <a:ln w="88900" cap="flat" cmpd="sng">
            <a:solidFill>
              <a:srgbClr val="C00000"/>
            </a:solidFill>
            <a:rou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172145" y="60836"/>
            <a:ext cx="11908730" cy="67403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1.Topografiki </a:t>
            </a:r>
            <a:r>
              <a:rPr lang="ru-RU" sz="36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çyzgylar</a:t>
            </a:r>
            <a:r>
              <a:rPr lang="ru-RU" sz="36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6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barada</a:t>
            </a:r>
            <a:r>
              <a:rPr lang="ru-RU" sz="36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6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umumy</a:t>
            </a:r>
            <a:r>
              <a:rPr lang="ru-RU" sz="36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600" b="1" dirty="0" err="1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maglumatlar</a:t>
            </a:r>
            <a:endParaRPr lang="tk-TM" sz="36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tk-TM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Topografiki </a:t>
            </a:r>
            <a:r>
              <a:rPr lang="tk-TM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ü</a:t>
            </a:r>
            <a:r>
              <a:rPr lang="tk-TM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stler</a:t>
            </a:r>
            <a:r>
              <a:rPr lang="tk-TM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tk-TM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Ýeriň üsti </a:t>
            </a:r>
            <a:r>
              <a:rPr lang="tk-TM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topografiki ü</a:t>
            </a:r>
            <a:r>
              <a:rPr lang="tk-TM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stdir </a:t>
            </a:r>
            <a:r>
              <a:rPr lang="tk-TM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tk-TM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topografiýa-grekçeden-topos-ýeri, grapho-ýazýaryn</a:t>
            </a:r>
            <a:r>
              <a:rPr lang="tk-TM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). </a:t>
            </a:r>
            <a:r>
              <a:rPr lang="tk-TM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Onuň üsti hiç </a:t>
            </a:r>
            <a:r>
              <a:rPr lang="tk-TM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hili </a:t>
            </a:r>
            <a:r>
              <a:rPr lang="tk-TM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geometriki kanunlara </a:t>
            </a:r>
            <a:r>
              <a:rPr lang="tk-TM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boyun </a:t>
            </a:r>
            <a:r>
              <a:rPr lang="tk-TM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egýän däldir</a:t>
            </a:r>
            <a:r>
              <a:rPr lang="tk-TM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tk-TM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Şeýle üsti </a:t>
            </a:r>
            <a:r>
              <a:rPr lang="tk-TM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hem </a:t>
            </a:r>
            <a:r>
              <a:rPr lang="tk-TM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tk-TM" sz="36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r>
              <a:rPr lang="tk-TM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tekizlikde şekillendirmeklik ýokardaky aýdylan </a:t>
            </a:r>
            <a:r>
              <a:rPr lang="tk-TM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umumy usul bilen amala </a:t>
            </a:r>
            <a:r>
              <a:rPr lang="tk-TM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aşyrylýar</a:t>
            </a:r>
            <a:r>
              <a:rPr lang="tk-TM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tk-TM" sz="36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Bellik.</a:t>
            </a:r>
            <a:r>
              <a:rPr lang="tk-TM" sz="3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k-TM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Kese </a:t>
            </a:r>
            <a:r>
              <a:rPr lang="tk-TM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çyzyklaryň </a:t>
            </a:r>
            <a:r>
              <a:rPr lang="tk-TM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belgileri </a:t>
            </a:r>
            <a:r>
              <a:rPr lang="tk-TM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otnositel (</a:t>
            </a:r>
            <a:r>
              <a:rPr lang="tk-TM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haýsy </a:t>
            </a:r>
            <a:r>
              <a:rPr lang="tk-TM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hem bolsa </a:t>
            </a:r>
            <a:r>
              <a:rPr lang="tk-TM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bir zada görä) </a:t>
            </a:r>
            <a:r>
              <a:rPr lang="tk-TM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we </a:t>
            </a:r>
            <a:r>
              <a:rPr lang="tk-TM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absolýut </a:t>
            </a:r>
            <a:r>
              <a:rPr lang="tk-TM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belgilere </a:t>
            </a:r>
            <a:r>
              <a:rPr lang="tk-TM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bolünýärler</a:t>
            </a:r>
            <a:r>
              <a:rPr lang="tk-TM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tk-TM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Otnositel </a:t>
            </a:r>
            <a:r>
              <a:rPr lang="tk-TM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belgiler </a:t>
            </a:r>
            <a:r>
              <a:rPr lang="tk-TM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bir islendik şertleýin </a:t>
            </a:r>
            <a:r>
              <a:rPr lang="tk-TM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alnan </a:t>
            </a:r>
            <a:r>
              <a:rPr lang="tk-TM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tk-TM" sz="3600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r>
              <a:rPr lang="tk-TM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k-TM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tekizlikden </a:t>
            </a:r>
            <a:r>
              <a:rPr lang="tk-TM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başlanýar</a:t>
            </a:r>
            <a:r>
              <a:rPr lang="tk-TM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tk-TM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Absolyut </a:t>
            </a:r>
            <a:r>
              <a:rPr lang="tk-TM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belgiler </a:t>
            </a:r>
            <a:r>
              <a:rPr lang="tk-TM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bolsa </a:t>
            </a:r>
            <a:r>
              <a:rPr lang="tk-TM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Fin </a:t>
            </a:r>
            <a:r>
              <a:rPr lang="tk-TM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aýlagynda ýerleşen </a:t>
            </a:r>
            <a:r>
              <a:rPr lang="tk-TM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belli </a:t>
            </a:r>
            <a:r>
              <a:rPr lang="tk-TM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bir nokatdan alynýar</a:t>
            </a:r>
            <a:r>
              <a:rPr lang="tk-TM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tk-TM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Çyzgylarda köplenç </a:t>
            </a:r>
            <a:r>
              <a:rPr lang="tk-TM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otnositel </a:t>
            </a:r>
            <a:r>
              <a:rPr lang="tk-TM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belgiler ulanylýar</a:t>
            </a:r>
            <a:r>
              <a:rPr lang="tk-TM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705062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dir="u"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угольник 16"/>
          <p:cNvSpPr/>
          <p:nvPr/>
        </p:nvSpPr>
        <p:spPr>
          <a:xfrm>
            <a:off x="11514701" y="6214361"/>
            <a:ext cx="481619" cy="481619"/>
          </a:xfrm>
          <a:prstGeom prst="rect">
            <a:avLst/>
          </a:prstGeom>
          <a:solidFill>
            <a:srgbClr val="FFFF0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tk-TM" sz="3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endParaRPr lang="ru-RU" sz="3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99059" y="95588"/>
            <a:ext cx="11981816" cy="6666824"/>
          </a:xfrm>
          <a:prstGeom prst="rect">
            <a:avLst/>
          </a:prstGeom>
          <a:noFill/>
          <a:ln w="88900" cap="flat" cmpd="sng">
            <a:solidFill>
              <a:srgbClr val="C00000"/>
            </a:solidFill>
            <a:rou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99061" y="107989"/>
            <a:ext cx="5314187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tk-TM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Inžener gurluşyk </a:t>
            </a:r>
            <a:r>
              <a:rPr lang="tk-TM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meseleleri </a:t>
            </a:r>
            <a:r>
              <a:rPr lang="tk-TM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işlenende köp </a:t>
            </a:r>
            <a:r>
              <a:rPr lang="tk-TM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halatlarda </a:t>
            </a:r>
            <a:r>
              <a:rPr lang="tk-TM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topografiki üstler </a:t>
            </a:r>
            <a:r>
              <a:rPr lang="tk-TM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bilen </a:t>
            </a:r>
            <a:r>
              <a:rPr lang="tk-TM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iş salyşylýar</a:t>
            </a:r>
            <a:r>
              <a:rPr lang="tk-TM" sz="3600" dirty="0" smtClean="0">
                <a:latin typeface="TimesNewRomanPSMT"/>
              </a:rPr>
              <a:t>.</a:t>
            </a:r>
          </a:p>
          <a:p>
            <a:pPr algn="just"/>
            <a:r>
              <a:rPr lang="tk-TM" sz="3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1-nji mysal. </a:t>
            </a:r>
            <a:r>
              <a:rPr lang="tk-TM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Ýapgytlyk masştaby </a:t>
            </a:r>
            <a:r>
              <a:rPr lang="tk-TM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bilen berlen </a:t>
            </a:r>
            <a:r>
              <a:rPr lang="tk-TM" sz="3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</a:t>
            </a:r>
            <a:r>
              <a:rPr lang="tk-TM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tekizligiň </a:t>
            </a:r>
            <a:r>
              <a:rPr lang="tk-TM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berlen</a:t>
            </a:r>
          </a:p>
          <a:p>
            <a:r>
              <a:rPr lang="tk-TM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topografiki ü</a:t>
            </a:r>
            <a:r>
              <a:rPr lang="tk-TM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st </a:t>
            </a:r>
            <a:r>
              <a:rPr lang="tk-TM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bilen </a:t>
            </a:r>
            <a:r>
              <a:rPr lang="tk-TM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kesişme çyzygyny tapmaly. (1-nji surat)</a:t>
            </a:r>
            <a:endParaRPr lang="ru-RU" sz="36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lum bright="-40000" contrast="80000"/>
          </a:blip>
          <a:stretch>
            <a:fillRect/>
          </a:stretch>
        </p:blipFill>
        <p:spPr>
          <a:xfrm>
            <a:off x="5632703" y="164589"/>
            <a:ext cx="6381905" cy="5704242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7731048" y="5863063"/>
            <a:ext cx="218521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k-TM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1-nji </a:t>
            </a:r>
            <a:r>
              <a:rPr lang="tk-TM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surat.</a:t>
            </a: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42731794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рямоугольник 11"/>
          <p:cNvSpPr/>
          <p:nvPr/>
        </p:nvSpPr>
        <p:spPr>
          <a:xfrm>
            <a:off x="11514701" y="6215086"/>
            <a:ext cx="481619" cy="481619"/>
          </a:xfrm>
          <a:prstGeom prst="rect">
            <a:avLst/>
          </a:prstGeom>
          <a:solidFill>
            <a:srgbClr val="FFFF0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tk-TM" sz="3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endParaRPr lang="ru-RU" sz="3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99059" y="95588"/>
            <a:ext cx="11981816" cy="6666824"/>
          </a:xfrm>
          <a:prstGeom prst="rect">
            <a:avLst/>
          </a:prstGeom>
          <a:noFill/>
          <a:ln w="88900" cap="flat" cmpd="sng">
            <a:solidFill>
              <a:srgbClr val="C00000"/>
            </a:solidFill>
            <a:rou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99059" y="95588"/>
            <a:ext cx="11981816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tk-TM" sz="3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Çözülişi: </a:t>
            </a:r>
            <a:r>
              <a:rPr lang="el-GR" sz="3600" dirty="0" smtClean="0">
                <a:latin typeface="Times New Roman" panose="02020603050405020304" pitchFamily="18" charset="0"/>
              </a:rPr>
              <a:t>α</a:t>
            </a:r>
            <a:r>
              <a:rPr lang="tk-TM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tekizligiň </a:t>
            </a:r>
            <a:r>
              <a:rPr lang="tk-TM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ý</a:t>
            </a:r>
            <a:r>
              <a:rPr lang="tk-TM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apgytlyk masştabyny graduirläp, onda topografiki üstüň </a:t>
            </a:r>
            <a:r>
              <a:rPr lang="tk-TM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kese </a:t>
            </a:r>
            <a:r>
              <a:rPr lang="tk-TM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çyzyklarynyň </a:t>
            </a:r>
            <a:r>
              <a:rPr lang="tk-TM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belgilerine </a:t>
            </a:r>
            <a:r>
              <a:rPr lang="tk-TM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deň </a:t>
            </a:r>
            <a:r>
              <a:rPr lang="tk-TM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bolan belgili </a:t>
            </a:r>
            <a:r>
              <a:rPr lang="tk-TM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nokatlar tapylýar</a:t>
            </a:r>
            <a:r>
              <a:rPr lang="tk-TM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Ol nokatlardan </a:t>
            </a:r>
            <a:r>
              <a:rPr lang="tk-TM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tekizligiň </a:t>
            </a:r>
            <a:r>
              <a:rPr lang="tk-TM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kese </a:t>
            </a:r>
            <a:r>
              <a:rPr lang="tk-TM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çyzyklary geçirilýär</a:t>
            </a:r>
            <a:r>
              <a:rPr lang="tk-TM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Ol </a:t>
            </a:r>
            <a:r>
              <a:rPr lang="tk-TM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kese çyzyklaryň </a:t>
            </a:r>
            <a:r>
              <a:rPr lang="tk-TM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topografiki </a:t>
            </a:r>
            <a:r>
              <a:rPr lang="tk-TM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üstüň degişli </a:t>
            </a:r>
            <a:r>
              <a:rPr lang="tk-TM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kese </a:t>
            </a:r>
            <a:r>
              <a:rPr lang="tk-TM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çyzyklary </a:t>
            </a:r>
            <a:r>
              <a:rPr lang="tk-TM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bilen </a:t>
            </a:r>
            <a:r>
              <a:rPr lang="tk-TM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kesişýän</a:t>
            </a:r>
            <a:r>
              <a:rPr lang="tk-TM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nokatlary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tapyl</a:t>
            </a:r>
            <a:r>
              <a:rPr lang="tk-TM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ý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ar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tk-TM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Ol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nokatlar</a:t>
            </a:r>
            <a:r>
              <a:rPr lang="tk-TM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yzygiderli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birle</a:t>
            </a:r>
            <a:r>
              <a:rPr lang="tk-TM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ş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dir</a:t>
            </a:r>
            <a:r>
              <a:rPr lang="tk-TM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ý</a:t>
            </a:r>
            <a:r>
              <a:rPr lang="tk-TM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ä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 </a:t>
            </a:r>
            <a:r>
              <a:rPr lang="tk-TM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ç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yzyk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3600" dirty="0">
                <a:latin typeface="Times New Roman" panose="02020603050405020304" pitchFamily="18" charset="0"/>
              </a:rPr>
              <a:t>α</a:t>
            </a:r>
            <a:r>
              <a:rPr lang="en-US" sz="36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tekizligi</a:t>
            </a:r>
            <a:r>
              <a:rPr lang="tk-TM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ň topografiki üsti kesýän </a:t>
            </a:r>
            <a:r>
              <a:rPr lang="tk-TM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ç</a:t>
            </a:r>
            <a:r>
              <a:rPr lang="tk-TM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yzygydyr.</a:t>
            </a:r>
          </a:p>
          <a:p>
            <a:pPr algn="just"/>
            <a:r>
              <a:rPr lang="tk-TM" sz="36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Bellik. </a:t>
            </a:r>
            <a:r>
              <a:rPr lang="tk-TM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Eger tekizlik </a:t>
            </a:r>
            <a:r>
              <a:rPr lang="tk-TM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ýapgytlygy </a:t>
            </a:r>
            <a:r>
              <a:rPr lang="tk-TM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bilen berilse, onda edil </a:t>
            </a:r>
            <a:r>
              <a:rPr lang="tk-TM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şu tertipde meseläni işläp </a:t>
            </a:r>
            <a:r>
              <a:rPr lang="tk-TM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bolar. </a:t>
            </a:r>
            <a:r>
              <a:rPr lang="tk-TM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Ýöne </a:t>
            </a:r>
            <a:r>
              <a:rPr lang="tk-TM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ilki bilen berlen </a:t>
            </a:r>
            <a:r>
              <a:rPr lang="tk-TM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ýapgytlyk boýunça tekizligiň aralygyny </a:t>
            </a:r>
            <a:r>
              <a:rPr lang="tk-TM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kesgitlemeli bolar.</a:t>
            </a:r>
            <a:endParaRPr lang="ru-RU" sz="36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800213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рямоугольник 11"/>
          <p:cNvSpPr/>
          <p:nvPr/>
        </p:nvSpPr>
        <p:spPr>
          <a:xfrm>
            <a:off x="11553672" y="6218735"/>
            <a:ext cx="481619" cy="481619"/>
          </a:xfrm>
          <a:prstGeom prst="rect">
            <a:avLst/>
          </a:prstGeom>
          <a:solidFill>
            <a:srgbClr val="FFFF0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tk-TM" sz="3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endParaRPr lang="ru-RU" sz="3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Rectangle 5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8" name="Прямоугольник 17"/>
          <p:cNvSpPr/>
          <p:nvPr/>
        </p:nvSpPr>
        <p:spPr>
          <a:xfrm>
            <a:off x="99059" y="95588"/>
            <a:ext cx="11981816" cy="6666824"/>
          </a:xfrm>
          <a:prstGeom prst="rect">
            <a:avLst/>
          </a:prstGeom>
          <a:noFill/>
          <a:ln w="88900" cap="flat" cmpd="sng">
            <a:solidFill>
              <a:srgbClr val="C00000"/>
            </a:solidFill>
            <a:rou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99059" y="95588"/>
            <a:ext cx="11936232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eaLnBrk="0" fontAlgn="base" hangingPunct="0"/>
            <a:r>
              <a:rPr lang="en-US" sz="36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2.</a:t>
            </a:r>
            <a:r>
              <a:rPr lang="ru-RU" sz="3600" b="1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San</a:t>
            </a:r>
            <a:r>
              <a:rPr lang="ru-RU" sz="3600" b="1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600" b="1" dirty="0" err="1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belgili</a:t>
            </a:r>
            <a:r>
              <a:rPr lang="ru-RU" sz="3600" b="1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600" b="1" dirty="0" err="1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proýeksiýalary</a:t>
            </a:r>
            <a:r>
              <a:rPr lang="ru-RU" sz="3600" b="1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600" b="1" dirty="0" err="1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gurmagyň</a:t>
            </a:r>
            <a:r>
              <a:rPr lang="ru-RU" sz="3600" b="1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600" b="1" dirty="0" err="1" smtClean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usullary</a:t>
            </a:r>
            <a:endParaRPr lang="tk-TM" sz="3600" b="1" dirty="0" smtClean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/>
            <a:r>
              <a:rPr lang="tk-TM" sz="36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San </a:t>
            </a:r>
            <a:r>
              <a:rPr lang="tk-TM" sz="36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belgili proýeksiyalar.</a:t>
            </a:r>
            <a:r>
              <a:rPr lang="tk-TM" sz="36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Eger-de </a:t>
            </a:r>
            <a:r>
              <a:rPr lang="tk-TM" sz="36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predmetiň </a:t>
            </a:r>
            <a:r>
              <a:rPr lang="tk-TM" sz="36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dik </a:t>
            </a:r>
            <a:r>
              <a:rPr lang="tk-TM" sz="36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ölçegleri </a:t>
            </a:r>
            <a:r>
              <a:rPr lang="tk-TM" sz="36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kese </a:t>
            </a:r>
            <a:r>
              <a:rPr lang="tk-TM" sz="36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ölçegleri </a:t>
            </a:r>
            <a:r>
              <a:rPr lang="tk-TM" sz="36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bilen </a:t>
            </a:r>
            <a:r>
              <a:rPr lang="tk-TM" sz="36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deňeşdirilende </a:t>
            </a:r>
            <a:r>
              <a:rPr lang="tk-TM" sz="36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has ujypsyz bolsalar (has beteri hem ol predmetler </a:t>
            </a:r>
            <a:r>
              <a:rPr lang="tk-TM" sz="36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kanunalaýyk gelmeýän üstler </a:t>
            </a:r>
            <a:r>
              <a:rPr lang="tk-TM" sz="36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bolsalar, mysal </a:t>
            </a:r>
            <a:r>
              <a:rPr lang="tk-TM" sz="36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ü</a:t>
            </a:r>
            <a:r>
              <a:rPr lang="tk-TM" sz="36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ç</a:t>
            </a:r>
            <a:r>
              <a:rPr lang="tk-TM" sz="36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</a:t>
            </a:r>
            <a:r>
              <a:rPr lang="tk-TM" sz="36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k-TM" sz="36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baýyrlaryň üstleri</a:t>
            </a:r>
            <a:r>
              <a:rPr lang="tk-TM" sz="36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), onda ol predmeti </a:t>
            </a:r>
            <a:r>
              <a:rPr lang="tk-TM" sz="36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Monžuň </a:t>
            </a:r>
            <a:r>
              <a:rPr lang="tk-TM" sz="36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usulynda </a:t>
            </a:r>
            <a:r>
              <a:rPr lang="tk-TM" sz="36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şekillendirmek örän amatsyz bolýar</a:t>
            </a:r>
            <a:r>
              <a:rPr lang="tk-TM" sz="36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tk-TM" sz="36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Şeýle ýagdaýlarda </a:t>
            </a:r>
            <a:r>
              <a:rPr lang="tk-TM" sz="36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san belgili </a:t>
            </a:r>
            <a:r>
              <a:rPr lang="tk-TM" sz="36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proýeksiýalar diýilýän proýeksiýalar ulanylýar.</a:t>
            </a:r>
          </a:p>
        </p:txBody>
      </p:sp>
    </p:spTree>
    <p:extLst>
      <p:ext uri="{BB962C8B-B14F-4D97-AF65-F5344CB8AC3E}">
        <p14:creationId xmlns:p14="http://schemas.microsoft.com/office/powerpoint/2010/main" val="29918959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рямоугольник 11"/>
          <p:cNvSpPr/>
          <p:nvPr/>
        </p:nvSpPr>
        <p:spPr>
          <a:xfrm>
            <a:off x="11514702" y="6214361"/>
            <a:ext cx="481619" cy="481619"/>
          </a:xfrm>
          <a:prstGeom prst="rect">
            <a:avLst/>
          </a:prstGeom>
          <a:solidFill>
            <a:srgbClr val="FFFF0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tk-TM" sz="3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  <a:endParaRPr lang="ru-RU" sz="3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99059" y="95588"/>
            <a:ext cx="11981816" cy="6666824"/>
          </a:xfrm>
          <a:prstGeom prst="rect">
            <a:avLst/>
          </a:prstGeom>
          <a:noFill/>
          <a:ln w="88900" cap="flat" cmpd="sng">
            <a:solidFill>
              <a:srgbClr val="C00000"/>
            </a:solidFill>
            <a:rou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99059" y="95588"/>
            <a:ext cx="11963523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tk-TM" sz="36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Bellik:</a:t>
            </a:r>
            <a:r>
              <a:rPr lang="tk-TM" sz="3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k-TM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Nokatlaryň proýeksiýalaryny harplary ulanman, diňe san belgileri bilen hem görkezmek bolýar</a:t>
            </a:r>
            <a:r>
              <a:rPr lang="tk-TM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tk-TM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tk-TM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tk-TM" sz="3600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tk-TM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k-TM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tekizlik elmydama kese </a:t>
            </a:r>
            <a:r>
              <a:rPr lang="tk-TM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ýagdaýda ýerleşdirilýär we köplenç halatlarda H</a:t>
            </a:r>
            <a:r>
              <a:rPr lang="tk-TM" sz="36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r>
              <a:rPr lang="tk-TM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k-TM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bilen bellenilyar. HQ tekizlige </a:t>
            </a:r>
            <a:r>
              <a:rPr lang="tk-TM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esasy tekizlik </a:t>
            </a:r>
            <a:r>
              <a:rPr lang="tk-TM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ya-da </a:t>
            </a:r>
            <a:r>
              <a:rPr lang="tk-TM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nulynjy</a:t>
            </a:r>
          </a:p>
          <a:p>
            <a:r>
              <a:rPr lang="tk-TM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derejeli tekizlik </a:t>
            </a:r>
            <a:r>
              <a:rPr lang="tk-TM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diyilyar. 01 tekizlik deregine Dekartyn koordinatalar</a:t>
            </a:r>
          </a:p>
          <a:p>
            <a:r>
              <a:rPr lang="tk-TM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sistemasyndaky 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ХОУ </a:t>
            </a:r>
            <a:r>
              <a:rPr lang="tk-TM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tekizligi almak bolar.</a:t>
            </a:r>
          </a:p>
        </p:txBody>
      </p:sp>
    </p:spTree>
    <p:extLst>
      <p:ext uri="{BB962C8B-B14F-4D97-AF65-F5344CB8AC3E}">
        <p14:creationId xmlns:p14="http://schemas.microsoft.com/office/powerpoint/2010/main" val="8271203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рямоугольник 11"/>
          <p:cNvSpPr/>
          <p:nvPr/>
        </p:nvSpPr>
        <p:spPr>
          <a:xfrm>
            <a:off x="11528951" y="6208223"/>
            <a:ext cx="481619" cy="481619"/>
          </a:xfrm>
          <a:prstGeom prst="rect">
            <a:avLst/>
          </a:prstGeom>
          <a:solidFill>
            <a:srgbClr val="FFFF0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tk-TM" sz="3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</a:t>
            </a:r>
            <a:endParaRPr lang="ru-RU" sz="3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99059" y="95588"/>
            <a:ext cx="11981816" cy="6666824"/>
          </a:xfrm>
          <a:prstGeom prst="rect">
            <a:avLst/>
          </a:prstGeom>
          <a:noFill/>
          <a:ln w="88900" cap="flat" cmpd="sng">
            <a:solidFill>
              <a:srgbClr val="C00000"/>
            </a:solidFill>
            <a:rou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/>
          </a:p>
        </p:txBody>
      </p:sp>
      <p:pic>
        <p:nvPicPr>
          <p:cNvPr id="5" name="Рисунок 3" descr="D:\Şahsy dokument\Bawa\Ismailow ÇG\Cyzuw geometriya çyzgylar\soky (2)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399" y="153826"/>
            <a:ext cx="5457678" cy="61766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69399" y="6105067"/>
            <a:ext cx="976228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k-TM" altLang="ru-RU" sz="32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Konusyň </a:t>
            </a:r>
            <a:r>
              <a:rPr kumimoji="0" lang="ru-RU" altLang="ru-RU" sz="3200" b="0" i="0" u="none" strike="noStrike" kern="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umumy</a:t>
            </a:r>
            <a:r>
              <a:rPr kumimoji="0" lang="ru-RU" altLang="ru-RU" sz="32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kumimoji="0" lang="ru-RU" altLang="ru-RU" sz="3200" b="0" i="0" u="none" strike="noStrike" kern="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haldaky</a:t>
            </a:r>
            <a:r>
              <a:rPr kumimoji="0" lang="ru-RU" altLang="ru-RU" sz="32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kumimoji="0" lang="ru-RU" altLang="ru-RU" sz="32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α</a:t>
            </a:r>
            <a:r>
              <a:rPr kumimoji="0" lang="ru-RU" altLang="ru-RU" sz="32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kumimoji="0" lang="ru-RU" altLang="ru-RU" sz="3200" b="0" i="0" u="none" strike="noStrike" kern="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tekizlik</a:t>
            </a:r>
            <a:r>
              <a:rPr kumimoji="0" lang="ru-RU" altLang="ru-RU" sz="32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kumimoji="0" lang="ru-RU" altLang="ru-RU" sz="3200" b="0" i="0" u="none" strike="noStrike" kern="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bilen</a:t>
            </a:r>
            <a:r>
              <a:rPr kumimoji="0" lang="ru-RU" altLang="ru-RU" sz="32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kumimoji="0" lang="ru-RU" altLang="ru-RU" sz="3200" b="0" i="0" u="none" strike="noStrike" kern="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kesişmegi</a:t>
            </a:r>
            <a:endParaRPr kumimoji="0" lang="ru-RU" sz="1600" b="0" i="0" u="none" strike="noStrike" kern="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5812084" y="111621"/>
            <a:ext cx="6268791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Onuň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üçin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konusyň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600" b="1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depesiniň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üstünden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kömekçi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600" b="1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β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gorizontal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proýektirleýji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tekizlik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600" dirty="0" err="1" smtClean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geçirilýär</a:t>
            </a:r>
            <a:r>
              <a:rPr lang="ru-RU" sz="3600" dirty="0" smtClean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ru-RU" sz="3600" dirty="0" err="1" smtClean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Onuň</a:t>
            </a:r>
            <a:r>
              <a:rPr lang="ru-RU" sz="3600" dirty="0" smtClean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</a:t>
            </a:r>
            <a:r>
              <a:rPr lang="ru-RU" sz="3600" b="1" baseline="-250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</a:t>
            </a:r>
            <a:r>
              <a:rPr lang="ru-RU" sz="3600" b="1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β 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yzy </a:t>
            </a:r>
            <a:r>
              <a:rPr lang="ru-RU" sz="3600" b="1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α 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tekizligiň </a:t>
            </a:r>
            <a:r>
              <a:rPr lang="ru-RU" sz="3600" b="1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</a:t>
            </a:r>
            <a:r>
              <a:rPr lang="ru-RU" sz="3600" b="1" baseline="-250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</a:t>
            </a:r>
            <a:r>
              <a:rPr lang="ru-RU" sz="3600" b="1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α </a:t>
            </a:r>
            <a:r>
              <a:rPr lang="ru-RU" sz="3600" dirty="0" smtClean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yzyna perpendikulýardyr (</a:t>
            </a:r>
            <a:r>
              <a:rPr lang="ru-RU" sz="3600" b="1" dirty="0" smtClean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</a:t>
            </a:r>
            <a:r>
              <a:rPr lang="ru-RU" sz="3600" b="1" baseline="-25000" dirty="0" smtClean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</a:t>
            </a:r>
            <a:r>
              <a:rPr lang="ru-RU" sz="3600" b="1" dirty="0" smtClean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β</a:t>
            </a:r>
            <a:r>
              <a:rPr lang="ru-RU" sz="3600" b="1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sym typeface="Symbol" panose="05050102010706020507" pitchFamily="18" charset="2"/>
              </a:rPr>
              <a:t></a:t>
            </a:r>
            <a:r>
              <a:rPr lang="ru-RU" sz="3600" b="1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</a:t>
            </a:r>
            <a:r>
              <a:rPr lang="ru-RU" sz="3600" b="1" baseline="-250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</a:t>
            </a:r>
            <a:r>
              <a:rPr lang="ru-RU" sz="3600" b="1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α</a:t>
            </a:r>
            <a:r>
              <a:rPr lang="ru-RU" sz="3600" dirty="0" smtClean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). </a:t>
            </a:r>
            <a:r>
              <a:rPr lang="ru-RU" sz="3600" dirty="0" err="1" smtClean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Soňra</a:t>
            </a:r>
            <a:r>
              <a:rPr lang="ru-RU" sz="3600" dirty="0" smtClean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kömekçi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600" b="1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β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tekizligiň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berlen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600" b="1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α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tekizlik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bilen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kesişme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çyzygynyň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600" b="1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tekizlikdäki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proýeksiýasy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tapylýar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Ol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h''v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''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kesimdir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1008470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рямоугольник 11"/>
          <p:cNvSpPr/>
          <p:nvPr/>
        </p:nvSpPr>
        <p:spPr>
          <a:xfrm>
            <a:off x="11524135" y="6214623"/>
            <a:ext cx="481619" cy="481619"/>
          </a:xfrm>
          <a:prstGeom prst="rect">
            <a:avLst/>
          </a:prstGeom>
          <a:solidFill>
            <a:srgbClr val="FFFF0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tk-TM" sz="3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</a:t>
            </a:r>
            <a:endParaRPr lang="ru-RU" sz="3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99059" y="95588"/>
            <a:ext cx="11981816" cy="6666824"/>
          </a:xfrm>
          <a:prstGeom prst="rect">
            <a:avLst/>
          </a:prstGeom>
          <a:noFill/>
          <a:ln w="88900" cap="flat" cmpd="sng">
            <a:solidFill>
              <a:srgbClr val="C00000"/>
            </a:solidFill>
            <a:rou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99059" y="95588"/>
            <a:ext cx="11981816" cy="67403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Kömekçi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b="1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β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tekizligiň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berlen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konus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bilen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kesişme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çyzygynyň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b="1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V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tekizlikdäki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proýeksiýasy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bolsa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,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a''b''s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''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üçburçlykdyr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.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Tapylan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iki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kesişme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çyzygynyň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özara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kesişýän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nokatlary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1''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we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7''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diýip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bellenilýär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.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Baglanyşyk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çyzyklaryny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geçirip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, </a:t>
            </a:r>
            <a:r>
              <a:rPr lang="ru-RU" sz="3600" b="1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H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tekizlikde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a's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'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we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b's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'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emele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getirijileriň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üstünde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1'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we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7'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nokatlar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tapylýar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.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Bu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nokatlar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b="1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z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okdaky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iň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aşaky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(</a:t>
            </a:r>
            <a:r>
              <a:rPr lang="ru-RU" sz="3600" b="1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7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)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we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ýokarky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(</a:t>
            </a:r>
            <a:r>
              <a:rPr lang="ru-RU" sz="3600" b="1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1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)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nokatlardyr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.</a:t>
            </a:r>
            <a:b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</a:b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Kesişme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çyzygynyň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görünýän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we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görünmeýän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böleklerini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çäklendirýän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nokatlary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tapmak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üçin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,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ýene-de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berlen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konusyň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b="1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S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depesiniň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we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simmetriýa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okunyň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üstünden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kömekçi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b="1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φ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frontal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tekizlik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geçirilýär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.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Soňra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kömekçi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b="1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φ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tekizligiň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berlen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konus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we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b="1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α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tekizlik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bilen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kesişme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çyzyklarynyň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b="1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V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tekizlikdäki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proýeksiýalary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tapylýar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. </a:t>
            </a:r>
            <a:endParaRPr lang="ru-RU" sz="4000" dirty="0"/>
          </a:p>
        </p:txBody>
      </p:sp>
    </p:spTree>
    <p:extLst>
      <p:ext uri="{BB962C8B-B14F-4D97-AF65-F5344CB8AC3E}">
        <p14:creationId xmlns:p14="http://schemas.microsoft.com/office/powerpoint/2010/main" val="33890721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>
            <a:off x="99059" y="95588"/>
            <a:ext cx="11981816" cy="6666824"/>
          </a:xfrm>
          <a:prstGeom prst="rect">
            <a:avLst/>
          </a:prstGeom>
          <a:noFill/>
          <a:ln w="88900" cap="flat" cmpd="sng">
            <a:solidFill>
              <a:srgbClr val="C00000"/>
            </a:solidFill>
            <a:rou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99059" y="95588"/>
            <a:ext cx="11981816" cy="61863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Olaryň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kesişme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nokatlary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6''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12''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diýip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bellenilýär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Baglanyşyk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çyzyklaryny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geçirip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600" b="1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tekizlikde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6'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12'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nokatlar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tapylýar</a:t>
            </a:r>
            <a:r>
              <a:rPr lang="ru-RU" sz="3600" dirty="0" smtClean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sz="3600" b="1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1, 7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we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b="1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6, 12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häsiýetli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nokatlar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tapylandan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soň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,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kesişme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(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egri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)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çyzygyň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takyk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bolmagy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üçin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b="1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1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nokatdan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aşakda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we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b="1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7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nokatdan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ýokarda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birnäçe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kömekçi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b="1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γ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gorizontal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tekizlikler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geçirilýär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.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Olaryň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b="1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V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tekizlikdäki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proýeksiýalary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b="1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f</a:t>
            </a:r>
            <a:r>
              <a:rPr lang="ru-RU" sz="3600" b="1" baseline="-250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o</a:t>
            </a:r>
            <a:r>
              <a:rPr lang="ru-RU" sz="3600" b="1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γ</a:t>
            </a:r>
            <a:r>
              <a:rPr lang="ru-RU" sz="3600" b="1" baseline="-250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1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, </a:t>
            </a:r>
            <a:r>
              <a:rPr lang="ru-RU" sz="3600" b="1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f</a:t>
            </a:r>
            <a:r>
              <a:rPr lang="ru-RU" sz="3600" b="1" baseline="-250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o</a:t>
            </a:r>
            <a:r>
              <a:rPr lang="ru-RU" sz="3600" b="1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γ</a:t>
            </a:r>
            <a:r>
              <a:rPr lang="ru-RU" sz="3600" b="1" baseline="-250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2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,</a:t>
            </a:r>
            <a:r>
              <a:rPr lang="ru-RU" sz="3600" b="1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f</a:t>
            </a:r>
            <a:r>
              <a:rPr lang="ru-RU" sz="3600" b="1" baseline="-250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o</a:t>
            </a:r>
            <a:r>
              <a:rPr lang="ru-RU" sz="3600" b="1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γ</a:t>
            </a:r>
            <a:r>
              <a:rPr lang="ru-RU" sz="3600" b="1" baseline="-250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3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,</a:t>
            </a:r>
            <a:r>
              <a:rPr lang="ru-RU" sz="3600" b="1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f</a:t>
            </a:r>
            <a:r>
              <a:rPr lang="ru-RU" sz="3600" b="1" baseline="-250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o</a:t>
            </a:r>
            <a:r>
              <a:rPr lang="ru-RU" sz="3600" b="1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γ</a:t>
            </a:r>
            <a:r>
              <a:rPr lang="ru-RU" sz="3600" b="1" baseline="-250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4</a:t>
            </a:r>
            <a:r>
              <a:rPr lang="ru-RU" sz="3600" b="1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we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b="1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f</a:t>
            </a:r>
            <a:r>
              <a:rPr lang="ru-RU" sz="3600" b="1" baseline="-250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o</a:t>
            </a:r>
            <a:r>
              <a:rPr lang="ru-RU" sz="3600" b="1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γ</a:t>
            </a:r>
            <a:r>
              <a:rPr lang="ru-RU" sz="3600" b="1" baseline="-250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5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yzlardyr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(</a:t>
            </a:r>
            <a:r>
              <a:rPr lang="ru-RU" sz="3600" dirty="0" err="1" smtClean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suratda</a:t>
            </a:r>
            <a:r>
              <a:rPr lang="ru-RU" sz="3600" dirty="0" smtClean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diňe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b="1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f</a:t>
            </a:r>
            <a:r>
              <a:rPr lang="ru-RU" sz="3600" b="1" baseline="-250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o</a:t>
            </a:r>
            <a:r>
              <a:rPr lang="ru-RU" sz="3600" b="1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γ</a:t>
            </a:r>
            <a:r>
              <a:rPr lang="ru-RU" sz="3600" b="1" baseline="-250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1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yz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görkezilen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).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Kömekçi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b="1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γ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tekizlikleriň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berlen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konus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we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b="1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α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tekizlik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bilen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kesişme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çyzyklarynyň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b="1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V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tekizlikdäki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proýeksiýalary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hem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b="1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f</a:t>
            </a:r>
            <a:r>
              <a:rPr lang="ru-RU" sz="3600" b="1" baseline="-250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o</a:t>
            </a:r>
            <a:r>
              <a:rPr lang="ru-RU" sz="3600" b="1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γ</a:t>
            </a:r>
            <a:r>
              <a:rPr lang="ru-RU" sz="3600" b="1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yzlaryň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üstünde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ýatýar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. </a:t>
            </a:r>
            <a:r>
              <a:rPr lang="ru-RU" sz="3600" b="1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H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tekizlikde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kömekçi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b="1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γ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tekizlikleriň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berlen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konus</a:t>
            </a:r>
            <a:r>
              <a:rPr lang="ru-RU" sz="3600" b="1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we</a:t>
            </a:r>
            <a:r>
              <a:rPr lang="ru-RU" sz="3600" b="1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α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tekizlik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bilen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kesişme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çyzyklary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tapylýar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. </a:t>
            </a:r>
            <a:endParaRPr lang="ru-RU" sz="3600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11541200" y="6222737"/>
            <a:ext cx="481619" cy="481619"/>
          </a:xfrm>
          <a:prstGeom prst="rect">
            <a:avLst/>
          </a:prstGeom>
          <a:solidFill>
            <a:srgbClr val="FFFF0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tk-TM" sz="3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</a:t>
            </a:r>
            <a:endParaRPr lang="ru-RU" sz="3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22522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1711</TotalTime>
  <Words>739</Words>
  <Application>Microsoft Office PowerPoint</Application>
  <PresentationFormat>Широкоэкранный</PresentationFormat>
  <Paragraphs>41</Paragraphs>
  <Slides>12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9" baseType="lpstr">
      <vt:lpstr>Arial</vt:lpstr>
      <vt:lpstr>Calibri</vt:lpstr>
      <vt:lpstr>Calibri Light</vt:lpstr>
      <vt:lpstr>Symbol</vt:lpstr>
      <vt:lpstr>Times New Roman</vt:lpstr>
      <vt:lpstr>TimesNewRomanPSMT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MYRAT</dc:creator>
  <cp:lastModifiedBy>Myrat H</cp:lastModifiedBy>
  <cp:revision>178</cp:revision>
  <dcterms:created xsi:type="dcterms:W3CDTF">2020-05-31T16:38:52Z</dcterms:created>
  <dcterms:modified xsi:type="dcterms:W3CDTF">2021-09-15T08:28:13Z</dcterms:modified>
</cp:coreProperties>
</file>