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5" d="100"/>
          <a:sy n="55" d="100"/>
        </p:scale>
        <p:origin x="48" y="6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2DF30C67-6A0C-46C4-A656-1FF9E1F698AF}" type="datetimeFigureOut">
              <a:rPr lang="ru-RU" smtClean="0"/>
              <a:t>30.08.2020</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1D311D0-94FC-4702-8228-9F748B6DF13C}" type="slidenum">
              <a:rPr lang="ru-RU" smtClean="0"/>
              <a:t>‹#›</a:t>
            </a:fld>
            <a:endParaRPr lang="ru-RU"/>
          </a:p>
        </p:txBody>
      </p:sp>
    </p:spTree>
    <p:extLst>
      <p:ext uri="{BB962C8B-B14F-4D97-AF65-F5344CB8AC3E}">
        <p14:creationId xmlns:p14="http://schemas.microsoft.com/office/powerpoint/2010/main" val="3311017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DF30C67-6A0C-46C4-A656-1FF9E1F698AF}" type="datetimeFigureOut">
              <a:rPr lang="ru-RU" smtClean="0"/>
              <a:t>30.08.2020</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1D311D0-94FC-4702-8228-9F748B6DF13C}" type="slidenum">
              <a:rPr lang="ru-RU" smtClean="0"/>
              <a:t>‹#›</a:t>
            </a:fld>
            <a:endParaRPr lang="ru-RU"/>
          </a:p>
        </p:txBody>
      </p:sp>
    </p:spTree>
    <p:extLst>
      <p:ext uri="{BB962C8B-B14F-4D97-AF65-F5344CB8AC3E}">
        <p14:creationId xmlns:p14="http://schemas.microsoft.com/office/powerpoint/2010/main" val="844991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DF30C67-6A0C-46C4-A656-1FF9E1F698AF}" type="datetimeFigureOut">
              <a:rPr lang="ru-RU" smtClean="0"/>
              <a:t>30.08.2020</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1D311D0-94FC-4702-8228-9F748B6DF13C}"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870664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2DF30C67-6A0C-46C4-A656-1FF9E1F698AF}" type="datetimeFigureOut">
              <a:rPr lang="ru-RU" smtClean="0"/>
              <a:t>30.08.2020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1D311D0-94FC-4702-8228-9F748B6DF13C}" type="slidenum">
              <a:rPr lang="ru-RU" smtClean="0"/>
              <a:t>‹#›</a:t>
            </a:fld>
            <a:endParaRPr lang="ru-RU"/>
          </a:p>
        </p:txBody>
      </p:sp>
    </p:spTree>
    <p:extLst>
      <p:ext uri="{BB962C8B-B14F-4D97-AF65-F5344CB8AC3E}">
        <p14:creationId xmlns:p14="http://schemas.microsoft.com/office/powerpoint/2010/main" val="39761694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2DF30C67-6A0C-46C4-A656-1FF9E1F698AF}" type="datetimeFigureOut">
              <a:rPr lang="ru-RU" smtClean="0"/>
              <a:t>30.08.2020</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1D311D0-94FC-4702-8228-9F748B6DF13C}"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545245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2DF30C67-6A0C-46C4-A656-1FF9E1F698AF}" type="datetimeFigureOut">
              <a:rPr lang="ru-RU" smtClean="0"/>
              <a:t>30.08.2020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1D311D0-94FC-4702-8228-9F748B6DF13C}" type="slidenum">
              <a:rPr lang="ru-RU" smtClean="0"/>
              <a:t>‹#›</a:t>
            </a:fld>
            <a:endParaRPr lang="ru-RU"/>
          </a:p>
        </p:txBody>
      </p:sp>
    </p:spTree>
    <p:extLst>
      <p:ext uri="{BB962C8B-B14F-4D97-AF65-F5344CB8AC3E}">
        <p14:creationId xmlns:p14="http://schemas.microsoft.com/office/powerpoint/2010/main" val="12771224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DF30C67-6A0C-46C4-A656-1FF9E1F698AF}" type="datetimeFigureOut">
              <a:rPr lang="ru-RU" smtClean="0"/>
              <a:t>30.08.2020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1D311D0-94FC-4702-8228-9F748B6DF13C}" type="slidenum">
              <a:rPr lang="ru-RU" smtClean="0"/>
              <a:t>‹#›</a:t>
            </a:fld>
            <a:endParaRPr lang="ru-RU"/>
          </a:p>
        </p:txBody>
      </p:sp>
    </p:spTree>
    <p:extLst>
      <p:ext uri="{BB962C8B-B14F-4D97-AF65-F5344CB8AC3E}">
        <p14:creationId xmlns:p14="http://schemas.microsoft.com/office/powerpoint/2010/main" val="1275339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DF30C67-6A0C-46C4-A656-1FF9E1F698AF}" type="datetimeFigureOut">
              <a:rPr lang="ru-RU" smtClean="0"/>
              <a:t>30.08.2020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1D311D0-94FC-4702-8228-9F748B6DF13C}" type="slidenum">
              <a:rPr lang="ru-RU" smtClean="0"/>
              <a:t>‹#›</a:t>
            </a:fld>
            <a:endParaRPr lang="ru-RU"/>
          </a:p>
        </p:txBody>
      </p:sp>
    </p:spTree>
    <p:extLst>
      <p:ext uri="{BB962C8B-B14F-4D97-AF65-F5344CB8AC3E}">
        <p14:creationId xmlns:p14="http://schemas.microsoft.com/office/powerpoint/2010/main" val="3098517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DF30C67-6A0C-46C4-A656-1FF9E1F698AF}" type="datetimeFigureOut">
              <a:rPr lang="ru-RU" smtClean="0"/>
              <a:t>30.08.2020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1D311D0-94FC-4702-8228-9F748B6DF13C}" type="slidenum">
              <a:rPr lang="ru-RU" smtClean="0"/>
              <a:t>‹#›</a:t>
            </a:fld>
            <a:endParaRPr lang="ru-RU"/>
          </a:p>
        </p:txBody>
      </p:sp>
    </p:spTree>
    <p:extLst>
      <p:ext uri="{BB962C8B-B14F-4D97-AF65-F5344CB8AC3E}">
        <p14:creationId xmlns:p14="http://schemas.microsoft.com/office/powerpoint/2010/main" val="6299173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DF30C67-6A0C-46C4-A656-1FF9E1F698AF}" type="datetimeFigureOut">
              <a:rPr lang="ru-RU" smtClean="0"/>
              <a:t>30.08.2020</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1D311D0-94FC-4702-8228-9F748B6DF13C}" type="slidenum">
              <a:rPr lang="ru-RU" smtClean="0"/>
              <a:t>‹#›</a:t>
            </a:fld>
            <a:endParaRPr lang="ru-RU"/>
          </a:p>
        </p:txBody>
      </p:sp>
    </p:spTree>
    <p:extLst>
      <p:ext uri="{BB962C8B-B14F-4D97-AF65-F5344CB8AC3E}">
        <p14:creationId xmlns:p14="http://schemas.microsoft.com/office/powerpoint/2010/main" val="2055553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2DF30C67-6A0C-46C4-A656-1FF9E1F698AF}" type="datetimeFigureOut">
              <a:rPr lang="ru-RU" smtClean="0"/>
              <a:t>30.08.2020</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1D311D0-94FC-4702-8228-9F748B6DF13C}" type="slidenum">
              <a:rPr lang="ru-RU" smtClean="0"/>
              <a:t>‹#›</a:t>
            </a:fld>
            <a:endParaRPr lang="ru-RU"/>
          </a:p>
        </p:txBody>
      </p:sp>
    </p:spTree>
    <p:extLst>
      <p:ext uri="{BB962C8B-B14F-4D97-AF65-F5344CB8AC3E}">
        <p14:creationId xmlns:p14="http://schemas.microsoft.com/office/powerpoint/2010/main" val="1867152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2DF30C67-6A0C-46C4-A656-1FF9E1F698AF}" type="datetimeFigureOut">
              <a:rPr lang="ru-RU" smtClean="0"/>
              <a:t>30.08.2020</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1D311D0-94FC-4702-8228-9F748B6DF13C}" type="slidenum">
              <a:rPr lang="ru-RU" smtClean="0"/>
              <a:t>‹#›</a:t>
            </a:fld>
            <a:endParaRPr lang="ru-RU"/>
          </a:p>
        </p:txBody>
      </p:sp>
    </p:spTree>
    <p:extLst>
      <p:ext uri="{BB962C8B-B14F-4D97-AF65-F5344CB8AC3E}">
        <p14:creationId xmlns:p14="http://schemas.microsoft.com/office/powerpoint/2010/main" val="10633305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2DF30C67-6A0C-46C4-A656-1FF9E1F698AF}" type="datetimeFigureOut">
              <a:rPr lang="ru-RU" smtClean="0"/>
              <a:t>30.08.2020</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1D311D0-94FC-4702-8228-9F748B6DF13C}" type="slidenum">
              <a:rPr lang="ru-RU" smtClean="0"/>
              <a:t>‹#›</a:t>
            </a:fld>
            <a:endParaRPr lang="ru-RU"/>
          </a:p>
        </p:txBody>
      </p:sp>
    </p:spTree>
    <p:extLst>
      <p:ext uri="{BB962C8B-B14F-4D97-AF65-F5344CB8AC3E}">
        <p14:creationId xmlns:p14="http://schemas.microsoft.com/office/powerpoint/2010/main" val="9088776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F30C67-6A0C-46C4-A656-1FF9E1F698AF}" type="datetimeFigureOut">
              <a:rPr lang="ru-RU" smtClean="0"/>
              <a:t>30.08.2020</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1D311D0-94FC-4702-8228-9F748B6DF13C}" type="slidenum">
              <a:rPr lang="ru-RU" smtClean="0"/>
              <a:t>‹#›</a:t>
            </a:fld>
            <a:endParaRPr lang="ru-RU"/>
          </a:p>
        </p:txBody>
      </p:sp>
    </p:spTree>
    <p:extLst>
      <p:ext uri="{BB962C8B-B14F-4D97-AF65-F5344CB8AC3E}">
        <p14:creationId xmlns:p14="http://schemas.microsoft.com/office/powerpoint/2010/main" val="10057604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DF30C67-6A0C-46C4-A656-1FF9E1F698AF}" type="datetimeFigureOut">
              <a:rPr lang="ru-RU" smtClean="0"/>
              <a:t>30.08.2020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1D311D0-94FC-4702-8228-9F748B6DF13C}" type="slidenum">
              <a:rPr lang="ru-RU" smtClean="0"/>
              <a:t>‹#›</a:t>
            </a:fld>
            <a:endParaRPr lang="ru-RU"/>
          </a:p>
        </p:txBody>
      </p:sp>
    </p:spTree>
    <p:extLst>
      <p:ext uri="{BB962C8B-B14F-4D97-AF65-F5344CB8AC3E}">
        <p14:creationId xmlns:p14="http://schemas.microsoft.com/office/powerpoint/2010/main" val="15094841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DF30C67-6A0C-46C4-A656-1FF9E1F698AF}" type="datetimeFigureOut">
              <a:rPr lang="ru-RU" smtClean="0"/>
              <a:t>30.08.2020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1D311D0-94FC-4702-8228-9F748B6DF13C}" type="slidenum">
              <a:rPr lang="ru-RU" smtClean="0"/>
              <a:t>‹#›</a:t>
            </a:fld>
            <a:endParaRPr lang="ru-RU"/>
          </a:p>
        </p:txBody>
      </p:sp>
    </p:spTree>
    <p:extLst>
      <p:ext uri="{BB962C8B-B14F-4D97-AF65-F5344CB8AC3E}">
        <p14:creationId xmlns:p14="http://schemas.microsoft.com/office/powerpoint/2010/main" val="3568959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DF30C67-6A0C-46C4-A656-1FF9E1F698AF}" type="datetimeFigureOut">
              <a:rPr lang="ru-RU" smtClean="0"/>
              <a:t>30.08.2020</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1D311D0-94FC-4702-8228-9F748B6DF13C}" type="slidenum">
              <a:rPr lang="ru-RU" smtClean="0"/>
              <a:t>‹#›</a:t>
            </a:fld>
            <a:endParaRPr lang="ru-RU"/>
          </a:p>
        </p:txBody>
      </p:sp>
    </p:spTree>
    <p:extLst>
      <p:ext uri="{BB962C8B-B14F-4D97-AF65-F5344CB8AC3E}">
        <p14:creationId xmlns:p14="http://schemas.microsoft.com/office/powerpoint/2010/main" val="32194963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828801" y="2281562"/>
            <a:ext cx="9986530" cy="3285932"/>
          </a:xfrm>
        </p:spPr>
        <p:txBody>
          <a:bodyPr>
            <a:normAutofit fontScale="90000"/>
          </a:bodyPr>
          <a:lstStyle/>
          <a:p>
            <a:pPr>
              <a:spcBef>
                <a:spcPts val="1200"/>
              </a:spcBef>
              <a:spcAft>
                <a:spcPts val="300"/>
              </a:spcAft>
            </a:pPr>
            <a:r>
              <a:rPr lang="ru-RU" sz="2700" b="1" kern="1600" spc="-15" dirty="0" smtClean="0">
                <a:latin typeface="Times New Roman" panose="02020603050405020304" pitchFamily="18" charset="0"/>
                <a:ea typeface="Times New Roman" panose="02020603050405020304" pitchFamily="18" charset="0"/>
                <a:cs typeface="Arial" panose="020B0604020202020204" pitchFamily="34" charset="0"/>
              </a:rPr>
              <a:t>     </a:t>
            </a:r>
            <a:r>
              <a:rPr lang="ru-RU" sz="2700" b="1" kern="1600" spc="-15" dirty="0" err="1" smtClean="0">
                <a:latin typeface="Times New Roman" panose="02020603050405020304" pitchFamily="18" charset="0"/>
                <a:ea typeface="Times New Roman" panose="02020603050405020304" pitchFamily="18" charset="0"/>
                <a:cs typeface="Arial" panose="020B0604020202020204" pitchFamily="34" charset="0"/>
              </a:rPr>
              <a:t>Tema</a:t>
            </a:r>
            <a:r>
              <a:rPr lang="en-US" sz="2700" b="1" kern="1600" spc="-15" dirty="0">
                <a:latin typeface="Times New Roman" panose="02020603050405020304" pitchFamily="18" charset="0"/>
                <a:ea typeface="Times New Roman" panose="02020603050405020304" pitchFamily="18" charset="0"/>
                <a:cs typeface="Arial" panose="020B0604020202020204" pitchFamily="34" charset="0"/>
              </a:rPr>
              <a:t>№</a:t>
            </a:r>
            <a:r>
              <a:rPr lang="hr-HR" sz="2700" b="1" kern="1600" spc="-15" dirty="0">
                <a:latin typeface="Times New Roman" panose="02020603050405020304" pitchFamily="18" charset="0"/>
                <a:ea typeface="Times New Roman" panose="02020603050405020304" pitchFamily="18" charset="0"/>
                <a:cs typeface="Arial" panose="020B0604020202020204" pitchFamily="34" charset="0"/>
              </a:rPr>
              <a:t>13. Sebitler babatda ýöredilýän syýasat</a:t>
            </a:r>
            <a:r>
              <a:rPr lang="ru-RU" sz="2700" b="1" kern="1600" dirty="0">
                <a:latin typeface="Arial" panose="020B0604020202020204" pitchFamily="34" charset="0"/>
                <a:ea typeface="Times New Roman" panose="02020603050405020304" pitchFamily="18" charset="0"/>
              </a:rPr>
              <a:t/>
            </a:r>
            <a:br>
              <a:rPr lang="ru-RU" sz="2700" b="1" kern="1600" dirty="0">
                <a:latin typeface="Arial" panose="020B0604020202020204" pitchFamily="34" charset="0"/>
                <a:ea typeface="Times New Roman" panose="02020603050405020304" pitchFamily="18" charset="0"/>
              </a:rPr>
            </a:br>
            <a:r>
              <a:rPr lang="hr-HR" sz="2700" dirty="0">
                <a:latin typeface="Times New Roman" panose="02020603050405020304" pitchFamily="18" charset="0"/>
                <a:ea typeface="Times New Roman" panose="02020603050405020304" pitchFamily="18" charset="0"/>
              </a:rPr>
              <a:t> </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hr-HR" sz="2700" b="1" kern="1600" spc="-15" dirty="0">
                <a:latin typeface="Times New Roman" panose="02020603050405020304" pitchFamily="18" charset="0"/>
                <a:ea typeface="Times New Roman" panose="02020603050405020304" pitchFamily="18" charset="0"/>
                <a:cs typeface="Arial" panose="020B0604020202020204" pitchFamily="34" charset="0"/>
              </a:rPr>
              <a:t>13.1. Sebitler babatdaky döwlet syýasatynyň düýp özeni we </a:t>
            </a:r>
            <a:r>
              <a:rPr lang="hr-HR" sz="2700" b="1" kern="1600" spc="-15" dirty="0" smtClean="0">
                <a:latin typeface="Times New Roman" panose="02020603050405020304" pitchFamily="18" charset="0"/>
                <a:ea typeface="Times New Roman" panose="02020603050405020304" pitchFamily="18" charset="0"/>
                <a:cs typeface="Arial" panose="020B0604020202020204" pitchFamily="34" charset="0"/>
              </a:rPr>
              <a:t>maksatlary</a:t>
            </a:r>
            <a:r>
              <a:rPr lang="ru-RU" sz="2700" b="1" kern="1600" spc="-15" dirty="0">
                <a:latin typeface="Times New Roman" panose="02020603050405020304" pitchFamily="18" charset="0"/>
                <a:ea typeface="Times New Roman" panose="02020603050405020304" pitchFamily="18" charset="0"/>
                <a:cs typeface="Arial" panose="020B0604020202020204" pitchFamily="34" charset="0"/>
              </a:rPr>
              <a:t>.</a:t>
            </a:r>
            <a:r>
              <a:rPr lang="ru-RU" sz="2700" b="1" kern="1600" dirty="0">
                <a:latin typeface="Arial" panose="020B0604020202020204" pitchFamily="34" charset="0"/>
                <a:ea typeface="Times New Roman" panose="02020603050405020304" pitchFamily="18" charset="0"/>
              </a:rPr>
              <a:t/>
            </a:r>
            <a:br>
              <a:rPr lang="ru-RU" sz="2700" b="1" kern="1600" dirty="0">
                <a:latin typeface="Arial" panose="020B0604020202020204" pitchFamily="34" charset="0"/>
                <a:ea typeface="Times New Roman" panose="02020603050405020304" pitchFamily="18" charset="0"/>
              </a:rPr>
            </a:br>
            <a:r>
              <a:rPr lang="hr-HR" sz="2700" b="1" kern="1600" spc="-15" dirty="0">
                <a:latin typeface="Times New Roman" panose="02020603050405020304" pitchFamily="18" charset="0"/>
                <a:ea typeface="Times New Roman" panose="02020603050405020304" pitchFamily="18" charset="0"/>
                <a:cs typeface="Arial" panose="020B0604020202020204" pitchFamily="34" charset="0"/>
              </a:rPr>
              <a:t>13.2. Türkmenistanyň sebitler babatdaky syýasatynyň esasy </a:t>
            </a:r>
            <a:r>
              <a:rPr lang="hr-HR" sz="2700" b="1" kern="1600" spc="-15" dirty="0" smtClean="0">
                <a:latin typeface="Times New Roman" panose="02020603050405020304" pitchFamily="18" charset="0"/>
                <a:ea typeface="Times New Roman" panose="02020603050405020304" pitchFamily="18" charset="0"/>
                <a:cs typeface="Arial" panose="020B0604020202020204" pitchFamily="34" charset="0"/>
              </a:rPr>
              <a:t>ugurlary</a:t>
            </a:r>
            <a:r>
              <a:rPr lang="ru-RU" sz="2700" b="1" kern="1600" spc="-15" dirty="0" smtClean="0">
                <a:latin typeface="Times New Roman" panose="02020603050405020304" pitchFamily="18" charset="0"/>
                <a:ea typeface="Times New Roman" panose="02020603050405020304" pitchFamily="18" charset="0"/>
                <a:cs typeface="Arial" panose="020B0604020202020204" pitchFamily="34" charset="0"/>
              </a:rPr>
              <a:t>.</a:t>
            </a:r>
            <a:r>
              <a:rPr lang="ru-RU" sz="2700" b="1" kern="1600" dirty="0">
                <a:latin typeface="Arial" panose="020B0604020202020204" pitchFamily="34" charset="0"/>
                <a:ea typeface="Times New Roman" panose="02020603050405020304" pitchFamily="18" charset="0"/>
              </a:rPr>
              <a:t/>
            </a:r>
            <a:br>
              <a:rPr lang="ru-RU" sz="2700" b="1" kern="1600" dirty="0">
                <a:latin typeface="Arial" panose="020B0604020202020204" pitchFamily="34" charset="0"/>
                <a:ea typeface="Times New Roman" panose="02020603050405020304" pitchFamily="18" charset="0"/>
              </a:rPr>
            </a:br>
            <a:r>
              <a:rPr lang="ru-RU" sz="2700" dirty="0">
                <a:latin typeface="Times New Roman" panose="02020603050405020304" pitchFamily="18" charset="0"/>
                <a:ea typeface="Times New Roman" panose="02020603050405020304" pitchFamily="18" charset="0"/>
              </a:rPr>
              <a:t> </a:t>
            </a:r>
            <a:br>
              <a:rPr lang="ru-RU" sz="27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31449580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51247" y="615233"/>
            <a:ext cx="10395752" cy="5936488"/>
          </a:xfrm>
        </p:spPr>
        <p:txBody>
          <a:bodyPr>
            <a:normAutofit fontScale="90000"/>
          </a:bodyPr>
          <a:lstStyle/>
          <a:p>
            <a:pPr>
              <a:spcBef>
                <a:spcPts val="1200"/>
              </a:spcBef>
              <a:spcAft>
                <a:spcPts val="300"/>
              </a:spcAft>
            </a:pPr>
            <a:r>
              <a:rPr lang="ru-RU" sz="2000" b="1" kern="1600" spc="-15" dirty="0" smtClean="0">
                <a:latin typeface="Times New Roman" panose="02020603050405020304" pitchFamily="18" charset="0"/>
                <a:ea typeface="Times New Roman" panose="02020603050405020304" pitchFamily="18" charset="0"/>
                <a:cs typeface="Arial" panose="020B0604020202020204" pitchFamily="34" charset="0"/>
              </a:rPr>
              <a:t>    </a:t>
            </a:r>
            <a:r>
              <a:rPr lang="hr-HR" sz="2000" b="1" kern="1600" spc="-15" dirty="0" smtClean="0">
                <a:latin typeface="Times New Roman" panose="02020603050405020304" pitchFamily="18" charset="0"/>
                <a:ea typeface="Times New Roman" panose="02020603050405020304" pitchFamily="18" charset="0"/>
                <a:cs typeface="Arial" panose="020B0604020202020204" pitchFamily="34" charset="0"/>
              </a:rPr>
              <a:t>13.1</a:t>
            </a:r>
            <a:r>
              <a:rPr lang="hr-HR" sz="2000" b="1" kern="1600" spc="-15" dirty="0">
                <a:latin typeface="Times New Roman" panose="02020603050405020304" pitchFamily="18" charset="0"/>
                <a:ea typeface="Times New Roman" panose="02020603050405020304" pitchFamily="18" charset="0"/>
                <a:cs typeface="Arial" panose="020B0604020202020204" pitchFamily="34" charset="0"/>
              </a:rPr>
              <a:t>. Sebitler babatdaky döwlet syýasatynyň düýp özeni we </a:t>
            </a:r>
            <a:r>
              <a:rPr lang="hr-HR" sz="2000" b="1" kern="1600" spc="-15" dirty="0" smtClean="0">
                <a:latin typeface="Times New Roman" panose="02020603050405020304" pitchFamily="18" charset="0"/>
                <a:ea typeface="Times New Roman" panose="02020603050405020304" pitchFamily="18" charset="0"/>
                <a:cs typeface="Arial" panose="020B0604020202020204" pitchFamily="34" charset="0"/>
              </a:rPr>
              <a:t>maksatlary</a:t>
            </a:r>
            <a:r>
              <a:rPr lang="ru-RU" sz="2000" b="1" kern="1600" spc="-15" dirty="0" smtClean="0">
                <a:latin typeface="Times New Roman" panose="02020603050405020304" pitchFamily="18" charset="0"/>
                <a:ea typeface="Times New Roman" panose="02020603050405020304" pitchFamily="18" charset="0"/>
                <a:cs typeface="Arial" panose="020B0604020202020204" pitchFamily="34" charset="0"/>
              </a:rPr>
              <a:t>.</a:t>
            </a:r>
            <a:r>
              <a:rPr lang="ru-RU" sz="2000" b="1" kern="1600" dirty="0">
                <a:latin typeface="Arial" panose="020B0604020202020204" pitchFamily="34" charset="0"/>
                <a:ea typeface="Times New Roman" panose="02020603050405020304" pitchFamily="18" charset="0"/>
              </a:rPr>
              <a:t/>
            </a:r>
            <a:br>
              <a:rPr lang="ru-RU" sz="2000" b="1" kern="1600" dirty="0">
                <a:latin typeface="Arial" panose="020B0604020202020204" pitchFamily="34" charset="0"/>
                <a:ea typeface="Times New Roman" panose="02020603050405020304" pitchFamily="18" charset="0"/>
              </a:rPr>
            </a:br>
            <a:r>
              <a:rPr lang="hr-HR" sz="2000" dirty="0">
                <a:latin typeface="Times New Roman" panose="02020603050405020304" pitchFamily="18" charset="0"/>
                <a:ea typeface="Times New Roman" panose="02020603050405020304" pitchFamily="18" charset="0"/>
              </a:rPr>
              <a:t> </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a:latin typeface="Times New Roman" panose="02020603050405020304" pitchFamily="18" charset="0"/>
                <a:ea typeface="Times New Roman" panose="02020603050405020304" pitchFamily="18" charset="0"/>
              </a:rPr>
              <a:t>    </a:t>
            </a:r>
            <a:r>
              <a:rPr lang="hr-HR" sz="2000" dirty="0">
                <a:latin typeface="Times New Roman" panose="02020603050405020304" pitchFamily="18" charset="0"/>
                <a:ea typeface="Times New Roman" panose="02020603050405020304" pitchFamily="18" charset="0"/>
              </a:rPr>
              <a:t>Giň manydaky ykdysady deňagramlylygy we durnuklylygy üpjün etmek üçin sebitler babatdaky döwlet </a:t>
            </a:r>
            <a:r>
              <a:rPr lang="hr-HR" sz="2000" dirty="0" smtClean="0">
                <a:latin typeface="Times New Roman" panose="02020603050405020304" pitchFamily="18" charset="0"/>
                <a:ea typeface="Times New Roman" panose="02020603050405020304" pitchFamily="18" charset="0"/>
              </a:rPr>
              <a:t>sy</a:t>
            </a:r>
            <a:r>
              <a:rPr lang="ru-RU" sz="2000" dirty="0" smtClean="0">
                <a:latin typeface="Times New Roman" panose="02020603050405020304" pitchFamily="18" charset="0"/>
                <a:ea typeface="Times New Roman" panose="02020603050405020304" pitchFamily="18" charset="0"/>
              </a:rPr>
              <a:t>-</a:t>
            </a:r>
            <a:r>
              <a:rPr lang="hr-HR" sz="2000" dirty="0" smtClean="0">
                <a:latin typeface="Times New Roman" panose="02020603050405020304" pitchFamily="18" charset="0"/>
                <a:ea typeface="Times New Roman" panose="02020603050405020304" pitchFamily="18" charset="0"/>
              </a:rPr>
              <a:t>ýasatynyň </a:t>
            </a:r>
            <a:r>
              <a:rPr lang="hr-HR" sz="2000" dirty="0">
                <a:latin typeface="Times New Roman" panose="02020603050405020304" pitchFamily="18" charset="0"/>
                <a:ea typeface="Times New Roman" panose="02020603050405020304" pitchFamily="18" charset="0"/>
              </a:rPr>
              <a:t>amala aşyrylmagynyň möhüm ähmiýeti bar. Islendik döwletiň çäkli ýerleriň jeminden ybaratdygy sebäpli, şunuň ýaly syýasatyň ýöredilmegi zerur bolup durýar. Bu çäkli ýerler köp sanly görkezijiler boýunça özara tapawutlara eýe bolup, şol görkezijiler aşakdakylary öz içine alýar:</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hr-HR" sz="2000" dirty="0">
                <a:latin typeface="Times New Roman" panose="02020603050405020304" pitchFamily="18" charset="0"/>
                <a:ea typeface="Times New Roman" panose="02020603050405020304" pitchFamily="18" charset="0"/>
              </a:rPr>
              <a:t>- tebigy baýlyklaryň bolmagy (çig mal we gazylyp alynýan peýdaly zatlar);</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hr-HR" sz="2000" dirty="0">
                <a:latin typeface="Times New Roman" panose="02020603050405020304" pitchFamily="18" charset="0"/>
                <a:ea typeface="Times New Roman" panose="02020603050405020304" pitchFamily="18" charset="0"/>
              </a:rPr>
              <a:t>- ilatyň gürlügi, zähmete ukyply adamlaryň bolmagy we olaryň hünär derejeleriniň hili;</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hr-HR" sz="2000" dirty="0">
                <a:latin typeface="Times New Roman" panose="02020603050405020304" pitchFamily="18" charset="0"/>
                <a:ea typeface="Times New Roman" panose="02020603050405020304" pitchFamily="18" charset="0"/>
              </a:rPr>
              <a:t>- önümçiligiň gurluşy;</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hr-HR" sz="2000" dirty="0">
                <a:latin typeface="Times New Roman" panose="02020603050405020304" pitchFamily="18" charset="0"/>
                <a:ea typeface="Times New Roman" panose="02020603050405020304" pitchFamily="18" charset="0"/>
              </a:rPr>
              <a:t>- durmuş hyzmaty pudagynyň ýagdaýy;</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hr-HR" sz="2000" dirty="0">
                <a:latin typeface="Times New Roman" panose="02020603050405020304" pitchFamily="18" charset="0"/>
                <a:ea typeface="Times New Roman" panose="02020603050405020304" pitchFamily="18" charset="0"/>
              </a:rPr>
              <a:t>- ýokary derejede ösen, senagaty we medeni merkezler bilen aradaşlygy.</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a:latin typeface="Times New Roman" panose="02020603050405020304" pitchFamily="18" charset="0"/>
                <a:ea typeface="Times New Roman" panose="02020603050405020304" pitchFamily="18" charset="0"/>
              </a:rPr>
              <a:t>    </a:t>
            </a:r>
            <a:r>
              <a:rPr lang="hr-HR" sz="2000" dirty="0">
                <a:latin typeface="Times New Roman" panose="02020603050405020304" pitchFamily="18" charset="0"/>
                <a:ea typeface="Times New Roman" panose="02020603050405020304" pitchFamily="18" charset="0"/>
              </a:rPr>
              <a:t>Bu tapawut </a:t>
            </a:r>
            <a:r>
              <a:rPr lang="hr-HR" sz="2000" b="1" dirty="0">
                <a:latin typeface="Times New Roman" panose="02020603050405020304" pitchFamily="18" charset="0"/>
                <a:ea typeface="Times New Roman" panose="02020603050405020304" pitchFamily="18" charset="0"/>
              </a:rPr>
              <a:t>obýektiw häsiýetli </a:t>
            </a:r>
            <a:r>
              <a:rPr lang="hr-HR" sz="2000" dirty="0">
                <a:latin typeface="Times New Roman" panose="02020603050405020304" pitchFamily="18" charset="0"/>
                <a:ea typeface="Times New Roman" panose="02020603050405020304" pitchFamily="18" charset="0"/>
              </a:rPr>
              <a:t>hem, </a:t>
            </a:r>
            <a:r>
              <a:rPr lang="hr-HR" sz="2000" b="1" dirty="0">
                <a:latin typeface="Times New Roman" panose="02020603050405020304" pitchFamily="18" charset="0"/>
                <a:ea typeface="Times New Roman" panose="02020603050405020304" pitchFamily="18" charset="0"/>
              </a:rPr>
              <a:t>subýektiw häsiýetli</a:t>
            </a:r>
            <a:r>
              <a:rPr lang="hr-HR" sz="2000" dirty="0">
                <a:latin typeface="Times New Roman" panose="02020603050405020304" pitchFamily="18" charset="0"/>
                <a:ea typeface="Times New Roman" panose="02020603050405020304" pitchFamily="18" charset="0"/>
              </a:rPr>
              <a:t> hem bolup bilýär.</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a:latin typeface="Times New Roman" panose="02020603050405020304" pitchFamily="18" charset="0"/>
                <a:ea typeface="Times New Roman" panose="02020603050405020304" pitchFamily="18" charset="0"/>
              </a:rPr>
              <a:t>    </a:t>
            </a:r>
            <a:r>
              <a:rPr lang="hr-HR" sz="2000" dirty="0">
                <a:latin typeface="Times New Roman" panose="02020603050405020304" pitchFamily="18" charset="0"/>
                <a:ea typeface="Times New Roman" panose="02020603050405020304" pitchFamily="18" charset="0"/>
              </a:rPr>
              <a:t>Tebigy baýlyklaryň çäkli ýerler boýunça deňagramly ýerleşmezligini, adamyň ýaşamagy üçin zerur bolan durmuş amatlyklarynyň aýtarynlyklaryny </a:t>
            </a:r>
            <a:r>
              <a:rPr lang="hr-HR" sz="2000" b="1" dirty="0">
                <a:latin typeface="Times New Roman" panose="02020603050405020304" pitchFamily="18" charset="0"/>
                <a:ea typeface="Times New Roman" panose="02020603050405020304" pitchFamily="18" charset="0"/>
              </a:rPr>
              <a:t>obýektiw häsiýetli</a:t>
            </a:r>
            <a:r>
              <a:rPr lang="hr-HR" sz="2000" dirty="0">
                <a:latin typeface="Times New Roman" panose="02020603050405020304" pitchFamily="18" charset="0"/>
                <a:ea typeface="Times New Roman" panose="02020603050405020304" pitchFamily="18" charset="0"/>
              </a:rPr>
              <a:t> tapawutlara degişli edip bolar. Taryh boýunça her bir ýurt belli bir millet tarapyndan daş-töweregi özleşdirmek ýoly bilen emele gelipdi. Ilatyň çäkli ýerler </a:t>
            </a:r>
            <a:r>
              <a:rPr lang="hr-HR" sz="2000" dirty="0" smtClean="0">
                <a:latin typeface="Times New Roman" panose="02020603050405020304" pitchFamily="18" charset="0"/>
                <a:ea typeface="Times New Roman" panose="02020603050405020304" pitchFamily="18" charset="0"/>
              </a:rPr>
              <a:t>bo</a:t>
            </a:r>
            <a:r>
              <a:rPr lang="ru-RU" sz="2000" dirty="0" smtClean="0">
                <a:latin typeface="Times New Roman" panose="02020603050405020304" pitchFamily="18" charset="0"/>
                <a:ea typeface="Times New Roman" panose="02020603050405020304" pitchFamily="18" charset="0"/>
              </a:rPr>
              <a:t>-</a:t>
            </a:r>
            <a:r>
              <a:rPr lang="hr-HR" sz="2000" dirty="0" smtClean="0">
                <a:latin typeface="Times New Roman" panose="02020603050405020304" pitchFamily="18" charset="0"/>
                <a:ea typeface="Times New Roman" panose="02020603050405020304" pitchFamily="18" charset="0"/>
              </a:rPr>
              <a:t>ýunça </a:t>
            </a:r>
            <a:r>
              <a:rPr lang="hr-HR" sz="2000" dirty="0">
                <a:latin typeface="Times New Roman" panose="02020603050405020304" pitchFamily="18" charset="0"/>
                <a:ea typeface="Times New Roman" panose="02020603050405020304" pitchFamily="18" charset="0"/>
              </a:rPr>
              <a:t>ýerleşmegi az bolmadyk derejede tebigy baýlyklaryň (gazylyp alynýan peýdaly zatlaryň, hasylly </a:t>
            </a:r>
            <a:r>
              <a:rPr lang="hr-HR" sz="2000" dirty="0" smtClean="0">
                <a:latin typeface="Times New Roman" panose="02020603050405020304" pitchFamily="18" charset="0"/>
                <a:ea typeface="Times New Roman" panose="02020603050405020304" pitchFamily="18" charset="0"/>
              </a:rPr>
              <a:t>toprak</a:t>
            </a:r>
            <a:r>
              <a:rPr lang="ru-RU" sz="2000" dirty="0" smtClean="0">
                <a:latin typeface="Times New Roman" panose="02020603050405020304" pitchFamily="18" charset="0"/>
                <a:ea typeface="Times New Roman" panose="02020603050405020304" pitchFamily="18" charset="0"/>
              </a:rPr>
              <a:t>-</a:t>
            </a:r>
            <a:r>
              <a:rPr lang="hr-HR" sz="2000" dirty="0" smtClean="0">
                <a:latin typeface="Times New Roman" panose="02020603050405020304" pitchFamily="18" charset="0"/>
                <a:ea typeface="Times New Roman" panose="02020603050405020304" pitchFamily="18" charset="0"/>
              </a:rPr>
              <a:t>lar</a:t>
            </a:r>
            <a:r>
              <a:rPr lang="hr-HR" sz="2000" dirty="0">
                <a:latin typeface="Times New Roman" panose="02020603050405020304" pitchFamily="18" charset="0"/>
                <a:ea typeface="Times New Roman" panose="02020603050405020304" pitchFamily="18" charset="0"/>
              </a:rPr>
              <a:t>, derýalar) hemme ýerde birmeňzeş </a:t>
            </a:r>
            <a:r>
              <a:rPr lang="hr-HR" sz="2000" dirty="0" smtClean="0">
                <a:latin typeface="Times New Roman" panose="02020603050405020304" pitchFamily="18" charset="0"/>
                <a:ea typeface="Times New Roman" panose="02020603050405020304" pitchFamily="18" charset="0"/>
              </a:rPr>
              <a:t>ýerleşmezlikleri </a:t>
            </a:r>
            <a:r>
              <a:rPr lang="hr-HR" sz="2000" dirty="0">
                <a:latin typeface="Times New Roman" panose="02020603050405020304" pitchFamily="18" charset="0"/>
                <a:ea typeface="Times New Roman" panose="02020603050405020304" pitchFamily="18" charset="0"/>
              </a:rPr>
              <a:t>bilen şertlenipdi. Oturymly ýerleri özleşdirmek boýunça adamyň hut özüniň alyp barýan işleri, döwletiň ünsi we bu ýerlere berýän ýardamy ýaly </a:t>
            </a:r>
            <a:r>
              <a:rPr lang="hr-HR" sz="2000" b="1" dirty="0">
                <a:latin typeface="Times New Roman" panose="02020603050405020304" pitchFamily="18" charset="0"/>
                <a:ea typeface="Times New Roman" panose="02020603050405020304" pitchFamily="18" charset="0"/>
              </a:rPr>
              <a:t>subýektiw </a:t>
            </a:r>
            <a:r>
              <a:rPr lang="hr-HR" sz="2000" b="1" dirty="0" smtClean="0">
                <a:latin typeface="Times New Roman" panose="02020603050405020304" pitchFamily="18" charset="0"/>
                <a:ea typeface="Times New Roman" panose="02020603050405020304" pitchFamily="18" charset="0"/>
              </a:rPr>
              <a:t>faktorla</a:t>
            </a:r>
            <a:r>
              <a:rPr lang="ru-RU" sz="2000" b="1" dirty="0" smtClean="0">
                <a:latin typeface="Times New Roman" panose="02020603050405020304" pitchFamily="18" charset="0"/>
                <a:ea typeface="Times New Roman" panose="02020603050405020304" pitchFamily="18" charset="0"/>
              </a:rPr>
              <a:t>-</a:t>
            </a:r>
            <a:r>
              <a:rPr lang="hr-HR" sz="2000" b="1" dirty="0" smtClean="0">
                <a:latin typeface="Times New Roman" panose="02020603050405020304" pitchFamily="18" charset="0"/>
                <a:ea typeface="Times New Roman" panose="02020603050405020304" pitchFamily="18" charset="0"/>
              </a:rPr>
              <a:t>ryň</a:t>
            </a:r>
            <a:r>
              <a:rPr lang="hr-HR" sz="2000" dirty="0" smtClean="0">
                <a:latin typeface="Times New Roman" panose="02020603050405020304" pitchFamily="18" charset="0"/>
                <a:ea typeface="Times New Roman" panose="02020603050405020304" pitchFamily="18" charset="0"/>
              </a:rPr>
              <a:t> </a:t>
            </a:r>
            <a:r>
              <a:rPr lang="hr-HR" sz="2000" dirty="0">
                <a:latin typeface="Times New Roman" panose="02020603050405020304" pitchFamily="18" charset="0"/>
                <a:ea typeface="Times New Roman" panose="02020603050405020304" pitchFamily="18" charset="0"/>
              </a:rPr>
              <a:t>hem ähmiýeti az däl.</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565329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35838" y="606354"/>
            <a:ext cx="10386026" cy="6078531"/>
          </a:xfrm>
        </p:spPr>
        <p:txBody>
          <a:bodyPr>
            <a:normAutofit/>
          </a:bodyPr>
          <a:lstStyle/>
          <a:p>
            <a:pPr>
              <a:spcAft>
                <a:spcPts val="0"/>
              </a:spcAft>
            </a:pPr>
            <a:r>
              <a:rPr lang="ru-RU" sz="2200" dirty="0" smtClean="0">
                <a:solidFill>
                  <a:srgbClr val="000000"/>
                </a:solidFill>
                <a:latin typeface="Times New Roman" panose="02020603050405020304" pitchFamily="18" charset="0"/>
                <a:ea typeface="Times New Roman" panose="02020603050405020304" pitchFamily="18" charset="0"/>
              </a:rPr>
              <a:t>  </a:t>
            </a:r>
            <a:r>
              <a:rPr lang="hr-HR" sz="2200" dirty="0" smtClean="0">
                <a:solidFill>
                  <a:srgbClr val="000000"/>
                </a:solidFill>
                <a:latin typeface="Times New Roman" panose="02020603050405020304" pitchFamily="18" charset="0"/>
                <a:ea typeface="Times New Roman" panose="02020603050405020304" pitchFamily="18" charset="0"/>
              </a:rPr>
              <a:t>Ykdysady </a:t>
            </a:r>
            <a:r>
              <a:rPr lang="hr-HR" sz="2200" dirty="0">
                <a:solidFill>
                  <a:srgbClr val="000000"/>
                </a:solidFill>
                <a:latin typeface="Times New Roman" panose="02020603050405020304" pitchFamily="18" charset="0"/>
                <a:ea typeface="Times New Roman" panose="02020603050405020304" pitchFamily="18" charset="0"/>
              </a:rPr>
              <a:t>ösüşiň barşynda, wagtyň geçmegi bilen önümçilik bilen bagly bolma</a:t>
            </a:r>
            <a:r>
              <a:rPr lang="ru-RU" sz="2200" dirty="0">
                <a:solidFill>
                  <a:srgbClr val="000000"/>
                </a:solidFill>
                <a:latin typeface="Times New Roman" panose="02020603050405020304" pitchFamily="18" charset="0"/>
                <a:ea typeface="Times New Roman" panose="02020603050405020304" pitchFamily="18" charset="0"/>
              </a:rPr>
              <a:t>-</a:t>
            </a:r>
            <a:r>
              <a:rPr lang="hr-HR" sz="2200" dirty="0">
                <a:solidFill>
                  <a:srgbClr val="000000"/>
                </a:solidFill>
                <a:latin typeface="Times New Roman" panose="02020603050405020304" pitchFamily="18" charset="0"/>
                <a:ea typeface="Times New Roman" panose="02020603050405020304" pitchFamily="18" charset="0"/>
              </a:rPr>
              <a:t>dyk aýry-aýry faktorlaryň ähmiýetiniň üýtgemegi sebäpli, etraplaryň ösüş </a:t>
            </a:r>
            <a:r>
              <a:rPr lang="hr-HR" sz="2200" dirty="0" smtClean="0">
                <a:solidFill>
                  <a:srgbClr val="000000"/>
                </a:solidFill>
                <a:latin typeface="Times New Roman" panose="02020603050405020304" pitchFamily="18" charset="0"/>
                <a:ea typeface="Times New Roman" panose="02020603050405020304" pitchFamily="18" charset="0"/>
              </a:rPr>
              <a:t>mümkinçilikleri </a:t>
            </a:r>
            <a:r>
              <a:rPr lang="hr-HR" sz="2200" dirty="0">
                <a:solidFill>
                  <a:srgbClr val="000000"/>
                </a:solidFill>
                <a:latin typeface="Times New Roman" panose="02020603050405020304" pitchFamily="18" charset="0"/>
                <a:ea typeface="Times New Roman" panose="02020603050405020304" pitchFamily="18" charset="0"/>
              </a:rPr>
              <a:t>hemişelik häsiýete eýe bolmaýar. Bu ýagdaý, bir tarapdan, ýurduň çägi boýunça önümçilik </a:t>
            </a:r>
            <a:r>
              <a:rPr lang="hr-HR" sz="2200" dirty="0" smtClean="0">
                <a:solidFill>
                  <a:srgbClr val="000000"/>
                </a:solidFill>
                <a:latin typeface="Times New Roman" panose="02020603050405020304" pitchFamily="18" charset="0"/>
                <a:ea typeface="Times New Roman" panose="02020603050405020304" pitchFamily="18" charset="0"/>
              </a:rPr>
              <a:t>serişdele</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riniň </a:t>
            </a:r>
            <a:r>
              <a:rPr lang="hr-HR" sz="2200" dirty="0">
                <a:solidFill>
                  <a:srgbClr val="000000"/>
                </a:solidFill>
                <a:latin typeface="Times New Roman" panose="02020603050405020304" pitchFamily="18" charset="0"/>
                <a:ea typeface="Times New Roman" panose="02020603050405020304" pitchFamily="18" charset="0"/>
              </a:rPr>
              <a:t>ýerleşişindäki tebigy deňagramsyzlyk bilen bagly bolsa, beýleki bir tarapdan, </a:t>
            </a:r>
            <a:r>
              <a:rPr lang="hr-HR" sz="2200" dirty="0" smtClean="0">
                <a:solidFill>
                  <a:srgbClr val="000000"/>
                </a:solidFill>
                <a:latin typeface="Times New Roman" panose="02020603050405020304" pitchFamily="18" charset="0"/>
                <a:ea typeface="Times New Roman" panose="02020603050405020304" pitchFamily="18" charset="0"/>
              </a:rPr>
              <a:t>ykdy</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sady </a:t>
            </a:r>
            <a:r>
              <a:rPr lang="hr-HR" sz="2200" dirty="0">
                <a:solidFill>
                  <a:srgbClr val="000000"/>
                </a:solidFill>
                <a:latin typeface="Times New Roman" panose="02020603050405020304" pitchFamily="18" charset="0"/>
                <a:ea typeface="Times New Roman" panose="02020603050405020304" pitchFamily="18" charset="0"/>
              </a:rPr>
              <a:t>ösüşiň barşynda aýry-aýry faktorlaryň ähmiýetiniň artyş depgini bilen baglydyr.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solidFill>
                  <a:srgbClr val="000000"/>
                </a:solidFill>
                <a:latin typeface="Times New Roman" panose="02020603050405020304" pitchFamily="18" charset="0"/>
                <a:ea typeface="Times New Roman" panose="02020603050405020304" pitchFamily="18" charset="0"/>
              </a:rPr>
              <a:t>    </a:t>
            </a:r>
            <a:r>
              <a:rPr lang="hr-HR" sz="2200" dirty="0">
                <a:solidFill>
                  <a:srgbClr val="000000"/>
                </a:solidFill>
                <a:latin typeface="Times New Roman" panose="02020603050405020304" pitchFamily="18" charset="0"/>
                <a:ea typeface="Times New Roman" panose="02020603050405020304" pitchFamily="18" charset="0"/>
              </a:rPr>
              <a:t>Aýry-aýry sebitleriň deňagramsyzlygyyny, döwlet ykdysady düzgünleşdirmäniň aýratyn ugruny – </a:t>
            </a:r>
            <a:r>
              <a:rPr lang="hr-HR" sz="2200" b="1" dirty="0">
                <a:solidFill>
                  <a:srgbClr val="000000"/>
                </a:solidFill>
                <a:latin typeface="Times New Roman" panose="02020603050405020304" pitchFamily="18" charset="0"/>
                <a:ea typeface="Times New Roman" panose="02020603050405020304" pitchFamily="18" charset="0"/>
              </a:rPr>
              <a:t>sebitler babatdaky syýasaty</a:t>
            </a:r>
            <a:r>
              <a:rPr lang="hr-HR" sz="2200" dirty="0">
                <a:solidFill>
                  <a:srgbClr val="000000"/>
                </a:solidFill>
                <a:latin typeface="Times New Roman" panose="02020603050405020304" pitchFamily="18" charset="0"/>
                <a:ea typeface="Times New Roman" panose="02020603050405020304" pitchFamily="18" charset="0"/>
              </a:rPr>
              <a:t> ulanýar.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solidFill>
                  <a:srgbClr val="000000"/>
                </a:solidFill>
                <a:latin typeface="Times New Roman" panose="02020603050405020304" pitchFamily="18" charset="0"/>
                <a:ea typeface="Times New Roman" panose="02020603050405020304" pitchFamily="18" charset="0"/>
              </a:rPr>
              <a:t>    </a:t>
            </a:r>
            <a:r>
              <a:rPr lang="hr-HR" sz="2200" b="1" dirty="0">
                <a:solidFill>
                  <a:srgbClr val="000000"/>
                </a:solidFill>
                <a:latin typeface="Times New Roman" panose="02020603050405020304" pitchFamily="18" charset="0"/>
                <a:ea typeface="Times New Roman" panose="02020603050405020304" pitchFamily="18" charset="0"/>
              </a:rPr>
              <a:t>Sebitler babatdaky syýasaty</a:t>
            </a:r>
            <a:r>
              <a:rPr lang="hr-HR" sz="2200" dirty="0">
                <a:solidFill>
                  <a:srgbClr val="000000"/>
                </a:solidFill>
                <a:latin typeface="Times New Roman" panose="02020603050405020304" pitchFamily="18" charset="0"/>
                <a:ea typeface="Times New Roman" panose="02020603050405020304" pitchFamily="18" charset="0"/>
              </a:rPr>
              <a:t> işlenilip taýýarlanylanda, esas goýujy düzgünleriň </a:t>
            </a:r>
            <a:r>
              <a:rPr lang="hr-HR" sz="2200" dirty="0" smtClean="0">
                <a:solidFill>
                  <a:srgbClr val="000000"/>
                </a:solidFill>
                <a:latin typeface="Times New Roman" panose="02020603050405020304" pitchFamily="18" charset="0"/>
                <a:ea typeface="Times New Roman" panose="02020603050405020304" pitchFamily="18" charset="0"/>
              </a:rPr>
              <a:t>birnä</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çesini </a:t>
            </a:r>
            <a:r>
              <a:rPr lang="hr-HR" sz="2200" dirty="0">
                <a:solidFill>
                  <a:srgbClr val="000000"/>
                </a:solidFill>
                <a:latin typeface="Times New Roman" panose="02020603050405020304" pitchFamily="18" charset="0"/>
                <a:ea typeface="Times New Roman" panose="02020603050405020304" pitchFamily="18" charset="0"/>
              </a:rPr>
              <a:t>göz öňünde tutmak gerek. Çäkli ýerleri goldamaklyk önümçilik </a:t>
            </a:r>
            <a:r>
              <a:rPr lang="hr-HR" sz="2200" dirty="0" smtClean="0">
                <a:solidFill>
                  <a:srgbClr val="000000"/>
                </a:solidFill>
                <a:latin typeface="Times New Roman" panose="02020603050405020304" pitchFamily="18" charset="0"/>
                <a:ea typeface="Times New Roman" panose="02020603050405020304" pitchFamily="18" charset="0"/>
              </a:rPr>
              <a:t>pudagynyň </a:t>
            </a:r>
            <a:r>
              <a:rPr lang="hr-HR" sz="2200" dirty="0">
                <a:solidFill>
                  <a:srgbClr val="000000"/>
                </a:solidFill>
                <a:latin typeface="Times New Roman" panose="02020603050405020304" pitchFamily="18" charset="0"/>
                <a:ea typeface="Times New Roman" panose="02020603050405020304" pitchFamily="18" charset="0"/>
              </a:rPr>
              <a:t>ösüşini höweslendirmek ýoly bilen üpjün edilmelidir. Bu pudak iň köp goşmaça iş orunlaryny </a:t>
            </a:r>
            <a:r>
              <a:rPr lang="hr-HR" sz="2200" dirty="0" smtClean="0">
                <a:solidFill>
                  <a:srgbClr val="000000"/>
                </a:solidFill>
                <a:latin typeface="Times New Roman" panose="02020603050405020304" pitchFamily="18" charset="0"/>
                <a:ea typeface="Times New Roman" panose="02020603050405020304" pitchFamily="18" charset="0"/>
              </a:rPr>
              <a:t>dö</a:t>
            </a:r>
            <a:r>
              <a:rPr lang="ru-RU" sz="2200" dirty="0" smtClean="0">
                <a:solidFill>
                  <a:srgbClr val="000000"/>
                </a:solidFill>
                <a:latin typeface="Times New Roman" panose="02020603050405020304" pitchFamily="18" charset="0"/>
                <a:ea typeface="Times New Roman" panose="02020603050405020304" pitchFamily="18" charset="0"/>
              </a:rPr>
              <a:t>-</a:t>
            </a:r>
            <a:r>
              <a:rPr lang="hr-HR" sz="2200" dirty="0" smtClean="0">
                <a:solidFill>
                  <a:srgbClr val="000000"/>
                </a:solidFill>
                <a:latin typeface="Times New Roman" panose="02020603050405020304" pitchFamily="18" charset="0"/>
                <a:ea typeface="Times New Roman" panose="02020603050405020304" pitchFamily="18" charset="0"/>
              </a:rPr>
              <a:t>retmäge </a:t>
            </a:r>
            <a:r>
              <a:rPr lang="hr-HR" sz="2200" dirty="0">
                <a:solidFill>
                  <a:srgbClr val="000000"/>
                </a:solidFill>
                <a:latin typeface="Times New Roman" panose="02020603050405020304" pitchFamily="18" charset="0"/>
                <a:ea typeface="Times New Roman" panose="02020603050405020304" pitchFamily="18" charset="0"/>
              </a:rPr>
              <a:t>ukyplydyr. Döwlet degişlilikde önümçilik </a:t>
            </a:r>
            <a:r>
              <a:rPr lang="hr-HR" sz="2200" dirty="0" smtClean="0">
                <a:solidFill>
                  <a:srgbClr val="000000"/>
                </a:solidFill>
                <a:latin typeface="Times New Roman" panose="02020603050405020304" pitchFamily="18" charset="0"/>
                <a:ea typeface="Times New Roman" panose="02020603050405020304" pitchFamily="18" charset="0"/>
              </a:rPr>
              <a:t>kärhanalaryny </a:t>
            </a:r>
            <a:r>
              <a:rPr lang="hr-HR" sz="2200" dirty="0">
                <a:solidFill>
                  <a:srgbClr val="000000"/>
                </a:solidFill>
                <a:latin typeface="Times New Roman" panose="02020603050405020304" pitchFamily="18" charset="0"/>
                <a:ea typeface="Times New Roman" panose="02020603050405020304" pitchFamily="18" charset="0"/>
              </a:rPr>
              <a:t>döretmäge we ulaltmaga, zerur bolan halatynda bolsa, olaryň ugruny üýtgetmäge we olaryň işini kämilleşdirmäge ýardam berýär. Sebitler babatdaky syýasat işlenilip taýýarlanylanda göz öňünde tutulýan başga bir ölçeg birligi ykdysady ösüşiň sebitler boýunça gyradeňleşme derejesidir.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40766700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33492" y="624110"/>
            <a:ext cx="10129421" cy="4045544"/>
          </a:xfrm>
        </p:spPr>
        <p:txBody>
          <a:bodyPr>
            <a:normAutofit fontScale="90000"/>
          </a:bodyPr>
          <a:lstStyle/>
          <a:p>
            <a:pPr>
              <a:spcAft>
                <a:spcPts val="0"/>
              </a:spcAft>
            </a:pPr>
            <a:r>
              <a:rPr lang="ru-RU" sz="3100" dirty="0" smtClean="0">
                <a:latin typeface="Times New Roman" panose="02020603050405020304" pitchFamily="18" charset="0"/>
                <a:ea typeface="Times New Roman" panose="02020603050405020304" pitchFamily="18" charset="0"/>
              </a:rPr>
              <a:t>  </a:t>
            </a:r>
            <a:r>
              <a:rPr lang="hr-HR" sz="3100" dirty="0" smtClean="0">
                <a:latin typeface="Times New Roman" panose="02020603050405020304" pitchFamily="18" charset="0"/>
                <a:ea typeface="Times New Roman" panose="02020603050405020304" pitchFamily="18" charset="0"/>
              </a:rPr>
              <a:t>Sebitler </a:t>
            </a:r>
            <a:r>
              <a:rPr lang="hr-HR" sz="3100" dirty="0">
                <a:latin typeface="Times New Roman" panose="02020603050405020304" pitchFamily="18" charset="0"/>
                <a:ea typeface="Times New Roman" panose="02020603050405020304" pitchFamily="18" charset="0"/>
              </a:rPr>
              <a:t>babatdaky syýasat kanunçylyk-hukuk esaslaryna </a:t>
            </a:r>
            <a:r>
              <a:rPr lang="hr-HR" sz="3100" dirty="0" smtClean="0">
                <a:latin typeface="Times New Roman" panose="02020603050405020304" pitchFamily="18" charset="0"/>
                <a:ea typeface="Times New Roman" panose="02020603050405020304" pitchFamily="18" charset="0"/>
              </a:rPr>
              <a:t>daýanma</a:t>
            </a:r>
            <a:r>
              <a:rPr lang="ru-RU" sz="3100" dirty="0" smtClean="0">
                <a:latin typeface="Times New Roman" panose="02020603050405020304" pitchFamily="18" charset="0"/>
                <a:ea typeface="Times New Roman" panose="02020603050405020304" pitchFamily="18" charset="0"/>
              </a:rPr>
              <a:t>-</a:t>
            </a:r>
            <a:r>
              <a:rPr lang="hr-HR" sz="3100" dirty="0" smtClean="0">
                <a:latin typeface="Times New Roman" panose="02020603050405020304" pitchFamily="18" charset="0"/>
                <a:ea typeface="Times New Roman" panose="02020603050405020304" pitchFamily="18" charset="0"/>
              </a:rPr>
              <a:t>lydyr </a:t>
            </a:r>
            <a:r>
              <a:rPr lang="hr-HR" sz="3100" dirty="0">
                <a:latin typeface="Times New Roman" panose="02020603050405020304" pitchFamily="18" charset="0"/>
                <a:ea typeface="Times New Roman" panose="02020603050405020304" pitchFamily="18" charset="0"/>
              </a:rPr>
              <a:t>we jemgyýetiň durmuşy talaplaryna, şonuň ýaly-da, ykdysady howpsuzlyga we </a:t>
            </a:r>
            <a:r>
              <a:rPr lang="hr-HR" sz="3100" dirty="0" smtClean="0">
                <a:latin typeface="Times New Roman" panose="02020603050405020304" pitchFamily="18" charset="0"/>
                <a:ea typeface="Times New Roman" panose="02020603050405020304" pitchFamily="18" charset="0"/>
              </a:rPr>
              <a:t>durnuklylyga </a:t>
            </a:r>
            <a:r>
              <a:rPr lang="hr-HR" sz="3100" dirty="0">
                <a:latin typeface="Times New Roman" panose="02020603050405020304" pitchFamily="18" charset="0"/>
                <a:ea typeface="Times New Roman" panose="02020603050405020304" pitchFamily="18" charset="0"/>
              </a:rPr>
              <a:t>laýyk gelmelidir. Sebitler kesgitli bir ykdysady bütewiligi eýe bolmalydyr we öz-özlerini üpjün etmegiň hötdesinden gelmelidir.</a:t>
            </a:r>
            <a:r>
              <a:rPr lang="ru-RU" sz="3100" dirty="0">
                <a:latin typeface="Times New Roman" panose="02020603050405020304" pitchFamily="18" charset="0"/>
                <a:ea typeface="Times New Roman" panose="02020603050405020304" pitchFamily="18" charset="0"/>
              </a:rPr>
              <a:t/>
            </a:r>
            <a:br>
              <a:rPr lang="ru-RU" sz="3100" dirty="0">
                <a:latin typeface="Times New Roman" panose="02020603050405020304" pitchFamily="18" charset="0"/>
                <a:ea typeface="Times New Roman" panose="02020603050405020304" pitchFamily="18" charset="0"/>
              </a:rPr>
            </a:br>
            <a:r>
              <a:rPr lang="ru-RU" sz="3100" dirty="0">
                <a:latin typeface="Times New Roman" panose="02020603050405020304" pitchFamily="18" charset="0"/>
                <a:ea typeface="Times New Roman" panose="02020603050405020304" pitchFamily="18" charset="0"/>
              </a:rPr>
              <a:t>    </a:t>
            </a:r>
            <a:r>
              <a:rPr lang="hr-HR" sz="3100" dirty="0">
                <a:latin typeface="Times New Roman" panose="02020603050405020304" pitchFamily="18" charset="0"/>
                <a:ea typeface="Times New Roman" panose="02020603050405020304" pitchFamily="18" charset="0"/>
              </a:rPr>
              <a:t>Sebitlerde alnyp barylýan işleriň umumy şertlerini kesgitlemek, </a:t>
            </a:r>
            <a:r>
              <a:rPr lang="hr-HR" sz="3100" dirty="0" smtClean="0">
                <a:latin typeface="Times New Roman" panose="02020603050405020304" pitchFamily="18" charset="0"/>
                <a:ea typeface="Times New Roman" panose="02020603050405020304" pitchFamily="18" charset="0"/>
              </a:rPr>
              <a:t>umumymilli </a:t>
            </a:r>
            <a:r>
              <a:rPr lang="hr-HR" sz="3100" dirty="0">
                <a:latin typeface="Times New Roman" panose="02020603050405020304" pitchFamily="18" charset="0"/>
                <a:ea typeface="Times New Roman" panose="02020603050405020304" pitchFamily="18" charset="0"/>
              </a:rPr>
              <a:t>we sebitler boýunça ösüşiň deňeçerligini sazlamak bu </a:t>
            </a:r>
            <a:r>
              <a:rPr lang="hr-HR" sz="3100" dirty="0" smtClean="0">
                <a:latin typeface="Times New Roman" panose="02020603050405020304" pitchFamily="18" charset="0"/>
                <a:ea typeface="Times New Roman" panose="02020603050405020304" pitchFamily="18" charset="0"/>
              </a:rPr>
              <a:t>syýasatyň </a:t>
            </a:r>
            <a:r>
              <a:rPr lang="hr-HR" sz="3100" dirty="0">
                <a:latin typeface="Times New Roman" panose="02020603050405020304" pitchFamily="18" charset="0"/>
                <a:ea typeface="Times New Roman" panose="02020603050405020304" pitchFamily="18" charset="0"/>
              </a:rPr>
              <a:t>ýerine ýetirmeli wezipeleri bolup durýar.</a:t>
            </a:r>
            <a:r>
              <a:rPr lang="ru-RU" dirty="0">
                <a:latin typeface="Times New Roman" panose="02020603050405020304" pitchFamily="18" charset="0"/>
                <a:ea typeface="Times New Roman" panose="02020603050405020304" pitchFamily="18" charset="0"/>
              </a:rPr>
              <a:t/>
            </a:r>
            <a:br>
              <a:rPr lang="ru-RU"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3771328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39646" y="517576"/>
            <a:ext cx="10551741" cy="6247207"/>
          </a:xfrm>
        </p:spPr>
        <p:txBody>
          <a:bodyPr>
            <a:noAutofit/>
          </a:bodyPr>
          <a:lstStyle/>
          <a:p>
            <a:pPr>
              <a:lnSpc>
                <a:spcPct val="115000"/>
              </a:lnSpc>
              <a:spcBef>
                <a:spcPts val="1200"/>
              </a:spcBef>
              <a:spcAft>
                <a:spcPts val="300"/>
              </a:spcAft>
            </a:pPr>
            <a:r>
              <a:rPr lang="ru-RU" sz="1800" b="1" kern="1600" spc="-15" dirty="0" smtClean="0">
                <a:latin typeface="Times New Roman" panose="02020603050405020304" pitchFamily="18" charset="0"/>
                <a:ea typeface="Times New Roman" panose="02020603050405020304" pitchFamily="18" charset="0"/>
                <a:cs typeface="Arial" panose="020B0604020202020204" pitchFamily="34" charset="0"/>
              </a:rPr>
              <a:t>    </a:t>
            </a:r>
            <a:r>
              <a:rPr lang="hr-HR" sz="1800" b="1" kern="1600" spc="-15" dirty="0" smtClean="0">
                <a:latin typeface="Times New Roman" panose="02020603050405020304" pitchFamily="18" charset="0"/>
                <a:ea typeface="Times New Roman" panose="02020603050405020304" pitchFamily="18" charset="0"/>
                <a:cs typeface="Arial" panose="020B0604020202020204" pitchFamily="34" charset="0"/>
              </a:rPr>
              <a:t>13.2</a:t>
            </a:r>
            <a:r>
              <a:rPr lang="hr-HR" sz="1800" b="1" kern="1600" spc="-15" dirty="0">
                <a:latin typeface="Times New Roman" panose="02020603050405020304" pitchFamily="18" charset="0"/>
                <a:ea typeface="Times New Roman" panose="02020603050405020304" pitchFamily="18" charset="0"/>
                <a:cs typeface="Arial" panose="020B0604020202020204" pitchFamily="34" charset="0"/>
              </a:rPr>
              <a:t>. Türkmenistanyň sebitler babatdaky syýasatynyň esasy </a:t>
            </a:r>
            <a:r>
              <a:rPr lang="hr-HR" sz="1800" b="1" kern="1600" spc="-15" dirty="0" smtClean="0">
                <a:latin typeface="Times New Roman" panose="02020603050405020304" pitchFamily="18" charset="0"/>
                <a:ea typeface="Times New Roman" panose="02020603050405020304" pitchFamily="18" charset="0"/>
                <a:cs typeface="Arial" panose="020B0604020202020204" pitchFamily="34" charset="0"/>
              </a:rPr>
              <a:t>ugurlary</a:t>
            </a:r>
            <a:r>
              <a:rPr lang="ru-RU" sz="1800" b="1" kern="1600" spc="-15" dirty="0" smtClean="0">
                <a:latin typeface="Times New Roman" panose="02020603050405020304" pitchFamily="18" charset="0"/>
                <a:ea typeface="Times New Roman" panose="02020603050405020304" pitchFamily="18" charset="0"/>
                <a:cs typeface="Arial" panose="020B0604020202020204" pitchFamily="34" charset="0"/>
              </a:rPr>
              <a:t>.</a:t>
            </a:r>
            <a:r>
              <a:rPr lang="ru-RU" sz="1800" b="1" kern="1600" dirty="0">
                <a:latin typeface="Arial" panose="020B0604020202020204" pitchFamily="34" charset="0"/>
                <a:ea typeface="Times New Roman" panose="02020603050405020304" pitchFamily="18" charset="0"/>
              </a:rPr>
              <a:t/>
            </a:r>
            <a:br>
              <a:rPr lang="ru-RU" sz="1800" b="1" kern="1600" dirty="0">
                <a:latin typeface="Arial" panose="020B0604020202020204" pitchFamily="34" charset="0"/>
                <a:ea typeface="Times New Roman" panose="02020603050405020304" pitchFamily="18" charset="0"/>
              </a:rPr>
            </a:br>
            <a:r>
              <a:rPr lang="hr-HR" sz="1800" dirty="0">
                <a:latin typeface="Times New Roman" panose="02020603050405020304" pitchFamily="18" charset="0"/>
                <a:ea typeface="Times New Roman" panose="02020603050405020304" pitchFamily="18" charset="0"/>
              </a:rPr>
              <a:t> </a:t>
            </a:r>
            <a:r>
              <a:rPr lang="ru-RU" sz="1800" dirty="0">
                <a:latin typeface="Times New Roman" panose="02020603050405020304" pitchFamily="18" charset="0"/>
                <a:ea typeface="Times New Roman" panose="02020603050405020304" pitchFamily="18" charset="0"/>
              </a:rPr>
              <a:t/>
            </a:r>
            <a:br>
              <a:rPr lang="ru-RU" sz="1800" dirty="0">
                <a:latin typeface="Times New Roman" panose="02020603050405020304" pitchFamily="18" charset="0"/>
                <a:ea typeface="Times New Roman" panose="02020603050405020304" pitchFamily="18" charset="0"/>
              </a:rPr>
            </a:br>
            <a:r>
              <a:rPr lang="ru-RU" sz="1800" dirty="0">
                <a:latin typeface="Times New Roman" panose="02020603050405020304" pitchFamily="18" charset="0"/>
                <a:ea typeface="Times New Roman" panose="02020603050405020304" pitchFamily="18" charset="0"/>
              </a:rPr>
              <a:t>   </a:t>
            </a:r>
            <a:r>
              <a:rPr lang="ru-RU" sz="1800" dirty="0">
                <a:solidFill>
                  <a:srgbClr val="000000"/>
                </a:solidFill>
                <a:latin typeface="Times New Roman" panose="02020603050405020304" pitchFamily="18" charset="0"/>
                <a:ea typeface="Times New Roman" panose="02020603050405020304" pitchFamily="18" charset="0"/>
              </a:rPr>
              <a:t> </a:t>
            </a:r>
            <a:r>
              <a:rPr lang="hr-HR" sz="1800" dirty="0">
                <a:solidFill>
                  <a:srgbClr val="000000"/>
                </a:solidFill>
                <a:latin typeface="Times New Roman" panose="02020603050405020304" pitchFamily="18" charset="0"/>
                <a:ea typeface="Times New Roman" panose="02020603050405020304" pitchFamily="18" charset="0"/>
              </a:rPr>
              <a:t>Sebitler babatdaky syýasat Türkmenistanyň täze durmuş-ykdysady ugrunyň möhüm bölegidir. Bu syýasata </a:t>
            </a:r>
            <a:r>
              <a:rPr lang="hr-HR" sz="1800" dirty="0" smtClean="0">
                <a:solidFill>
                  <a:srgbClr val="000000"/>
                </a:solidFill>
                <a:latin typeface="Times New Roman" panose="02020603050405020304" pitchFamily="18" charset="0"/>
                <a:ea typeface="Times New Roman" panose="02020603050405020304" pitchFamily="18" charset="0"/>
              </a:rPr>
              <a:t>laýyklykda</a:t>
            </a:r>
            <a:r>
              <a:rPr lang="hr-HR" sz="1800" dirty="0">
                <a:solidFill>
                  <a:srgbClr val="000000"/>
                </a:solidFill>
                <a:latin typeface="Times New Roman" panose="02020603050405020304" pitchFamily="18" charset="0"/>
                <a:ea typeface="Times New Roman" panose="02020603050405020304" pitchFamily="18" charset="0"/>
              </a:rPr>
              <a:t>, </a:t>
            </a:r>
            <a:r>
              <a:rPr lang="hr-HR" sz="1800" dirty="0" smtClean="0">
                <a:solidFill>
                  <a:srgbClr val="000000"/>
                </a:solidFill>
                <a:latin typeface="Times New Roman" panose="02020603050405020304" pitchFamily="18" charset="0"/>
                <a:ea typeface="Times New Roman" panose="02020603050405020304" pitchFamily="18" charset="0"/>
              </a:rPr>
              <a:t>ýakyn </a:t>
            </a:r>
            <a:r>
              <a:rPr lang="hr-HR" sz="1800" dirty="0">
                <a:solidFill>
                  <a:srgbClr val="000000"/>
                </a:solidFill>
                <a:latin typeface="Times New Roman" panose="02020603050405020304" pitchFamily="18" charset="0"/>
                <a:ea typeface="Times New Roman" panose="02020603050405020304" pitchFamily="18" charset="0"/>
              </a:rPr>
              <a:t>döwür üçin sebitleriň öndürijilikli güýçleriniň gyradeň ösmegi we olaryň ilatynyň ýaşaýyş </a:t>
            </a:r>
            <a:r>
              <a:rPr lang="hr-HR" sz="1800" dirty="0" smtClean="0">
                <a:solidFill>
                  <a:srgbClr val="000000"/>
                </a:solidFill>
                <a:latin typeface="Times New Roman" panose="02020603050405020304" pitchFamily="18" charset="0"/>
                <a:ea typeface="Times New Roman" panose="02020603050405020304" pitchFamily="18" charset="0"/>
              </a:rPr>
              <a:t>de</a:t>
            </a:r>
            <a:r>
              <a:rPr lang="ru-RU" sz="1800" dirty="0" smtClean="0">
                <a:solidFill>
                  <a:srgbClr val="000000"/>
                </a:solidFill>
                <a:latin typeface="Times New Roman" panose="02020603050405020304" pitchFamily="18" charset="0"/>
                <a:ea typeface="Times New Roman" panose="02020603050405020304" pitchFamily="18" charset="0"/>
              </a:rPr>
              <a:t>-</a:t>
            </a:r>
            <a:r>
              <a:rPr lang="hr-HR" sz="1800" dirty="0" smtClean="0">
                <a:solidFill>
                  <a:srgbClr val="000000"/>
                </a:solidFill>
                <a:latin typeface="Times New Roman" panose="02020603050405020304" pitchFamily="18" charset="0"/>
                <a:ea typeface="Times New Roman" panose="02020603050405020304" pitchFamily="18" charset="0"/>
              </a:rPr>
              <a:t>rejesini </a:t>
            </a:r>
            <a:r>
              <a:rPr lang="hr-HR" sz="1800" dirty="0">
                <a:solidFill>
                  <a:srgbClr val="000000"/>
                </a:solidFill>
                <a:latin typeface="Times New Roman" panose="02020603050405020304" pitchFamily="18" charset="0"/>
                <a:ea typeface="Times New Roman" panose="02020603050405020304" pitchFamily="18" charset="0"/>
              </a:rPr>
              <a:t>ýokarlandyrmak </a:t>
            </a:r>
            <a:r>
              <a:rPr lang="hr-HR" sz="1800" dirty="0" smtClean="0">
                <a:solidFill>
                  <a:srgbClr val="000000"/>
                </a:solidFill>
                <a:latin typeface="Times New Roman" panose="02020603050405020304" pitchFamily="18" charset="0"/>
                <a:ea typeface="Times New Roman" panose="02020603050405020304" pitchFamily="18" charset="0"/>
              </a:rPr>
              <a:t>meselesini </a:t>
            </a:r>
            <a:r>
              <a:rPr lang="hr-HR" sz="1800" dirty="0">
                <a:solidFill>
                  <a:srgbClr val="000000"/>
                </a:solidFill>
                <a:latin typeface="Times New Roman" panose="02020603050405020304" pitchFamily="18" charset="0"/>
                <a:ea typeface="Times New Roman" panose="02020603050405020304" pitchFamily="18" charset="0"/>
              </a:rPr>
              <a:t>çözmek wezipesi öňde goýuldy.</a:t>
            </a:r>
            <a:r>
              <a:rPr lang="ru-RU" sz="1800" dirty="0">
                <a:latin typeface="Times New Roman" panose="02020603050405020304" pitchFamily="18" charset="0"/>
                <a:ea typeface="Times New Roman" panose="02020603050405020304" pitchFamily="18" charset="0"/>
              </a:rPr>
              <a:t/>
            </a:r>
            <a:br>
              <a:rPr lang="ru-RU" sz="1800" dirty="0">
                <a:latin typeface="Times New Roman" panose="02020603050405020304" pitchFamily="18" charset="0"/>
                <a:ea typeface="Times New Roman" panose="02020603050405020304" pitchFamily="18" charset="0"/>
              </a:rPr>
            </a:br>
            <a:r>
              <a:rPr lang="ru-RU" sz="1800" dirty="0">
                <a:solidFill>
                  <a:srgbClr val="000000"/>
                </a:solidFill>
                <a:latin typeface="Times New Roman" panose="02020603050405020304" pitchFamily="18" charset="0"/>
                <a:ea typeface="Times New Roman" panose="02020603050405020304" pitchFamily="18" charset="0"/>
              </a:rPr>
              <a:t>    </a:t>
            </a:r>
            <a:r>
              <a:rPr lang="hr-HR" sz="1800" dirty="0">
                <a:solidFill>
                  <a:srgbClr val="000000"/>
                </a:solidFill>
                <a:latin typeface="Times New Roman" panose="02020603050405020304" pitchFamily="18" charset="0"/>
                <a:ea typeface="Times New Roman" panose="02020603050405020304" pitchFamily="18" charset="0"/>
              </a:rPr>
              <a:t>Sebitler babatdaky döwlet syýasaty territorial ösüşiň we öndürijilikli güýçleri ýerleşdirmegiň aşakdaky </a:t>
            </a:r>
            <a:r>
              <a:rPr lang="hr-HR" sz="1800" dirty="0" smtClean="0">
                <a:solidFill>
                  <a:srgbClr val="000000"/>
                </a:solidFill>
                <a:latin typeface="Times New Roman" panose="02020603050405020304" pitchFamily="18" charset="0"/>
                <a:ea typeface="Times New Roman" panose="02020603050405020304" pitchFamily="18" charset="0"/>
              </a:rPr>
              <a:t>ýörel</a:t>
            </a:r>
            <a:r>
              <a:rPr lang="ru-RU" sz="1800" dirty="0" smtClean="0">
                <a:solidFill>
                  <a:srgbClr val="000000"/>
                </a:solidFill>
                <a:latin typeface="Times New Roman" panose="02020603050405020304" pitchFamily="18" charset="0"/>
                <a:ea typeface="Times New Roman" panose="02020603050405020304" pitchFamily="18" charset="0"/>
              </a:rPr>
              <a:t>-</a:t>
            </a:r>
            <a:r>
              <a:rPr lang="hr-HR" sz="1800" dirty="0" smtClean="0">
                <a:solidFill>
                  <a:srgbClr val="000000"/>
                </a:solidFill>
                <a:latin typeface="Times New Roman" panose="02020603050405020304" pitchFamily="18" charset="0"/>
                <a:ea typeface="Times New Roman" panose="02020603050405020304" pitchFamily="18" charset="0"/>
              </a:rPr>
              <a:t>gelerini </a:t>
            </a:r>
            <a:r>
              <a:rPr lang="hr-HR" sz="1800" dirty="0">
                <a:solidFill>
                  <a:srgbClr val="000000"/>
                </a:solidFill>
                <a:latin typeface="Times New Roman" panose="02020603050405020304" pitchFamily="18" charset="0"/>
                <a:ea typeface="Times New Roman" panose="02020603050405020304" pitchFamily="18" charset="0"/>
              </a:rPr>
              <a:t>göz öňünde tutýar:</a:t>
            </a:r>
            <a:r>
              <a:rPr lang="ru-RU" sz="1800" dirty="0">
                <a:latin typeface="Times New Roman" panose="02020603050405020304" pitchFamily="18" charset="0"/>
                <a:ea typeface="Times New Roman" panose="02020603050405020304" pitchFamily="18" charset="0"/>
              </a:rPr>
              <a:t/>
            </a:r>
            <a:br>
              <a:rPr lang="ru-RU" sz="1800" dirty="0">
                <a:latin typeface="Times New Roman" panose="02020603050405020304" pitchFamily="18" charset="0"/>
                <a:ea typeface="Times New Roman" panose="02020603050405020304" pitchFamily="18" charset="0"/>
              </a:rPr>
            </a:br>
            <a:r>
              <a:rPr lang="hr-HR" sz="1800" dirty="0">
                <a:solidFill>
                  <a:srgbClr val="000000"/>
                </a:solidFill>
                <a:latin typeface="Times New Roman" panose="02020603050405020304" pitchFamily="18" charset="0"/>
                <a:ea typeface="Times New Roman" panose="02020603050405020304" pitchFamily="18" charset="0"/>
              </a:rPr>
              <a:t>- ýurduň territoriýasynyň hemme ýerinde uglewodorod, mineral-çig mal we beýleki tebigy baýlyklary mümkin bolan iň ýokary derejede hojalyk </a:t>
            </a:r>
            <a:r>
              <a:rPr lang="hr-HR" sz="1800" dirty="0" smtClean="0">
                <a:solidFill>
                  <a:srgbClr val="000000"/>
                </a:solidFill>
                <a:latin typeface="Times New Roman" panose="02020603050405020304" pitchFamily="18" charset="0"/>
                <a:ea typeface="Times New Roman" panose="02020603050405020304" pitchFamily="18" charset="0"/>
              </a:rPr>
              <a:t>dolanyşygyna </a:t>
            </a:r>
            <a:r>
              <a:rPr lang="hr-HR" sz="1800" dirty="0">
                <a:solidFill>
                  <a:srgbClr val="000000"/>
                </a:solidFill>
                <a:latin typeface="Times New Roman" panose="02020603050405020304" pitchFamily="18" charset="0"/>
                <a:ea typeface="Times New Roman" panose="02020603050405020304" pitchFamily="18" charset="0"/>
              </a:rPr>
              <a:t>çekmek;</a:t>
            </a:r>
            <a:r>
              <a:rPr lang="ru-RU" sz="1800" dirty="0">
                <a:latin typeface="Times New Roman" panose="02020603050405020304" pitchFamily="18" charset="0"/>
                <a:ea typeface="Times New Roman" panose="02020603050405020304" pitchFamily="18" charset="0"/>
              </a:rPr>
              <a:t/>
            </a:r>
            <a:br>
              <a:rPr lang="ru-RU" sz="1800" dirty="0">
                <a:latin typeface="Times New Roman" panose="02020603050405020304" pitchFamily="18" charset="0"/>
                <a:ea typeface="Times New Roman" panose="02020603050405020304" pitchFamily="18" charset="0"/>
              </a:rPr>
            </a:br>
            <a:r>
              <a:rPr lang="hr-HR" sz="1800" dirty="0">
                <a:solidFill>
                  <a:srgbClr val="000000"/>
                </a:solidFill>
                <a:latin typeface="Times New Roman" panose="02020603050405020304" pitchFamily="18" charset="0"/>
                <a:ea typeface="Times New Roman" panose="02020603050405020304" pitchFamily="18" charset="0"/>
              </a:rPr>
              <a:t>- territoriýalaryň geografiýa taýdan amatly ýerleşmeginden ykdysadyýeti goňşy ýurtlar we umuman dünýä </a:t>
            </a:r>
            <a:r>
              <a:rPr lang="hr-HR" sz="1800" dirty="0" smtClean="0">
                <a:solidFill>
                  <a:srgbClr val="000000"/>
                </a:solidFill>
                <a:latin typeface="Times New Roman" panose="02020603050405020304" pitchFamily="18" charset="0"/>
                <a:ea typeface="Times New Roman" panose="02020603050405020304" pitchFamily="18" charset="0"/>
              </a:rPr>
              <a:t>bile</a:t>
            </a:r>
            <a:r>
              <a:rPr lang="ru-RU" sz="1800" dirty="0" smtClean="0">
                <a:solidFill>
                  <a:srgbClr val="000000"/>
                </a:solidFill>
                <a:latin typeface="Times New Roman" panose="02020603050405020304" pitchFamily="18" charset="0"/>
                <a:ea typeface="Times New Roman" panose="02020603050405020304" pitchFamily="18" charset="0"/>
              </a:rPr>
              <a:t>-</a:t>
            </a:r>
            <a:r>
              <a:rPr lang="hr-HR" sz="1800" dirty="0" smtClean="0">
                <a:solidFill>
                  <a:srgbClr val="000000"/>
                </a:solidFill>
                <a:latin typeface="Times New Roman" panose="02020603050405020304" pitchFamily="18" charset="0"/>
                <a:ea typeface="Times New Roman" panose="02020603050405020304" pitchFamily="18" charset="0"/>
              </a:rPr>
              <a:t>leşigi </a:t>
            </a:r>
            <a:r>
              <a:rPr lang="hr-HR" sz="1800" dirty="0">
                <a:solidFill>
                  <a:srgbClr val="000000"/>
                </a:solidFill>
                <a:latin typeface="Times New Roman" panose="02020603050405020304" pitchFamily="18" charset="0"/>
                <a:ea typeface="Times New Roman" panose="02020603050405020304" pitchFamily="18" charset="0"/>
              </a:rPr>
              <a:t>bilen </a:t>
            </a:r>
            <a:r>
              <a:rPr lang="hr-HR" sz="1800" dirty="0" smtClean="0">
                <a:solidFill>
                  <a:srgbClr val="000000"/>
                </a:solidFill>
                <a:latin typeface="Times New Roman" panose="02020603050405020304" pitchFamily="18" charset="0"/>
                <a:ea typeface="Times New Roman" panose="02020603050405020304" pitchFamily="18" charset="0"/>
              </a:rPr>
              <a:t>utgaşykly </a:t>
            </a:r>
            <a:r>
              <a:rPr lang="hr-HR" sz="1800" dirty="0">
                <a:solidFill>
                  <a:srgbClr val="000000"/>
                </a:solidFill>
                <a:latin typeface="Times New Roman" panose="02020603050405020304" pitchFamily="18" charset="0"/>
                <a:ea typeface="Times New Roman" panose="02020603050405020304" pitchFamily="18" charset="0"/>
              </a:rPr>
              <a:t>ösdürmek üçin oýlanşykly peýdalanmak;</a:t>
            </a:r>
            <a:r>
              <a:rPr lang="ru-RU" sz="1800" dirty="0">
                <a:latin typeface="Times New Roman" panose="02020603050405020304" pitchFamily="18" charset="0"/>
                <a:ea typeface="Times New Roman" panose="02020603050405020304" pitchFamily="18" charset="0"/>
              </a:rPr>
              <a:t/>
            </a:r>
            <a:br>
              <a:rPr lang="ru-RU" sz="1800" dirty="0">
                <a:latin typeface="Times New Roman" panose="02020603050405020304" pitchFamily="18" charset="0"/>
                <a:ea typeface="Times New Roman" panose="02020603050405020304" pitchFamily="18" charset="0"/>
              </a:rPr>
            </a:br>
            <a:r>
              <a:rPr lang="hr-HR" sz="1800" dirty="0">
                <a:solidFill>
                  <a:srgbClr val="000000"/>
                </a:solidFill>
                <a:latin typeface="Times New Roman" panose="02020603050405020304" pitchFamily="18" charset="0"/>
                <a:ea typeface="Times New Roman" panose="02020603050405020304" pitchFamily="18" charset="0"/>
              </a:rPr>
              <a:t>- ýurduň tutuş territoriýasy boýunça pudaklaryň ulag we kommunikasiýa infrastrukturasyny deňeçer ösdürmek;</a:t>
            </a:r>
            <a:r>
              <a:rPr lang="ru-RU" sz="1800" dirty="0">
                <a:latin typeface="Times New Roman" panose="02020603050405020304" pitchFamily="18" charset="0"/>
                <a:ea typeface="Times New Roman" panose="02020603050405020304" pitchFamily="18" charset="0"/>
              </a:rPr>
              <a:t/>
            </a:r>
            <a:br>
              <a:rPr lang="ru-RU" sz="1800" dirty="0">
                <a:latin typeface="Times New Roman" panose="02020603050405020304" pitchFamily="18" charset="0"/>
                <a:ea typeface="Times New Roman" panose="02020603050405020304" pitchFamily="18" charset="0"/>
              </a:rPr>
            </a:br>
            <a:r>
              <a:rPr lang="hr-HR" sz="1800" dirty="0">
                <a:solidFill>
                  <a:srgbClr val="000000"/>
                </a:solidFill>
                <a:latin typeface="Times New Roman" panose="02020603050405020304" pitchFamily="18" charset="0"/>
                <a:ea typeface="Times New Roman" panose="02020603050405020304" pitchFamily="18" charset="0"/>
              </a:rPr>
              <a:t>- döwletiň hemmetaraplaýyn goldaw bermeginde, territoriýalaryň häzirki zamanda ileri tutulýan taraplaryny </a:t>
            </a:r>
            <a:r>
              <a:rPr lang="hr-HR" sz="1800" dirty="0" smtClean="0">
                <a:solidFill>
                  <a:srgbClr val="000000"/>
                </a:solidFill>
                <a:latin typeface="Times New Roman" panose="02020603050405020304" pitchFamily="18" charset="0"/>
                <a:ea typeface="Times New Roman" panose="02020603050405020304" pitchFamily="18" charset="0"/>
              </a:rPr>
              <a:t>öz</a:t>
            </a:r>
            <a:r>
              <a:rPr lang="ru-RU" sz="1800" dirty="0" smtClean="0">
                <a:solidFill>
                  <a:srgbClr val="000000"/>
                </a:solidFill>
                <a:latin typeface="Times New Roman" panose="02020603050405020304" pitchFamily="18" charset="0"/>
                <a:ea typeface="Times New Roman" panose="02020603050405020304" pitchFamily="18" charset="0"/>
              </a:rPr>
              <a:t>-</a:t>
            </a:r>
            <a:r>
              <a:rPr lang="hr-HR" sz="1800" dirty="0" smtClean="0">
                <a:solidFill>
                  <a:srgbClr val="000000"/>
                </a:solidFill>
                <a:latin typeface="Times New Roman" panose="02020603050405020304" pitchFamily="18" charset="0"/>
                <a:ea typeface="Times New Roman" panose="02020603050405020304" pitchFamily="18" charset="0"/>
              </a:rPr>
              <a:t>leşdirmegiň netijeliligini </a:t>
            </a:r>
            <a:r>
              <a:rPr lang="hr-HR" sz="1800" dirty="0">
                <a:solidFill>
                  <a:srgbClr val="000000"/>
                </a:solidFill>
                <a:latin typeface="Times New Roman" panose="02020603050405020304" pitchFamily="18" charset="0"/>
                <a:ea typeface="Times New Roman" panose="02020603050405020304" pitchFamily="18" charset="0"/>
              </a:rPr>
              <a:t>hasaba almak bilen, sebitleriň durmuş-ykdysady ösüşini gyradeňlemek;</a:t>
            </a:r>
            <a:r>
              <a:rPr lang="ru-RU" sz="1800" dirty="0">
                <a:latin typeface="Times New Roman" panose="02020603050405020304" pitchFamily="18" charset="0"/>
                <a:ea typeface="Times New Roman" panose="02020603050405020304" pitchFamily="18" charset="0"/>
              </a:rPr>
              <a:t/>
            </a:r>
            <a:br>
              <a:rPr lang="ru-RU" sz="1800" dirty="0">
                <a:latin typeface="Times New Roman" panose="02020603050405020304" pitchFamily="18" charset="0"/>
                <a:ea typeface="Times New Roman" panose="02020603050405020304" pitchFamily="18" charset="0"/>
              </a:rPr>
            </a:br>
            <a:r>
              <a:rPr lang="hr-HR" sz="1800" dirty="0">
                <a:solidFill>
                  <a:srgbClr val="000000"/>
                </a:solidFill>
                <a:latin typeface="Times New Roman" panose="02020603050405020304" pitchFamily="18" charset="0"/>
                <a:ea typeface="Times New Roman" panose="02020603050405020304" pitchFamily="18" charset="0"/>
              </a:rPr>
              <a:t>- tebigy-klimat şertleri we pudaklaryň wezipeleýin maksatlary bilen </a:t>
            </a:r>
            <a:r>
              <a:rPr lang="hr-HR" sz="1800" dirty="0" smtClean="0">
                <a:solidFill>
                  <a:srgbClr val="000000"/>
                </a:solidFill>
                <a:latin typeface="Times New Roman" panose="02020603050405020304" pitchFamily="18" charset="0"/>
                <a:ea typeface="Times New Roman" panose="02020603050405020304" pitchFamily="18" charset="0"/>
              </a:rPr>
              <a:t>baglylykda</a:t>
            </a:r>
            <a:r>
              <a:rPr lang="hr-HR" sz="1800" dirty="0">
                <a:solidFill>
                  <a:srgbClr val="000000"/>
                </a:solidFill>
                <a:latin typeface="Times New Roman" panose="02020603050405020304" pitchFamily="18" charset="0"/>
                <a:ea typeface="Times New Roman" panose="02020603050405020304" pitchFamily="18" charset="0"/>
              </a:rPr>
              <a:t>, oba hojalygyny ýöriteleşişini </a:t>
            </a:r>
            <a:r>
              <a:rPr lang="hr-HR" sz="1800" dirty="0" smtClean="0">
                <a:solidFill>
                  <a:srgbClr val="000000"/>
                </a:solidFill>
                <a:latin typeface="Times New Roman" panose="02020603050405020304" pitchFamily="18" charset="0"/>
                <a:ea typeface="Times New Roman" panose="02020603050405020304" pitchFamily="18" charset="0"/>
              </a:rPr>
              <a:t>kämilleşdirmek</a:t>
            </a:r>
            <a:r>
              <a:rPr lang="hr-HR" sz="1800" dirty="0">
                <a:solidFill>
                  <a:srgbClr val="000000"/>
                </a:solidFill>
                <a:latin typeface="Times New Roman" panose="02020603050405020304" pitchFamily="18" charset="0"/>
                <a:ea typeface="Times New Roman" panose="02020603050405020304" pitchFamily="18" charset="0"/>
              </a:rPr>
              <a:t>;</a:t>
            </a:r>
            <a:r>
              <a:rPr lang="ru-RU" sz="1800" dirty="0">
                <a:latin typeface="Times New Roman" panose="02020603050405020304" pitchFamily="18" charset="0"/>
                <a:ea typeface="Times New Roman" panose="02020603050405020304" pitchFamily="18" charset="0"/>
              </a:rPr>
              <a:t/>
            </a:r>
            <a:br>
              <a:rPr lang="ru-RU" sz="1800" dirty="0">
                <a:latin typeface="Times New Roman" panose="02020603050405020304" pitchFamily="18" charset="0"/>
                <a:ea typeface="Times New Roman" panose="02020603050405020304" pitchFamily="18" charset="0"/>
              </a:rPr>
            </a:br>
            <a:r>
              <a:rPr lang="hr-HR" sz="1800" dirty="0">
                <a:solidFill>
                  <a:srgbClr val="000000"/>
                </a:solidFill>
                <a:latin typeface="Times New Roman" panose="02020603050405020304" pitchFamily="18" charset="0"/>
                <a:ea typeface="Times New Roman" panose="02020603050405020304" pitchFamily="18" charset="0"/>
              </a:rPr>
              <a:t>- ýurduň tutuş territoriýasy boýunça ilatyň ýaşaýyş derejesini we sosial-durmuş şertlerini ähli ýerde we tizden-tiz gyradeňleşdirmek; sosial-durmuş şertleri boýunça öňdebaryjy dünýä ülňülerine gabat gelýän nusga alarlyk </a:t>
            </a:r>
            <a:r>
              <a:rPr lang="hr-HR" sz="1800" dirty="0" smtClean="0">
                <a:solidFill>
                  <a:srgbClr val="000000"/>
                </a:solidFill>
                <a:latin typeface="Times New Roman" panose="02020603050405020304" pitchFamily="18" charset="0"/>
                <a:ea typeface="Times New Roman" panose="02020603050405020304" pitchFamily="18" charset="0"/>
              </a:rPr>
              <a:t>şäher</a:t>
            </a:r>
            <a:r>
              <a:rPr lang="ru-RU" sz="1800" dirty="0" smtClean="0">
                <a:solidFill>
                  <a:srgbClr val="000000"/>
                </a:solidFill>
                <a:latin typeface="Times New Roman" panose="02020603050405020304" pitchFamily="18" charset="0"/>
                <a:ea typeface="Times New Roman" panose="02020603050405020304" pitchFamily="18" charset="0"/>
              </a:rPr>
              <a:t>-</a:t>
            </a:r>
            <a:r>
              <a:rPr lang="hr-HR" sz="1800" dirty="0" smtClean="0">
                <a:solidFill>
                  <a:srgbClr val="000000"/>
                </a:solidFill>
                <a:latin typeface="Times New Roman" panose="02020603050405020304" pitchFamily="18" charset="0"/>
                <a:ea typeface="Times New Roman" panose="02020603050405020304" pitchFamily="18" charset="0"/>
              </a:rPr>
              <a:t>leri </a:t>
            </a:r>
            <a:r>
              <a:rPr lang="hr-HR" sz="1800" dirty="0">
                <a:solidFill>
                  <a:srgbClr val="000000"/>
                </a:solidFill>
                <a:latin typeface="Times New Roman" panose="02020603050405020304" pitchFamily="18" charset="0"/>
                <a:ea typeface="Times New Roman" panose="02020603050405020304" pitchFamily="18" charset="0"/>
              </a:rPr>
              <a:t>we etrap merkezlerini gurmak.</a:t>
            </a:r>
            <a:r>
              <a:rPr lang="ru-RU" sz="1800" dirty="0">
                <a:latin typeface="Times New Roman" panose="02020603050405020304" pitchFamily="18" charset="0"/>
                <a:ea typeface="Times New Roman" panose="02020603050405020304" pitchFamily="18" charset="0"/>
              </a:rPr>
              <a:t/>
            </a:r>
            <a:br>
              <a:rPr lang="ru-RU" sz="18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29927990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11045" y="452761"/>
            <a:ext cx="10057552" cy="6201051"/>
          </a:xfrm>
        </p:spPr>
        <p:txBody>
          <a:bodyPr>
            <a:normAutofit fontScale="90000"/>
          </a:bodyPr>
          <a:lstStyle/>
          <a:p>
            <a:pPr>
              <a:lnSpc>
                <a:spcPct val="115000"/>
              </a:lnSpc>
              <a:spcBef>
                <a:spcPts val="1200"/>
              </a:spcBef>
              <a:spcAft>
                <a:spcPts val="0"/>
              </a:spcAft>
            </a:pPr>
            <a:r>
              <a:rPr lang="ru-RU" sz="1800" dirty="0">
                <a:latin typeface="Times New Roman" panose="02020603050405020304" pitchFamily="18" charset="0"/>
                <a:ea typeface="Times New Roman" panose="02020603050405020304" pitchFamily="18" charset="0"/>
              </a:rPr>
              <a:t> </a:t>
            </a:r>
            <a:r>
              <a:rPr lang="ru-RU" sz="1800" dirty="0" smtClean="0">
                <a:latin typeface="Times New Roman" panose="02020603050405020304" pitchFamily="18" charset="0"/>
                <a:ea typeface="Times New Roman" panose="02020603050405020304" pitchFamily="18" charset="0"/>
              </a:rPr>
              <a:t>  </a:t>
            </a:r>
            <a:r>
              <a:rPr lang="hr-HR" sz="2000" dirty="0" smtClean="0">
                <a:latin typeface="Times New Roman" panose="02020603050405020304" pitchFamily="18" charset="0"/>
                <a:ea typeface="Times New Roman" panose="02020603050405020304" pitchFamily="18" charset="0"/>
              </a:rPr>
              <a:t>Sebitler </a:t>
            </a:r>
            <a:r>
              <a:rPr lang="hr-HR" sz="2000" dirty="0">
                <a:latin typeface="Times New Roman" panose="02020603050405020304" pitchFamily="18" charset="0"/>
                <a:ea typeface="Times New Roman" panose="02020603050405020304" pitchFamily="18" charset="0"/>
              </a:rPr>
              <a:t>babatdaky syýasat döwletiň ykdysady syýasatynyň möhüm düzüm bölegi bolup durýar. Ol </a:t>
            </a:r>
            <a:r>
              <a:rPr lang="hr-HR" sz="2000" dirty="0" smtClean="0">
                <a:latin typeface="Times New Roman" panose="02020603050405020304" pitchFamily="18" charset="0"/>
                <a:ea typeface="Times New Roman" panose="02020603050405020304" pitchFamily="18" charset="0"/>
              </a:rPr>
              <a:t>mer</a:t>
            </a:r>
            <a:r>
              <a:rPr lang="ru-RU" sz="2000" dirty="0" smtClean="0">
                <a:latin typeface="Times New Roman" panose="02020603050405020304" pitchFamily="18" charset="0"/>
                <a:ea typeface="Times New Roman" panose="02020603050405020304" pitchFamily="18" charset="0"/>
              </a:rPr>
              <a:t>-</a:t>
            </a:r>
            <a:r>
              <a:rPr lang="hr-HR" sz="2000" dirty="0" smtClean="0">
                <a:latin typeface="Times New Roman" panose="02020603050405020304" pitchFamily="18" charset="0"/>
                <a:ea typeface="Times New Roman" panose="02020603050405020304" pitchFamily="18" charset="0"/>
              </a:rPr>
              <a:t>kezi </a:t>
            </a:r>
            <a:r>
              <a:rPr lang="hr-HR" sz="2000" dirty="0">
                <a:latin typeface="Times New Roman" panose="02020603050405020304" pitchFamily="18" charset="0"/>
                <a:ea typeface="Times New Roman" panose="02020603050405020304" pitchFamily="18" charset="0"/>
              </a:rPr>
              <a:t>häkimiýet organlary tarapyndan hem, ýerli häkimiýet organlary tarapyndan hem geçirilýän we </a:t>
            </a:r>
            <a:r>
              <a:rPr lang="hr-HR" sz="2000" dirty="0" smtClean="0">
                <a:latin typeface="Times New Roman" panose="02020603050405020304" pitchFamily="18" charset="0"/>
                <a:ea typeface="Times New Roman" panose="02020603050405020304" pitchFamily="18" charset="0"/>
              </a:rPr>
              <a:t>önüm</a:t>
            </a:r>
            <a:r>
              <a:rPr lang="ru-RU" sz="2000" dirty="0" smtClean="0">
                <a:latin typeface="Times New Roman" panose="02020603050405020304" pitchFamily="18" charset="0"/>
                <a:ea typeface="Times New Roman" panose="02020603050405020304" pitchFamily="18" charset="0"/>
              </a:rPr>
              <a:t>-</a:t>
            </a:r>
            <a:r>
              <a:rPr lang="hr-HR" sz="2000" dirty="0" smtClean="0">
                <a:latin typeface="Times New Roman" panose="02020603050405020304" pitchFamily="18" charset="0"/>
                <a:ea typeface="Times New Roman" panose="02020603050405020304" pitchFamily="18" charset="0"/>
              </a:rPr>
              <a:t>çilik güýçlerini </a:t>
            </a:r>
            <a:r>
              <a:rPr lang="hr-HR" sz="2000" dirty="0">
                <a:latin typeface="Times New Roman" panose="02020603050405020304" pitchFamily="18" charset="0"/>
                <a:ea typeface="Times New Roman" panose="02020603050405020304" pitchFamily="18" charset="0"/>
              </a:rPr>
              <a:t>ýerleşdirmek boýunça alnyp barylýan işleri düzgünleşdirmäge gönükdirilen dürli </a:t>
            </a:r>
            <a:r>
              <a:rPr lang="hr-HR" sz="2000" dirty="0" smtClean="0">
                <a:latin typeface="Times New Roman" panose="02020603050405020304" pitchFamily="18" charset="0"/>
                <a:ea typeface="Times New Roman" panose="02020603050405020304" pitchFamily="18" charset="0"/>
              </a:rPr>
              <a:t>kanun</a:t>
            </a:r>
            <a:r>
              <a:rPr lang="ru-RU" sz="2000" dirty="0" smtClean="0">
                <a:latin typeface="Times New Roman" panose="02020603050405020304" pitchFamily="18" charset="0"/>
                <a:ea typeface="Times New Roman" panose="02020603050405020304" pitchFamily="18" charset="0"/>
              </a:rPr>
              <a:t>-</a:t>
            </a:r>
            <a:r>
              <a:rPr lang="hr-HR" sz="2000" dirty="0" smtClean="0">
                <a:latin typeface="Times New Roman" panose="02020603050405020304" pitchFamily="18" charset="0"/>
                <a:ea typeface="Times New Roman" panose="02020603050405020304" pitchFamily="18" charset="0"/>
              </a:rPr>
              <a:t>çylyk</a:t>
            </a:r>
            <a:r>
              <a:rPr lang="hr-HR" sz="2000" dirty="0">
                <a:latin typeface="Times New Roman" panose="02020603050405020304" pitchFamily="18" charset="0"/>
                <a:ea typeface="Times New Roman" panose="02020603050405020304" pitchFamily="18" charset="0"/>
              </a:rPr>
              <a:t>, </a:t>
            </a:r>
            <a:r>
              <a:rPr lang="hr-HR" sz="2000" dirty="0" smtClean="0">
                <a:latin typeface="Times New Roman" panose="02020603050405020304" pitchFamily="18" charset="0"/>
                <a:ea typeface="Times New Roman" panose="02020603050405020304" pitchFamily="18" charset="0"/>
              </a:rPr>
              <a:t>adminstratiw </a:t>
            </a:r>
            <a:r>
              <a:rPr lang="hr-HR" sz="2000" dirty="0">
                <a:latin typeface="Times New Roman" panose="02020603050405020304" pitchFamily="18" charset="0"/>
                <a:ea typeface="Times New Roman" panose="02020603050405020304" pitchFamily="18" charset="0"/>
              </a:rPr>
              <a:t>hem-de ykdysady çäräleriň toplumyny öz içine alýar.</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a:latin typeface="Times New Roman" panose="02020603050405020304" pitchFamily="18" charset="0"/>
                <a:ea typeface="Times New Roman" panose="02020603050405020304" pitchFamily="18" charset="0"/>
              </a:rPr>
              <a:t>    </a:t>
            </a:r>
            <a:r>
              <a:rPr lang="hr-HR" sz="2000" dirty="0">
                <a:latin typeface="Times New Roman" panose="02020603050405020304" pitchFamily="18" charset="0"/>
                <a:ea typeface="Times New Roman" panose="02020603050405020304" pitchFamily="18" charset="0"/>
              </a:rPr>
              <a:t>Ýurduň ykdysadyýetini düzgünleşdirmäge territoriýalary nazara alyp </a:t>
            </a:r>
            <a:r>
              <a:rPr lang="hr-HR" sz="2000" dirty="0" smtClean="0">
                <a:latin typeface="Times New Roman" panose="02020603050405020304" pitchFamily="18" charset="0"/>
                <a:ea typeface="Times New Roman" panose="02020603050405020304" pitchFamily="18" charset="0"/>
              </a:rPr>
              <a:t>çemeleşmek </a:t>
            </a:r>
            <a:r>
              <a:rPr lang="hr-HR" sz="2000" dirty="0">
                <a:latin typeface="Times New Roman" panose="02020603050405020304" pitchFamily="18" charset="0"/>
                <a:ea typeface="Times New Roman" panose="02020603050405020304" pitchFamily="18" charset="0"/>
              </a:rPr>
              <a:t>ýörelgesini </a:t>
            </a:r>
            <a:r>
              <a:rPr lang="hr-HR" sz="2000" dirty="0" smtClean="0">
                <a:latin typeface="Times New Roman" panose="02020603050405020304" pitchFamily="18" charset="0"/>
                <a:ea typeface="Times New Roman" panose="02020603050405020304" pitchFamily="18" charset="0"/>
              </a:rPr>
              <a:t>güýçlen</a:t>
            </a:r>
            <a:r>
              <a:rPr lang="ru-RU" sz="2000" dirty="0" smtClean="0">
                <a:latin typeface="Times New Roman" panose="02020603050405020304" pitchFamily="18" charset="0"/>
                <a:ea typeface="Times New Roman" panose="02020603050405020304" pitchFamily="18" charset="0"/>
              </a:rPr>
              <a:t>-</a:t>
            </a:r>
            <a:r>
              <a:rPr lang="hr-HR" sz="2000" dirty="0" smtClean="0">
                <a:latin typeface="Times New Roman" panose="02020603050405020304" pitchFamily="18" charset="0"/>
                <a:ea typeface="Times New Roman" panose="02020603050405020304" pitchFamily="18" charset="0"/>
              </a:rPr>
              <a:t>dirmek</a:t>
            </a:r>
            <a:r>
              <a:rPr lang="hr-HR" sz="2000" dirty="0">
                <a:latin typeface="Times New Roman" panose="02020603050405020304" pitchFamily="18" charset="0"/>
                <a:ea typeface="Times New Roman" panose="02020603050405020304" pitchFamily="18" charset="0"/>
              </a:rPr>
              <a:t>, şonuň ýaly-da önümçiligi ýerleşdirmegiň ylmy taýdan esaslandyrylan ýörelgelerine eýermegi, we önümçilik-ykdysady toplumlaryň döredilmegini üpjün etmek ykdysadyýeti täze ykdysady şertlerde </a:t>
            </a:r>
            <a:r>
              <a:rPr lang="hr-HR" sz="2000" dirty="0" smtClean="0">
                <a:latin typeface="Times New Roman" panose="02020603050405020304" pitchFamily="18" charset="0"/>
                <a:ea typeface="Times New Roman" panose="02020603050405020304" pitchFamily="18" charset="0"/>
              </a:rPr>
              <a:t>dolan</a:t>
            </a:r>
            <a:r>
              <a:rPr lang="ru-RU" sz="2000" dirty="0" smtClean="0">
                <a:latin typeface="Times New Roman" panose="02020603050405020304" pitchFamily="18" charset="0"/>
                <a:ea typeface="Times New Roman" panose="02020603050405020304" pitchFamily="18" charset="0"/>
              </a:rPr>
              <a:t>-</a:t>
            </a:r>
            <a:r>
              <a:rPr lang="hr-HR" sz="2000" dirty="0" smtClean="0">
                <a:latin typeface="Times New Roman" panose="02020603050405020304" pitchFamily="18" charset="0"/>
                <a:ea typeface="Times New Roman" panose="02020603050405020304" pitchFamily="18" charset="0"/>
              </a:rPr>
              <a:t>dyrmak </a:t>
            </a:r>
            <a:r>
              <a:rPr lang="hr-HR" sz="2000" dirty="0">
                <a:latin typeface="Times New Roman" panose="02020603050405020304" pitchFamily="18" charset="0"/>
                <a:ea typeface="Times New Roman" panose="02020603050405020304" pitchFamily="18" charset="0"/>
              </a:rPr>
              <a:t>bilen baglylykda, sebitleriň meselelerini çözmegiň ähmiýeti birden ýokarlandy.</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a:latin typeface="Times New Roman" panose="02020603050405020304" pitchFamily="18" charset="0"/>
                <a:ea typeface="Times New Roman" panose="02020603050405020304" pitchFamily="18" charset="0"/>
              </a:rPr>
              <a:t>    </a:t>
            </a:r>
            <a:r>
              <a:rPr lang="hr-HR" sz="2000" dirty="0">
                <a:latin typeface="Times New Roman" panose="02020603050405020304" pitchFamily="18" charset="0"/>
                <a:ea typeface="Times New Roman" panose="02020603050405020304" pitchFamily="18" charset="0"/>
              </a:rPr>
              <a:t>Türkmenistanyň sebitler babatdaky syýasatynyň esasy maksady ähli welaýatlaryň we Aşgabat şäheriniň durmuş-ykdysady taýdan ýokary depginler bilen ösmegini üpjün etmekden, olaryň ýurduň ykdysayýetini kämilleşdirmäge goşýan goşantlaryny artdyrmakdan, has netijeli infrastrukturany kemala getirmekden, </a:t>
            </a:r>
            <a:r>
              <a:rPr lang="hr-HR" sz="2000" dirty="0" smtClean="0">
                <a:latin typeface="Times New Roman" panose="02020603050405020304" pitchFamily="18" charset="0"/>
                <a:ea typeface="Times New Roman" panose="02020603050405020304" pitchFamily="18" charset="0"/>
              </a:rPr>
              <a:t>ön</a:t>
            </a:r>
            <a:r>
              <a:rPr lang="ru-RU" sz="2000" dirty="0" smtClean="0">
                <a:latin typeface="Times New Roman" panose="02020603050405020304" pitchFamily="18" charset="0"/>
                <a:ea typeface="Times New Roman" panose="02020603050405020304" pitchFamily="18" charset="0"/>
              </a:rPr>
              <a:t>-</a:t>
            </a:r>
            <a:r>
              <a:rPr lang="hr-HR" sz="2000" dirty="0" smtClean="0">
                <a:latin typeface="Times New Roman" panose="02020603050405020304" pitchFamily="18" charset="0"/>
                <a:ea typeface="Times New Roman" panose="02020603050405020304" pitchFamily="18" charset="0"/>
              </a:rPr>
              <a:t>dürilýän önümleriň </a:t>
            </a:r>
            <a:r>
              <a:rPr lang="hr-HR" sz="2000" dirty="0">
                <a:latin typeface="Times New Roman" panose="02020603050405020304" pitchFamily="18" charset="0"/>
                <a:ea typeface="Times New Roman" panose="02020603050405020304" pitchFamily="18" charset="0"/>
              </a:rPr>
              <a:t>bäsleşmäge bolan ukybyny ýokarlandyrmakdan, ilatyň ýaşaýyş derejesini we hilini </a:t>
            </a:r>
            <a:r>
              <a:rPr lang="hr-HR" sz="2000" dirty="0" smtClean="0">
                <a:latin typeface="Times New Roman" panose="02020603050405020304" pitchFamily="18" charset="0"/>
                <a:ea typeface="Times New Roman" panose="02020603050405020304" pitchFamily="18" charset="0"/>
              </a:rPr>
              <a:t>ýo</a:t>
            </a:r>
            <a:r>
              <a:rPr lang="ru-RU" sz="2000" dirty="0" smtClean="0">
                <a:latin typeface="Times New Roman" panose="02020603050405020304" pitchFamily="18" charset="0"/>
                <a:ea typeface="Times New Roman" panose="02020603050405020304" pitchFamily="18" charset="0"/>
              </a:rPr>
              <a:t>-</a:t>
            </a:r>
            <a:r>
              <a:rPr lang="hr-HR" sz="2000" dirty="0" smtClean="0">
                <a:latin typeface="Times New Roman" panose="02020603050405020304" pitchFamily="18" charset="0"/>
                <a:ea typeface="Times New Roman" panose="02020603050405020304" pitchFamily="18" charset="0"/>
              </a:rPr>
              <a:t>karlandyrmagyň </a:t>
            </a:r>
            <a:r>
              <a:rPr lang="hr-HR" sz="2000" dirty="0">
                <a:latin typeface="Times New Roman" panose="02020603050405020304" pitchFamily="18" charset="0"/>
                <a:ea typeface="Times New Roman" panose="02020603050405020304" pitchFamily="18" charset="0"/>
              </a:rPr>
              <a:t>we umuman sosial öňegidişligi gazanmagyň esasy </a:t>
            </a:r>
            <a:r>
              <a:rPr lang="hr-HR" sz="2000" dirty="0" smtClean="0">
                <a:latin typeface="Times New Roman" panose="02020603050405020304" pitchFamily="18" charset="0"/>
                <a:ea typeface="Times New Roman" panose="02020603050405020304" pitchFamily="18" charset="0"/>
              </a:rPr>
              <a:t>hökmünde </a:t>
            </a:r>
            <a:r>
              <a:rPr lang="hr-HR" sz="2000" dirty="0">
                <a:latin typeface="Times New Roman" panose="02020603050405020304" pitchFamily="18" charset="0"/>
                <a:ea typeface="Times New Roman" panose="02020603050405020304" pitchFamily="18" charset="0"/>
              </a:rPr>
              <a:t>eksport etmek </a:t>
            </a:r>
            <a:r>
              <a:rPr lang="hr-HR" sz="2000" dirty="0" smtClean="0">
                <a:latin typeface="Times New Roman" panose="02020603050405020304" pitchFamily="18" charset="0"/>
                <a:ea typeface="Times New Roman" panose="02020603050405020304" pitchFamily="18" charset="0"/>
              </a:rPr>
              <a:t>mümkinçilik</a:t>
            </a:r>
            <a:r>
              <a:rPr lang="ru-RU" sz="2000" dirty="0" smtClean="0">
                <a:latin typeface="Times New Roman" panose="02020603050405020304" pitchFamily="18" charset="0"/>
                <a:ea typeface="Times New Roman" panose="02020603050405020304" pitchFamily="18" charset="0"/>
              </a:rPr>
              <a:t>-</a:t>
            </a:r>
            <a:r>
              <a:rPr lang="hr-HR" sz="2000" dirty="0" smtClean="0">
                <a:latin typeface="Times New Roman" panose="02020603050405020304" pitchFamily="18" charset="0"/>
                <a:ea typeface="Times New Roman" panose="02020603050405020304" pitchFamily="18" charset="0"/>
              </a:rPr>
              <a:t>lerini </a:t>
            </a:r>
            <a:r>
              <a:rPr lang="hr-HR" sz="2000" dirty="0">
                <a:latin typeface="Times New Roman" panose="02020603050405020304" pitchFamily="18" charset="0"/>
                <a:ea typeface="Times New Roman" panose="02020603050405020304" pitchFamily="18" charset="0"/>
              </a:rPr>
              <a:t>giňeltmekden ybaratdyr.</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a:latin typeface="Times New Roman" panose="02020603050405020304" pitchFamily="18" charset="0"/>
                <a:ea typeface="Times New Roman" panose="02020603050405020304" pitchFamily="18" charset="0"/>
              </a:rPr>
              <a:t>    </a:t>
            </a:r>
            <a:r>
              <a:rPr lang="hr-HR" sz="2000" b="1" dirty="0">
                <a:latin typeface="Times New Roman" panose="02020603050405020304" pitchFamily="18" charset="0"/>
                <a:ea typeface="Times New Roman" panose="02020603050405020304" pitchFamily="18" charset="0"/>
              </a:rPr>
              <a:t>Türkmenistanyň sebitler babatdaky syýasatynyň esasy maksady</a:t>
            </a:r>
            <a:r>
              <a:rPr lang="hr-HR" sz="2000" dirty="0">
                <a:latin typeface="Times New Roman" panose="02020603050405020304" pitchFamily="18" charset="0"/>
                <a:ea typeface="Times New Roman" panose="02020603050405020304" pitchFamily="18" charset="0"/>
              </a:rPr>
              <a:t> – ähli welaýatlaryň </a:t>
            </a:r>
            <a:r>
              <a:rPr lang="hr-HR" sz="2000" dirty="0" smtClean="0">
                <a:latin typeface="Times New Roman" panose="02020603050405020304" pitchFamily="18" charset="0"/>
                <a:ea typeface="Times New Roman" panose="02020603050405020304" pitchFamily="18" charset="0"/>
              </a:rPr>
              <a:t>durmuş-ykdy</a:t>
            </a:r>
            <a:r>
              <a:rPr lang="ru-RU" sz="2000" dirty="0" smtClean="0">
                <a:latin typeface="Times New Roman" panose="02020603050405020304" pitchFamily="18" charset="0"/>
                <a:ea typeface="Times New Roman" panose="02020603050405020304" pitchFamily="18" charset="0"/>
              </a:rPr>
              <a:t>-</a:t>
            </a:r>
            <a:r>
              <a:rPr lang="hr-HR" sz="2000" dirty="0" smtClean="0">
                <a:latin typeface="Times New Roman" panose="02020603050405020304" pitchFamily="18" charset="0"/>
                <a:ea typeface="Times New Roman" panose="02020603050405020304" pitchFamily="18" charset="0"/>
              </a:rPr>
              <a:t>sady </a:t>
            </a:r>
            <a:r>
              <a:rPr lang="hr-HR" sz="2000" dirty="0">
                <a:latin typeface="Times New Roman" panose="02020603050405020304" pitchFamily="18" charset="0"/>
                <a:ea typeface="Times New Roman" panose="02020603050405020304" pitchFamily="18" charset="0"/>
              </a:rPr>
              <a:t>taýdan ösüşiniň güýçli depginlerini üpjün etmek we olaryň ýurduň ykdysadyýetini kämilleşdirmäge goşýan goşandyny artdyrmak işi durmuşa geçirilýär. Has öndürilýän önümleriň bäsleşmäge bolan ukybyny </a:t>
            </a:r>
            <a:r>
              <a:rPr lang="hr-HR" sz="2000" dirty="0" smtClean="0">
                <a:latin typeface="Times New Roman" panose="02020603050405020304" pitchFamily="18" charset="0"/>
                <a:ea typeface="Times New Roman" panose="02020603050405020304" pitchFamily="18" charset="0"/>
              </a:rPr>
              <a:t>ýokarlandyrmaga</a:t>
            </a:r>
            <a:r>
              <a:rPr lang="hr-HR" sz="2000" dirty="0">
                <a:latin typeface="Times New Roman" panose="02020603050405020304" pitchFamily="18" charset="0"/>
                <a:ea typeface="Times New Roman" panose="02020603050405020304" pitchFamily="18" charset="0"/>
              </a:rPr>
              <a:t>, ilatyň ýaşaýyş derejesini we onuň hilini ýokarlandyrmagyň esasy </a:t>
            </a:r>
            <a:r>
              <a:rPr lang="hr-HR" sz="2000" dirty="0" smtClean="0">
                <a:latin typeface="Times New Roman" panose="02020603050405020304" pitchFamily="18" charset="0"/>
                <a:ea typeface="Times New Roman" panose="02020603050405020304" pitchFamily="18" charset="0"/>
              </a:rPr>
              <a:t>hökmünde </a:t>
            </a:r>
            <a:r>
              <a:rPr lang="hr-HR" sz="2000" dirty="0">
                <a:latin typeface="Times New Roman" panose="02020603050405020304" pitchFamily="18" charset="0"/>
                <a:ea typeface="Times New Roman" panose="02020603050405020304" pitchFamily="18" charset="0"/>
              </a:rPr>
              <a:t>eksport </a:t>
            </a:r>
            <a:r>
              <a:rPr lang="hr-HR" sz="2000" dirty="0" smtClean="0">
                <a:latin typeface="Times New Roman" panose="02020603050405020304" pitchFamily="18" charset="0"/>
                <a:ea typeface="Times New Roman" panose="02020603050405020304" pitchFamily="18" charset="0"/>
              </a:rPr>
              <a:t>et</a:t>
            </a:r>
            <a:r>
              <a:rPr lang="ru-RU" sz="2000" dirty="0" smtClean="0">
                <a:latin typeface="Times New Roman" panose="02020603050405020304" pitchFamily="18" charset="0"/>
                <a:ea typeface="Times New Roman" panose="02020603050405020304" pitchFamily="18" charset="0"/>
              </a:rPr>
              <a:t>-</a:t>
            </a:r>
            <a:r>
              <a:rPr lang="hr-HR" sz="2000" dirty="0" smtClean="0">
                <a:latin typeface="Times New Roman" panose="02020603050405020304" pitchFamily="18" charset="0"/>
                <a:ea typeface="Times New Roman" panose="02020603050405020304" pitchFamily="18" charset="0"/>
              </a:rPr>
              <a:t>mek </a:t>
            </a:r>
            <a:r>
              <a:rPr lang="hr-HR" sz="2000" dirty="0">
                <a:latin typeface="Times New Roman" panose="02020603050405020304" pitchFamily="18" charset="0"/>
                <a:ea typeface="Times New Roman" panose="02020603050405020304" pitchFamily="18" charset="0"/>
              </a:rPr>
              <a:t>mümkinçiliklerini giňeltmäge uly ähmiýet berilýär.</a:t>
            </a:r>
            <a:endParaRPr lang="ru-RU" sz="4000" dirty="0"/>
          </a:p>
        </p:txBody>
      </p:sp>
    </p:spTree>
    <p:extLst>
      <p:ext uri="{BB962C8B-B14F-4D97-AF65-F5344CB8AC3E}">
        <p14:creationId xmlns:p14="http://schemas.microsoft.com/office/powerpoint/2010/main" val="19233242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42370" y="597477"/>
            <a:ext cx="10421536" cy="5883222"/>
          </a:xfrm>
        </p:spPr>
        <p:txBody>
          <a:bodyPr>
            <a:normAutofit/>
          </a:bodyPr>
          <a:lstStyle/>
          <a:p>
            <a:pPr>
              <a:lnSpc>
                <a:spcPct val="115000"/>
              </a:lnSpc>
              <a:spcAft>
                <a:spcPts val="0"/>
              </a:spcAft>
            </a:pPr>
            <a:r>
              <a:rPr lang="ru-RU" sz="2000" dirty="0" smtClean="0">
                <a:solidFill>
                  <a:srgbClr val="000000"/>
                </a:solidFill>
                <a:latin typeface="Times New Roman" panose="02020603050405020304" pitchFamily="18" charset="0"/>
                <a:ea typeface="Times New Roman" panose="02020603050405020304" pitchFamily="18" charset="0"/>
              </a:rPr>
              <a:t>   </a:t>
            </a:r>
            <a:r>
              <a:rPr lang="hr-HR" sz="2000" dirty="0">
                <a:solidFill>
                  <a:srgbClr val="000000"/>
                </a:solidFill>
                <a:latin typeface="Times New Roman" panose="02020603050405020304" pitchFamily="18" charset="0"/>
                <a:ea typeface="Times New Roman" panose="02020603050405020304" pitchFamily="18" charset="0"/>
              </a:rPr>
              <a:t>2011-2030-njy ýyllaryň aralygyndaky döwür üçin Türkmenistanyň durmuş-ykdysady taýdan </a:t>
            </a:r>
            <a:r>
              <a:rPr lang="hr-HR" sz="2000" dirty="0" smtClean="0">
                <a:solidFill>
                  <a:srgbClr val="000000"/>
                </a:solidFill>
                <a:latin typeface="Times New Roman" panose="02020603050405020304" pitchFamily="18" charset="0"/>
                <a:ea typeface="Times New Roman" panose="02020603050405020304" pitchFamily="18" charset="0"/>
              </a:rPr>
              <a:t>ösü</a:t>
            </a:r>
            <a:r>
              <a:rPr lang="ru-RU" sz="2000" dirty="0" smtClean="0">
                <a:solidFill>
                  <a:srgbClr val="000000"/>
                </a:solidFill>
                <a:latin typeface="Times New Roman" panose="02020603050405020304" pitchFamily="18" charset="0"/>
                <a:ea typeface="Times New Roman" panose="02020603050405020304" pitchFamily="18" charset="0"/>
              </a:rPr>
              <a:t>-</a:t>
            </a:r>
            <a:r>
              <a:rPr lang="hr-HR" sz="2000" dirty="0" smtClean="0">
                <a:solidFill>
                  <a:srgbClr val="000000"/>
                </a:solidFill>
                <a:latin typeface="Times New Roman" panose="02020603050405020304" pitchFamily="18" charset="0"/>
                <a:ea typeface="Times New Roman" panose="02020603050405020304" pitchFamily="18" charset="0"/>
              </a:rPr>
              <a:t>şiniň </a:t>
            </a:r>
            <a:r>
              <a:rPr lang="hr-HR" sz="2000" b="1" dirty="0">
                <a:solidFill>
                  <a:srgbClr val="000000"/>
                </a:solidFill>
                <a:latin typeface="Times New Roman" panose="02020603050405020304" pitchFamily="18" charset="0"/>
                <a:ea typeface="Times New Roman" panose="02020603050405020304" pitchFamily="18" charset="0"/>
              </a:rPr>
              <a:t>Milli maksatnamasynda</a:t>
            </a:r>
            <a:r>
              <a:rPr lang="hr-HR" sz="2000" dirty="0">
                <a:solidFill>
                  <a:srgbClr val="000000"/>
                </a:solidFill>
                <a:latin typeface="Times New Roman" panose="02020603050405020304" pitchFamily="18" charset="0"/>
                <a:ea typeface="Times New Roman" panose="02020603050405020304" pitchFamily="18" charset="0"/>
              </a:rPr>
              <a:t> hökümetiň sebitleriň ösüşine täsir edýän çäreleriniň esasy böleginiň umumy makroykdysady, düýpli özgertmeleri geçirmegiň çäklerinde amala aşyryljakdygy </a:t>
            </a:r>
            <a:r>
              <a:rPr lang="hr-HR" sz="2000" dirty="0" smtClean="0">
                <a:solidFill>
                  <a:srgbClr val="000000"/>
                </a:solidFill>
                <a:latin typeface="Times New Roman" panose="02020603050405020304" pitchFamily="18" charset="0"/>
                <a:ea typeface="Times New Roman" panose="02020603050405020304" pitchFamily="18" charset="0"/>
              </a:rPr>
              <a:t>kesgitle</a:t>
            </a:r>
            <a:r>
              <a:rPr lang="ru-RU" sz="2000" dirty="0" smtClean="0">
                <a:solidFill>
                  <a:srgbClr val="000000"/>
                </a:solidFill>
                <a:latin typeface="Times New Roman" panose="02020603050405020304" pitchFamily="18" charset="0"/>
                <a:ea typeface="Times New Roman" panose="02020603050405020304" pitchFamily="18" charset="0"/>
              </a:rPr>
              <a:t>-</a:t>
            </a:r>
            <a:r>
              <a:rPr lang="hr-HR" sz="2000" dirty="0" smtClean="0">
                <a:solidFill>
                  <a:srgbClr val="000000"/>
                </a:solidFill>
                <a:latin typeface="Times New Roman" panose="02020603050405020304" pitchFamily="18" charset="0"/>
                <a:ea typeface="Times New Roman" panose="02020603050405020304" pitchFamily="18" charset="0"/>
              </a:rPr>
              <a:t>nilidi</a:t>
            </a:r>
            <a:r>
              <a:rPr lang="hr-HR" sz="2000" dirty="0">
                <a:solidFill>
                  <a:srgbClr val="000000"/>
                </a:solidFill>
                <a:latin typeface="Times New Roman" panose="02020603050405020304" pitchFamily="18" charset="0"/>
                <a:ea typeface="Times New Roman" panose="02020603050405020304" pitchFamily="18" charset="0"/>
              </a:rPr>
              <a:t>. Bu çäreler işlenilip taýýarlanylanda we amala aşyrlanda olaryň Türkmenistanyň </a:t>
            </a:r>
            <a:r>
              <a:rPr lang="hr-HR" sz="2000" dirty="0" smtClean="0">
                <a:solidFill>
                  <a:srgbClr val="000000"/>
                </a:solidFill>
                <a:latin typeface="Times New Roman" panose="02020603050405020304" pitchFamily="18" charset="0"/>
                <a:ea typeface="Times New Roman" panose="02020603050405020304" pitchFamily="18" charset="0"/>
              </a:rPr>
              <a:t>territoriýala</a:t>
            </a:r>
            <a:r>
              <a:rPr lang="ru-RU" sz="2000" dirty="0" smtClean="0">
                <a:solidFill>
                  <a:srgbClr val="000000"/>
                </a:solidFill>
                <a:latin typeface="Times New Roman" panose="02020603050405020304" pitchFamily="18" charset="0"/>
                <a:ea typeface="Times New Roman" panose="02020603050405020304" pitchFamily="18" charset="0"/>
              </a:rPr>
              <a:t>-</a:t>
            </a:r>
            <a:r>
              <a:rPr lang="hr-HR" sz="2000" dirty="0" smtClean="0">
                <a:solidFill>
                  <a:srgbClr val="000000"/>
                </a:solidFill>
                <a:latin typeface="Times New Roman" panose="02020603050405020304" pitchFamily="18" charset="0"/>
                <a:ea typeface="Times New Roman" panose="02020603050405020304" pitchFamily="18" charset="0"/>
              </a:rPr>
              <a:t>ryny </a:t>
            </a:r>
            <a:r>
              <a:rPr lang="hr-HR" sz="2000" dirty="0">
                <a:solidFill>
                  <a:srgbClr val="000000"/>
                </a:solidFill>
                <a:latin typeface="Times New Roman" panose="02020603050405020304" pitchFamily="18" charset="0"/>
                <a:ea typeface="Times New Roman" panose="02020603050405020304" pitchFamily="18" charset="0"/>
              </a:rPr>
              <a:t>durmuş-ykdysady taýdan toplumlaýyn ösdürmegiň bähbitlerine laýyk gelmeklerine üns </a:t>
            </a:r>
            <a:r>
              <a:rPr lang="hr-HR" sz="2000" dirty="0" smtClean="0">
                <a:solidFill>
                  <a:srgbClr val="000000"/>
                </a:solidFill>
                <a:latin typeface="Times New Roman" panose="02020603050405020304" pitchFamily="18" charset="0"/>
                <a:ea typeface="Times New Roman" panose="02020603050405020304" pitchFamily="18" charset="0"/>
              </a:rPr>
              <a:t>beril</a:t>
            </a:r>
            <a:r>
              <a:rPr lang="ru-RU" sz="2000" dirty="0">
                <a:solidFill>
                  <a:srgbClr val="000000"/>
                </a:solidFill>
                <a:latin typeface="Times New Roman" panose="02020603050405020304" pitchFamily="18" charset="0"/>
                <a:ea typeface="Times New Roman" panose="02020603050405020304" pitchFamily="18" charset="0"/>
              </a:rPr>
              <a:t>-</a:t>
            </a:r>
            <a:r>
              <a:rPr lang="hr-HR" sz="2000" dirty="0" smtClean="0">
                <a:solidFill>
                  <a:srgbClr val="000000"/>
                </a:solidFill>
                <a:latin typeface="Times New Roman" panose="02020603050405020304" pitchFamily="18" charset="0"/>
                <a:ea typeface="Times New Roman" panose="02020603050405020304" pitchFamily="18" charset="0"/>
              </a:rPr>
              <a:t>melidir</a:t>
            </a:r>
            <a:r>
              <a:rPr lang="hr-HR" sz="2000" dirty="0">
                <a:solidFill>
                  <a:srgbClr val="000000"/>
                </a:solidFill>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a:solidFill>
                  <a:srgbClr val="000000"/>
                </a:solidFill>
                <a:latin typeface="Times New Roman" panose="02020603050405020304" pitchFamily="18" charset="0"/>
                <a:ea typeface="Times New Roman" panose="02020603050405020304" pitchFamily="18" charset="0"/>
              </a:rPr>
              <a:t>    </a:t>
            </a:r>
            <a:r>
              <a:rPr lang="hr-HR" sz="2000" b="1" dirty="0">
                <a:solidFill>
                  <a:srgbClr val="000000"/>
                </a:solidFill>
                <a:latin typeface="Times New Roman" panose="02020603050405020304" pitchFamily="18" charset="0"/>
                <a:ea typeface="Times New Roman" panose="02020603050405020304" pitchFamily="18" charset="0"/>
              </a:rPr>
              <a:t>Maksatnama</a:t>
            </a:r>
            <a:r>
              <a:rPr lang="hr-HR" sz="2000" dirty="0">
                <a:solidFill>
                  <a:srgbClr val="000000"/>
                </a:solidFill>
                <a:latin typeface="Times New Roman" panose="02020603050405020304" pitchFamily="18" charset="0"/>
                <a:ea typeface="Times New Roman" panose="02020603050405020304" pitchFamily="18" charset="0"/>
              </a:rPr>
              <a:t> laýyklykda her ýyl döwlet býujetinden welaýatlarda bilim, saglygy saklaýyş, fiziki medeniýet we sport obýektleriniň, medeniýet öýleriniň, suw geçiriji, kanalizasion we gaz geçiriji </a:t>
            </a:r>
            <a:r>
              <a:rPr lang="hr-HR" sz="2000" dirty="0" smtClean="0">
                <a:solidFill>
                  <a:srgbClr val="000000"/>
                </a:solidFill>
                <a:latin typeface="Times New Roman" panose="02020603050405020304" pitchFamily="18" charset="0"/>
                <a:ea typeface="Times New Roman" panose="02020603050405020304" pitchFamily="18" charset="0"/>
              </a:rPr>
              <a:t>desgalaryň</a:t>
            </a:r>
            <a:r>
              <a:rPr lang="hr-HR" sz="2000" dirty="0">
                <a:solidFill>
                  <a:srgbClr val="000000"/>
                </a:solidFill>
                <a:latin typeface="Times New Roman" panose="02020603050405020304" pitchFamily="18" charset="0"/>
                <a:ea typeface="Times New Roman" panose="02020603050405020304" pitchFamily="18" charset="0"/>
              </a:rPr>
              <a:t>, awtomobil ýollarynyň, tok geçiriji </a:t>
            </a:r>
            <a:r>
              <a:rPr lang="hr-HR" sz="2000" dirty="0" smtClean="0">
                <a:solidFill>
                  <a:srgbClr val="000000"/>
                </a:solidFill>
                <a:latin typeface="Times New Roman" panose="02020603050405020304" pitchFamily="18" charset="0"/>
                <a:ea typeface="Times New Roman" panose="02020603050405020304" pitchFamily="18" charset="0"/>
              </a:rPr>
              <a:t>liniýalaryň </a:t>
            </a:r>
            <a:r>
              <a:rPr lang="hr-HR" sz="2000" dirty="0">
                <a:solidFill>
                  <a:srgbClr val="000000"/>
                </a:solidFill>
                <a:latin typeface="Times New Roman" panose="02020603050405020304" pitchFamily="18" charset="0"/>
                <a:ea typeface="Times New Roman" panose="02020603050405020304" pitchFamily="18" charset="0"/>
              </a:rPr>
              <a:t>gurluşygyna, aragatnaşygy ösdürmäge hem-de ýaşaýyş jaýlaryny gurmaga iri maýa goýumlary gönükdirilýär. Bu maksatlar üçin daşary ýurt maýa goýumlary, şonuň ýaly-da, ilatyň serişdeleri ulanylýar.</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a:solidFill>
                  <a:srgbClr val="000000"/>
                </a:solidFill>
                <a:latin typeface="Times New Roman" panose="02020603050405020304" pitchFamily="18" charset="0"/>
                <a:ea typeface="Times New Roman" panose="02020603050405020304" pitchFamily="18" charset="0"/>
              </a:rPr>
              <a:t>    </a:t>
            </a:r>
            <a:r>
              <a:rPr lang="hr-HR" sz="2000" dirty="0">
                <a:solidFill>
                  <a:srgbClr val="000000"/>
                </a:solidFill>
                <a:latin typeface="Times New Roman" panose="02020603050405020304" pitchFamily="18" charset="0"/>
                <a:ea typeface="Times New Roman" panose="02020603050405020304" pitchFamily="18" charset="0"/>
              </a:rPr>
              <a:t>Garaşsyzlyk ýyllary içinde Aşgabat tanalmaz ýaly derejede özgerdi we dünýä ülňülerine laýyk </a:t>
            </a:r>
            <a:r>
              <a:rPr lang="hr-HR" sz="2000" dirty="0" smtClean="0">
                <a:solidFill>
                  <a:srgbClr val="000000"/>
                </a:solidFill>
                <a:latin typeface="Times New Roman" panose="02020603050405020304" pitchFamily="18" charset="0"/>
                <a:ea typeface="Times New Roman" panose="02020603050405020304" pitchFamily="18" charset="0"/>
              </a:rPr>
              <a:t>gelýän </a:t>
            </a:r>
            <a:r>
              <a:rPr lang="hr-HR" sz="2000" dirty="0">
                <a:solidFill>
                  <a:srgbClr val="000000"/>
                </a:solidFill>
                <a:latin typeface="Times New Roman" panose="02020603050405020304" pitchFamily="18" charset="0"/>
                <a:ea typeface="Times New Roman" panose="02020603050405020304" pitchFamily="18" charset="0"/>
              </a:rPr>
              <a:t>tizleşdirilen ösüşde eýe boldy. Şu günki güniň Aşgabady – bu ak mermere bürenip oturan administratiw we ýaşaýyş jaýlarynyň, muzeýleriniň, teatrlarynyň, ýokary derejeli </a:t>
            </a:r>
            <a:r>
              <a:rPr lang="hr-HR" sz="2000" dirty="0" smtClean="0">
                <a:solidFill>
                  <a:srgbClr val="000000"/>
                </a:solidFill>
                <a:latin typeface="Times New Roman" panose="02020603050405020304" pitchFamily="18" charset="0"/>
                <a:ea typeface="Times New Roman" panose="02020603050405020304" pitchFamily="18" charset="0"/>
              </a:rPr>
              <a:t>myhmanhanala</a:t>
            </a:r>
            <a:r>
              <a:rPr lang="ru-RU" sz="2000" dirty="0" smtClean="0">
                <a:solidFill>
                  <a:srgbClr val="000000"/>
                </a:solidFill>
                <a:latin typeface="Times New Roman" panose="02020603050405020304" pitchFamily="18" charset="0"/>
                <a:ea typeface="Times New Roman" panose="02020603050405020304" pitchFamily="18" charset="0"/>
              </a:rPr>
              <a:t>-</a:t>
            </a:r>
            <a:r>
              <a:rPr lang="hr-HR" sz="2000" dirty="0" smtClean="0">
                <a:solidFill>
                  <a:srgbClr val="000000"/>
                </a:solidFill>
                <a:latin typeface="Times New Roman" panose="02020603050405020304" pitchFamily="18" charset="0"/>
                <a:ea typeface="Times New Roman" panose="02020603050405020304" pitchFamily="18" charset="0"/>
              </a:rPr>
              <a:t>rynyň</a:t>
            </a:r>
            <a:r>
              <a:rPr lang="hr-HR" sz="2000" dirty="0">
                <a:solidFill>
                  <a:srgbClr val="000000"/>
                </a:solidFill>
                <a:latin typeface="Times New Roman" panose="02020603050405020304" pitchFamily="18" charset="0"/>
                <a:ea typeface="Times New Roman" panose="02020603050405020304" pitchFamily="18" charset="0"/>
              </a:rPr>
              <a:t>, baglarynyň, seýilgähleriniň, iri monumentleriniň adatdan daşary gözelligi bilen </a:t>
            </a:r>
            <a:r>
              <a:rPr lang="hr-HR" sz="2000" dirty="0" smtClean="0">
                <a:solidFill>
                  <a:srgbClr val="000000"/>
                </a:solidFill>
                <a:latin typeface="Times New Roman" panose="02020603050405020304" pitchFamily="18" charset="0"/>
                <a:ea typeface="Times New Roman" panose="02020603050405020304" pitchFamily="18" charset="0"/>
              </a:rPr>
              <a:t>myhmanha</a:t>
            </a:r>
            <a:r>
              <a:rPr lang="ru-RU" sz="2000" dirty="0" smtClean="0">
                <a:solidFill>
                  <a:srgbClr val="000000"/>
                </a:solidFill>
                <a:latin typeface="Times New Roman" panose="02020603050405020304" pitchFamily="18" charset="0"/>
                <a:ea typeface="Times New Roman" panose="02020603050405020304" pitchFamily="18" charset="0"/>
              </a:rPr>
              <a:t>-</a:t>
            </a:r>
            <a:r>
              <a:rPr lang="hr-HR" sz="2000" dirty="0" smtClean="0">
                <a:solidFill>
                  <a:srgbClr val="000000"/>
                </a:solidFill>
                <a:latin typeface="Times New Roman" panose="02020603050405020304" pitchFamily="18" charset="0"/>
                <a:ea typeface="Times New Roman" panose="02020603050405020304" pitchFamily="18" charset="0"/>
              </a:rPr>
              <a:t>nalaryny </a:t>
            </a:r>
            <a:r>
              <a:rPr lang="hr-HR" sz="2000" dirty="0">
                <a:solidFill>
                  <a:srgbClr val="000000"/>
                </a:solidFill>
                <a:latin typeface="Times New Roman" panose="02020603050405020304" pitchFamily="18" charset="0"/>
                <a:ea typeface="Times New Roman" panose="02020603050405020304" pitchFamily="18" charset="0"/>
              </a:rPr>
              <a:t>özüne bendi edýän şäherdir.</a:t>
            </a:r>
            <a:endParaRPr lang="ru-RU" dirty="0"/>
          </a:p>
        </p:txBody>
      </p:sp>
    </p:spTree>
    <p:extLst>
      <p:ext uri="{BB962C8B-B14F-4D97-AF65-F5344CB8AC3E}">
        <p14:creationId xmlns:p14="http://schemas.microsoft.com/office/powerpoint/2010/main" val="36144580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00326" y="402168"/>
            <a:ext cx="10591059" cy="6256085"/>
          </a:xfrm>
        </p:spPr>
        <p:txBody>
          <a:bodyPr>
            <a:noAutofit/>
          </a:bodyPr>
          <a:lstStyle/>
          <a:p>
            <a:pPr>
              <a:lnSpc>
                <a:spcPct val="115000"/>
              </a:lnSpc>
              <a:spcAft>
                <a:spcPts val="0"/>
              </a:spcAft>
            </a:pPr>
            <a:r>
              <a:rPr lang="ru-RU" sz="1500" dirty="0">
                <a:latin typeface="Times New Roman" panose="02020603050405020304" pitchFamily="18" charset="0"/>
                <a:ea typeface="Times New Roman" panose="02020603050405020304" pitchFamily="18" charset="0"/>
              </a:rPr>
              <a:t> </a:t>
            </a:r>
            <a:r>
              <a:rPr lang="ru-RU" sz="1500" dirty="0" smtClean="0">
                <a:latin typeface="Times New Roman" panose="02020603050405020304" pitchFamily="18" charset="0"/>
                <a:ea typeface="Times New Roman" panose="02020603050405020304" pitchFamily="18" charset="0"/>
              </a:rPr>
              <a:t> </a:t>
            </a:r>
            <a:r>
              <a:rPr lang="hr-HR" sz="1600" dirty="0" smtClean="0">
                <a:latin typeface="Times New Roman" panose="02020603050405020304" pitchFamily="18" charset="0"/>
                <a:ea typeface="Times New Roman" panose="02020603050405020304" pitchFamily="18" charset="0"/>
              </a:rPr>
              <a:t>Ýurduň </a:t>
            </a:r>
            <a:r>
              <a:rPr lang="hr-HR" sz="1600" dirty="0">
                <a:latin typeface="Times New Roman" panose="02020603050405020304" pitchFamily="18" charset="0"/>
                <a:ea typeface="Times New Roman" panose="02020603050405020304" pitchFamily="18" charset="0"/>
              </a:rPr>
              <a:t>paýtagtyny dünýäniň açyk, işewür we syýasy merkezleriniň birine </a:t>
            </a:r>
            <a:r>
              <a:rPr lang="hr-HR" sz="1600" dirty="0" smtClean="0">
                <a:latin typeface="Times New Roman" panose="02020603050405020304" pitchFamily="18" charset="0"/>
                <a:ea typeface="Times New Roman" panose="02020603050405020304" pitchFamily="18" charset="0"/>
              </a:rPr>
              <a:t>öwürmek </a:t>
            </a:r>
            <a:r>
              <a:rPr lang="hr-HR" sz="1600" dirty="0">
                <a:latin typeface="Times New Roman" panose="02020603050405020304" pitchFamily="18" charset="0"/>
                <a:ea typeface="Times New Roman" panose="02020603050405020304" pitchFamily="18" charset="0"/>
              </a:rPr>
              <a:t>boýunça ägirt uly işler amala aşyryldy</a:t>
            </a:r>
            <a:r>
              <a:rPr lang="ru-RU" sz="1600" dirty="0">
                <a:latin typeface="Times New Roman" panose="02020603050405020304" pitchFamily="18" charset="0"/>
                <a:ea typeface="Times New Roman" panose="02020603050405020304" pitchFamily="18" charset="0"/>
              </a:rPr>
              <a:t>. </a:t>
            </a:r>
            <a:r>
              <a:rPr lang="hr-HR" sz="1600" dirty="0">
                <a:latin typeface="Times New Roman" panose="02020603050405020304" pitchFamily="18" charset="0"/>
                <a:ea typeface="Times New Roman" panose="02020603050405020304" pitchFamily="18" charset="0"/>
              </a:rPr>
              <a:t>Şonuň bilen birlikde-de, ileri tutulýan ug</a:t>
            </a:r>
            <a:r>
              <a:rPr lang="ru-RU" sz="1600" dirty="0">
                <a:latin typeface="Times New Roman" panose="02020603050405020304" pitchFamily="18" charset="0"/>
                <a:ea typeface="Times New Roman" panose="02020603050405020304" pitchFamily="18" charset="0"/>
              </a:rPr>
              <a:t>u</a:t>
            </a:r>
            <a:r>
              <a:rPr lang="hr-HR" sz="1600" dirty="0">
                <a:latin typeface="Times New Roman" panose="02020603050405020304" pitchFamily="18" charset="0"/>
                <a:ea typeface="Times New Roman" panose="02020603050405020304" pitchFamily="18" charset="0"/>
              </a:rPr>
              <a:t>rlar hökmünde aşakdaky ugurlar saýlanylyp alyndy.</a:t>
            </a:r>
            <a:r>
              <a:rPr lang="ru-RU" sz="1600" dirty="0">
                <a:latin typeface="Times New Roman" panose="02020603050405020304" pitchFamily="18" charset="0"/>
                <a:ea typeface="Times New Roman" panose="02020603050405020304" pitchFamily="18" charset="0"/>
              </a:rPr>
              <a:t/>
            </a:r>
            <a:br>
              <a:rPr lang="ru-RU" sz="1600" dirty="0">
                <a:latin typeface="Times New Roman" panose="02020603050405020304" pitchFamily="18" charset="0"/>
                <a:ea typeface="Times New Roman" panose="02020603050405020304" pitchFamily="18" charset="0"/>
              </a:rPr>
            </a:br>
            <a:r>
              <a:rPr lang="hr-HR" sz="1600" dirty="0">
                <a:latin typeface="Times New Roman" panose="02020603050405020304" pitchFamily="18" charset="0"/>
                <a:ea typeface="Times New Roman" panose="02020603050405020304" pitchFamily="18" charset="0"/>
              </a:rPr>
              <a:t>- häzirkizaman administratiw jaýlarynyň we döwlet edaralarydyr jemgyýetçilik guramalarynyň degişli infrastruktura </a:t>
            </a:r>
            <a:r>
              <a:rPr lang="hr-HR" sz="1600" dirty="0" smtClean="0">
                <a:latin typeface="Times New Roman" panose="02020603050405020304" pitchFamily="18" charset="0"/>
                <a:ea typeface="Times New Roman" panose="02020603050405020304" pitchFamily="18" charset="0"/>
              </a:rPr>
              <a:t>desgala</a:t>
            </a:r>
            <a:r>
              <a:rPr lang="ru-RU" sz="1600" dirty="0" smtClean="0">
                <a:latin typeface="Times New Roman" panose="02020603050405020304" pitchFamily="18" charset="0"/>
                <a:ea typeface="Times New Roman" panose="02020603050405020304" pitchFamily="18" charset="0"/>
              </a:rPr>
              <a:t>-</a:t>
            </a:r>
            <a:r>
              <a:rPr lang="hr-HR" sz="1600" dirty="0" smtClean="0">
                <a:latin typeface="Times New Roman" panose="02020603050405020304" pitchFamily="18" charset="0"/>
                <a:ea typeface="Times New Roman" panose="02020603050405020304" pitchFamily="18" charset="0"/>
              </a:rPr>
              <a:t>ryny </a:t>
            </a:r>
            <a:r>
              <a:rPr lang="hr-HR" sz="1600" dirty="0">
                <a:latin typeface="Times New Roman" panose="02020603050405020304" pitchFamily="18" charset="0"/>
                <a:ea typeface="Times New Roman" panose="02020603050405020304" pitchFamily="18" charset="0"/>
              </a:rPr>
              <a:t>gurmak. Häzirki döwre çenli häkimiýet şahalarynyň hemmesi tehnologiýa taýdan dünýä ülňülerine </a:t>
            </a:r>
            <a:r>
              <a:rPr lang="hr-HR" sz="1600" dirty="0" smtClean="0">
                <a:latin typeface="Times New Roman" panose="02020603050405020304" pitchFamily="18" charset="0"/>
                <a:ea typeface="Times New Roman" panose="02020603050405020304" pitchFamily="18" charset="0"/>
              </a:rPr>
              <a:t>laýyklykda enjamlaş</a:t>
            </a:r>
            <a:r>
              <a:rPr lang="ru-RU" sz="1600" dirty="0" smtClean="0">
                <a:latin typeface="Times New Roman" panose="02020603050405020304" pitchFamily="18" charset="0"/>
                <a:ea typeface="Times New Roman" panose="02020603050405020304" pitchFamily="18" charset="0"/>
              </a:rPr>
              <a:t>-</a:t>
            </a:r>
            <a:r>
              <a:rPr lang="hr-HR" sz="1600" dirty="0" smtClean="0">
                <a:latin typeface="Times New Roman" panose="02020603050405020304" pitchFamily="18" charset="0"/>
                <a:ea typeface="Times New Roman" panose="02020603050405020304" pitchFamily="18" charset="0"/>
              </a:rPr>
              <a:t>dyrylan </a:t>
            </a:r>
            <a:r>
              <a:rPr lang="hr-HR" sz="1600" dirty="0">
                <a:latin typeface="Times New Roman" panose="02020603050405020304" pitchFamily="18" charset="0"/>
                <a:ea typeface="Times New Roman" panose="02020603050405020304" pitchFamily="18" charset="0"/>
              </a:rPr>
              <a:t>häzirkizaman jaýlary bilen üpjün edildi;</a:t>
            </a:r>
            <a:r>
              <a:rPr lang="ru-RU" sz="1600" dirty="0">
                <a:latin typeface="Times New Roman" panose="02020603050405020304" pitchFamily="18" charset="0"/>
                <a:ea typeface="Times New Roman" panose="02020603050405020304" pitchFamily="18" charset="0"/>
              </a:rPr>
              <a:t/>
            </a:r>
            <a:br>
              <a:rPr lang="ru-RU" sz="1600" dirty="0">
                <a:latin typeface="Times New Roman" panose="02020603050405020304" pitchFamily="18" charset="0"/>
                <a:ea typeface="Times New Roman" panose="02020603050405020304" pitchFamily="18" charset="0"/>
              </a:rPr>
            </a:br>
            <a:r>
              <a:rPr lang="hr-HR" sz="1600" dirty="0">
                <a:latin typeface="Times New Roman" panose="02020603050405020304" pitchFamily="18" charset="0"/>
                <a:ea typeface="Times New Roman" panose="02020603050405020304" pitchFamily="18" charset="0"/>
              </a:rPr>
              <a:t>- bazar infrastrukturasynyň institutlaryny – maliýe, birža we beýleki institutlary ösdürmek. Söwda we daşary ykdysady </a:t>
            </a:r>
            <a:r>
              <a:rPr lang="hr-HR" sz="1600" dirty="0" smtClean="0">
                <a:latin typeface="Times New Roman" panose="02020603050405020304" pitchFamily="18" charset="0"/>
                <a:ea typeface="Times New Roman" panose="02020603050405020304" pitchFamily="18" charset="0"/>
              </a:rPr>
              <a:t>aragat</a:t>
            </a:r>
            <a:r>
              <a:rPr lang="ru-RU" sz="1600" dirty="0" smtClean="0">
                <a:latin typeface="Times New Roman" panose="02020603050405020304" pitchFamily="18" charset="0"/>
                <a:ea typeface="Times New Roman" panose="02020603050405020304" pitchFamily="18" charset="0"/>
              </a:rPr>
              <a:t>-</a:t>
            </a:r>
            <a:r>
              <a:rPr lang="hr-HR" sz="1600" dirty="0" smtClean="0">
                <a:latin typeface="Times New Roman" panose="02020603050405020304" pitchFamily="18" charset="0"/>
                <a:ea typeface="Times New Roman" panose="02020603050405020304" pitchFamily="18" charset="0"/>
              </a:rPr>
              <a:t>naşyklar </a:t>
            </a:r>
            <a:r>
              <a:rPr lang="hr-HR" sz="1600" dirty="0">
                <a:latin typeface="Times New Roman" panose="02020603050405020304" pitchFamily="18" charset="0"/>
                <a:ea typeface="Times New Roman" panose="02020603050405020304" pitchFamily="18" charset="0"/>
              </a:rPr>
              <a:t>ministrliginiň, haryt-çig mal biržasynyň we şuňa meňzeşleriň häzirkizaman jaýlary gurlup gutaryldy;</a:t>
            </a:r>
            <a:r>
              <a:rPr lang="ru-RU" sz="1600" dirty="0">
                <a:latin typeface="Times New Roman" panose="02020603050405020304" pitchFamily="18" charset="0"/>
                <a:ea typeface="Times New Roman" panose="02020603050405020304" pitchFamily="18" charset="0"/>
              </a:rPr>
              <a:t/>
            </a:r>
            <a:br>
              <a:rPr lang="ru-RU" sz="1600" dirty="0">
                <a:latin typeface="Times New Roman" panose="02020603050405020304" pitchFamily="18" charset="0"/>
                <a:ea typeface="Times New Roman" panose="02020603050405020304" pitchFamily="18" charset="0"/>
              </a:rPr>
            </a:br>
            <a:r>
              <a:rPr lang="hr-HR" sz="1600" dirty="0">
                <a:latin typeface="Times New Roman" panose="02020603050405020304" pitchFamily="18" charset="0"/>
                <a:ea typeface="Times New Roman" panose="02020603050405020304" pitchFamily="18" charset="0"/>
              </a:rPr>
              <a:t>- halkara guramalarynyň, daşary ýurtly maýadarlaryň we ýerli biznesiň sazlaşykly hem-de netijeli işlemegini üpjün etmek </a:t>
            </a:r>
            <a:r>
              <a:rPr lang="hr-HR" sz="1600" dirty="0" smtClean="0">
                <a:latin typeface="Times New Roman" panose="02020603050405020304" pitchFamily="18" charset="0"/>
                <a:ea typeface="Times New Roman" panose="02020603050405020304" pitchFamily="18" charset="0"/>
              </a:rPr>
              <a:t>mak</a:t>
            </a:r>
            <a:r>
              <a:rPr lang="ru-RU" sz="1600" dirty="0" smtClean="0">
                <a:latin typeface="Times New Roman" panose="02020603050405020304" pitchFamily="18" charset="0"/>
                <a:ea typeface="Times New Roman" panose="02020603050405020304" pitchFamily="18" charset="0"/>
              </a:rPr>
              <a:t>-</a:t>
            </a:r>
            <a:r>
              <a:rPr lang="hr-HR" sz="1600" dirty="0" smtClean="0">
                <a:latin typeface="Times New Roman" panose="02020603050405020304" pitchFamily="18" charset="0"/>
                <a:ea typeface="Times New Roman" panose="02020603050405020304" pitchFamily="18" charset="0"/>
              </a:rPr>
              <a:t>sady </a:t>
            </a:r>
            <a:r>
              <a:rPr lang="hr-HR" sz="1600" dirty="0">
                <a:latin typeface="Times New Roman" panose="02020603050405020304" pitchFamily="18" charset="0"/>
                <a:ea typeface="Times New Roman" panose="02020603050405020304" pitchFamily="18" charset="0"/>
              </a:rPr>
              <a:t>bilen, ýokary derejeli myhmanhanalaryň, edara jaýlarynyň, işewür merkezleriň, sergi </a:t>
            </a:r>
            <a:r>
              <a:rPr lang="hr-HR" sz="1600" dirty="0" smtClean="0">
                <a:latin typeface="Times New Roman" panose="02020603050405020304" pitchFamily="18" charset="0"/>
                <a:ea typeface="Times New Roman" panose="02020603050405020304" pitchFamily="18" charset="0"/>
              </a:rPr>
              <a:t>pawilýonlarynyň </a:t>
            </a:r>
            <a:r>
              <a:rPr lang="hr-HR" sz="1600" dirty="0">
                <a:latin typeface="Times New Roman" panose="02020603050405020304" pitchFamily="18" charset="0"/>
                <a:ea typeface="Times New Roman" panose="02020603050405020304" pitchFamily="18" charset="0"/>
              </a:rPr>
              <a:t>we ösen ulgamyny döretmek; </a:t>
            </a:r>
            <a:r>
              <a:rPr lang="ru-RU" sz="1600" dirty="0">
                <a:latin typeface="Times New Roman" panose="02020603050405020304" pitchFamily="18" charset="0"/>
                <a:ea typeface="Times New Roman" panose="02020603050405020304" pitchFamily="18" charset="0"/>
              </a:rPr>
              <a:t/>
            </a:r>
            <a:br>
              <a:rPr lang="ru-RU" sz="1600" dirty="0">
                <a:latin typeface="Times New Roman" panose="02020603050405020304" pitchFamily="18" charset="0"/>
                <a:ea typeface="Times New Roman" panose="02020603050405020304" pitchFamily="18" charset="0"/>
              </a:rPr>
            </a:br>
            <a:r>
              <a:rPr lang="hr-HR" sz="1600" dirty="0">
                <a:latin typeface="Times New Roman" panose="02020603050405020304" pitchFamily="18" charset="0"/>
                <a:ea typeface="Times New Roman" panose="02020603050405020304" pitchFamily="18" charset="0"/>
              </a:rPr>
              <a:t>- ialty iş bilen üpjün etmek, senagata, gurluşyga, hyzmat ediş pudagyna we ykdysadyýetiň beýleki pudaklaryna degişli iri, orta hem-de kiçi kärhanalary gurup, işe girizmek;</a:t>
            </a:r>
            <a:r>
              <a:rPr lang="ru-RU" sz="1600" dirty="0">
                <a:latin typeface="Times New Roman" panose="02020603050405020304" pitchFamily="18" charset="0"/>
                <a:ea typeface="Times New Roman" panose="02020603050405020304" pitchFamily="18" charset="0"/>
              </a:rPr>
              <a:t/>
            </a:r>
            <a:br>
              <a:rPr lang="ru-RU" sz="1600" dirty="0">
                <a:latin typeface="Times New Roman" panose="02020603050405020304" pitchFamily="18" charset="0"/>
                <a:ea typeface="Times New Roman" panose="02020603050405020304" pitchFamily="18" charset="0"/>
              </a:rPr>
            </a:br>
            <a:r>
              <a:rPr lang="hr-HR" sz="1600" dirty="0">
                <a:latin typeface="Times New Roman" panose="02020603050405020304" pitchFamily="18" charset="0"/>
                <a:ea typeface="Times New Roman" panose="02020603050405020304" pitchFamily="18" charset="0"/>
              </a:rPr>
              <a:t>- ýokary derejede ösen, dünýä ülňülerine gabat gelýän ulag infrastrukturasyny we aragatnaşyk gulluklaryny döretmek;</a:t>
            </a:r>
            <a:r>
              <a:rPr lang="ru-RU" sz="1600" dirty="0">
                <a:latin typeface="Times New Roman" panose="02020603050405020304" pitchFamily="18" charset="0"/>
                <a:ea typeface="Times New Roman" panose="02020603050405020304" pitchFamily="18" charset="0"/>
              </a:rPr>
              <a:t/>
            </a:r>
            <a:br>
              <a:rPr lang="ru-RU" sz="1600" dirty="0">
                <a:latin typeface="Times New Roman" panose="02020603050405020304" pitchFamily="18" charset="0"/>
                <a:ea typeface="Times New Roman" panose="02020603050405020304" pitchFamily="18" charset="0"/>
              </a:rPr>
            </a:br>
            <a:r>
              <a:rPr lang="hr-HR" sz="1600" dirty="0">
                <a:latin typeface="Times New Roman" panose="02020603050405020304" pitchFamily="18" charset="0"/>
                <a:ea typeface="Times New Roman" panose="02020603050405020304" pitchFamily="18" charset="0"/>
              </a:rPr>
              <a:t>- bazar gatnaşyklaryna geçilmegini, ilatyň harytlara we hyzmatlara bolan islegleriniň has doly we ýokary hilli edilip </a:t>
            </a:r>
            <a:r>
              <a:rPr lang="hr-HR" sz="1600" dirty="0" smtClean="0">
                <a:latin typeface="Times New Roman" panose="02020603050405020304" pitchFamily="18" charset="0"/>
                <a:ea typeface="Times New Roman" panose="02020603050405020304" pitchFamily="18" charset="0"/>
              </a:rPr>
              <a:t>kanagat</a:t>
            </a:r>
            <a:r>
              <a:rPr lang="ru-RU" sz="1600" dirty="0" smtClean="0">
                <a:latin typeface="Times New Roman" panose="02020603050405020304" pitchFamily="18" charset="0"/>
                <a:ea typeface="Times New Roman" panose="02020603050405020304" pitchFamily="18" charset="0"/>
              </a:rPr>
              <a:t>-</a:t>
            </a:r>
            <a:r>
              <a:rPr lang="hr-HR" sz="1600" dirty="0" smtClean="0">
                <a:latin typeface="Times New Roman" panose="02020603050405020304" pitchFamily="18" charset="0"/>
                <a:ea typeface="Times New Roman" panose="02020603050405020304" pitchFamily="18" charset="0"/>
              </a:rPr>
              <a:t>landyrylmalydyny </a:t>
            </a:r>
            <a:r>
              <a:rPr lang="hr-HR" sz="1600" dirty="0">
                <a:latin typeface="Times New Roman" panose="02020603050405020304" pitchFamily="18" charset="0"/>
                <a:ea typeface="Times New Roman" panose="02020603050405020304" pitchFamily="18" charset="0"/>
              </a:rPr>
              <a:t>hasaba almak bilen, bölekleýin we lomaý söwda bazarlaryny, söwda we hyzmat ediş merkezlerini, firma dükanlaryny, iň häzirki zaman söwda merkezlerini we supermarketleri, restoranlary, jemgyýetçilik iýmiti kärhanalaryny we şuňa meňzeşleri gurmak;</a:t>
            </a:r>
            <a:r>
              <a:rPr lang="ru-RU" sz="1600" dirty="0">
                <a:latin typeface="Times New Roman" panose="02020603050405020304" pitchFamily="18" charset="0"/>
                <a:ea typeface="Times New Roman" panose="02020603050405020304" pitchFamily="18" charset="0"/>
              </a:rPr>
              <a:t/>
            </a:r>
            <a:br>
              <a:rPr lang="ru-RU" sz="1600" dirty="0">
                <a:latin typeface="Times New Roman" panose="02020603050405020304" pitchFamily="18" charset="0"/>
                <a:ea typeface="Times New Roman" panose="02020603050405020304" pitchFamily="18" charset="0"/>
              </a:rPr>
            </a:br>
            <a:r>
              <a:rPr lang="hr-HR" sz="1600" dirty="0">
                <a:latin typeface="Times New Roman" panose="02020603050405020304" pitchFamily="18" charset="0"/>
                <a:ea typeface="Times New Roman" panose="02020603050405020304" pitchFamily="18" charset="0"/>
              </a:rPr>
              <a:t>- hususy eýeçilige we telekeçilik başlangyçlaryna esaslanýan telekeçiligiň we kiçi biznesiň ösdürilmegi, hyzmat ediş </a:t>
            </a:r>
            <a:r>
              <a:rPr lang="hr-HR" sz="1600" dirty="0" smtClean="0">
                <a:latin typeface="Times New Roman" panose="02020603050405020304" pitchFamily="18" charset="0"/>
                <a:ea typeface="Times New Roman" panose="02020603050405020304" pitchFamily="18" charset="0"/>
              </a:rPr>
              <a:t>sektory</a:t>
            </a:r>
            <a:r>
              <a:rPr lang="ru-RU" sz="1600" dirty="0" smtClean="0">
                <a:latin typeface="Times New Roman" panose="02020603050405020304" pitchFamily="18" charset="0"/>
                <a:ea typeface="Times New Roman" panose="02020603050405020304" pitchFamily="18" charset="0"/>
              </a:rPr>
              <a:t>-</a:t>
            </a:r>
            <a:r>
              <a:rPr lang="hr-HR" sz="1600" dirty="0" smtClean="0">
                <a:latin typeface="Times New Roman" panose="02020603050405020304" pitchFamily="18" charset="0"/>
                <a:ea typeface="Times New Roman" panose="02020603050405020304" pitchFamily="18" charset="0"/>
              </a:rPr>
              <a:t>nyň</a:t>
            </a:r>
            <a:r>
              <a:rPr lang="hr-HR" sz="1600" dirty="0">
                <a:latin typeface="Times New Roman" panose="02020603050405020304" pitchFamily="18" charset="0"/>
                <a:ea typeface="Times New Roman" panose="02020603050405020304" pitchFamily="18" charset="0"/>
              </a:rPr>
              <a:t>, kiçi önümçilikleriň mümkin bolan görnüşleriniň giňeldilmegi;</a:t>
            </a:r>
            <a:r>
              <a:rPr lang="ru-RU" sz="1600" dirty="0">
                <a:latin typeface="Times New Roman" panose="02020603050405020304" pitchFamily="18" charset="0"/>
                <a:ea typeface="Times New Roman" panose="02020603050405020304" pitchFamily="18" charset="0"/>
              </a:rPr>
              <a:t/>
            </a:r>
            <a:br>
              <a:rPr lang="ru-RU" sz="1600" dirty="0">
                <a:latin typeface="Times New Roman" panose="02020603050405020304" pitchFamily="18" charset="0"/>
                <a:ea typeface="Times New Roman" panose="02020603050405020304" pitchFamily="18" charset="0"/>
              </a:rPr>
            </a:br>
            <a:r>
              <a:rPr lang="hr-HR" sz="1600" dirty="0">
                <a:latin typeface="Times New Roman" panose="02020603050405020304" pitchFamily="18" charset="0"/>
                <a:ea typeface="Times New Roman" panose="02020603050405020304" pitchFamily="18" charset="0"/>
              </a:rPr>
              <a:t>- amatly ipoteka karzlarynyň esasynda gysga wagtyň içinde raýatlary ýaşaýyş jaýy, şol sanda ýokary amatlyklary bolan </a:t>
            </a:r>
            <a:r>
              <a:rPr lang="hr-HR" sz="1600" dirty="0" smtClean="0">
                <a:latin typeface="Times New Roman" panose="02020603050405020304" pitchFamily="18" charset="0"/>
                <a:ea typeface="Times New Roman" panose="02020603050405020304" pitchFamily="18" charset="0"/>
              </a:rPr>
              <a:t>ýaşa</a:t>
            </a:r>
            <a:r>
              <a:rPr lang="ru-RU" sz="1600" smtClean="0">
                <a:latin typeface="Times New Roman" panose="02020603050405020304" pitchFamily="18" charset="0"/>
                <a:ea typeface="Times New Roman" panose="02020603050405020304" pitchFamily="18" charset="0"/>
              </a:rPr>
              <a:t>-</a:t>
            </a:r>
            <a:r>
              <a:rPr lang="hr-HR" sz="1600" smtClean="0">
                <a:latin typeface="Times New Roman" panose="02020603050405020304" pitchFamily="18" charset="0"/>
                <a:ea typeface="Times New Roman" panose="02020603050405020304" pitchFamily="18" charset="0"/>
              </a:rPr>
              <a:t>ýyş </a:t>
            </a:r>
            <a:r>
              <a:rPr lang="hr-HR" sz="1600" dirty="0">
                <a:latin typeface="Times New Roman" panose="02020603050405020304" pitchFamily="18" charset="0"/>
                <a:ea typeface="Times New Roman" panose="02020603050405020304" pitchFamily="18" charset="0"/>
              </a:rPr>
              <a:t>jaýlary bilen üpjün etmek, paýtagtyň ýaşaýyş jaý-kommunal hojalygyny kämilleşdirmek;</a:t>
            </a:r>
            <a:r>
              <a:rPr lang="ru-RU" sz="1600" dirty="0">
                <a:latin typeface="Times New Roman" panose="02020603050405020304" pitchFamily="18" charset="0"/>
                <a:ea typeface="Times New Roman" panose="02020603050405020304" pitchFamily="18" charset="0"/>
              </a:rPr>
              <a:t/>
            </a:r>
            <a:br>
              <a:rPr lang="ru-RU" sz="1600" dirty="0">
                <a:latin typeface="Times New Roman" panose="02020603050405020304" pitchFamily="18" charset="0"/>
                <a:ea typeface="Times New Roman" panose="02020603050405020304" pitchFamily="18" charset="0"/>
              </a:rPr>
            </a:br>
            <a:r>
              <a:rPr lang="hr-HR" sz="1600" dirty="0">
                <a:latin typeface="Times New Roman" panose="02020603050405020304" pitchFamily="18" charset="0"/>
                <a:ea typeface="Times New Roman" panose="02020603050405020304" pitchFamily="18" charset="0"/>
              </a:rPr>
              <a:t>- şäheri doly suratda gök baglyga büremek, tebigy zolaklary we landşaftlary döretmek.</a:t>
            </a:r>
            <a:endParaRPr lang="ru-RU" sz="1600" dirty="0"/>
          </a:p>
        </p:txBody>
      </p:sp>
    </p:spTree>
    <p:extLst>
      <p:ext uri="{BB962C8B-B14F-4D97-AF65-F5344CB8AC3E}">
        <p14:creationId xmlns:p14="http://schemas.microsoft.com/office/powerpoint/2010/main" val="3948079499"/>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17</TotalTime>
  <Words>281</Words>
  <Application>Microsoft Office PowerPoint</Application>
  <PresentationFormat>Широкоэкранный</PresentationFormat>
  <Paragraphs>8</Paragraphs>
  <Slides>8</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8</vt:i4>
      </vt:variant>
    </vt:vector>
  </HeadingPairs>
  <TitlesOfParts>
    <vt:vector size="13" baseType="lpstr">
      <vt:lpstr>Arial</vt:lpstr>
      <vt:lpstr>Century Gothic</vt:lpstr>
      <vt:lpstr>Times New Roman</vt:lpstr>
      <vt:lpstr>Wingdings 3</vt:lpstr>
      <vt:lpstr>Легкий дым</vt:lpstr>
      <vt:lpstr>     Tema№13. Sebitler babatda ýöredilýän syýasat   13.1. Sebitler babatdaky döwlet syýasatynyň düýp özeni we maksatlary. 13.2. Türkmenistanyň sebitler babatdaky syýasatynyň esasy ugurlary.   </vt:lpstr>
      <vt:lpstr>    13.1. Sebitler babatdaky döwlet syýasatynyň düýp özeni we maksatlary.       Giň manydaky ykdysady deňagramlylygy we durnuklylygy üpjün etmek üçin sebitler babatdaky döwlet sy-ýasatynyň amala aşyrylmagynyň möhüm ähmiýeti bar. Islendik döwletiň çäkli ýerleriň jeminden ybaratdygy sebäpli, şunuň ýaly syýasatyň ýöredilmegi zerur bolup durýar. Bu çäkli ýerler köp sanly görkezijiler boýunça özara tapawutlara eýe bolup, şol görkezijiler aşakdakylary öz içine alýar: - tebigy baýlyklaryň bolmagy (çig mal we gazylyp alynýan peýdaly zatlar); - ilatyň gürlügi, zähmete ukyply adamlaryň bolmagy we olaryň hünär derejeleriniň hili; - önümçiligiň gurluşy; - durmuş hyzmaty pudagynyň ýagdaýy; - ýokary derejede ösen, senagaty we medeni merkezler bilen aradaşlygy.     Bu tapawut obýektiw häsiýetli hem, subýektiw häsiýetli hem bolup bilýär.     Tebigy baýlyklaryň çäkli ýerler boýunça deňagramly ýerleşmezligini, adamyň ýaşamagy üçin zerur bolan durmuş amatlyklarynyň aýtarynlyklaryny obýektiw häsiýetli tapawutlara degişli edip bolar. Taryh boýunça her bir ýurt belli bir millet tarapyndan daş-töweregi özleşdirmek ýoly bilen emele gelipdi. Ilatyň çäkli ýerler bo-ýunça ýerleşmegi az bolmadyk derejede tebigy baýlyklaryň (gazylyp alynýan peýdaly zatlaryň, hasylly toprak-lar, derýalar) hemme ýerde birmeňzeş ýerleşmezlikleri bilen şertlenipdi. Oturymly ýerleri özleşdirmek boýunça adamyň hut özüniň alyp barýan işleri, döwletiň ünsi we bu ýerlere berýän ýardamy ýaly subýektiw faktorla-ryň hem ähmiýeti az däl. </vt:lpstr>
      <vt:lpstr>  Ykdysady ösüşiň barşynda, wagtyň geçmegi bilen önümçilik bilen bagly bolma-dyk aýry-aýry faktorlaryň ähmiýetiniň üýtgemegi sebäpli, etraplaryň ösüş mümkinçilikleri hemişelik häsiýete eýe bolmaýar. Bu ýagdaý, bir tarapdan, ýurduň çägi boýunça önümçilik serişdele-riniň ýerleşişindäki tebigy deňagramsyzlyk bilen bagly bolsa, beýleki bir tarapdan, ykdy-sady ösüşiň barşynda aýry-aýry faktorlaryň ähmiýetiniň artyş depgini bilen baglydyr.     Aýry-aýry sebitleriň deňagramsyzlygyyny, döwlet ykdysady düzgünleşdirmäniň aýratyn ugruny – sebitler babatdaky syýasaty ulanýar.     Sebitler babatdaky syýasaty işlenilip taýýarlanylanda, esas goýujy düzgünleriň birnä-çesini göz öňünde tutmak gerek. Çäkli ýerleri goldamaklyk önümçilik pudagynyň ösüşini höweslendirmek ýoly bilen üpjün edilmelidir. Bu pudak iň köp goşmaça iş orunlaryny dö-retmäge ukyplydyr. Döwlet degişlilikde önümçilik kärhanalaryny döretmäge we ulaltmaga, zerur bolan halatynda bolsa, olaryň ugruny üýtgetmäge we olaryň işini kämilleşdirmäge ýardam berýär. Sebitler babatdaky syýasat işlenilip taýýarlanylanda göz öňünde tutulýan başga bir ölçeg birligi ykdysady ösüşiň sebitler boýunça gyradeňleşme derejesidir. </vt:lpstr>
      <vt:lpstr>  Sebitler babatdaky syýasat kanunçylyk-hukuk esaslaryna daýanma-lydyr we jemgyýetiň durmuşy talaplaryna, şonuň ýaly-da, ykdysady howpsuzlyga we durnuklylyga laýyk gelmelidir. Sebitler kesgitli bir ykdysady bütewiligi eýe bolmalydyr we öz-özlerini üpjün etmegiň hötdesinden gelmelidir.     Sebitlerde alnyp barylýan işleriň umumy şertlerini kesgitlemek, umumymilli we sebitler boýunça ösüşiň deňeçerligini sazlamak bu syýasatyň ýerine ýetirmeli wezipeleri bolup durýar. </vt:lpstr>
      <vt:lpstr>    13.2. Türkmenistanyň sebitler babatdaky syýasatynyň esasy ugurlary.       Sebitler babatdaky syýasat Türkmenistanyň täze durmuş-ykdysady ugrunyň möhüm bölegidir. Bu syýasata laýyklykda, ýakyn döwür üçin sebitleriň öndürijilikli güýçleriniň gyradeň ösmegi we olaryň ilatynyň ýaşaýyş de-rejesini ýokarlandyrmak meselesini çözmek wezipesi öňde goýuldy.     Sebitler babatdaky döwlet syýasaty territorial ösüşiň we öndürijilikli güýçleri ýerleşdirmegiň aşakdaky ýörel-gelerini göz öňünde tutýar: - ýurduň territoriýasynyň hemme ýerinde uglewodorod, mineral-çig mal we beýleki tebigy baýlyklary mümkin bolan iň ýokary derejede hojalyk dolanyşygyna çekmek; - territoriýalaryň geografiýa taýdan amatly ýerleşmeginden ykdysadyýeti goňşy ýurtlar we umuman dünýä bile-leşigi bilen utgaşykly ösdürmek üçin oýlanşykly peýdalanmak; - ýurduň tutuş territoriýasy boýunça pudaklaryň ulag we kommunikasiýa infrastrukturasyny deňeçer ösdürmek; - döwletiň hemmetaraplaýyn goldaw bermeginde, territoriýalaryň häzirki zamanda ileri tutulýan taraplaryny öz-leşdirmegiň netijeliligini hasaba almak bilen, sebitleriň durmuş-ykdysady ösüşini gyradeňlemek; - tebigy-klimat şertleri we pudaklaryň wezipeleýin maksatlary bilen baglylykda, oba hojalygyny ýöriteleşişini kämilleşdirmek; - ýurduň tutuş territoriýasy boýunça ilatyň ýaşaýyş derejesini we sosial-durmuş şertlerini ähli ýerde we tizden-tiz gyradeňleşdirmek; sosial-durmuş şertleri boýunça öňdebaryjy dünýä ülňülerine gabat gelýän nusga alarlyk şäher-leri we etrap merkezlerini gurmak. </vt:lpstr>
      <vt:lpstr>   Sebitler babatdaky syýasat döwletiň ykdysady syýasatynyň möhüm düzüm bölegi bolup durýar. Ol mer-kezi häkimiýet organlary tarapyndan hem, ýerli häkimiýet organlary tarapyndan hem geçirilýän we önüm-çilik güýçlerini ýerleşdirmek boýunça alnyp barylýan işleri düzgünleşdirmäge gönükdirilen dürli kanun-çylyk, adminstratiw hem-de ykdysady çäräleriň toplumyny öz içine alýar.     Ýurduň ykdysadyýetini düzgünleşdirmäge territoriýalary nazara alyp çemeleşmek ýörelgesini güýçlen-dirmek, şonuň ýaly-da önümçiligi ýerleşdirmegiň ylmy taýdan esaslandyrylan ýörelgelerine eýermegi, we önümçilik-ykdysady toplumlaryň döredilmegini üpjün etmek ykdysadyýeti täze ykdysady şertlerde dolan-dyrmak bilen baglylykda, sebitleriň meselelerini çözmegiň ähmiýeti birden ýokarlandy.     Türkmenistanyň sebitler babatdaky syýasatynyň esasy maksady ähli welaýatlaryň we Aşgabat şäheriniň durmuş-ykdysady taýdan ýokary depginler bilen ösmegini üpjün etmekden, olaryň ýurduň ykdysayýetini kämilleşdirmäge goşýan goşantlaryny artdyrmakdan, has netijeli infrastrukturany kemala getirmekden, ön-dürilýän önümleriň bäsleşmäge bolan ukybyny ýokarlandyrmakdan, ilatyň ýaşaýyş derejesini we hilini ýo-karlandyrmagyň we umuman sosial öňegidişligi gazanmagyň esasy hökmünde eksport etmek mümkinçilik-lerini giňeltmekden ybaratdyr.     Türkmenistanyň sebitler babatdaky syýasatynyň esasy maksady – ähli welaýatlaryň durmuş-ykdy-sady taýdan ösüşiniň güýçli depginlerini üpjün etmek we olaryň ýurduň ykdysadyýetini kämilleşdirmäge goşýan goşandyny artdyrmak işi durmuşa geçirilýär. Has öndürilýän önümleriň bäsleşmäge bolan ukybyny ýokarlandyrmaga, ilatyň ýaşaýyş derejesini we onuň hilini ýokarlandyrmagyň esasy hökmünde eksport et-mek mümkinçiliklerini giňeltmäge uly ähmiýet berilýär.</vt:lpstr>
      <vt:lpstr>   2011-2030-njy ýyllaryň aralygyndaky döwür üçin Türkmenistanyň durmuş-ykdysady taýdan ösü-şiniň Milli maksatnamasynda hökümetiň sebitleriň ösüşine täsir edýän çäreleriniň esasy böleginiň umumy makroykdysady, düýpli özgertmeleri geçirmegiň çäklerinde amala aşyryljakdygy kesgitle-nilidi. Bu çäreler işlenilip taýýarlanylanda we amala aşyrlanda olaryň Türkmenistanyň territoriýala-ryny durmuş-ykdysady taýdan toplumlaýyn ösdürmegiň bähbitlerine laýyk gelmeklerine üns beril-melidir.     Maksatnama laýyklykda her ýyl döwlet býujetinden welaýatlarda bilim, saglygy saklaýyş, fiziki medeniýet we sport obýektleriniň, medeniýet öýleriniň, suw geçiriji, kanalizasion we gaz geçiriji desgalaryň, awtomobil ýollarynyň, tok geçiriji liniýalaryň gurluşygyna, aragatnaşygy ösdürmäge hem-de ýaşaýyş jaýlaryny gurmaga iri maýa goýumlary gönükdirilýär. Bu maksatlar üçin daşary ýurt maýa goýumlary, şonuň ýaly-da, ilatyň serişdeleri ulanylýar.     Garaşsyzlyk ýyllary içinde Aşgabat tanalmaz ýaly derejede özgerdi we dünýä ülňülerine laýyk gelýän tizleşdirilen ösüşde eýe boldy. Şu günki güniň Aşgabady – bu ak mermere bürenip oturan administratiw we ýaşaýyş jaýlarynyň, muzeýleriniň, teatrlarynyň, ýokary derejeli myhmanhanala-rynyň, baglarynyň, seýilgähleriniň, iri monumentleriniň adatdan daşary gözelligi bilen myhmanha-nalaryny özüne bendi edýän şäherdir.</vt:lpstr>
      <vt:lpstr>  Ýurduň paýtagtyny dünýäniň açyk, işewür we syýasy merkezleriniň birine öwürmek boýunça ägirt uly işler amala aşyryldy. Şonuň bilen birlikde-de, ileri tutulýan ugurlar hökmünde aşakdaky ugurlar saýlanylyp alyndy. - häzirkizaman administratiw jaýlarynyň we döwlet edaralarydyr jemgyýetçilik guramalarynyň degişli infrastruktura desgala-ryny gurmak. Häzirki döwre çenli häkimiýet şahalarynyň hemmesi tehnologiýa taýdan dünýä ülňülerine laýyklykda enjamlaş-dyrylan häzirkizaman jaýlary bilen üpjün edildi; - bazar infrastrukturasynyň institutlaryny – maliýe, birža we beýleki institutlary ösdürmek. Söwda we daşary ykdysady aragat-naşyklar ministrliginiň, haryt-çig mal biržasynyň we şuňa meňzeşleriň häzirkizaman jaýlary gurlup gutaryldy; - halkara guramalarynyň, daşary ýurtly maýadarlaryň we ýerli biznesiň sazlaşykly hem-de netijeli işlemegini üpjün etmek mak-sady bilen, ýokary derejeli myhmanhanalaryň, edara jaýlarynyň, işewür merkezleriň, sergi pawilýonlarynyň we ösen ulgamyny döretmek;  - ialty iş bilen üpjün etmek, senagata, gurluşyga, hyzmat ediş pudagyna we ykdysadyýetiň beýleki pudaklaryna degişli iri, orta hem-de kiçi kärhanalary gurup, işe girizmek; - ýokary derejede ösen, dünýä ülňülerine gabat gelýän ulag infrastrukturasyny we aragatnaşyk gulluklaryny döretmek; - bazar gatnaşyklaryna geçilmegini, ilatyň harytlara we hyzmatlara bolan islegleriniň has doly we ýokary hilli edilip kanagat-landyrylmalydyny hasaba almak bilen, bölekleýin we lomaý söwda bazarlaryny, söwda we hyzmat ediş merkezlerini, firma dükanlaryny, iň häzirki zaman söwda merkezlerini we supermarketleri, restoranlary, jemgyýetçilik iýmiti kärhanalaryny we şuňa meňzeşleri gurmak; - hususy eýeçilige we telekeçilik başlangyçlaryna esaslanýan telekeçiligiň we kiçi biznesiň ösdürilmegi, hyzmat ediş sektory-nyň, kiçi önümçilikleriň mümkin bolan görnüşleriniň giňeldilmegi; - amatly ipoteka karzlarynyň esasynda gysga wagtyň içinde raýatlary ýaşaýyş jaýy, şol sanda ýokary amatlyklary bolan ýaşa-ýyş jaýlary bilen üpjün etmek, paýtagtyň ýaşaýyş jaý-kommunal hojalygyny kämilleşdirmek; - şäheri doly suratda gök baglyga büremek, tebigy zolaklary we landşaftlary döretmek.</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Tema№13. Sebitler babatda ýöredilýän syýasat   13.1. Sebitler babatdaky döwlet syýasatynyň düýp özeni we maksatlary. 13.2. Türkmenistanyň sebitler babatdaky syýasatynyň esasy ugurlary.   </dc:title>
  <dc:creator>Admin</dc:creator>
  <cp:lastModifiedBy>Admin</cp:lastModifiedBy>
  <cp:revision>3</cp:revision>
  <dcterms:created xsi:type="dcterms:W3CDTF">2020-08-27T06:55:38Z</dcterms:created>
  <dcterms:modified xsi:type="dcterms:W3CDTF">2020-08-30T07:24:55Z</dcterms:modified>
</cp:coreProperties>
</file>