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63" r:id="rId5"/>
    <p:sldId id="262" r:id="rId6"/>
    <p:sldId id="261" r:id="rId7"/>
    <p:sldId id="273" r:id="rId8"/>
    <p:sldId id="260" r:id="rId9"/>
    <p:sldId id="264" r:id="rId10"/>
    <p:sldId id="266" r:id="rId11"/>
    <p:sldId id="275" r:id="rId12"/>
    <p:sldId id="267" r:id="rId13"/>
    <p:sldId id="274" r:id="rId14"/>
    <p:sldId id="270" r:id="rId15"/>
    <p:sldId id="269" r:id="rId16"/>
    <p:sldId id="276" r:id="rId17"/>
    <p:sldId id="271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2" cy="5472608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>
                <a:solidFill>
                  <a:schemeClr val="tx1"/>
                </a:solidFill>
                <a:effectLst/>
              </a:rPr>
              <a:t>Türkmenistanda</a:t>
            </a:r>
            <a:r>
              <a:rPr lang="en-US" sz="3200" dirty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</a:rPr>
              <a:t>sowet</a:t>
            </a:r>
            <a:r>
              <a:rPr lang="tk-TM" sz="3200" dirty="0" smtClean="0">
                <a:solidFill>
                  <a:schemeClr val="tx1"/>
                </a:solidFill>
                <a:effectLst/>
              </a:rPr>
              <a:t>ler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</a:rPr>
              <a:t>jemgyýetiniň</a:t>
            </a:r>
            <a:r>
              <a:rPr lang="en-US" sz="3200" dirty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effectLst/>
              </a:rPr>
              <a:t>gurulmagy</a:t>
            </a:r>
            <a:r>
              <a:rPr lang="tk-TM" sz="3200" dirty="0" smtClean="0">
                <a:solidFill>
                  <a:schemeClr val="tx1"/>
                </a:solidFill>
                <a:effectLst/>
              </a:rPr>
              <a:t> (1917-1940-njy ýyllar)</a:t>
            </a:r>
            <a:br>
              <a:rPr lang="tk-TM" sz="3200" dirty="0" smtClean="0">
                <a:solidFill>
                  <a:schemeClr val="tx1"/>
                </a:solidFill>
                <a:effectLst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</a:rPr>
              <a:t>1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.</a:t>
            </a:r>
            <a:r>
              <a:rPr lang="en-US" sz="2400" dirty="0">
                <a:solidFill>
                  <a:schemeClr val="tx1"/>
                </a:solidFill>
                <a:effectLst/>
              </a:rPr>
              <a:t>	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Russiýada</a:t>
            </a:r>
            <a:r>
              <a:rPr lang="en-US" sz="2400" dirty="0">
                <a:solidFill>
                  <a:schemeClr val="tx1"/>
                </a:solidFill>
                <a:effectLst/>
              </a:rPr>
              <a:t> 1917–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nji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ýylyň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fewral</a:t>
            </a:r>
            <a:r>
              <a:rPr lang="en-US" sz="2400" dirty="0">
                <a:solidFill>
                  <a:schemeClr val="tx1"/>
                </a:solidFill>
                <a:effectLst/>
              </a:rPr>
              <a:t> we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oktýabr</a:t>
            </a:r>
            <a:r>
              <a:rPr lang="en-US" sz="2400" dirty="0">
                <a:solidFill>
                  <a:schemeClr val="tx1"/>
                </a:solidFill>
                <a:effectLst/>
              </a:rPr>
              <a:t> 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rewolýusiýalary</a:t>
            </a:r>
            <a:r>
              <a:rPr lang="en-US" sz="2400" dirty="0">
                <a:solidFill>
                  <a:schemeClr val="tx1"/>
                </a:solidFill>
                <a:effectLst/>
              </a:rPr>
              <a:t> we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onuň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Zakaspiýa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oblastyna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täsiri</a:t>
            </a:r>
            <a:r>
              <a:rPr lang="en-US" sz="2400" dirty="0">
                <a:solidFill>
                  <a:schemeClr val="tx1"/>
                </a:solidFill>
                <a:effectLst/>
              </a:rPr>
              <a:t>.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2.	 TSSR –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iň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döredilmegi</a:t>
            </a:r>
            <a:r>
              <a:rPr lang="en-US" sz="2400" dirty="0">
                <a:solidFill>
                  <a:schemeClr val="tx1"/>
                </a:solidFill>
                <a:effectLst/>
              </a:rPr>
              <a:t> we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onuň</a:t>
            </a:r>
            <a:r>
              <a:rPr lang="en-US" sz="2400" dirty="0">
                <a:solidFill>
                  <a:schemeClr val="tx1"/>
                </a:solidFill>
                <a:effectLst/>
              </a:rPr>
              <a:t> SSSR-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iň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ffectLst/>
              </a:rPr>
              <a:t>düzümine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ffectLst/>
              </a:rPr>
              <a:t>girmegi</a:t>
            </a:r>
            <a:r>
              <a:rPr lang="en-US" sz="2400" dirty="0">
                <a:solidFill>
                  <a:schemeClr val="tx1"/>
                </a:solidFill>
                <a:effectLst/>
              </a:rPr>
              <a:t>.</a:t>
            </a:r>
            <a:br>
              <a:rPr lang="en-US" sz="2400" dirty="0">
                <a:solidFill>
                  <a:schemeClr val="tx1"/>
                </a:solidFill>
                <a:effectLst/>
              </a:rPr>
            </a:br>
            <a:r>
              <a:rPr lang="en-US" sz="2400" dirty="0">
                <a:solidFill>
                  <a:schemeClr val="tx1"/>
                </a:solidFill>
                <a:effectLst/>
              </a:rPr>
              <a:t>3.	 TSSR-de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oba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hojalygyndaky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özgerişler</a:t>
            </a:r>
            <a:r>
              <a:rPr lang="en-US" sz="2400" dirty="0">
                <a:solidFill>
                  <a:schemeClr val="tx1"/>
                </a:solidFill>
                <a:effectLst/>
              </a:rPr>
              <a:t> we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kolhoz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sowhoz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gurluşyklary</a:t>
            </a:r>
            <a:r>
              <a:rPr lang="en-US" sz="2400" dirty="0">
                <a:solidFill>
                  <a:schemeClr val="tx1"/>
                </a:solidFill>
                <a:effectLst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Senagat</a:t>
            </a:r>
            <a:r>
              <a:rPr 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</a:rPr>
              <a:t>gurluşygy</a:t>
            </a:r>
            <a:r>
              <a:rPr lang="en-US" sz="2400" dirty="0">
                <a:solidFill>
                  <a:schemeClr val="tx1"/>
                </a:solidFill>
                <a:effectLst/>
              </a:rPr>
              <a:t>. 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. </a:t>
            </a:r>
            <a:r>
              <a:rPr lang="ru-RU" sz="2400" dirty="0">
                <a:solidFill>
                  <a:schemeClr val="tx1"/>
                </a:solidFill>
                <a:effectLst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</a:rPr>
            </a:br>
            <a:r>
              <a:rPr lang="ru-RU" sz="2400" dirty="0">
                <a:solidFill>
                  <a:schemeClr val="tx1"/>
                </a:solidFill>
                <a:effectLst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733256"/>
            <a:ext cx="6696744" cy="936104"/>
          </a:xfrm>
        </p:spPr>
        <p:txBody>
          <a:bodyPr>
            <a:normAutofit/>
          </a:bodyPr>
          <a:lstStyle/>
          <a:p>
            <a:r>
              <a:rPr lang="tk-TM" sz="3200" dirty="0">
                <a:latin typeface="Calibri" pitchFamily="34" charset="0"/>
              </a:rPr>
              <a:t>8</a:t>
            </a:r>
            <a:r>
              <a:rPr lang="en-US" sz="3200" dirty="0" smtClean="0">
                <a:latin typeface="Calibri" pitchFamily="34" charset="0"/>
              </a:rPr>
              <a:t>-</a:t>
            </a:r>
            <a:r>
              <a:rPr lang="en-US" sz="3200" dirty="0" err="1" smtClean="0">
                <a:latin typeface="Calibri" pitchFamily="34" charset="0"/>
              </a:rPr>
              <a:t>nji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</a:rPr>
              <a:t>U</a:t>
            </a:r>
            <a:r>
              <a:rPr lang="en-US" sz="3200" dirty="0" err="1" smtClean="0">
                <a:latin typeface="Calibri" pitchFamily="34" charset="0"/>
              </a:rPr>
              <a:t>mumy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sapak</a:t>
            </a:r>
            <a:endParaRPr lang="ru-RU" sz="3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90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09504" y="3501008"/>
            <a:ext cx="92696" cy="11430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raýatara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urşy</a:t>
            </a:r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ýyllarynda</a:t>
            </a:r>
            <a:r>
              <a:rPr lang="en-US" dirty="0">
                <a:latin typeface="Calibri" pitchFamily="34" charset="0"/>
              </a:rPr>
              <a:t>  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363272" cy="6192728"/>
          </a:xfrm>
        </p:spPr>
        <p:txBody>
          <a:bodyPr>
            <a:normAutofit/>
          </a:bodyPr>
          <a:lstStyle/>
          <a:p>
            <a:pPr algn="just"/>
            <a:r>
              <a:rPr lang="en-US" dirty="0" err="1">
                <a:latin typeface="Calibri" pitchFamily="34" charset="0"/>
              </a:rPr>
              <a:t>Sowetleriň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Bütintürkmen</a:t>
            </a:r>
            <a:r>
              <a:rPr lang="en-US" dirty="0">
                <a:latin typeface="Calibri" pitchFamily="34" charset="0"/>
              </a:rPr>
              <a:t> I </a:t>
            </a:r>
            <a:r>
              <a:rPr lang="en-US" dirty="0" err="1">
                <a:latin typeface="Calibri" pitchFamily="34" charset="0"/>
              </a:rPr>
              <a:t>gurultaýy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bilen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bir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wagtda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Türkmenis¬tan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Kommunistik</a:t>
            </a:r>
            <a:r>
              <a:rPr lang="en-US" dirty="0">
                <a:latin typeface="Calibri" pitchFamily="34" charset="0"/>
              </a:rPr>
              <a:t> (</a:t>
            </a:r>
            <a:r>
              <a:rPr lang="en-US" dirty="0" err="1">
                <a:latin typeface="Calibri" pitchFamily="34" charset="0"/>
              </a:rPr>
              <a:t>bolşewikler</a:t>
            </a:r>
            <a:r>
              <a:rPr lang="en-US" dirty="0">
                <a:latin typeface="Calibri" pitchFamily="34" charset="0"/>
              </a:rPr>
              <a:t>) </a:t>
            </a:r>
            <a:r>
              <a:rPr lang="en-US" dirty="0" err="1">
                <a:latin typeface="Calibri" pitchFamily="34" charset="0"/>
              </a:rPr>
              <a:t>partiýasynyň</a:t>
            </a:r>
            <a:r>
              <a:rPr lang="en-US" dirty="0">
                <a:latin typeface="Calibri" pitchFamily="34" charset="0"/>
              </a:rPr>
              <a:t> I </a:t>
            </a:r>
            <a:r>
              <a:rPr lang="en-US" dirty="0" err="1" smtClean="0">
                <a:latin typeface="Calibri" pitchFamily="34" charset="0"/>
              </a:rPr>
              <a:t>gurultaýy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boldy</a:t>
            </a:r>
            <a:endParaRPr lang="tk-TM" dirty="0" smtClean="0">
              <a:latin typeface="Calibri" pitchFamily="34" charset="0"/>
            </a:endParaRPr>
          </a:p>
          <a:p>
            <a:pPr algn="just"/>
            <a:r>
              <a:rPr lang="en-US" dirty="0">
                <a:latin typeface="Calibri" pitchFamily="34" charset="0"/>
              </a:rPr>
              <a:t>1925-nji </a:t>
            </a:r>
            <a:r>
              <a:rPr lang="en-US" dirty="0" err="1">
                <a:latin typeface="Calibri" pitchFamily="34" charset="0"/>
              </a:rPr>
              <a:t>ýylda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Respublikanyň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jemgyýetçilik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guramalary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dirty="0" err="1">
                <a:latin typeface="Calibri" pitchFamily="34" charset="0"/>
              </a:rPr>
              <a:t>profsoýuzlary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kommunistik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ýaşlar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soýuzy</a:t>
            </a:r>
            <a:r>
              <a:rPr lang="en-US" dirty="0">
                <a:latin typeface="Calibri" pitchFamily="34" charset="0"/>
              </a:rPr>
              <a:t> we “</a:t>
            </a:r>
            <a:r>
              <a:rPr lang="en-US" dirty="0" err="1">
                <a:latin typeface="Calibri" pitchFamily="34" charset="0"/>
              </a:rPr>
              <a:t>Goşçular</a:t>
            </a:r>
            <a:r>
              <a:rPr lang="en-US" dirty="0">
                <a:latin typeface="Calibri" pitchFamily="34" charset="0"/>
              </a:rPr>
              <a:t>” </a:t>
            </a:r>
            <a:r>
              <a:rPr lang="en-US" dirty="0" err="1">
                <a:latin typeface="Calibri" pitchFamily="34" charset="0"/>
              </a:rPr>
              <a:t>soýuzy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resmileşdirilip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olaryň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merkezi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edaralary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döredilipdir</a:t>
            </a:r>
            <a:r>
              <a:rPr lang="en-US" dirty="0">
                <a:latin typeface="Calibri" pitchFamily="34" charset="0"/>
              </a:rPr>
              <a:t>. </a:t>
            </a:r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235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85368" y="2060848"/>
            <a:ext cx="288032" cy="1143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192688"/>
          </a:xfrm>
        </p:spPr>
        <p:txBody>
          <a:bodyPr>
            <a:normAutofit/>
          </a:bodyPr>
          <a:lstStyle/>
          <a:p>
            <a:pPr algn="just"/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SSR-</a:t>
            </a:r>
            <a:r>
              <a:rPr lang="en-US" dirty="0" err="1">
                <a:latin typeface="Calibri" pitchFamily="34" charset="0"/>
              </a:rPr>
              <a:t>niň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döremegi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türkmen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halkynyň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durmuşynda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uly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taryhy</a:t>
            </a:r>
            <a:r>
              <a:rPr lang="en-US" dirty="0">
                <a:latin typeface="Calibri" pitchFamily="34" charset="0"/>
              </a:rPr>
              <a:t> waka </a:t>
            </a:r>
            <a:r>
              <a:rPr lang="en-US" dirty="0" err="1">
                <a:latin typeface="Calibri" pitchFamily="34" charset="0"/>
              </a:rPr>
              <a:t>boldy</a:t>
            </a:r>
            <a:r>
              <a:rPr lang="en-US" dirty="0">
                <a:latin typeface="Calibri" pitchFamily="34" charset="0"/>
              </a:rPr>
              <a:t>. 7–8 </a:t>
            </a:r>
            <a:r>
              <a:rPr lang="en-US" dirty="0" err="1">
                <a:latin typeface="Calibri" pitchFamily="34" charset="0"/>
              </a:rPr>
              <a:t>asyryň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dowamynda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dagynyk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ýaşamaga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mejbur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türkmenleriň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köpüsi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öz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milli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bitewi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Respublikasyna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birleşdiler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Türkmenler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özüniň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gadymyýetden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ýaşap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gelen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mekanlary¬na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eýe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boldular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SSR-</a:t>
            </a:r>
            <a:r>
              <a:rPr lang="en-US" dirty="0" err="1">
                <a:latin typeface="Calibri" pitchFamily="34" charset="0"/>
              </a:rPr>
              <a:t>niň</a:t>
            </a:r>
            <a:r>
              <a:rPr lang="en-US" dirty="0">
                <a:latin typeface="Calibri" pitchFamily="34" charset="0"/>
              </a:rPr>
              <a:t> SSSR-e </a:t>
            </a:r>
            <a:r>
              <a:rPr lang="en-US" dirty="0" err="1">
                <a:latin typeface="Calibri" pitchFamily="34" charset="0"/>
              </a:rPr>
              <a:t>girmegi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oňa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beýleki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soýuz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respublikalary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bilen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gös-göni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aragatnaşygy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ýola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goýmaga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ýar¬dam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etdi</a:t>
            </a:r>
            <a:r>
              <a:rPr lang="en-US" dirty="0">
                <a:latin typeface="Calibri" pitchFamily="34" charset="0"/>
              </a:rPr>
              <a:t>. </a:t>
            </a:r>
          </a:p>
          <a:p>
            <a:pPr algn="just"/>
            <a:r>
              <a:rPr lang="en-US" dirty="0" err="1">
                <a:latin typeface="Calibri" pitchFamily="34" charset="0"/>
              </a:rPr>
              <a:t>Elbetde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SSR-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sözüň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doly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manysynda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özbaşdak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Respublika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däldi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Merkez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tarapyndan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hukuklary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çäklendirilen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soýuz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respublikalarynyň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biridi</a:t>
            </a:r>
            <a:r>
              <a:rPr lang="en-US" dirty="0">
                <a:latin typeface="Calibri" pitchFamily="34" charset="0"/>
              </a:rPr>
              <a:t>. TSSR-</a:t>
            </a:r>
            <a:r>
              <a:rPr lang="en-US" dirty="0" err="1">
                <a:latin typeface="Calibri" pitchFamily="34" charset="0"/>
              </a:rPr>
              <a:t>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döredilmegi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türkmenleriň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aglaba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köplügi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tarapyndan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çuňňur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kanagatlanmak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bilen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garşylanypdyr</a:t>
            </a:r>
            <a:r>
              <a:rPr lang="en-US" dirty="0">
                <a:latin typeface="Calibri" pitchFamily="34" charset="0"/>
              </a:rPr>
              <a:t>.</a:t>
            </a:r>
          </a:p>
          <a:p>
            <a:pPr algn="just"/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829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15212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itchFamily="34" charset="0"/>
              </a:rPr>
              <a:t> 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3. TSSR-de </a:t>
            </a:r>
            <a:r>
              <a:rPr lang="en-US" dirty="0" err="1">
                <a:latin typeface="Calibri" pitchFamily="34" charset="0"/>
              </a:rPr>
              <a:t>oba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hojalygyndaky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özgerişler</a:t>
            </a:r>
            <a:r>
              <a:rPr lang="en-US" dirty="0">
                <a:latin typeface="Calibri" pitchFamily="34" charset="0"/>
              </a:rPr>
              <a:t> we </a:t>
            </a:r>
            <a:r>
              <a:rPr lang="en-US" dirty="0" err="1">
                <a:latin typeface="Calibri" pitchFamily="34" charset="0"/>
              </a:rPr>
              <a:t>kolhoz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sowhoz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gurluşyklary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Senagat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gurluşygy</a:t>
            </a:r>
            <a:r>
              <a:rPr lang="en-US" dirty="0">
                <a:latin typeface="Calibri" pitchFamily="34" charset="0"/>
              </a:rPr>
              <a:t>. 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44824"/>
            <a:ext cx="8928992" cy="4896544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latin typeface="Calibri" pitchFamily="34" charset="0"/>
              </a:rPr>
              <a:t>Türkmenistan</a:t>
            </a:r>
            <a:r>
              <a:rPr lang="en-US" sz="2400" dirty="0">
                <a:latin typeface="Calibri" pitchFamily="34" charset="0"/>
              </a:rPr>
              <a:t> SSR-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döredilen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mahaly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dirty="0" err="1">
                <a:latin typeface="Calibri" pitchFamily="34" charset="0"/>
              </a:rPr>
              <a:t>onuň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ilatynyň</a:t>
            </a:r>
            <a:r>
              <a:rPr lang="en-US" sz="2400" dirty="0">
                <a:latin typeface="Calibri" pitchFamily="34" charset="0"/>
              </a:rPr>
              <a:t> 86 </a:t>
            </a:r>
            <a:r>
              <a:rPr lang="en-US" sz="2400" dirty="0" err="1">
                <a:latin typeface="Calibri" pitchFamily="34" charset="0"/>
              </a:rPr>
              <a:t>göterimi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oba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ýerlerinde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ýaşapdyr</a:t>
            </a:r>
            <a:r>
              <a:rPr lang="en-US" sz="2400" dirty="0">
                <a:latin typeface="Calibri" pitchFamily="34" charset="0"/>
              </a:rPr>
              <a:t>. </a:t>
            </a:r>
            <a:r>
              <a:rPr lang="en-US" sz="2400" dirty="0" err="1">
                <a:latin typeface="Calibri" pitchFamily="34" charset="0"/>
              </a:rPr>
              <a:t>Respublikada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obalaryň</a:t>
            </a:r>
            <a:r>
              <a:rPr lang="en-US" sz="2400" dirty="0">
                <a:latin typeface="Calibri" pitchFamily="34" charset="0"/>
              </a:rPr>
              <a:t> 3407-si </a:t>
            </a:r>
            <a:r>
              <a:rPr lang="en-US" sz="2400" dirty="0" err="1">
                <a:latin typeface="Calibri" pitchFamily="34" charset="0"/>
              </a:rPr>
              <a:t>bolupdyr</a:t>
            </a:r>
            <a:r>
              <a:rPr lang="en-US" sz="2400" dirty="0">
                <a:latin typeface="Calibri" pitchFamily="34" charset="0"/>
              </a:rPr>
              <a:t>. </a:t>
            </a:r>
            <a:r>
              <a:rPr lang="en-US" sz="2400" dirty="0" err="1">
                <a:latin typeface="Calibri" pitchFamily="34" charset="0"/>
              </a:rPr>
              <a:t>Daýhanlary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kolhoz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gurluşygyna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çekmek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maksady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bilen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ilkibada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ýer-suw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özgertmesini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geçirmek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makul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bilnipdir</a:t>
            </a:r>
            <a:r>
              <a:rPr lang="en-US" sz="2400" dirty="0">
                <a:latin typeface="Calibri" pitchFamily="34" charset="0"/>
              </a:rPr>
              <a:t>. </a:t>
            </a:r>
            <a:r>
              <a:rPr lang="en-US" sz="2400" dirty="0" err="1">
                <a:latin typeface="Calibri" pitchFamily="34" charset="0"/>
              </a:rPr>
              <a:t>Ýer-suw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özgertmesi</a:t>
            </a:r>
            <a:r>
              <a:rPr lang="en-US" sz="2400" dirty="0">
                <a:latin typeface="Calibri" pitchFamily="34" charset="0"/>
              </a:rPr>
              <a:t> 1925 – 1927-nji </a:t>
            </a:r>
            <a:r>
              <a:rPr lang="en-US" sz="2400" dirty="0" err="1">
                <a:latin typeface="Calibri" pitchFamily="34" charset="0"/>
              </a:rPr>
              <a:t>ýyllarda</a:t>
            </a:r>
            <a:r>
              <a:rPr lang="en-US" sz="2400" dirty="0">
                <a:latin typeface="Calibri" pitchFamily="34" charset="0"/>
              </a:rPr>
              <a:t> Mary we </a:t>
            </a:r>
            <a:r>
              <a:rPr lang="en-US" sz="2400" dirty="0" err="1">
                <a:latin typeface="Calibri" pitchFamily="34" charset="0"/>
              </a:rPr>
              <a:t>Aşgabat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okruglarynda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geçirilipdir</a:t>
            </a:r>
            <a:r>
              <a:rPr lang="en-US" sz="2400" dirty="0">
                <a:latin typeface="Calibri" pitchFamily="34" charset="0"/>
              </a:rPr>
              <a:t>. </a:t>
            </a:r>
            <a:r>
              <a:rPr lang="en-US" sz="2400" dirty="0" err="1">
                <a:latin typeface="Calibri" pitchFamily="34" charset="0"/>
              </a:rPr>
              <a:t>Daşhowuz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dirty="0" err="1">
                <a:latin typeface="Calibri" pitchFamily="34" charset="0"/>
              </a:rPr>
              <a:t>Çärjew</a:t>
            </a:r>
            <a:r>
              <a:rPr lang="en-US" sz="2400" dirty="0">
                <a:latin typeface="Calibri" pitchFamily="34" charset="0"/>
              </a:rPr>
              <a:t> we </a:t>
            </a:r>
            <a:r>
              <a:rPr lang="en-US" sz="2400" dirty="0" err="1">
                <a:latin typeface="Calibri" pitchFamily="34" charset="0"/>
              </a:rPr>
              <a:t>Kerki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okruglarynda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bolsa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diňe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ýer-gurluşyk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işleri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bilen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çäklenmek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göz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öňünde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tutulypdyr</a:t>
            </a:r>
            <a:r>
              <a:rPr lang="en-US" sz="2400" dirty="0">
                <a:latin typeface="Calibri" pitchFamily="34" charset="0"/>
              </a:rPr>
              <a:t>. </a:t>
            </a:r>
            <a:r>
              <a:rPr lang="en-US" sz="2400" dirty="0" err="1">
                <a:latin typeface="Calibri" pitchFamily="34" charset="0"/>
              </a:rPr>
              <a:t>Ýer-suw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reformasyna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ýolbaşçylyk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etmek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üçin</a:t>
            </a:r>
            <a:r>
              <a:rPr lang="en-US" sz="2400" dirty="0">
                <a:latin typeface="Calibri" pitchFamily="34" charset="0"/>
              </a:rPr>
              <a:t> TSSR-</a:t>
            </a:r>
            <a:r>
              <a:rPr lang="en-US" sz="2400" dirty="0" err="1">
                <a:latin typeface="Calibri" pitchFamily="34" charset="0"/>
              </a:rPr>
              <a:t>iň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hökümetiniň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ýanynda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merkezi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topar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döredilýär</a:t>
            </a:r>
            <a:r>
              <a:rPr lang="en-US" sz="2400" dirty="0">
                <a:latin typeface="Calibri" pitchFamily="34" charset="0"/>
              </a:rPr>
              <a:t>. </a:t>
            </a:r>
            <a:r>
              <a:rPr lang="en-US" sz="2400" dirty="0" err="1">
                <a:latin typeface="Calibri" pitchFamily="34" charset="0"/>
              </a:rPr>
              <a:t>Ýer-suw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özgertme¬sini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geçirmeklige</a:t>
            </a:r>
            <a:r>
              <a:rPr lang="en-US" sz="2400" dirty="0">
                <a:latin typeface="Calibri" pitchFamily="34" charset="0"/>
              </a:rPr>
              <a:t> Mary </a:t>
            </a:r>
            <a:r>
              <a:rPr lang="en-US" sz="2400" dirty="0" err="1">
                <a:latin typeface="Calibri" pitchFamily="34" charset="0"/>
              </a:rPr>
              <a:t>okrugynda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Gaýgysyz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Atabaýew</a:t>
            </a:r>
            <a:r>
              <a:rPr lang="en-US" sz="2400" dirty="0">
                <a:latin typeface="Calibri" pitchFamily="34" charset="0"/>
              </a:rPr>
              <a:t>, </a:t>
            </a:r>
            <a:r>
              <a:rPr lang="en-US" sz="2400" dirty="0" err="1">
                <a:latin typeface="Calibri" pitchFamily="34" charset="0"/>
              </a:rPr>
              <a:t>Aşgabat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okrugynda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bolsa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Halmyrat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Sähetmyradow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ýolbaşçylyk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edýärler</a:t>
            </a:r>
            <a:r>
              <a:rPr lang="en-US" sz="2400" dirty="0">
                <a:latin typeface="Calibri" pitchFamily="34" charset="0"/>
              </a:rPr>
              <a:t>.</a:t>
            </a:r>
            <a:endParaRPr lang="ru-RU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03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260632" y="1907703"/>
            <a:ext cx="164704" cy="45719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raýatara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urşy</a:t>
            </a:r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ýyllarynda</a:t>
            </a:r>
            <a:r>
              <a:rPr lang="en-US" dirty="0">
                <a:latin typeface="Calibri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16632"/>
            <a:ext cx="8651304" cy="6624736"/>
          </a:xfrm>
        </p:spPr>
        <p:txBody>
          <a:bodyPr>
            <a:normAutofit/>
          </a:bodyPr>
          <a:lstStyle/>
          <a:p>
            <a:pPr algn="just"/>
            <a:endParaRPr lang="en-US" dirty="0">
              <a:latin typeface="Calibri" pitchFamily="34" charset="0"/>
            </a:endParaRPr>
          </a:p>
          <a:p>
            <a:r>
              <a:rPr lang="en-US" dirty="0" err="1"/>
              <a:t>Ýer-suwdan</a:t>
            </a:r>
            <a:r>
              <a:rPr lang="en-US" dirty="0"/>
              <a:t> </a:t>
            </a:r>
            <a:r>
              <a:rPr lang="en-US" dirty="0" err="1"/>
              <a:t>peýdalanmagyň</a:t>
            </a:r>
            <a:r>
              <a:rPr lang="en-US" dirty="0"/>
              <a:t> </a:t>
            </a:r>
            <a:r>
              <a:rPr lang="en-US" dirty="0" err="1"/>
              <a:t>tertipnamasy</a:t>
            </a:r>
            <a:r>
              <a:rPr lang="en-US" dirty="0"/>
              <a:t> </a:t>
            </a:r>
            <a:r>
              <a:rPr lang="en-US" dirty="0" err="1"/>
              <a:t>işlenip</a:t>
            </a:r>
            <a:r>
              <a:rPr lang="en-US" dirty="0"/>
              <a:t> </a:t>
            </a:r>
            <a:r>
              <a:rPr lang="en-US" dirty="0" err="1"/>
              <a:t>düzülýär</a:t>
            </a:r>
            <a:r>
              <a:rPr lang="en-US" dirty="0"/>
              <a:t>. </a:t>
            </a:r>
            <a:r>
              <a:rPr lang="en-US" dirty="0" err="1"/>
              <a:t>Ýerini</a:t>
            </a:r>
            <a:r>
              <a:rPr lang="en-US" dirty="0"/>
              <a:t> </a:t>
            </a:r>
            <a:r>
              <a:rPr lang="en-US" dirty="0" err="1"/>
              <a:t>özi</a:t>
            </a:r>
            <a:r>
              <a:rPr lang="en-US" dirty="0"/>
              <a:t> </a:t>
            </a:r>
            <a:r>
              <a:rPr lang="en-US" dirty="0" err="1"/>
              <a:t>işlemän</a:t>
            </a:r>
            <a:r>
              <a:rPr lang="en-US" dirty="0"/>
              <a:t>, </a:t>
            </a:r>
            <a:r>
              <a:rPr lang="en-US" dirty="0" err="1"/>
              <a:t>kesekiniň</a:t>
            </a:r>
            <a:r>
              <a:rPr lang="en-US" dirty="0"/>
              <a:t> </a:t>
            </a:r>
            <a:r>
              <a:rPr lang="en-US" dirty="0" err="1"/>
              <a:t>güýjünden</a:t>
            </a:r>
            <a:r>
              <a:rPr lang="en-US" dirty="0"/>
              <a:t> </a:t>
            </a:r>
            <a:r>
              <a:rPr lang="en-US" dirty="0" err="1"/>
              <a:t>peýdalanýanlaryň</a:t>
            </a:r>
            <a:r>
              <a:rPr lang="en-US" dirty="0"/>
              <a:t> </a:t>
            </a:r>
            <a:r>
              <a:rPr lang="en-US" dirty="0" err="1"/>
              <a:t>ýer-suwuny</a:t>
            </a:r>
            <a:r>
              <a:rPr lang="en-US" dirty="0"/>
              <a:t> </a:t>
            </a:r>
            <a:r>
              <a:rPr lang="en-US" dirty="0" err="1"/>
              <a:t>elin¬den</a:t>
            </a:r>
            <a:r>
              <a:rPr lang="en-US" dirty="0"/>
              <a:t> </a:t>
            </a:r>
            <a:r>
              <a:rPr lang="en-US" dirty="0" err="1"/>
              <a:t>almak</a:t>
            </a:r>
            <a:r>
              <a:rPr lang="en-US" dirty="0"/>
              <a:t> </a:t>
            </a:r>
            <a:r>
              <a:rPr lang="en-US" dirty="0" err="1"/>
              <a:t>kanunlaşdyrylýar</a:t>
            </a:r>
            <a:r>
              <a:rPr lang="en-US" dirty="0"/>
              <a:t>. </a:t>
            </a:r>
            <a:r>
              <a:rPr lang="en-US" dirty="0" err="1"/>
              <a:t>Ýer-suwdan</a:t>
            </a:r>
            <a:r>
              <a:rPr lang="en-US" dirty="0"/>
              <a:t> </a:t>
            </a:r>
            <a:r>
              <a:rPr lang="en-US" dirty="0" err="1"/>
              <a:t>peýdalanmagyň</a:t>
            </a:r>
            <a:r>
              <a:rPr lang="en-US" dirty="0"/>
              <a:t> </a:t>
            </a:r>
            <a:r>
              <a:rPr lang="en-US" dirty="0" err="1"/>
              <a:t>sanaşyk</a:t>
            </a:r>
            <a:r>
              <a:rPr lang="en-US" dirty="0"/>
              <a:t>, </a:t>
            </a:r>
            <a:r>
              <a:rPr lang="en-US" dirty="0" err="1"/>
              <a:t>mülk</a:t>
            </a:r>
            <a:r>
              <a:rPr lang="en-US" dirty="0"/>
              <a:t>, </a:t>
            </a:r>
            <a:r>
              <a:rPr lang="en-US" dirty="0" err="1"/>
              <a:t>kärende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 </a:t>
            </a:r>
            <a:r>
              <a:rPr lang="en-US" dirty="0" err="1"/>
              <a:t>köne</a:t>
            </a:r>
            <a:r>
              <a:rPr lang="en-US" dirty="0"/>
              <a:t> </a:t>
            </a:r>
            <a:r>
              <a:rPr lang="en-US" dirty="0" err="1"/>
              <a:t>görnüşleri</a:t>
            </a:r>
            <a:r>
              <a:rPr lang="en-US" dirty="0"/>
              <a:t> </a:t>
            </a:r>
            <a:r>
              <a:rPr lang="en-US" dirty="0" err="1"/>
              <a:t>ýatyrylýar</a:t>
            </a:r>
            <a:r>
              <a:rPr lang="en-US" dirty="0"/>
              <a:t>. </a:t>
            </a:r>
            <a:r>
              <a:rPr lang="en-US" dirty="0" err="1"/>
              <a:t>Ýer-suw</a:t>
            </a:r>
            <a:r>
              <a:rPr lang="en-US" dirty="0"/>
              <a:t> </a:t>
            </a:r>
            <a:r>
              <a:rPr lang="en-US" dirty="0" err="1"/>
              <a:t>özgertme¬si</a:t>
            </a:r>
            <a:r>
              <a:rPr lang="en-US" dirty="0"/>
              <a:t> “</a:t>
            </a:r>
            <a:r>
              <a:rPr lang="en-US" dirty="0" err="1"/>
              <a:t>baýlary</a:t>
            </a:r>
            <a:r>
              <a:rPr lang="en-US" dirty="0"/>
              <a:t> </a:t>
            </a:r>
            <a:r>
              <a:rPr lang="en-US" dirty="0" err="1"/>
              <a:t>keseki</a:t>
            </a:r>
            <a:r>
              <a:rPr lang="en-US" dirty="0"/>
              <a:t> </a:t>
            </a:r>
            <a:r>
              <a:rPr lang="en-US" dirty="0" err="1"/>
              <a:t>ýerlerinden</a:t>
            </a:r>
            <a:r>
              <a:rPr lang="en-US" dirty="0"/>
              <a:t> </a:t>
            </a:r>
            <a:r>
              <a:rPr lang="en-US" dirty="0" err="1"/>
              <a:t>kowmak</a:t>
            </a:r>
            <a:r>
              <a:rPr lang="en-US" dirty="0"/>
              <a:t>” </a:t>
            </a:r>
            <a:r>
              <a:rPr lang="en-US" dirty="0" err="1"/>
              <a:t>şygary</a:t>
            </a:r>
            <a:r>
              <a:rPr lang="en-US" dirty="0"/>
              <a:t> </a:t>
            </a:r>
            <a:r>
              <a:rPr lang="en-US" dirty="0" err="1"/>
              <a:t>astynda</a:t>
            </a:r>
            <a:r>
              <a:rPr lang="en-US" dirty="0"/>
              <a:t> </a:t>
            </a:r>
            <a:r>
              <a:rPr lang="en-US" dirty="0" err="1"/>
              <a:t>geçirilipdir</a:t>
            </a:r>
            <a:r>
              <a:rPr lang="en-US" dirty="0"/>
              <a:t>. </a:t>
            </a:r>
            <a:r>
              <a:rPr lang="en-US" dirty="0" err="1"/>
              <a:t>Netijede</a:t>
            </a:r>
            <a:r>
              <a:rPr lang="en-US" dirty="0"/>
              <a:t>, 2300-e </a:t>
            </a:r>
            <a:r>
              <a:rPr lang="en-US" dirty="0" err="1"/>
              <a:t>golaý</a:t>
            </a:r>
            <a:r>
              <a:rPr lang="en-US" dirty="0"/>
              <a:t> </a:t>
            </a:r>
            <a:r>
              <a:rPr lang="en-US" dirty="0" err="1"/>
              <a:t>baý</a:t>
            </a:r>
            <a:r>
              <a:rPr lang="en-US" dirty="0"/>
              <a:t>, </a:t>
            </a:r>
            <a:r>
              <a:rPr lang="en-US" dirty="0" err="1"/>
              <a:t>söwdagär</a:t>
            </a:r>
            <a:r>
              <a:rPr lang="en-US" dirty="0"/>
              <a:t> we </a:t>
            </a:r>
            <a:r>
              <a:rPr lang="en-US" dirty="0" err="1"/>
              <a:t>süýthor</a:t>
            </a:r>
            <a:r>
              <a:rPr lang="en-US" dirty="0"/>
              <a:t> </a:t>
            </a:r>
            <a:r>
              <a:rPr lang="en-US" dirty="0" err="1"/>
              <a:t>hasaplanylan</a:t>
            </a:r>
            <a:r>
              <a:rPr lang="en-US" dirty="0"/>
              <a:t> </a:t>
            </a:r>
            <a:r>
              <a:rPr lang="en-US" dirty="0" err="1"/>
              <a:t>ho¬jalyklar</a:t>
            </a:r>
            <a:r>
              <a:rPr lang="en-US" dirty="0"/>
              <a:t> </a:t>
            </a:r>
            <a:r>
              <a:rPr lang="en-US" dirty="0" err="1"/>
              <a:t>ýer-suwdan</a:t>
            </a:r>
            <a:r>
              <a:rPr lang="en-US" dirty="0"/>
              <a:t> </a:t>
            </a:r>
            <a:r>
              <a:rPr lang="en-US" dirty="0" err="1"/>
              <a:t>mahrum</a:t>
            </a:r>
            <a:r>
              <a:rPr lang="en-US" dirty="0"/>
              <a:t> </a:t>
            </a:r>
            <a:r>
              <a:rPr lang="en-US" dirty="0" err="1"/>
              <a:t>edilipdir</a:t>
            </a:r>
            <a:r>
              <a:rPr lang="en-US" dirty="0"/>
              <a:t>. 15,2 </a:t>
            </a:r>
            <a:r>
              <a:rPr lang="en-US" dirty="0" err="1"/>
              <a:t>müň</a:t>
            </a:r>
            <a:r>
              <a:rPr lang="en-US" dirty="0"/>
              <a:t> </a:t>
            </a:r>
            <a:r>
              <a:rPr lang="en-US" dirty="0" err="1"/>
              <a:t>hojalygyň</a:t>
            </a:r>
            <a:r>
              <a:rPr lang="en-US" dirty="0"/>
              <a:t> </a:t>
            </a:r>
            <a:r>
              <a:rPr lang="en-US" dirty="0" err="1"/>
              <a:t>bellenen</a:t>
            </a:r>
            <a:r>
              <a:rPr lang="en-US" dirty="0"/>
              <a:t> </a:t>
            </a:r>
            <a:r>
              <a:rPr lang="en-US" dirty="0" err="1"/>
              <a:t>çäkden</a:t>
            </a:r>
            <a:r>
              <a:rPr lang="en-US" dirty="0"/>
              <a:t> </a:t>
            </a:r>
            <a:r>
              <a:rPr lang="en-US" dirty="0" err="1"/>
              <a:t>artyk</a:t>
            </a:r>
            <a:r>
              <a:rPr lang="en-US" dirty="0"/>
              <a:t> </a:t>
            </a:r>
            <a:r>
              <a:rPr lang="en-US" dirty="0" err="1"/>
              <a:t>ýerleri</a:t>
            </a:r>
            <a:r>
              <a:rPr lang="en-US" dirty="0"/>
              <a:t> </a:t>
            </a:r>
            <a:r>
              <a:rPr lang="en-US" dirty="0" err="1"/>
              <a:t>alnyp</a:t>
            </a:r>
            <a:r>
              <a:rPr lang="en-US" dirty="0"/>
              <a:t>, 10,4 </a:t>
            </a:r>
            <a:r>
              <a:rPr lang="en-US" dirty="0" err="1"/>
              <a:t>müň</a:t>
            </a:r>
            <a:r>
              <a:rPr lang="en-US" dirty="0"/>
              <a:t> </a:t>
            </a:r>
            <a:r>
              <a:rPr lang="en-US" dirty="0" err="1"/>
              <a:t>ýersiz</a:t>
            </a:r>
            <a:r>
              <a:rPr lang="en-US" dirty="0"/>
              <a:t> hem-de 23,1 </a:t>
            </a:r>
            <a:r>
              <a:rPr lang="en-US" dirty="0" err="1"/>
              <a:t>müň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ýerli</a:t>
            </a:r>
            <a:r>
              <a:rPr lang="en-US" dirty="0"/>
              <a:t> </a:t>
            </a:r>
            <a:r>
              <a:rPr lang="en-US" dirty="0" err="1"/>
              <a:t>hojalyklara</a:t>
            </a:r>
            <a:r>
              <a:rPr lang="en-US" dirty="0"/>
              <a:t> </a:t>
            </a:r>
            <a:r>
              <a:rPr lang="en-US" dirty="0" err="1"/>
              <a:t>mugt</a:t>
            </a:r>
            <a:r>
              <a:rPr lang="en-US" dirty="0"/>
              <a:t> </a:t>
            </a:r>
            <a:r>
              <a:rPr lang="en-US" dirty="0" err="1"/>
              <a:t>paýlanyp</a:t>
            </a:r>
            <a:r>
              <a:rPr lang="en-US" dirty="0"/>
              <a:t> </a:t>
            </a:r>
            <a:r>
              <a:rPr lang="en-US" dirty="0" err="1" smtClean="0"/>
              <a:t>berlipdir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7964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980712" y="2137718"/>
            <a:ext cx="82352" cy="139154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raýatara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urşy</a:t>
            </a:r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ýyllarynda</a:t>
            </a:r>
            <a:r>
              <a:rPr lang="en-US" dirty="0">
                <a:latin typeface="Calibri" pitchFamily="34" charset="0"/>
              </a:rPr>
              <a:t>  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80528" y="260648"/>
            <a:ext cx="9217024" cy="6552728"/>
          </a:xfrm>
        </p:spPr>
        <p:txBody>
          <a:bodyPr>
            <a:normAutofit/>
          </a:bodyPr>
          <a:lstStyle/>
          <a:p>
            <a:pPr algn="just"/>
            <a:r>
              <a:rPr lang="tk-TM" dirty="0">
                <a:latin typeface="Calibri" pitchFamily="34" charset="0"/>
              </a:rPr>
              <a:t> </a:t>
            </a:r>
            <a:r>
              <a:rPr lang="tk-TM" dirty="0" smtClean="0">
                <a:latin typeface="Calibri" pitchFamily="34" charset="0"/>
              </a:rPr>
              <a:t> </a:t>
            </a:r>
            <a:r>
              <a:rPr lang="tk-TM" dirty="0">
                <a:latin typeface="Calibri" pitchFamily="34" charset="0"/>
              </a:rPr>
              <a:t>Garyp daýhanlara jemi 60 müň gektardan köpräk suwarymly ýer, şeýle hem, oba hojalyk gurallaryny, iş malyny satyn alar ýaly 2 mln manada golaý pul kömegi berlipdir. Ýerleri elinden alynýan adamlaryň ýaragly garşylyk görkezýänleri-de bolupdyr. Netijede, Mary we Aşgabat okruglarynda iri ýer eýeçiligi ýok edilipdirÝer-suw özgertmesi bilen bir hatarda, suwaryş ýaplaryny, gatlalary bejermek, tertibe salmak işleri hem geçirilipdir. Tejen derýasynda Gar¬rybent, Murgapda Egrigüzer gatlalary abatlanypdyr. Suwaryş desgalarynyň gurluşygy, aýratyn hem, Kerki, Çär¬jew, Daşhowuz okruglarynda uly ähmiýete eýe bolupdyr. Sebäbi bu okruglarda täze ýerleri açyp, şonuň hasabyna daýhanlara ýer bermek be¬llenipdir. 1925 – 1927-nji ýyllarda Amyderýanyň orta akymlarynda Bo¬saga-Kerki hem-de Ärsary kanallary gurlupdyr</a:t>
            </a:r>
          </a:p>
          <a:p>
            <a:pPr algn="just"/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17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8584" y="3140968"/>
            <a:ext cx="740768" cy="6288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raýatara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urşy</a:t>
            </a:r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ýyllarynda</a:t>
            </a:r>
            <a:r>
              <a:rPr lang="en-US" dirty="0">
                <a:latin typeface="Calibri" pitchFamily="34" charset="0"/>
              </a:rPr>
              <a:t>  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480720"/>
          </a:xfrm>
        </p:spPr>
        <p:txBody>
          <a:bodyPr>
            <a:normAutofit lnSpcReduction="10000"/>
          </a:bodyPr>
          <a:lstStyle/>
          <a:p>
            <a:pPr algn="just"/>
            <a:r>
              <a:rPr lang="tk-TM" dirty="0">
                <a:latin typeface="Calibri" pitchFamily="34" charset="0"/>
              </a:rPr>
              <a:t>Respubli¬kada ilkinji kolhozlar 1926-njy ýylda döredilip, şol wagtlar kolhoz</a:t>
            </a:r>
          </a:p>
          <a:p>
            <a:pPr algn="just"/>
            <a:r>
              <a:rPr lang="tk-TM" dirty="0">
                <a:latin typeface="Calibri" pitchFamily="34" charset="0"/>
              </a:rPr>
              <a:t>lara, esasan, garyplar-batraklar giripdirler. Orta daýhanlaryň köpüsi entek kolhozlara girmäge howlukmandyr. Şonuň üçin kolhozlary gurmak işi emeli ýol bilen geçirilip başlanypdyr. TK(b)P MK-nyň karary bilen mundan beýläk kolhoz gurluşygynyň depginlerini çaltlandyrmak talap edilipdir. 1929-njy ýylyň ahyrynda, 1930-njy ýylyň başynda respublikanyň ekerançylyk raýonlarynda köpçülikleýin kolhozlary gurmak işi güýçlendirilip başlanypdyr. Indi daýhanlardan kolhoza hökman ýazylmak talap edilip, berk çäre gör¬lüp başlanypdyr. Kollektiwleşdirmegi 1932-nji ýylda doly tamamla¬mak göz öňünde tutulypdyr. Şeýle diýdimzorluk kolhozlara girmegiň meýletinlik şertini hem-de kanunçylygy gödek bozulypdyr</a:t>
            </a:r>
            <a:endParaRPr lang="tk-TM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12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en-US" dirty="0" err="1"/>
              <a:t>Medeni</a:t>
            </a:r>
            <a:r>
              <a:rPr lang="en-US" dirty="0"/>
              <a:t> </a:t>
            </a:r>
            <a:r>
              <a:rPr lang="en-US" dirty="0" err="1" smtClean="0"/>
              <a:t>rewolýusiýa</a:t>
            </a:r>
            <a:r>
              <a:rPr lang="tk-TM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036496" cy="5544616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>
                <a:latin typeface="Calibri" pitchFamily="34" charset="0"/>
              </a:rPr>
              <a:t>Türkmenistanda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medeni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rewolýusiýa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amala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aşyrylanda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</a:rPr>
              <a:t>uly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ýaşly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adamlaryň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sowatsyzlygyny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aradan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aýyrmak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meselesi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ilkinji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hatarda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goýlupdyr</a:t>
            </a:r>
            <a:r>
              <a:rPr lang="en-US" sz="2000" dirty="0">
                <a:latin typeface="Calibri" pitchFamily="34" charset="0"/>
              </a:rPr>
              <a:t>. 1925-nji </a:t>
            </a:r>
            <a:r>
              <a:rPr lang="en-US" sz="2000" dirty="0" err="1">
                <a:latin typeface="Calibri" pitchFamily="34" charset="0"/>
              </a:rPr>
              <a:t>ýyldan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başlap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Respublikanyň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ähli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ýerlerinde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diýen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ýaly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sowatsyzlygy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ýok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ediş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mek¬depleri</a:t>
            </a:r>
            <a:r>
              <a:rPr lang="en-US" sz="2000" dirty="0">
                <a:latin typeface="Calibri" pitchFamily="34" charset="0"/>
              </a:rPr>
              <a:t> (</a:t>
            </a:r>
            <a:r>
              <a:rPr lang="en-US" sz="2000" dirty="0" err="1">
                <a:latin typeface="Calibri" pitchFamily="34" charset="0"/>
              </a:rPr>
              <a:t>likbez</a:t>
            </a:r>
            <a:r>
              <a:rPr lang="en-US" sz="2000" dirty="0">
                <a:latin typeface="Calibri" pitchFamily="34" charset="0"/>
              </a:rPr>
              <a:t>) </a:t>
            </a:r>
            <a:r>
              <a:rPr lang="en-US" sz="2000" dirty="0" err="1">
                <a:latin typeface="Calibri" pitchFamily="34" charset="0"/>
              </a:rPr>
              <a:t>açylypdyr</a:t>
            </a:r>
            <a:r>
              <a:rPr lang="en-US" sz="2000" dirty="0">
                <a:latin typeface="Calibri" pitchFamily="34" charset="0"/>
              </a:rPr>
              <a:t>. </a:t>
            </a:r>
            <a:r>
              <a:rPr lang="en-US" sz="2000" dirty="0" err="1">
                <a:latin typeface="Calibri" pitchFamily="34" charset="0"/>
              </a:rPr>
              <a:t>Uly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kynçylyklara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garamazdan</a:t>
            </a:r>
            <a:r>
              <a:rPr lang="en-US" sz="2000" dirty="0">
                <a:latin typeface="Calibri" pitchFamily="34" charset="0"/>
              </a:rPr>
              <a:t>, 1930 </a:t>
            </a:r>
            <a:r>
              <a:rPr lang="en-US" sz="2000" dirty="0" err="1">
                <a:latin typeface="Calibri" pitchFamily="34" charset="0"/>
              </a:rPr>
              <a:t>njy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ýyllaryň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ahyrlaryna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uly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ýaşly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adamlaryň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sowatsyzlygy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</a:rPr>
              <a:t>esasan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</a:rPr>
              <a:t>ýok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edilipdir</a:t>
            </a:r>
            <a:r>
              <a:rPr lang="en-US" sz="2000" dirty="0">
                <a:latin typeface="Calibri" pitchFamily="34" charset="0"/>
              </a:rPr>
              <a:t>. </a:t>
            </a:r>
          </a:p>
          <a:p>
            <a:pPr algn="just"/>
            <a:r>
              <a:rPr lang="en-US" sz="2000" dirty="0" err="1">
                <a:latin typeface="Calibri" pitchFamily="34" charset="0"/>
              </a:rPr>
              <a:t>Halk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magaryfyna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uly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ähmiýet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berlipdir</a:t>
            </a:r>
            <a:r>
              <a:rPr lang="en-US" sz="2000" dirty="0">
                <a:latin typeface="Calibri" pitchFamily="34" charset="0"/>
              </a:rPr>
              <a:t>. </a:t>
            </a:r>
            <a:r>
              <a:rPr lang="en-US" sz="2000" dirty="0" err="1">
                <a:latin typeface="Calibri" pitchFamily="34" charset="0"/>
              </a:rPr>
              <a:t>Mekdepleri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açmak</a:t>
            </a:r>
            <a:r>
              <a:rPr lang="en-US" sz="2000" dirty="0">
                <a:latin typeface="Calibri" pitchFamily="34" charset="0"/>
              </a:rPr>
              <a:t>, mu-</a:t>
            </a:r>
            <a:r>
              <a:rPr lang="en-US" sz="2000" dirty="0" err="1">
                <a:latin typeface="Calibri" pitchFamily="34" charset="0"/>
              </a:rPr>
              <a:t>gallymlary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taýýarlamak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işi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alnyp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barlypdyr</a:t>
            </a:r>
            <a:r>
              <a:rPr lang="en-US" sz="2000" dirty="0">
                <a:latin typeface="Calibri" pitchFamily="34" charset="0"/>
              </a:rPr>
              <a:t>. 1927 – 1929-njy </a:t>
            </a:r>
            <a:r>
              <a:rPr lang="en-US" sz="2000" dirty="0" err="1">
                <a:latin typeface="Calibri" pitchFamily="34" charset="0"/>
              </a:rPr>
              <a:t>ýyllar¬da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arap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elipbiýi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latyn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elipbiýi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bi¬len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çalşyrylypdyr</a:t>
            </a:r>
            <a:r>
              <a:rPr lang="en-US" sz="2000" dirty="0">
                <a:latin typeface="Calibri" pitchFamily="34" charset="0"/>
              </a:rPr>
              <a:t>. 1930-njy </a:t>
            </a:r>
            <a:r>
              <a:rPr lang="en-US" sz="2000" dirty="0" err="1">
                <a:latin typeface="Calibri" pitchFamily="34" charset="0"/>
              </a:rPr>
              <a:t>ýylda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Türkmenistanda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ählumumy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hök¬many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başlangyç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okuw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girizilipdir</a:t>
            </a:r>
            <a:r>
              <a:rPr lang="en-US" sz="2000" dirty="0">
                <a:latin typeface="Calibri" pitchFamily="34" charset="0"/>
              </a:rPr>
              <a:t>. 1937 </a:t>
            </a:r>
            <a:r>
              <a:rPr lang="en-US" sz="2000" dirty="0" err="1">
                <a:latin typeface="Calibri" pitchFamily="34" charset="0"/>
              </a:rPr>
              <a:t>nji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ýyldan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başlap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hökmany</a:t>
            </a:r>
            <a:r>
              <a:rPr lang="en-US" sz="2000" dirty="0">
                <a:latin typeface="Calibri" pitchFamily="34" charset="0"/>
              </a:rPr>
              <a:t> 7 </a:t>
            </a:r>
            <a:r>
              <a:rPr lang="en-US" sz="2000" dirty="0" err="1">
                <a:latin typeface="Calibri" pitchFamily="34" charset="0"/>
              </a:rPr>
              <a:t>ýyllyk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bilime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geçilipdir</a:t>
            </a:r>
            <a:r>
              <a:rPr lang="en-US" sz="2000" dirty="0">
                <a:latin typeface="Calibri" pitchFamily="34" charset="0"/>
              </a:rPr>
              <a:t>. 1940-njy </a:t>
            </a:r>
            <a:r>
              <a:rPr lang="en-US" sz="2000" dirty="0" err="1">
                <a:latin typeface="Calibri" pitchFamily="34" charset="0"/>
              </a:rPr>
              <a:t>ýylda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latyn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elipbiýinden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ki-rillisa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geçilipdir</a:t>
            </a:r>
            <a:r>
              <a:rPr lang="en-US" sz="2000" dirty="0">
                <a:latin typeface="Calibri" pitchFamily="34" charset="0"/>
              </a:rPr>
              <a:t>. 1931-nji </a:t>
            </a:r>
            <a:r>
              <a:rPr lang="en-US" sz="2000" dirty="0" err="1">
                <a:latin typeface="Calibri" pitchFamily="34" charset="0"/>
              </a:rPr>
              <a:t>ýylda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Aşgabatda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mugallymçylyk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</a:rPr>
              <a:t>oba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hojalyk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institutlary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açylypdyr</a:t>
            </a:r>
            <a:r>
              <a:rPr lang="en-US" sz="2000" dirty="0">
                <a:latin typeface="Calibri" pitchFamily="34" charset="0"/>
              </a:rPr>
              <a:t>. 1920–30-njy </a:t>
            </a:r>
            <a:r>
              <a:rPr lang="en-US" sz="2000" dirty="0" err="1">
                <a:latin typeface="Calibri" pitchFamily="34" charset="0"/>
              </a:rPr>
              <a:t>ýyllarda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Türkmenistanyň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medeni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mirasyny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</a:rPr>
              <a:t>taryhyny</a:t>
            </a:r>
            <a:r>
              <a:rPr lang="en-US" sz="2000" dirty="0">
                <a:latin typeface="Calibri" pitchFamily="34" charset="0"/>
              </a:rPr>
              <a:t> we </a:t>
            </a:r>
            <a:r>
              <a:rPr lang="en-US" sz="2000" dirty="0" err="1">
                <a:latin typeface="Calibri" pitchFamily="34" charset="0"/>
              </a:rPr>
              <a:t>onuň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tebigy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baýlyklaryny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öwrenmekde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Moskwanyň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</a:rPr>
              <a:t>Leningradyň</a:t>
            </a:r>
            <a:r>
              <a:rPr lang="en-US" sz="2000" dirty="0">
                <a:latin typeface="Calibri" pitchFamily="34" charset="0"/>
              </a:rPr>
              <a:t> we </a:t>
            </a:r>
            <a:r>
              <a:rPr lang="en-US" sz="2000" dirty="0" err="1">
                <a:latin typeface="Calibri" pitchFamily="34" charset="0"/>
              </a:rPr>
              <a:t>Daşkendiň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alymlary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iberilip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</a:rPr>
              <a:t>kömek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berlipdir</a:t>
            </a:r>
            <a:r>
              <a:rPr lang="en-US" sz="2000" dirty="0">
                <a:latin typeface="Calibri" pitchFamily="34" charset="0"/>
              </a:rPr>
              <a:t>. 1930 </a:t>
            </a:r>
            <a:r>
              <a:rPr lang="en-US" sz="2000" dirty="0" err="1">
                <a:latin typeface="Calibri" pitchFamily="34" charset="0"/>
              </a:rPr>
              <a:t>njy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ýyllarda</a:t>
            </a:r>
            <a:r>
              <a:rPr lang="en-US" sz="2000" dirty="0">
                <a:latin typeface="Calibri" pitchFamily="34" charset="0"/>
              </a:rPr>
              <a:t> belli </a:t>
            </a:r>
            <a:r>
              <a:rPr lang="en-US" sz="2000" dirty="0" err="1">
                <a:latin typeface="Calibri" pitchFamily="34" charset="0"/>
              </a:rPr>
              <a:t>gündogarşynaslar</a:t>
            </a:r>
            <a:r>
              <a:rPr lang="en-US" sz="2000" dirty="0">
                <a:latin typeface="Calibri" pitchFamily="34" charset="0"/>
              </a:rPr>
              <a:t> S.A. </a:t>
            </a:r>
            <a:r>
              <a:rPr lang="en-US" sz="2000" dirty="0" err="1">
                <a:latin typeface="Calibri" pitchFamily="34" charset="0"/>
              </a:rPr>
              <a:t>Wolin</a:t>
            </a:r>
            <a:r>
              <a:rPr lang="en-US" sz="2000" dirty="0">
                <a:latin typeface="Calibri" pitchFamily="34" charset="0"/>
              </a:rPr>
              <a:t>, W.I. </a:t>
            </a:r>
            <a:r>
              <a:rPr lang="en-US" sz="2000" dirty="0" err="1">
                <a:latin typeface="Calibri" pitchFamily="34" charset="0"/>
              </a:rPr>
              <a:t>Belýaýew</a:t>
            </a:r>
            <a:r>
              <a:rPr lang="en-US" sz="2000" dirty="0">
                <a:latin typeface="Calibri" pitchFamily="34" charset="0"/>
              </a:rPr>
              <a:t>, A.A. </a:t>
            </a:r>
            <a:r>
              <a:rPr lang="en-US" sz="2000" dirty="0" err="1">
                <a:latin typeface="Calibri" pitchFamily="34" charset="0"/>
              </a:rPr>
              <a:t>Romaskewiç</a:t>
            </a:r>
            <a:r>
              <a:rPr lang="en-US" sz="2000" dirty="0">
                <a:latin typeface="Calibri" pitchFamily="34" charset="0"/>
              </a:rPr>
              <a:t> we </a:t>
            </a:r>
            <a:r>
              <a:rPr lang="en-US" sz="2000" dirty="0" err="1">
                <a:latin typeface="Calibri" pitchFamily="34" charset="0"/>
              </a:rPr>
              <a:t>başgalar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merkezi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ylmy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ojaklarda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saklanýan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arap</a:t>
            </a:r>
            <a:r>
              <a:rPr lang="en-US" sz="2000" dirty="0">
                <a:latin typeface="Calibri" pitchFamily="34" charset="0"/>
              </a:rPr>
              <a:t>-pars </a:t>
            </a:r>
            <a:r>
              <a:rPr lang="en-US" sz="2000" dirty="0" err="1">
                <a:latin typeface="Calibri" pitchFamily="34" charset="0"/>
              </a:rPr>
              <a:t>dillerinde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ýazylan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kitaplardan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Türkmenistanyň</a:t>
            </a:r>
            <a:r>
              <a:rPr lang="en-US" sz="2000" dirty="0">
                <a:latin typeface="Calibri" pitchFamily="34" charset="0"/>
              </a:rPr>
              <a:t> VII – XIX </a:t>
            </a:r>
            <a:r>
              <a:rPr lang="en-US" sz="2000" dirty="0" err="1">
                <a:latin typeface="Calibri" pitchFamily="34" charset="0"/>
              </a:rPr>
              <a:t>asyrlar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taryhyna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degişli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maglumatlary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rus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diline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terjime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edip</a:t>
            </a:r>
            <a:r>
              <a:rPr lang="en-US" sz="2000" dirty="0">
                <a:latin typeface="Calibri" pitchFamily="34" charset="0"/>
              </a:rPr>
              <a:t>, “</a:t>
            </a:r>
            <a:r>
              <a:rPr lang="ru-RU" sz="2000" dirty="0">
                <a:latin typeface="Calibri" pitchFamily="34" charset="0"/>
              </a:rPr>
              <a:t>Материалы по истории туркмен и </a:t>
            </a:r>
            <a:r>
              <a:rPr lang="en-US" sz="2000" dirty="0">
                <a:latin typeface="Calibri" pitchFamily="34" charset="0"/>
              </a:rPr>
              <a:t>T</a:t>
            </a:r>
            <a:r>
              <a:rPr lang="ru-RU" sz="2000" dirty="0" err="1">
                <a:latin typeface="Calibri" pitchFamily="34" charset="0"/>
              </a:rPr>
              <a:t>уркмении</a:t>
            </a:r>
            <a:r>
              <a:rPr lang="ru-RU" sz="2000" dirty="0">
                <a:latin typeface="Calibri" pitchFamily="34" charset="0"/>
              </a:rPr>
              <a:t>” </a:t>
            </a:r>
            <a:r>
              <a:rPr lang="en-US" sz="2000" dirty="0" err="1">
                <a:latin typeface="Calibri" pitchFamily="34" charset="0"/>
              </a:rPr>
              <a:t>ady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bilen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iki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tomluk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işi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çap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et¬diler</a:t>
            </a:r>
            <a:r>
              <a:rPr lang="en-US" sz="2000" dirty="0">
                <a:latin typeface="Calibri" pitchFamily="34" charset="0"/>
              </a:rPr>
              <a:t>. </a:t>
            </a:r>
          </a:p>
          <a:p>
            <a:pPr algn="just"/>
            <a:endParaRPr lang="ru-RU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62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9891505" y="1674519"/>
            <a:ext cx="45719" cy="45719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raýatara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urşy</a:t>
            </a:r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ýyllarynda</a:t>
            </a:r>
            <a:r>
              <a:rPr lang="en-US" dirty="0">
                <a:latin typeface="Calibri" pitchFamily="34" charset="0"/>
              </a:rPr>
              <a:t>  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435280" cy="6552728"/>
          </a:xfrm>
        </p:spPr>
        <p:txBody>
          <a:bodyPr>
            <a:noAutofit/>
          </a:bodyPr>
          <a:lstStyle/>
          <a:p>
            <a:pPr algn="just"/>
            <a:r>
              <a:rPr lang="en-US" dirty="0">
                <a:latin typeface="Calibri" pitchFamily="34" charset="0"/>
              </a:rPr>
              <a:t>1920-nji </a:t>
            </a:r>
            <a:r>
              <a:rPr lang="en-US" dirty="0" err="1">
                <a:latin typeface="Calibri" pitchFamily="34" charset="0"/>
              </a:rPr>
              <a:t>ýyldan</a:t>
            </a:r>
            <a:r>
              <a:rPr lang="en-US" dirty="0">
                <a:latin typeface="Calibri" pitchFamily="34" charset="0"/>
              </a:rPr>
              <a:t> “</a:t>
            </a:r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”, 1924-nji </a:t>
            </a:r>
            <a:r>
              <a:rPr lang="en-US" dirty="0" err="1">
                <a:latin typeface="Calibri" pitchFamily="34" charset="0"/>
              </a:rPr>
              <a:t>ýyldan</a:t>
            </a:r>
            <a:r>
              <a:rPr lang="en-US" dirty="0">
                <a:latin typeface="Calibri" pitchFamily="34" charset="0"/>
              </a:rPr>
              <a:t> “</a:t>
            </a:r>
            <a:r>
              <a:rPr lang="ru-RU" dirty="0">
                <a:latin typeface="Calibri" pitchFamily="34" charset="0"/>
              </a:rPr>
              <a:t>Туркменская искра” </a:t>
            </a:r>
            <a:r>
              <a:rPr lang="en-US" dirty="0" err="1">
                <a:latin typeface="Calibri" pitchFamily="34" charset="0"/>
              </a:rPr>
              <a:t>gazetleri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çap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edilip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halkyň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aň-biliminiň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ösmegine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uly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goşant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goşupdyrlar</a:t>
            </a:r>
            <a:r>
              <a:rPr lang="en-US" dirty="0" smtClean="0">
                <a:latin typeface="Calibri" pitchFamily="34" charset="0"/>
              </a:rPr>
              <a:t>.</a:t>
            </a:r>
            <a:endParaRPr lang="tk-TM" dirty="0" smtClean="0">
              <a:latin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1935-nji </a:t>
            </a:r>
            <a:r>
              <a:rPr lang="en-US" dirty="0" err="1">
                <a:latin typeface="Calibri" pitchFamily="34" charset="0"/>
              </a:rPr>
              <a:t>ýylda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Garagumuň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üsti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bilen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Aşgabat</a:t>
            </a:r>
            <a:r>
              <a:rPr lang="en-US" dirty="0">
                <a:latin typeface="Calibri" pitchFamily="34" charset="0"/>
              </a:rPr>
              <a:t> – </a:t>
            </a:r>
            <a:r>
              <a:rPr lang="en-US" dirty="0" err="1" smtClean="0">
                <a:latin typeface="Calibri" pitchFamily="34" charset="0"/>
              </a:rPr>
              <a:t>Moskwa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atly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ýörişi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geçirilipdir</a:t>
            </a:r>
            <a:r>
              <a:rPr lang="en-US" dirty="0">
                <a:latin typeface="Calibri" pitchFamily="34" charset="0"/>
              </a:rPr>
              <a:t>. </a:t>
            </a:r>
            <a:endParaRPr lang="tk-TM" dirty="0">
              <a:latin typeface="Calibri" pitchFamily="34" charset="0"/>
            </a:endParaRPr>
          </a:p>
          <a:p>
            <a:pPr algn="just"/>
            <a:r>
              <a:rPr lang="tk-TM" dirty="0">
                <a:solidFill>
                  <a:srgbClr val="FF0000"/>
                </a:solidFill>
                <a:latin typeface="Calibri" pitchFamily="34" charset="0"/>
              </a:rPr>
              <a:t>Senagat gurluşygy. XX asyryň 20-nji ýyllarynyň ortalarynda öňki SSSR-de ýurdy senagatlasdyrmak-industriýalaşdyrmak maksatnamasyna laýyklykda, ägirt uly ýerasty baýlyklary bolan Türkmenistanyň üstüne Merkeziň senagat kärhanalaryny zerur çig mallar bilen üpjün etmek wezipesi ýüklenipdir. Esasan, ýeňil we azyk senagat pudaklaryny ösdürmäge üns berlipdir. </a:t>
            </a:r>
            <a:endParaRPr lang="ru-RU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398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0592" y="1556792"/>
            <a:ext cx="298376" cy="43691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raýatara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urşy</a:t>
            </a:r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ýyllarynda</a:t>
            </a:r>
            <a:r>
              <a:rPr lang="en-US" dirty="0">
                <a:latin typeface="Calibri" pitchFamily="34" charset="0"/>
              </a:rPr>
              <a:t>  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40871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Calibri" pitchFamily="34" charset="0"/>
              </a:rPr>
              <a:t>1928-nji </a:t>
            </a:r>
            <a:r>
              <a:rPr lang="en-US" dirty="0" err="1">
                <a:latin typeface="Calibri" pitchFamily="34" charset="0"/>
              </a:rPr>
              <a:t>ýylda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Aşgabatda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ilkinji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iri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senagat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kärhanalary</a:t>
            </a:r>
            <a:r>
              <a:rPr lang="en-US" dirty="0">
                <a:latin typeface="Calibri" pitchFamily="34" charset="0"/>
              </a:rPr>
              <a:t> – </a:t>
            </a:r>
            <a:r>
              <a:rPr lang="en-US" dirty="0" err="1">
                <a:latin typeface="Calibri" pitchFamily="34" charset="0"/>
              </a:rPr>
              <a:t>ýüpek</a:t>
            </a:r>
            <a:r>
              <a:rPr lang="en-US" dirty="0">
                <a:latin typeface="Calibri" pitchFamily="34" charset="0"/>
              </a:rPr>
              <a:t> we </a:t>
            </a:r>
            <a:r>
              <a:rPr lang="en-US" dirty="0" err="1">
                <a:latin typeface="Calibri" pitchFamily="34" charset="0"/>
              </a:rPr>
              <a:t>dokma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fabrikleri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işe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girizilipdir</a:t>
            </a:r>
            <a:r>
              <a:rPr lang="en-US" dirty="0">
                <a:latin typeface="Calibri" pitchFamily="34" charset="0"/>
              </a:rPr>
              <a:t>. 1931-nji </a:t>
            </a:r>
            <a:r>
              <a:rPr lang="en-US" dirty="0" err="1">
                <a:latin typeface="Calibri" pitchFamily="34" charset="0"/>
              </a:rPr>
              <a:t>ýylda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Çärjewiň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ýüpek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fabrigi</a:t>
            </a:r>
            <a:r>
              <a:rPr lang="en-US" dirty="0">
                <a:latin typeface="Calibri" pitchFamily="34" charset="0"/>
              </a:rPr>
              <a:t>, 1935-nji </a:t>
            </a:r>
            <a:r>
              <a:rPr lang="en-US" dirty="0" err="1">
                <a:latin typeface="Calibri" pitchFamily="34" charset="0"/>
              </a:rPr>
              <a:t>ýylda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Aşgabadyň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tikin</a:t>
            </a:r>
            <a:r>
              <a:rPr lang="en-US" dirty="0">
                <a:latin typeface="Calibri" pitchFamily="34" charset="0"/>
              </a:rPr>
              <a:t> we </a:t>
            </a:r>
            <a:r>
              <a:rPr lang="en-US" dirty="0" err="1">
                <a:latin typeface="Calibri" pitchFamily="34" charset="0"/>
              </a:rPr>
              <a:t>pamyk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fabrikleri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ulanmaga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berlipdir</a:t>
            </a:r>
            <a:r>
              <a:rPr lang="en-US" dirty="0">
                <a:latin typeface="Calibri" pitchFamily="34" charset="0"/>
              </a:rPr>
              <a:t>. </a:t>
            </a:r>
          </a:p>
          <a:p>
            <a:pPr algn="just"/>
            <a:r>
              <a:rPr lang="en-US" dirty="0">
                <a:latin typeface="Calibri" pitchFamily="34" charset="0"/>
              </a:rPr>
              <a:t>1937-nji </a:t>
            </a:r>
            <a:r>
              <a:rPr lang="en-US" dirty="0" err="1">
                <a:latin typeface="Calibri" pitchFamily="34" charset="0"/>
              </a:rPr>
              <a:t>ýylda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Respublikada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uly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bolmadyk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senagat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kärhanalarynyň</a:t>
            </a:r>
            <a:r>
              <a:rPr lang="en-US" dirty="0">
                <a:latin typeface="Calibri" pitchFamily="34" charset="0"/>
              </a:rPr>
              <a:t> 294 </a:t>
            </a:r>
            <a:r>
              <a:rPr lang="en-US" dirty="0" err="1">
                <a:latin typeface="Calibri" pitchFamily="34" charset="0"/>
              </a:rPr>
              <a:t>sanysy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işläpdir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Şeýlelikde</a:t>
            </a:r>
            <a:r>
              <a:rPr lang="en-US" dirty="0">
                <a:latin typeface="Calibri" pitchFamily="34" charset="0"/>
              </a:rPr>
              <a:t>, 1920–30-njy </a:t>
            </a:r>
            <a:r>
              <a:rPr lang="en-US" dirty="0" err="1">
                <a:latin typeface="Calibri" pitchFamily="34" charset="0"/>
              </a:rPr>
              <a:t>ýyllarda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SSR-</a:t>
            </a:r>
            <a:r>
              <a:rPr lang="en-US" dirty="0" err="1">
                <a:latin typeface="Calibri" pitchFamily="34" charset="0"/>
              </a:rPr>
              <a:t>nde</a:t>
            </a:r>
            <a:r>
              <a:rPr lang="en-US" dirty="0">
                <a:latin typeface="Calibri" pitchFamily="34" charset="0"/>
              </a:rPr>
              <a:t> belli </a:t>
            </a:r>
            <a:r>
              <a:rPr lang="en-US" dirty="0" err="1">
                <a:latin typeface="Calibri" pitchFamily="34" charset="0"/>
              </a:rPr>
              <a:t>bir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derejede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senagat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gurluşygy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amala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aşyryldy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Dürli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senagat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kär¬hanalary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bina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edilip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türkmenlerden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inžener-tehniki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işgärler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kemala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gelip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başlapdyr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Täze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şäherler</a:t>
            </a:r>
            <a:r>
              <a:rPr lang="en-US" dirty="0">
                <a:latin typeface="Calibri" pitchFamily="34" charset="0"/>
              </a:rPr>
              <a:t> we </a:t>
            </a:r>
            <a:r>
              <a:rPr lang="en-US" dirty="0" err="1">
                <a:latin typeface="Calibri" pitchFamily="34" charset="0"/>
              </a:rPr>
              <a:t>şäherçeler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peýda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bolupdyr</a:t>
            </a:r>
            <a:r>
              <a:rPr lang="en-US" dirty="0">
                <a:latin typeface="Calibri" pitchFamily="34" charset="0"/>
              </a:rPr>
              <a:t>. Emma </a:t>
            </a:r>
            <a:r>
              <a:rPr lang="en-US" dirty="0" err="1">
                <a:latin typeface="Calibri" pitchFamily="34" charset="0"/>
              </a:rPr>
              <a:t>Respublikanyň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senagaty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birtaraplaýyn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ösdürilip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esasan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çig</a:t>
            </a:r>
            <a:r>
              <a:rPr lang="en-US" dirty="0">
                <a:latin typeface="Calibri" pitchFamily="34" charset="0"/>
              </a:rPr>
              <a:t> mal </a:t>
            </a:r>
            <a:r>
              <a:rPr lang="en-US" dirty="0" err="1">
                <a:latin typeface="Calibri" pitchFamily="34" charset="0"/>
              </a:rPr>
              <a:t>ön¬dürýän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pudaklara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üns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berlipdir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Zerur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köpsanly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maşynlar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me¬tal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önümleri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gurluşyk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enjamlary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beýleki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respublikalardan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getirilipdir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9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Calibri" pitchFamily="34" charset="0"/>
              </a:rPr>
              <a:t>Türkmenler</a:t>
            </a:r>
            <a:r>
              <a:rPr lang="en-US" dirty="0">
                <a:latin typeface="Calibri" pitchFamily="34" charset="0"/>
              </a:rPr>
              <a:t> 1917-nji </a:t>
            </a:r>
            <a:r>
              <a:rPr lang="en-US" dirty="0" err="1">
                <a:latin typeface="Calibri" pitchFamily="34" charset="0"/>
              </a:rPr>
              <a:t>ýylyň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fewral</a:t>
            </a:r>
            <a:r>
              <a:rPr lang="en-US" dirty="0">
                <a:latin typeface="Calibri" pitchFamily="34" charset="0"/>
              </a:rPr>
              <a:t> we </a:t>
            </a:r>
            <a:r>
              <a:rPr lang="en-US" dirty="0" err="1">
                <a:latin typeface="Calibri" pitchFamily="34" charset="0"/>
              </a:rPr>
              <a:t>oktýabr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rewolýusiýalary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döwründe</a:t>
            </a:r>
            <a:r>
              <a:rPr lang="en-US" dirty="0" smtClean="0">
                <a:latin typeface="Calibri" pitchFamily="34" charset="0"/>
              </a:rPr>
              <a:t> 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446453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>
                <a:latin typeface="Calibri" pitchFamily="34" charset="0"/>
              </a:rPr>
              <a:t>Russiýada</a:t>
            </a:r>
            <a:r>
              <a:rPr lang="en-US" dirty="0">
                <a:latin typeface="Calibri" pitchFamily="34" charset="0"/>
              </a:rPr>
              <a:t> 1917-nji </a:t>
            </a:r>
            <a:r>
              <a:rPr lang="en-US" dirty="0" err="1">
                <a:latin typeface="Calibri" pitchFamily="34" charset="0"/>
              </a:rPr>
              <a:t>ýylyň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tk-TM" dirty="0" err="1">
                <a:latin typeface="Calibri" pitchFamily="34" charset="0"/>
              </a:rPr>
              <a:t>f</a:t>
            </a:r>
            <a:r>
              <a:rPr lang="en-US" dirty="0" err="1" smtClean="0">
                <a:latin typeface="Calibri" pitchFamily="34" charset="0"/>
              </a:rPr>
              <a:t>ewral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buržuaz-demokratik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rewolýusiýasy</a:t>
            </a:r>
            <a:r>
              <a:rPr lang="en-US" dirty="0">
                <a:latin typeface="Calibri" pitchFamily="34" charset="0"/>
              </a:rPr>
              <a:t> we </a:t>
            </a:r>
            <a:r>
              <a:rPr lang="en-US" dirty="0" err="1">
                <a:latin typeface="Calibri" pitchFamily="34" charset="0"/>
              </a:rPr>
              <a:t>onuň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Türkmenistana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täsiri</a:t>
            </a:r>
            <a:r>
              <a:rPr lang="tk-TM" dirty="0">
                <a:latin typeface="Calibri" pitchFamily="34" charset="0"/>
              </a:rPr>
              <a:t>:</a:t>
            </a:r>
            <a:endParaRPr lang="tk-TM" dirty="0" smtClean="0">
              <a:latin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Uzaga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çeken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uruş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açlyk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halkyň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gahar-gazabyny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artdyrýar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Patyşanyň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alyp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baran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baknalyk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syýasatyna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garşy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gozgalaňlar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patyşa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hökümetini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sandyradýar</a:t>
            </a:r>
            <a:r>
              <a:rPr lang="tk-TM" dirty="0">
                <a:latin typeface="Calibri" pitchFamily="34" charset="0"/>
              </a:rPr>
              <a:t>;</a:t>
            </a:r>
            <a:endParaRPr lang="tk-TM" dirty="0" smtClean="0">
              <a:latin typeface="Calibri" pitchFamily="34" charset="0"/>
            </a:endParaRPr>
          </a:p>
          <a:p>
            <a:pPr algn="just"/>
            <a:r>
              <a:rPr lang="en-US" dirty="0" err="1" smtClean="0">
                <a:latin typeface="Calibri" pitchFamily="34" charset="0"/>
              </a:rPr>
              <a:t>Ýurtda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patyşa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garşy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çykyşlar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ýokary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derejesine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ýetýär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Netijede</a:t>
            </a:r>
            <a:r>
              <a:rPr lang="en-US" dirty="0">
                <a:latin typeface="Calibri" pitchFamily="34" charset="0"/>
              </a:rPr>
              <a:t>, 1917-nji </a:t>
            </a:r>
            <a:r>
              <a:rPr lang="en-US" dirty="0" err="1">
                <a:latin typeface="Calibri" pitchFamily="34" charset="0"/>
              </a:rPr>
              <a:t>ýylyň</a:t>
            </a:r>
            <a:r>
              <a:rPr lang="en-US" dirty="0">
                <a:latin typeface="Calibri" pitchFamily="34" charset="0"/>
              </a:rPr>
              <a:t> 27-nji </a:t>
            </a:r>
            <a:r>
              <a:rPr lang="en-US" dirty="0" err="1">
                <a:latin typeface="Calibri" pitchFamily="34" charset="0"/>
              </a:rPr>
              <a:t>fewralynda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rewolýusiýa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bolup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patyşa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hökümeti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ýykylypdyr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Russiýanyň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soňky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patyşasy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Nikolaý</a:t>
            </a:r>
            <a:r>
              <a:rPr lang="en-US" dirty="0">
                <a:latin typeface="Calibri" pitchFamily="34" charset="0"/>
              </a:rPr>
              <a:t> II </a:t>
            </a:r>
            <a:r>
              <a:rPr lang="en-US" dirty="0" err="1">
                <a:latin typeface="Calibri" pitchFamily="34" charset="0"/>
              </a:rPr>
              <a:t>tagtdan</a:t>
            </a:r>
            <a:r>
              <a:rPr lang="en-US" dirty="0">
                <a:latin typeface="Calibri" pitchFamily="34" charset="0"/>
              </a:rPr>
              <a:t> el </a:t>
            </a:r>
            <a:r>
              <a:rPr lang="en-US" dirty="0" err="1" smtClean="0">
                <a:latin typeface="Calibri" pitchFamily="34" charset="0"/>
              </a:rPr>
              <a:t>çekipdir</a:t>
            </a:r>
            <a:r>
              <a:rPr lang="tk-TM" dirty="0" smtClean="0">
                <a:latin typeface="Calibri" pitchFamily="34" charset="0"/>
              </a:rPr>
              <a:t>;</a:t>
            </a:r>
            <a:r>
              <a:rPr lang="en-US" dirty="0" smtClean="0">
                <a:latin typeface="Calibri" pitchFamily="34" charset="0"/>
              </a:rPr>
              <a:t> </a:t>
            </a:r>
            <a:endParaRPr lang="tk-TM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38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Calibri" pitchFamily="34" charset="0"/>
              </a:rPr>
              <a:t>Türkmenler</a:t>
            </a:r>
            <a:r>
              <a:rPr lang="en-US" dirty="0">
                <a:latin typeface="Calibri" pitchFamily="34" charset="0"/>
              </a:rPr>
              <a:t> 1917-nji </a:t>
            </a:r>
            <a:r>
              <a:rPr lang="en-US" dirty="0" err="1">
                <a:latin typeface="Calibri" pitchFamily="34" charset="0"/>
              </a:rPr>
              <a:t>ýylyň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fewral</a:t>
            </a:r>
            <a:r>
              <a:rPr lang="en-US" dirty="0">
                <a:latin typeface="Calibri" pitchFamily="34" charset="0"/>
              </a:rPr>
              <a:t> we </a:t>
            </a:r>
            <a:r>
              <a:rPr lang="en-US" dirty="0" err="1">
                <a:latin typeface="Calibri" pitchFamily="34" charset="0"/>
              </a:rPr>
              <a:t>oktýabr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rewolýusiýalary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döwründe</a:t>
            </a:r>
            <a:r>
              <a:rPr lang="en-US" dirty="0">
                <a:latin typeface="Calibri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Calibri" pitchFamily="34" charset="0"/>
              </a:rPr>
              <a:t>Bu </a:t>
            </a:r>
            <a:r>
              <a:rPr lang="en-US" dirty="0" err="1">
                <a:latin typeface="Calibri" pitchFamily="34" charset="0"/>
              </a:rPr>
              <a:t>waka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ýurtda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patyşa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düzgüniniň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agdarylandygyny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aňladýar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Häkimiýet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başyna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rus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baýlaryndan</a:t>
            </a:r>
            <a:r>
              <a:rPr lang="en-US" dirty="0">
                <a:latin typeface="Calibri" pitchFamily="34" charset="0"/>
              </a:rPr>
              <a:t> (</a:t>
            </a:r>
            <a:r>
              <a:rPr lang="en-US" dirty="0" err="1">
                <a:latin typeface="Calibri" pitchFamily="34" charset="0"/>
              </a:rPr>
              <a:t>buržuaziýa</a:t>
            </a:r>
            <a:r>
              <a:rPr lang="en-US" dirty="0">
                <a:latin typeface="Calibri" pitchFamily="34" charset="0"/>
              </a:rPr>
              <a:t>) </a:t>
            </a:r>
            <a:r>
              <a:rPr lang="en-US" dirty="0" err="1">
                <a:latin typeface="Calibri" pitchFamily="34" charset="0"/>
              </a:rPr>
              <a:t>düzülen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Wagtlaýyn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hökümet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geçýär</a:t>
            </a:r>
            <a:r>
              <a:rPr lang="tk-TM" dirty="0" smtClean="0">
                <a:latin typeface="Calibri" pitchFamily="34" charset="0"/>
              </a:rPr>
              <a:t>;</a:t>
            </a:r>
            <a:r>
              <a:rPr lang="en-US" dirty="0" smtClean="0">
                <a:latin typeface="Calibri" pitchFamily="34" charset="0"/>
              </a:rPr>
              <a:t> </a:t>
            </a:r>
            <a:endParaRPr lang="tk-TM" dirty="0" smtClean="0">
              <a:latin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</a:rPr>
              <a:t>Bu </a:t>
            </a:r>
            <a:r>
              <a:rPr lang="en-US" dirty="0" err="1">
                <a:latin typeface="Calibri" pitchFamily="34" charset="0"/>
              </a:rPr>
              <a:t>hökümet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ýurtda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azat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demokratik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düzgünleri</a:t>
            </a:r>
            <a:r>
              <a:rPr lang="en-US" dirty="0">
                <a:latin typeface="Calibri" pitchFamily="34" charset="0"/>
              </a:rPr>
              <a:t> jar </a:t>
            </a:r>
            <a:r>
              <a:rPr lang="en-US" dirty="0" err="1">
                <a:latin typeface="Calibri" pitchFamily="34" charset="0"/>
              </a:rPr>
              <a:t>eden</a:t>
            </a:r>
            <a:r>
              <a:rPr lang="en-US" dirty="0">
                <a:latin typeface="Calibri" pitchFamily="34" charset="0"/>
              </a:rPr>
              <a:t> hem </a:t>
            </a:r>
            <a:r>
              <a:rPr lang="en-US" dirty="0" err="1">
                <a:latin typeface="Calibri" pitchFamily="34" charset="0"/>
              </a:rPr>
              <a:t>bolsa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iş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ýüzünde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patyşanyň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ozalky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syýasatyny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ýöredip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başlaýar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Ilaty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ýurtda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bolup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geçýän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rewolýusion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wakalardan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daşda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saklajak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bolup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elinden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gelenini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edýär</a:t>
            </a:r>
            <a:r>
              <a:rPr lang="en-US" dirty="0" smtClean="0">
                <a:latin typeface="Calibri" pitchFamily="34" charset="0"/>
              </a:rPr>
              <a:t>;</a:t>
            </a:r>
            <a:endParaRPr lang="en-US" dirty="0">
              <a:latin typeface="Calibri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8112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Calibri" pitchFamily="34" charset="0"/>
              </a:rPr>
              <a:t>Türkmenler</a:t>
            </a:r>
            <a:r>
              <a:rPr lang="en-US" dirty="0">
                <a:latin typeface="Calibri" pitchFamily="34" charset="0"/>
              </a:rPr>
              <a:t> 1917-nji </a:t>
            </a:r>
            <a:r>
              <a:rPr lang="en-US" dirty="0" err="1">
                <a:latin typeface="Calibri" pitchFamily="34" charset="0"/>
              </a:rPr>
              <a:t>ýylyň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fewral</a:t>
            </a:r>
            <a:r>
              <a:rPr lang="en-US" dirty="0">
                <a:latin typeface="Calibri" pitchFamily="34" charset="0"/>
              </a:rPr>
              <a:t> we </a:t>
            </a:r>
            <a:r>
              <a:rPr lang="en-US" dirty="0" err="1">
                <a:latin typeface="Calibri" pitchFamily="34" charset="0"/>
              </a:rPr>
              <a:t>oktýabr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rewolýusiýalary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döwründe</a:t>
            </a:r>
            <a:r>
              <a:rPr lang="en-US" dirty="0">
                <a:latin typeface="Calibri" pitchFamily="34" charset="0"/>
              </a:rPr>
              <a:t>  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68056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>
                <a:latin typeface="Calibri" pitchFamily="34" charset="0"/>
              </a:rPr>
              <a:t>Patyşanyň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tagtdan</a:t>
            </a:r>
            <a:r>
              <a:rPr lang="en-US" dirty="0">
                <a:latin typeface="Calibri" pitchFamily="34" charset="0"/>
              </a:rPr>
              <a:t> el </a:t>
            </a:r>
            <a:r>
              <a:rPr lang="en-US" dirty="0" err="1">
                <a:latin typeface="Calibri" pitchFamily="34" charset="0"/>
              </a:rPr>
              <a:t>çekendigini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halkdan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gizlemekçi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bolýar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Şeýle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ýagdaýda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işçiler</a:t>
            </a:r>
            <a:r>
              <a:rPr lang="en-US" dirty="0">
                <a:latin typeface="Calibri" pitchFamily="34" charset="0"/>
              </a:rPr>
              <a:t> we </a:t>
            </a:r>
            <a:r>
              <a:rPr lang="en-US" dirty="0" err="1">
                <a:latin typeface="Calibri" pitchFamily="34" charset="0"/>
              </a:rPr>
              <a:t>esgerler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deputatlarynyň</a:t>
            </a:r>
            <a:r>
              <a:rPr lang="en-US" dirty="0">
                <a:latin typeface="Calibri" pitchFamily="34" charset="0"/>
              </a:rPr>
              <a:t> Petrograd </a:t>
            </a:r>
            <a:r>
              <a:rPr lang="en-US" dirty="0" err="1">
                <a:latin typeface="Calibri" pitchFamily="34" charset="0"/>
              </a:rPr>
              <a:t>Soweti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häkimiýeti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öz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eline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alandygyny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yglan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edýär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Ýurtda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iki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häkimiýetlilik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başlanýar</a:t>
            </a:r>
            <a:r>
              <a:rPr lang="tk-TM" dirty="0">
                <a:latin typeface="Calibri" pitchFamily="34" charset="0"/>
              </a:rPr>
              <a:t>;</a:t>
            </a:r>
            <a:endParaRPr lang="en-US" dirty="0">
              <a:latin typeface="Calibri" pitchFamily="34" charset="0"/>
            </a:endParaRPr>
          </a:p>
          <a:p>
            <a:pPr algn="just"/>
            <a:r>
              <a:rPr lang="en-US" dirty="0" err="1">
                <a:latin typeface="Calibri" pitchFamily="34" charset="0"/>
              </a:rPr>
              <a:t>Zakaspiý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oblastynda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işçiler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türkmen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daýhanlarynyň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gyzgyn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goldamaklarynda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köne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patyşa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administrasiýasynyň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ähli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edaralaryny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ýok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edýärler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Zakaspiý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oblastynda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Wagtlaýyn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hökümetiň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ýerli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organlary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döredilýär</a:t>
            </a:r>
            <a:r>
              <a:rPr lang="en-US" dirty="0">
                <a:latin typeface="Calibri" pitchFamily="34" charset="0"/>
              </a:rPr>
              <a:t>: oblast we </a:t>
            </a:r>
            <a:r>
              <a:rPr lang="en-US" dirty="0" err="1">
                <a:latin typeface="Calibri" pitchFamily="34" charset="0"/>
              </a:rPr>
              <a:t>uýezd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komissarlary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bellenilýär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olara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barly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adamlar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tarapyndan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saýlanan</a:t>
            </a:r>
            <a:r>
              <a:rPr lang="en-US" dirty="0">
                <a:latin typeface="Calibri" pitchFamily="34" charset="0"/>
              </a:rPr>
              <a:t> “</a:t>
            </a:r>
            <a:r>
              <a:rPr lang="en-US" dirty="0" err="1">
                <a:latin typeface="Calibri" pitchFamily="34" charset="0"/>
              </a:rPr>
              <a:t>wagtlaýyn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ispolnitel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komitetler</a:t>
            </a:r>
            <a:r>
              <a:rPr lang="en-US" dirty="0">
                <a:latin typeface="Calibri" pitchFamily="34" charset="0"/>
              </a:rPr>
              <a:t>” </a:t>
            </a:r>
            <a:r>
              <a:rPr lang="en-US" dirty="0" err="1">
                <a:latin typeface="Calibri" pitchFamily="34" charset="0"/>
              </a:rPr>
              <a:t>kömek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berýär</a:t>
            </a:r>
            <a:r>
              <a:rPr lang="tk-TM" dirty="0" smtClean="0">
                <a:latin typeface="Calibri" pitchFamily="34" charset="0"/>
              </a:rPr>
              <a:t>;</a:t>
            </a:r>
            <a:endParaRPr lang="en-US" dirty="0">
              <a:latin typeface="Calibri" pitchFamily="34" charset="0"/>
            </a:endParaRPr>
          </a:p>
          <a:p>
            <a:pPr algn="just"/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45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Calibri" pitchFamily="34" charset="0"/>
              </a:rPr>
              <a:t>Türkmenler</a:t>
            </a:r>
            <a:r>
              <a:rPr lang="en-US" dirty="0">
                <a:latin typeface="Calibri" pitchFamily="34" charset="0"/>
              </a:rPr>
              <a:t> 1917-nji </a:t>
            </a:r>
            <a:r>
              <a:rPr lang="en-US" dirty="0" err="1">
                <a:latin typeface="Calibri" pitchFamily="34" charset="0"/>
              </a:rPr>
              <a:t>ýylyň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fewral</a:t>
            </a:r>
            <a:r>
              <a:rPr lang="en-US" dirty="0">
                <a:latin typeface="Calibri" pitchFamily="34" charset="0"/>
              </a:rPr>
              <a:t> we </a:t>
            </a:r>
            <a:r>
              <a:rPr lang="en-US" dirty="0" err="1">
                <a:latin typeface="Calibri" pitchFamily="34" charset="0"/>
              </a:rPr>
              <a:t>oktýabr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rewolýusiýalary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döwründe</a:t>
            </a:r>
            <a:r>
              <a:rPr lang="en-US" dirty="0">
                <a:latin typeface="Calibri" pitchFamily="34" charset="0"/>
              </a:rPr>
              <a:t> 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89654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Calibri" pitchFamily="34" charset="0"/>
              </a:rPr>
              <a:t>Mart </a:t>
            </a:r>
            <a:r>
              <a:rPr lang="en-US" dirty="0" err="1">
                <a:latin typeface="Calibri" pitchFamily="34" charset="0"/>
              </a:rPr>
              <a:t>aýynyň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ortalarynda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Zakaspide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işçiler</a:t>
            </a:r>
            <a:r>
              <a:rPr lang="en-US" dirty="0">
                <a:latin typeface="Calibri" pitchFamily="34" charset="0"/>
              </a:rPr>
              <a:t> we </a:t>
            </a:r>
            <a:r>
              <a:rPr lang="en-US" dirty="0" err="1">
                <a:latin typeface="Calibri" pitchFamily="34" charset="0"/>
              </a:rPr>
              <a:t>esgerler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deputatlarynyň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sowetleri</a:t>
            </a:r>
            <a:r>
              <a:rPr lang="en-US" dirty="0">
                <a:latin typeface="Calibri" pitchFamily="34" charset="0"/>
              </a:rPr>
              <a:t>-de </a:t>
            </a:r>
            <a:r>
              <a:rPr lang="en-US" dirty="0" err="1">
                <a:latin typeface="Calibri" pitchFamily="34" charset="0"/>
              </a:rPr>
              <a:t>döredilip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başlanypdyr</a:t>
            </a:r>
            <a:r>
              <a:rPr lang="en-US" dirty="0">
                <a:latin typeface="Calibri" pitchFamily="34" charset="0"/>
              </a:rPr>
              <a:t>. Emma </a:t>
            </a:r>
            <a:r>
              <a:rPr lang="en-US" dirty="0" err="1">
                <a:latin typeface="Calibri" pitchFamily="34" charset="0"/>
              </a:rPr>
              <a:t>bu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sowetleriň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ýerli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ilat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bilen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aragatnaşygy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entek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gowşak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bolupdyr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Sowetler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başda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Wagtlaýyn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hökümetiň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syýasatyny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goldapdyrlar</a:t>
            </a:r>
            <a:r>
              <a:rPr lang="tk-TM" dirty="0">
                <a:latin typeface="Calibri" pitchFamily="34" charset="0"/>
              </a:rPr>
              <a:t>;</a:t>
            </a:r>
            <a:endParaRPr lang="tk-TM" dirty="0" smtClean="0">
              <a:latin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Wagtlaýyn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hökümet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türkmenler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ülkesini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özleri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edara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edýärler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diýdirmek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üçin</a:t>
            </a:r>
            <a:r>
              <a:rPr lang="en-US" dirty="0">
                <a:latin typeface="Calibri" pitchFamily="34" charset="0"/>
              </a:rPr>
              <a:t>, 1917-nji </a:t>
            </a:r>
            <a:r>
              <a:rPr lang="en-US" dirty="0" err="1">
                <a:latin typeface="Calibri" pitchFamily="34" charset="0"/>
              </a:rPr>
              <a:t>ýylyň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maý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aýynda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Aşgabatda</a:t>
            </a:r>
            <a:r>
              <a:rPr lang="en-US" dirty="0">
                <a:latin typeface="Calibri" pitchFamily="34" charset="0"/>
              </a:rPr>
              <a:t> “</a:t>
            </a:r>
            <a:r>
              <a:rPr lang="en-US" dirty="0" err="1">
                <a:latin typeface="Calibri" pitchFamily="34" charset="0"/>
              </a:rPr>
              <a:t>Ählitürkmen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gurultaýyny</a:t>
            </a:r>
            <a:r>
              <a:rPr lang="en-US" dirty="0">
                <a:latin typeface="Calibri" pitchFamily="34" charset="0"/>
              </a:rPr>
              <a:t>” </a:t>
            </a:r>
            <a:r>
              <a:rPr lang="en-US" dirty="0" err="1" smtClean="0">
                <a:latin typeface="Calibri" pitchFamily="34" charset="0"/>
              </a:rPr>
              <a:t>çagyrypdyr</a:t>
            </a:r>
            <a:r>
              <a:rPr lang="tk-TM" dirty="0" smtClean="0">
                <a:latin typeface="Calibri" pitchFamily="34" charset="0"/>
              </a:rPr>
              <a:t>;</a:t>
            </a:r>
          </a:p>
          <a:p>
            <a:pPr algn="just"/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Gurultaý</a:t>
            </a:r>
            <a:r>
              <a:rPr lang="en-US" dirty="0">
                <a:latin typeface="Calibri" pitchFamily="34" charset="0"/>
              </a:rPr>
              <a:t> “</a:t>
            </a:r>
            <a:r>
              <a:rPr lang="en-US" dirty="0" err="1">
                <a:latin typeface="Calibri" pitchFamily="34" charset="0"/>
              </a:rPr>
              <a:t>Türkmen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ýerine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ýetiriji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komitetini</a:t>
            </a:r>
            <a:r>
              <a:rPr lang="en-US" dirty="0">
                <a:latin typeface="Calibri" pitchFamily="34" charset="0"/>
              </a:rPr>
              <a:t>” </a:t>
            </a:r>
            <a:r>
              <a:rPr lang="en-US" dirty="0" err="1">
                <a:latin typeface="Calibri" pitchFamily="34" charset="0"/>
              </a:rPr>
              <a:t>döredipdir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onuň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başlyklygyna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ozal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patyşanyň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gullugynda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bolan</a:t>
            </a:r>
            <a:r>
              <a:rPr lang="en-US" dirty="0">
                <a:latin typeface="Calibri" pitchFamily="34" charset="0"/>
              </a:rPr>
              <a:t> N.N. Han </a:t>
            </a:r>
            <a:r>
              <a:rPr lang="en-US" dirty="0" err="1">
                <a:latin typeface="Calibri" pitchFamily="34" charset="0"/>
              </a:rPr>
              <a:t>Ýomudskiý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bellenilýär</a:t>
            </a:r>
            <a:r>
              <a:rPr lang="en-US" dirty="0">
                <a:latin typeface="Calibri" pitchFamily="34" charset="0"/>
              </a:rPr>
              <a:t>.</a:t>
            </a:r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761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9252520" y="183197"/>
            <a:ext cx="360040" cy="45719"/>
          </a:xfrm>
        </p:spPr>
        <p:txBody>
          <a:bodyPr>
            <a:normAutofit fontScale="90000"/>
          </a:bodyPr>
          <a:lstStyle/>
          <a:p>
            <a:endParaRPr lang="ru-RU" dirty="0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363272" cy="61927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latin typeface="Calibri" pitchFamily="34" charset="0"/>
              </a:rPr>
              <a:t>1917-nji </a:t>
            </a:r>
            <a:r>
              <a:rPr lang="en-US" dirty="0" err="1">
                <a:latin typeface="Calibri" pitchFamily="34" charset="0"/>
              </a:rPr>
              <a:t>ýylyň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maý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aýynyň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ortalarynda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päleçilige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giden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türkmen¬ler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yzyna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dolanyp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gelip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başlapdyrlar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Olar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daýhanlaryň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çykyşlaryna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täze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itergi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beripdirler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köne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aşaky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dolandyryş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guramalaryny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çalşyrmak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ugrundaky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göreşe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ýolbaşçylyk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edipdirler</a:t>
            </a:r>
            <a:r>
              <a:rPr lang="en-US" dirty="0">
                <a:latin typeface="Calibri" pitchFamily="34" charset="0"/>
              </a:rPr>
              <a:t>. </a:t>
            </a:r>
          </a:p>
          <a:p>
            <a:pPr algn="just"/>
            <a:r>
              <a:rPr lang="en-US" dirty="0" err="1">
                <a:latin typeface="Calibri" pitchFamily="34" charset="0"/>
              </a:rPr>
              <a:t>Şeýle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çykyşlar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tolgunmalar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esasan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şäherlerde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demir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ýola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ýakyn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obalarda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bolupdyr</a:t>
            </a:r>
            <a:r>
              <a:rPr lang="en-US" dirty="0">
                <a:latin typeface="Calibri" pitchFamily="34" charset="0"/>
              </a:rPr>
              <a:t>. </a:t>
            </a:r>
          </a:p>
          <a:p>
            <a:pPr algn="just"/>
            <a:r>
              <a:rPr lang="en-US" dirty="0" err="1">
                <a:latin typeface="Calibri" pitchFamily="34" charset="0"/>
              </a:rPr>
              <a:t>Şol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wagtdan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başlap</a:t>
            </a:r>
            <a:r>
              <a:rPr lang="en-US" dirty="0">
                <a:latin typeface="Calibri" pitchFamily="34" charset="0"/>
              </a:rPr>
              <a:t> Han </a:t>
            </a:r>
            <a:r>
              <a:rPr lang="en-US" dirty="0" err="1">
                <a:latin typeface="Calibri" pitchFamily="34" charset="0"/>
              </a:rPr>
              <a:t>Ỳomudskiý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Magtymguly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han</a:t>
            </a:r>
            <a:r>
              <a:rPr lang="en-US" dirty="0">
                <a:latin typeface="Calibri" pitchFamily="34" charset="0"/>
              </a:rPr>
              <a:t>, S. </a:t>
            </a:r>
            <a:r>
              <a:rPr lang="en-US" dirty="0" err="1">
                <a:latin typeface="Calibri" pitchFamily="34" charset="0"/>
              </a:rPr>
              <a:t>Öwezbaýew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Kakajan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Bekge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Berdiýewler</a:t>
            </a:r>
            <a:r>
              <a:rPr lang="en-US" dirty="0">
                <a:latin typeface="Calibri" pitchFamily="34" charset="0"/>
              </a:rPr>
              <a:t>, G. </a:t>
            </a:r>
            <a:r>
              <a:rPr lang="en-US" dirty="0" err="1">
                <a:latin typeface="Calibri" pitchFamily="34" charset="0"/>
              </a:rPr>
              <a:t>Atabaýew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ýaly</a:t>
            </a:r>
            <a:r>
              <a:rPr lang="en-US" dirty="0">
                <a:latin typeface="Calibri" pitchFamily="34" charset="0"/>
              </a:rPr>
              <a:t> belli </a:t>
            </a:r>
            <a:r>
              <a:rPr lang="en-US" dirty="0" err="1">
                <a:latin typeface="Calibri" pitchFamily="34" charset="0"/>
              </a:rPr>
              <a:t>türkmen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şahsyýetleri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syýasy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sahna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çykyp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başlapdyrlar</a:t>
            </a:r>
            <a:r>
              <a:rPr lang="en-US" dirty="0">
                <a:latin typeface="Calibri" pitchFamily="34" charset="0"/>
              </a:rPr>
              <a:t>.</a:t>
            </a:r>
          </a:p>
          <a:p>
            <a:pPr algn="just"/>
            <a:r>
              <a:rPr lang="en-US" dirty="0" err="1">
                <a:latin typeface="Calibri" pitchFamily="34" charset="0"/>
              </a:rPr>
              <a:t>Bütinrussiýa</a:t>
            </a:r>
            <a:r>
              <a:rPr lang="en-US" dirty="0">
                <a:latin typeface="Calibri" pitchFamily="34" charset="0"/>
              </a:rPr>
              <a:t> II </a:t>
            </a:r>
            <a:r>
              <a:rPr lang="en-US" dirty="0" err="1">
                <a:latin typeface="Calibri" pitchFamily="34" charset="0"/>
              </a:rPr>
              <a:t>gurultaýy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açy¬lýar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Gurultaýda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ähli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häkimiýetiň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sowetleriň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eline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geçýändigi</a:t>
            </a:r>
            <a:r>
              <a:rPr lang="en-US" dirty="0">
                <a:latin typeface="Calibri" pitchFamily="34" charset="0"/>
              </a:rPr>
              <a:t> jar </a:t>
            </a:r>
            <a:r>
              <a:rPr lang="en-US" dirty="0" err="1">
                <a:latin typeface="Calibri" pitchFamily="34" charset="0"/>
              </a:rPr>
              <a:t>edi¬lip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W.I.Ulýanow-Leniniň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baştutanlygynda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Halk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Komissarlar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Soweti</a:t>
            </a:r>
            <a:r>
              <a:rPr lang="en-US" dirty="0">
                <a:latin typeface="Calibri" pitchFamily="34" charset="0"/>
              </a:rPr>
              <a:t> (</a:t>
            </a:r>
            <a:r>
              <a:rPr lang="en-US" dirty="0" err="1">
                <a:latin typeface="Calibri" pitchFamily="34" charset="0"/>
              </a:rPr>
              <a:t>Sowet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hökümeti</a:t>
            </a:r>
            <a:r>
              <a:rPr lang="en-US" dirty="0">
                <a:latin typeface="Calibri" pitchFamily="34" charset="0"/>
              </a:rPr>
              <a:t>) </a:t>
            </a:r>
            <a:r>
              <a:rPr lang="en-US" dirty="0" err="1">
                <a:latin typeface="Calibri" pitchFamily="34" charset="0"/>
              </a:rPr>
              <a:t>düzülýär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Sowet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hökümetiniň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ilkinji</a:t>
            </a:r>
            <a:r>
              <a:rPr lang="en-US" dirty="0">
                <a:latin typeface="Calibri" pitchFamily="34" charset="0"/>
              </a:rPr>
              <a:t> jar </a:t>
            </a:r>
            <a:r>
              <a:rPr lang="en-US" dirty="0" err="1">
                <a:latin typeface="Calibri" pitchFamily="34" charset="0"/>
              </a:rPr>
              <a:t>eden</a:t>
            </a:r>
            <a:r>
              <a:rPr lang="en-US" dirty="0">
                <a:latin typeface="Calibri" pitchFamily="34" charset="0"/>
              </a:rPr>
              <a:t> “</a:t>
            </a:r>
            <a:r>
              <a:rPr lang="en-US" dirty="0" err="1">
                <a:latin typeface="Calibri" pitchFamily="34" charset="0"/>
              </a:rPr>
              <a:t>Pa¬rahatçylyk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hakyndaky</a:t>
            </a:r>
            <a:r>
              <a:rPr lang="en-US" dirty="0">
                <a:latin typeface="Calibri" pitchFamily="34" charset="0"/>
              </a:rPr>
              <a:t>” we “</a:t>
            </a:r>
            <a:r>
              <a:rPr lang="en-US" dirty="0" err="1">
                <a:latin typeface="Calibri" pitchFamily="34" charset="0"/>
              </a:rPr>
              <a:t>Ýer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hakyndaky</a:t>
            </a:r>
            <a:r>
              <a:rPr lang="en-US" dirty="0">
                <a:latin typeface="Calibri" pitchFamily="34" charset="0"/>
              </a:rPr>
              <a:t>” </a:t>
            </a:r>
            <a:r>
              <a:rPr lang="en-US" dirty="0" err="1">
                <a:latin typeface="Calibri" pitchFamily="34" charset="0"/>
              </a:rPr>
              <a:t>permanlary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halkda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gyzgyn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goldaw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tapypdyr</a:t>
            </a:r>
            <a:r>
              <a:rPr lang="en-US" dirty="0">
                <a:latin typeface="Calibri" pitchFamily="34" charset="0"/>
              </a:rPr>
              <a:t>. </a:t>
            </a:r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975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6213276" y="32278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Türkmenistan</a:t>
            </a:r>
            <a:r>
              <a:rPr lang="en-US" dirty="0"/>
              <a:t> </a:t>
            </a:r>
            <a:r>
              <a:rPr lang="en-US" dirty="0" err="1"/>
              <a:t>raýatara</a:t>
            </a:r>
            <a:r>
              <a:rPr lang="en-US" dirty="0"/>
              <a:t> </a:t>
            </a:r>
            <a:r>
              <a:rPr lang="en-US" dirty="0" err="1"/>
              <a:t>urşy</a:t>
            </a:r>
            <a:r>
              <a:rPr lang="en-US" dirty="0"/>
              <a:t>  </a:t>
            </a:r>
            <a:r>
              <a:rPr lang="en-US" dirty="0" err="1"/>
              <a:t>ýyllarynda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507288" cy="6192728"/>
          </a:xfrm>
        </p:spPr>
        <p:txBody>
          <a:bodyPr>
            <a:normAutofit/>
          </a:bodyPr>
          <a:lstStyle/>
          <a:p>
            <a:pPr algn="just"/>
            <a:endParaRPr lang="en-US" dirty="0">
              <a:latin typeface="Calibri" pitchFamily="34" charset="0"/>
            </a:endParaRPr>
          </a:p>
          <a:p>
            <a:pPr algn="just"/>
            <a:endParaRPr lang="ru-RU" dirty="0"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74345"/>
            <a:ext cx="864096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dirty="0" smtClean="0"/>
              <a:t> </a:t>
            </a:r>
            <a:r>
              <a:rPr lang="en-US" dirty="0" smtClean="0"/>
              <a:t> </a:t>
            </a:r>
            <a:r>
              <a:rPr lang="en-US" sz="2600" dirty="0"/>
              <a:t>1917-nji </a:t>
            </a:r>
            <a:r>
              <a:rPr lang="en-US" sz="2600" dirty="0" err="1"/>
              <a:t>ýylyň</a:t>
            </a:r>
            <a:r>
              <a:rPr lang="en-US" sz="2600" dirty="0"/>
              <a:t> 2-nji </a:t>
            </a:r>
            <a:r>
              <a:rPr lang="en-US" sz="2600" dirty="0" err="1"/>
              <a:t>dekabrynda</a:t>
            </a:r>
            <a:r>
              <a:rPr lang="en-US" sz="2600" dirty="0"/>
              <a:t> </a:t>
            </a:r>
            <a:r>
              <a:rPr lang="en-US" sz="2600" dirty="0" err="1"/>
              <a:t>Aşgabatda</a:t>
            </a:r>
            <a:r>
              <a:rPr lang="en-US" sz="2600" dirty="0"/>
              <a:t> hem </a:t>
            </a:r>
            <a:r>
              <a:rPr lang="en-US" sz="2600" dirty="0" err="1"/>
              <a:t>Sowet</a:t>
            </a:r>
            <a:r>
              <a:rPr lang="en-US" sz="2600" dirty="0"/>
              <a:t> </a:t>
            </a:r>
            <a:r>
              <a:rPr lang="en-US" sz="2600" dirty="0" err="1"/>
              <a:t>häkimiýeti</a:t>
            </a:r>
            <a:r>
              <a:rPr lang="en-US" sz="2600" dirty="0"/>
              <a:t> jar </a:t>
            </a:r>
            <a:r>
              <a:rPr lang="en-US" sz="2600" dirty="0" err="1"/>
              <a:t>edilýär</a:t>
            </a:r>
            <a:r>
              <a:rPr lang="en-US" sz="2600" dirty="0"/>
              <a:t>. 1917-nji </a:t>
            </a:r>
            <a:r>
              <a:rPr lang="en-US" sz="2600" dirty="0" err="1"/>
              <a:t>ýylyň</a:t>
            </a:r>
            <a:r>
              <a:rPr lang="en-US" sz="2600" dirty="0"/>
              <a:t> 2-nji </a:t>
            </a:r>
            <a:r>
              <a:rPr lang="en-US" sz="2600" dirty="0" err="1"/>
              <a:t>noýabrynda</a:t>
            </a:r>
            <a:r>
              <a:rPr lang="en-US" sz="2600" dirty="0"/>
              <a:t> </a:t>
            </a:r>
            <a:r>
              <a:rPr lang="en-US" sz="2600" dirty="0" err="1"/>
              <a:t>W.I.Lenin</a:t>
            </a:r>
            <a:r>
              <a:rPr lang="en-US" sz="2600" dirty="0"/>
              <a:t> </a:t>
            </a:r>
            <a:r>
              <a:rPr lang="en-US" sz="2600" dirty="0" err="1"/>
              <a:t>ta¬rapyndan</a:t>
            </a:r>
            <a:r>
              <a:rPr lang="en-US" sz="2600" dirty="0"/>
              <a:t> </a:t>
            </a:r>
            <a:r>
              <a:rPr lang="en-US" sz="2600" dirty="0" err="1"/>
              <a:t>gol</a:t>
            </a:r>
            <a:r>
              <a:rPr lang="en-US" sz="2600" dirty="0"/>
              <a:t> </a:t>
            </a:r>
            <a:r>
              <a:rPr lang="en-US" sz="2600" dirty="0" err="1"/>
              <a:t>çekilen</a:t>
            </a:r>
            <a:r>
              <a:rPr lang="en-US" sz="2600" dirty="0"/>
              <a:t> “</a:t>
            </a:r>
            <a:r>
              <a:rPr lang="en-US" sz="2600" dirty="0" err="1"/>
              <a:t>Russiýa</a:t>
            </a:r>
            <a:r>
              <a:rPr lang="en-US" sz="2600" dirty="0"/>
              <a:t> </a:t>
            </a:r>
            <a:r>
              <a:rPr lang="en-US" sz="2600" dirty="0" err="1"/>
              <a:t>halklarynyň</a:t>
            </a:r>
            <a:r>
              <a:rPr lang="en-US" sz="2600" dirty="0"/>
              <a:t> </a:t>
            </a:r>
            <a:r>
              <a:rPr lang="en-US" sz="2600" dirty="0" err="1"/>
              <a:t>hukuklarynyň</a:t>
            </a:r>
            <a:r>
              <a:rPr lang="en-US" sz="2600" dirty="0"/>
              <a:t> </a:t>
            </a:r>
            <a:r>
              <a:rPr lang="en-US" sz="2600" dirty="0" err="1"/>
              <a:t>Deklara¬siýasy</a:t>
            </a:r>
            <a:r>
              <a:rPr lang="en-US" sz="2600" dirty="0"/>
              <a:t>” </a:t>
            </a:r>
            <a:r>
              <a:rPr lang="en-US" sz="2600" dirty="0" err="1"/>
              <a:t>Russiýa</a:t>
            </a:r>
            <a:r>
              <a:rPr lang="en-US" sz="2600" dirty="0"/>
              <a:t> </a:t>
            </a:r>
            <a:r>
              <a:rPr lang="en-US" sz="2600" dirty="0" err="1"/>
              <a:t>halklarynyň</a:t>
            </a:r>
            <a:r>
              <a:rPr lang="en-US" sz="2600" dirty="0"/>
              <a:t> </a:t>
            </a:r>
            <a:r>
              <a:rPr lang="en-US" sz="2600" dirty="0" err="1"/>
              <a:t>deňligini</a:t>
            </a:r>
            <a:r>
              <a:rPr lang="en-US" sz="2600" dirty="0"/>
              <a:t> we </a:t>
            </a:r>
            <a:r>
              <a:rPr lang="en-US" sz="2600" dirty="0" err="1"/>
              <a:t>özygtyýarlygyny</a:t>
            </a:r>
            <a:r>
              <a:rPr lang="en-US" sz="2600" dirty="0"/>
              <a:t> jar </a:t>
            </a:r>
            <a:r>
              <a:rPr lang="en-US" sz="2600" dirty="0" err="1"/>
              <a:t>edip¬di</a:t>
            </a:r>
            <a:r>
              <a:rPr lang="en-US" sz="2600" dirty="0"/>
              <a:t>. “</a:t>
            </a:r>
            <a:r>
              <a:rPr lang="en-US" sz="2600" dirty="0" err="1"/>
              <a:t>Russiýanyň</a:t>
            </a:r>
            <a:r>
              <a:rPr lang="en-US" sz="2600" dirty="0"/>
              <a:t> we </a:t>
            </a:r>
            <a:r>
              <a:rPr lang="en-US" sz="2600" dirty="0" err="1"/>
              <a:t>Gündogaryň</a:t>
            </a:r>
            <a:r>
              <a:rPr lang="en-US" sz="2600" dirty="0"/>
              <a:t> </a:t>
            </a:r>
            <a:r>
              <a:rPr lang="en-US" sz="2600" dirty="0" err="1"/>
              <a:t>ähli</a:t>
            </a:r>
            <a:r>
              <a:rPr lang="en-US" sz="2600" dirty="0"/>
              <a:t> </a:t>
            </a:r>
            <a:r>
              <a:rPr lang="en-US" sz="2600" dirty="0" err="1"/>
              <a:t>zähmetkeş</a:t>
            </a:r>
            <a:r>
              <a:rPr lang="en-US" sz="2600" dirty="0"/>
              <a:t> </a:t>
            </a:r>
            <a:r>
              <a:rPr lang="en-US" sz="2600" dirty="0" err="1"/>
              <a:t>musulmanlaryna</a:t>
            </a:r>
            <a:r>
              <a:rPr lang="en-US" sz="2600" dirty="0"/>
              <a:t> </a:t>
            </a:r>
            <a:r>
              <a:rPr lang="en-US" sz="2600" dirty="0" err="1"/>
              <a:t>ýüzlenmesinde</a:t>
            </a:r>
            <a:r>
              <a:rPr lang="en-US" sz="2600" dirty="0"/>
              <a:t>” </a:t>
            </a:r>
            <a:r>
              <a:rPr lang="en-US" sz="2600" dirty="0" err="1"/>
              <a:t>bolsa</a:t>
            </a:r>
            <a:r>
              <a:rPr lang="en-US" sz="2600" dirty="0"/>
              <a:t> </a:t>
            </a:r>
            <a:r>
              <a:rPr lang="en-US" sz="2600" dirty="0" err="1"/>
              <a:t>sowet</a:t>
            </a:r>
            <a:r>
              <a:rPr lang="en-US" sz="2600" dirty="0"/>
              <a:t> </a:t>
            </a:r>
            <a:r>
              <a:rPr lang="en-US" sz="2600" dirty="0" err="1"/>
              <a:t>Russiýasyny</a:t>
            </a:r>
            <a:r>
              <a:rPr lang="en-US" sz="2600" dirty="0"/>
              <a:t> </a:t>
            </a:r>
            <a:r>
              <a:rPr lang="en-US" sz="2600" dirty="0" err="1"/>
              <a:t>goldamaklyga</a:t>
            </a:r>
            <a:r>
              <a:rPr lang="en-US" sz="2600" dirty="0"/>
              <a:t> </a:t>
            </a:r>
            <a:r>
              <a:rPr lang="en-US" sz="2600" dirty="0" err="1"/>
              <a:t>çagyrypdyr</a:t>
            </a:r>
            <a:r>
              <a:rPr lang="en-US" sz="2600" dirty="0"/>
              <a:t>.</a:t>
            </a:r>
          </a:p>
          <a:p>
            <a:r>
              <a:rPr lang="en-US" sz="2600" dirty="0" err="1"/>
              <a:t>Eýýäm</a:t>
            </a:r>
            <a:r>
              <a:rPr lang="en-US" sz="2600" dirty="0"/>
              <a:t> </a:t>
            </a:r>
            <a:r>
              <a:rPr lang="en-US" sz="2600" dirty="0" err="1"/>
              <a:t>noýabr</a:t>
            </a:r>
            <a:r>
              <a:rPr lang="en-US" sz="2600" dirty="0"/>
              <a:t> </a:t>
            </a:r>
            <a:r>
              <a:rPr lang="en-US" sz="2600" dirty="0" err="1"/>
              <a:t>aýynda</a:t>
            </a:r>
            <a:r>
              <a:rPr lang="en-US" sz="2600" dirty="0"/>
              <a:t> </a:t>
            </a:r>
            <a:r>
              <a:rPr lang="en-US" sz="2600" dirty="0" err="1"/>
              <a:t>Krasnowodskide</a:t>
            </a:r>
            <a:r>
              <a:rPr lang="en-US" sz="2600" dirty="0"/>
              <a:t>, </a:t>
            </a:r>
            <a:r>
              <a:rPr lang="en-US" sz="2600" dirty="0" err="1"/>
              <a:t>Guşguda</a:t>
            </a:r>
            <a:r>
              <a:rPr lang="en-US" sz="2600" dirty="0"/>
              <a:t>, </a:t>
            </a:r>
            <a:r>
              <a:rPr lang="en-US" sz="2600" dirty="0" err="1"/>
              <a:t>Çeleken¬de</a:t>
            </a:r>
            <a:r>
              <a:rPr lang="en-US" sz="2600" dirty="0"/>
              <a:t>, </a:t>
            </a:r>
            <a:r>
              <a:rPr lang="en-US" sz="2600" dirty="0" err="1"/>
              <a:t>Gazanjykda</a:t>
            </a:r>
            <a:r>
              <a:rPr lang="en-US" sz="2600" dirty="0"/>
              <a:t> </a:t>
            </a:r>
            <a:r>
              <a:rPr lang="en-US" sz="2600" dirty="0" err="1"/>
              <a:t>häkimiýet</a:t>
            </a:r>
            <a:r>
              <a:rPr lang="en-US" sz="2600" dirty="0"/>
              <a:t> </a:t>
            </a:r>
            <a:r>
              <a:rPr lang="en-US" sz="2600" dirty="0" err="1"/>
              <a:t>iş</a:t>
            </a:r>
            <a:r>
              <a:rPr lang="en-US" sz="2600" dirty="0"/>
              <a:t> </a:t>
            </a:r>
            <a:r>
              <a:rPr lang="en-US" sz="2600" dirty="0" err="1"/>
              <a:t>ýüzünde</a:t>
            </a:r>
            <a:r>
              <a:rPr lang="en-US" sz="2600" dirty="0"/>
              <a:t> </a:t>
            </a:r>
            <a:r>
              <a:rPr lang="en-US" sz="2600" dirty="0" err="1"/>
              <a:t>sowetleriň</a:t>
            </a:r>
            <a:r>
              <a:rPr lang="en-US" sz="2600" dirty="0"/>
              <a:t> </a:t>
            </a:r>
            <a:r>
              <a:rPr lang="en-US" sz="2600" dirty="0" err="1"/>
              <a:t>eline</a:t>
            </a:r>
            <a:r>
              <a:rPr lang="en-US" sz="2600" dirty="0"/>
              <a:t> </a:t>
            </a:r>
            <a:r>
              <a:rPr lang="en-US" sz="2600" dirty="0" err="1"/>
              <a:t>geçipdir</a:t>
            </a:r>
            <a:r>
              <a:rPr lang="en-US" sz="2600" dirty="0"/>
              <a:t>. 1917-nji </a:t>
            </a:r>
            <a:r>
              <a:rPr lang="en-US" sz="2600" dirty="0" err="1"/>
              <a:t>ýylyň</a:t>
            </a:r>
            <a:r>
              <a:rPr lang="en-US" sz="2600" dirty="0"/>
              <a:t> </a:t>
            </a:r>
            <a:r>
              <a:rPr lang="en-US" sz="2600" dirty="0" err="1"/>
              <a:t>noýabr</a:t>
            </a:r>
            <a:r>
              <a:rPr lang="en-US" sz="2600" dirty="0"/>
              <a:t> </a:t>
            </a:r>
            <a:r>
              <a:rPr lang="en-US" sz="2600" dirty="0" err="1"/>
              <a:t>aýynyň</a:t>
            </a:r>
            <a:r>
              <a:rPr lang="en-US" sz="2600" dirty="0"/>
              <a:t> 30-y, </a:t>
            </a:r>
            <a:r>
              <a:rPr lang="en-US" sz="2600" dirty="0" err="1"/>
              <a:t>dekabr</a:t>
            </a:r>
            <a:r>
              <a:rPr lang="en-US" sz="2600" dirty="0"/>
              <a:t> </a:t>
            </a:r>
            <a:r>
              <a:rPr lang="en-US" sz="2600" dirty="0" err="1"/>
              <a:t>aýynyň</a:t>
            </a:r>
            <a:r>
              <a:rPr lang="en-US" sz="2600" dirty="0"/>
              <a:t> 5-i </a:t>
            </a:r>
            <a:r>
              <a:rPr lang="en-US" sz="2600" dirty="0" err="1"/>
              <a:t>aralygynda</a:t>
            </a:r>
            <a:r>
              <a:rPr lang="en-US" sz="2600" dirty="0"/>
              <a:t> </a:t>
            </a:r>
            <a:r>
              <a:rPr lang="en-US" sz="2600" dirty="0" err="1"/>
              <a:t>Aşgabatda</a:t>
            </a:r>
            <a:r>
              <a:rPr lang="en-US" sz="2600" dirty="0"/>
              <a:t> oblast </a:t>
            </a:r>
            <a:r>
              <a:rPr lang="en-US" sz="2600" dirty="0" err="1"/>
              <a:t>sowetleriniň</a:t>
            </a:r>
            <a:r>
              <a:rPr lang="en-US" sz="2600" dirty="0"/>
              <a:t> IV </a:t>
            </a:r>
            <a:r>
              <a:rPr lang="en-US" sz="2600" dirty="0" err="1"/>
              <a:t>gurultaýy</a:t>
            </a:r>
            <a:r>
              <a:rPr lang="en-US" sz="2600" dirty="0"/>
              <a:t> </a:t>
            </a:r>
            <a:r>
              <a:rPr lang="en-US" sz="2600" dirty="0" err="1"/>
              <a:t>bolup</a:t>
            </a:r>
            <a:r>
              <a:rPr lang="en-US" sz="2600" dirty="0"/>
              <a:t>, </a:t>
            </a:r>
            <a:r>
              <a:rPr lang="en-US" sz="2600" dirty="0" err="1"/>
              <a:t>onda</a:t>
            </a:r>
            <a:r>
              <a:rPr lang="en-US" sz="2600" dirty="0"/>
              <a:t> </a:t>
            </a:r>
            <a:r>
              <a:rPr lang="en-US" sz="2600" dirty="0" err="1"/>
              <a:t>ähli</a:t>
            </a:r>
            <a:r>
              <a:rPr lang="en-US" sz="2600" dirty="0"/>
              <a:t> </a:t>
            </a:r>
            <a:r>
              <a:rPr lang="en-US" sz="2600" dirty="0" err="1"/>
              <a:t>häkimiýetiň</a:t>
            </a:r>
            <a:r>
              <a:rPr lang="en-US" sz="2600" dirty="0"/>
              <a:t> </a:t>
            </a:r>
            <a:r>
              <a:rPr lang="en-US" sz="2600" dirty="0" err="1"/>
              <a:t>sowet¬lere</a:t>
            </a:r>
            <a:r>
              <a:rPr lang="en-US" sz="2600" dirty="0"/>
              <a:t> </a:t>
            </a:r>
            <a:r>
              <a:rPr lang="en-US" sz="2600" dirty="0" err="1"/>
              <a:t>geçýändigi</a:t>
            </a:r>
            <a:r>
              <a:rPr lang="en-US" sz="2600" dirty="0"/>
              <a:t> </a:t>
            </a:r>
            <a:r>
              <a:rPr lang="en-US" sz="2600" dirty="0" err="1"/>
              <a:t>yglan</a:t>
            </a:r>
            <a:r>
              <a:rPr lang="en-US" sz="2600" dirty="0"/>
              <a:t> </a:t>
            </a:r>
            <a:r>
              <a:rPr lang="en-US" sz="2600" dirty="0" err="1"/>
              <a:t>edilýär</a:t>
            </a:r>
            <a:r>
              <a:rPr lang="en-US" sz="2600" dirty="0"/>
              <a:t>. </a:t>
            </a:r>
            <a:r>
              <a:rPr lang="en-US" sz="2600" dirty="0" err="1"/>
              <a:t>Şäher</a:t>
            </a:r>
            <a:r>
              <a:rPr lang="en-US" sz="2600" dirty="0"/>
              <a:t> </a:t>
            </a:r>
            <a:r>
              <a:rPr lang="en-US" sz="2600" dirty="0" err="1"/>
              <a:t>sowetlerinde</a:t>
            </a:r>
            <a:r>
              <a:rPr lang="en-US" sz="2600" dirty="0"/>
              <a:t> </a:t>
            </a:r>
            <a:r>
              <a:rPr lang="en-US" sz="2600" dirty="0" err="1"/>
              <a:t>türkmen</a:t>
            </a:r>
            <a:r>
              <a:rPr lang="en-US" sz="2600" dirty="0"/>
              <a:t> </a:t>
            </a:r>
            <a:r>
              <a:rPr lang="en-US" sz="2600" dirty="0" err="1"/>
              <a:t>bölümleri</a:t>
            </a:r>
            <a:r>
              <a:rPr lang="en-US" sz="2600" dirty="0"/>
              <a:t> </a:t>
            </a:r>
            <a:r>
              <a:rPr lang="en-US" sz="2600" dirty="0" err="1"/>
              <a:t>döredilipdir</a:t>
            </a:r>
            <a:r>
              <a:rPr lang="en-US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5468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9530208" y="2158298"/>
            <a:ext cx="4485184" cy="144016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raýatara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urşy</a:t>
            </a:r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ýyllarynda</a:t>
            </a:r>
            <a:r>
              <a:rPr lang="en-US" dirty="0">
                <a:latin typeface="Calibri" pitchFamily="34" charset="0"/>
              </a:rPr>
              <a:t> 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363272" cy="640871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>
                <a:latin typeface="Calibri" pitchFamily="34" charset="0"/>
              </a:rPr>
              <a:t>2.	 TSSR – </a:t>
            </a:r>
            <a:r>
              <a:rPr lang="en-US" dirty="0" err="1">
                <a:latin typeface="Calibri" pitchFamily="34" charset="0"/>
              </a:rPr>
              <a:t>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döredilmegi</a:t>
            </a:r>
            <a:r>
              <a:rPr lang="en-US" dirty="0">
                <a:latin typeface="Calibri" pitchFamily="34" charset="0"/>
              </a:rPr>
              <a:t> we </a:t>
            </a:r>
            <a:r>
              <a:rPr lang="en-US" dirty="0" err="1">
                <a:latin typeface="Calibri" pitchFamily="34" charset="0"/>
              </a:rPr>
              <a:t>onuň</a:t>
            </a:r>
            <a:r>
              <a:rPr lang="en-US" dirty="0">
                <a:latin typeface="Calibri" pitchFamily="34" charset="0"/>
              </a:rPr>
              <a:t> SSSR- </a:t>
            </a:r>
            <a:r>
              <a:rPr lang="en-US" dirty="0" err="1">
                <a:latin typeface="Calibri" pitchFamily="34" charset="0"/>
              </a:rPr>
              <a:t>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düzümine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girmegi</a:t>
            </a:r>
            <a:r>
              <a:rPr lang="tk-TM" dirty="0" smtClean="0">
                <a:latin typeface="Calibri" pitchFamily="34" charset="0"/>
              </a:rPr>
              <a:t>.</a:t>
            </a:r>
          </a:p>
          <a:p>
            <a:pPr algn="just"/>
            <a:r>
              <a:rPr lang="en-US" sz="3400" dirty="0">
                <a:latin typeface="Calibri" pitchFamily="34" charset="0"/>
              </a:rPr>
              <a:t>1924-nji </a:t>
            </a:r>
            <a:r>
              <a:rPr lang="en-US" sz="3400" dirty="0" err="1">
                <a:latin typeface="Calibri" pitchFamily="34" charset="0"/>
              </a:rPr>
              <a:t>ýylyň</a:t>
            </a:r>
            <a:r>
              <a:rPr lang="en-US" sz="3400" dirty="0">
                <a:latin typeface="Calibri" pitchFamily="34" charset="0"/>
              </a:rPr>
              <a:t> 7-nji </a:t>
            </a:r>
            <a:r>
              <a:rPr lang="en-US" sz="3400" dirty="0" err="1">
                <a:latin typeface="Calibri" pitchFamily="34" charset="0"/>
              </a:rPr>
              <a:t>sentýabrynda</a:t>
            </a:r>
            <a:r>
              <a:rPr lang="en-US" sz="3400" dirty="0">
                <a:latin typeface="Calibri" pitchFamily="34" charset="0"/>
              </a:rPr>
              <a:t> RK(b)P MK-</a:t>
            </a:r>
            <a:r>
              <a:rPr lang="en-US" sz="3400" dirty="0" err="1">
                <a:latin typeface="Calibri" pitchFamily="34" charset="0"/>
              </a:rPr>
              <a:t>nyň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Merkezi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Aziýa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Býurosynyň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maslahatynda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geljekki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Türkmenistan</a:t>
            </a:r>
            <a:r>
              <a:rPr lang="en-US" sz="3400" dirty="0">
                <a:latin typeface="Calibri" pitchFamily="34" charset="0"/>
              </a:rPr>
              <a:t> SSR-</a:t>
            </a:r>
            <a:r>
              <a:rPr lang="en-US" sz="3400" dirty="0" err="1">
                <a:latin typeface="Calibri" pitchFamily="34" charset="0"/>
              </a:rPr>
              <a:t>niň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ara¬çäkleri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tassyklanýar</a:t>
            </a:r>
            <a:r>
              <a:rPr lang="en-US" sz="3400" dirty="0">
                <a:latin typeface="Calibri" pitchFamily="34" charset="0"/>
              </a:rPr>
              <a:t>. </a:t>
            </a:r>
            <a:r>
              <a:rPr lang="en-US" sz="3400" dirty="0" err="1">
                <a:latin typeface="Calibri" pitchFamily="34" charset="0"/>
              </a:rPr>
              <a:t>Şondan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soň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köp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wagt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geçmänkä</a:t>
            </a:r>
            <a:r>
              <a:rPr lang="en-US" sz="3400" dirty="0">
                <a:latin typeface="Calibri" pitchFamily="34" charset="0"/>
              </a:rPr>
              <a:t>, 27-nji </a:t>
            </a:r>
            <a:r>
              <a:rPr lang="en-US" sz="3400" dirty="0" err="1">
                <a:latin typeface="Calibri" pitchFamily="34" charset="0"/>
              </a:rPr>
              <a:t>oktýabr</a:t>
            </a:r>
            <a:r>
              <a:rPr lang="en-US" sz="3400" dirty="0">
                <a:latin typeface="Calibri" pitchFamily="34" charset="0"/>
              </a:rPr>
              <a:t>¬ da SSSR MIK-</a:t>
            </a:r>
            <a:r>
              <a:rPr lang="en-US" sz="3400" dirty="0" err="1">
                <a:latin typeface="Calibri" pitchFamily="34" charset="0"/>
              </a:rPr>
              <a:t>nyň</a:t>
            </a:r>
            <a:r>
              <a:rPr lang="en-US" sz="3400" dirty="0">
                <a:latin typeface="Calibri" pitchFamily="34" charset="0"/>
              </a:rPr>
              <a:t> II </a:t>
            </a:r>
            <a:r>
              <a:rPr lang="en-US" sz="3400" dirty="0" err="1">
                <a:latin typeface="Calibri" pitchFamily="34" charset="0"/>
              </a:rPr>
              <a:t>sessiýasy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Türkmenistan</a:t>
            </a:r>
            <a:r>
              <a:rPr lang="en-US" sz="3400" dirty="0">
                <a:latin typeface="Calibri" pitchFamily="34" charset="0"/>
              </a:rPr>
              <a:t> SSR-</a:t>
            </a:r>
            <a:r>
              <a:rPr lang="en-US" sz="3400" dirty="0" err="1">
                <a:latin typeface="Calibri" pitchFamily="34" charset="0"/>
              </a:rPr>
              <a:t>ni</a:t>
            </a:r>
            <a:r>
              <a:rPr lang="en-US" sz="3400" dirty="0">
                <a:latin typeface="Calibri" pitchFamily="34" charset="0"/>
              </a:rPr>
              <a:t> we </a:t>
            </a:r>
            <a:r>
              <a:rPr lang="en-US" sz="3400" dirty="0" err="1">
                <a:latin typeface="Calibri" pitchFamily="34" charset="0"/>
              </a:rPr>
              <a:t>Özbegistan</a:t>
            </a:r>
            <a:r>
              <a:rPr lang="en-US" sz="3400" dirty="0">
                <a:latin typeface="Calibri" pitchFamily="34" charset="0"/>
              </a:rPr>
              <a:t> SSR-</a:t>
            </a:r>
            <a:r>
              <a:rPr lang="en-US" sz="3400" dirty="0" err="1">
                <a:latin typeface="Calibri" pitchFamily="34" charset="0"/>
              </a:rPr>
              <a:t>ni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döretmek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hakynda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karar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kabul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edýär</a:t>
            </a:r>
            <a:r>
              <a:rPr lang="en-US" sz="3400" dirty="0">
                <a:latin typeface="Calibri" pitchFamily="34" charset="0"/>
              </a:rPr>
              <a:t>. </a:t>
            </a:r>
            <a:r>
              <a:rPr lang="en-US" sz="3400" dirty="0" err="1">
                <a:latin typeface="Calibri" pitchFamily="34" charset="0"/>
              </a:rPr>
              <a:t>Türkmen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taýpalarynyň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bitewi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milli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döwlete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birleşmek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arzuwy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hasyl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bolýar</a:t>
            </a:r>
            <a:r>
              <a:rPr lang="en-US" sz="3400" dirty="0">
                <a:latin typeface="Calibri" pitchFamily="34" charset="0"/>
              </a:rPr>
              <a:t>.</a:t>
            </a:r>
          </a:p>
          <a:p>
            <a:pPr algn="just"/>
            <a:r>
              <a:rPr lang="en-US" sz="3400" dirty="0" err="1">
                <a:latin typeface="Calibri" pitchFamily="34" charset="0"/>
              </a:rPr>
              <a:t>Türkmenistan</a:t>
            </a:r>
            <a:r>
              <a:rPr lang="en-US" sz="3400" dirty="0">
                <a:latin typeface="Calibri" pitchFamily="34" charset="0"/>
              </a:rPr>
              <a:t> SSR-</a:t>
            </a:r>
            <a:r>
              <a:rPr lang="en-US" sz="3400" dirty="0" err="1">
                <a:latin typeface="Calibri" pitchFamily="34" charset="0"/>
              </a:rPr>
              <a:t>niň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düzümine</a:t>
            </a:r>
            <a:r>
              <a:rPr lang="en-US" sz="3400" dirty="0">
                <a:latin typeface="Calibri" pitchFamily="34" charset="0"/>
              </a:rPr>
              <a:t> 500 </a:t>
            </a:r>
            <a:r>
              <a:rPr lang="en-US" sz="3400" dirty="0" err="1">
                <a:latin typeface="Calibri" pitchFamily="34" charset="0"/>
              </a:rPr>
              <a:t>müň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ilaty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bolan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Türk¬men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oblasty</a:t>
            </a:r>
            <a:r>
              <a:rPr lang="en-US" sz="3400" dirty="0">
                <a:latin typeface="Calibri" pitchFamily="34" charset="0"/>
              </a:rPr>
              <a:t>, </a:t>
            </a:r>
            <a:r>
              <a:rPr lang="en-US" sz="3400" dirty="0" err="1">
                <a:latin typeface="Calibri" pitchFamily="34" charset="0"/>
              </a:rPr>
              <a:t>Horezm</a:t>
            </a:r>
            <a:r>
              <a:rPr lang="en-US" sz="3400" dirty="0">
                <a:latin typeface="Calibri" pitchFamily="34" charset="0"/>
              </a:rPr>
              <a:t> we </a:t>
            </a:r>
            <a:r>
              <a:rPr lang="en-US" sz="3400" dirty="0" err="1">
                <a:latin typeface="Calibri" pitchFamily="34" charset="0"/>
              </a:rPr>
              <a:t>Buhara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Respublikalarynyň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düzümindäki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Türkmen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oblastlary</a:t>
            </a:r>
            <a:r>
              <a:rPr lang="en-US" sz="3400" dirty="0">
                <a:latin typeface="Calibri" pitchFamily="34" charset="0"/>
              </a:rPr>
              <a:t> (</a:t>
            </a:r>
            <a:r>
              <a:rPr lang="en-US" sz="3400" dirty="0" err="1">
                <a:latin typeface="Calibri" pitchFamily="34" charset="0"/>
              </a:rPr>
              <a:t>iki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oblastda</a:t>
            </a:r>
            <a:r>
              <a:rPr lang="en-US" sz="3400" dirty="0">
                <a:latin typeface="Calibri" pitchFamily="34" charset="0"/>
              </a:rPr>
              <a:t> 600 </a:t>
            </a:r>
            <a:r>
              <a:rPr lang="en-US" sz="3400" dirty="0" err="1">
                <a:latin typeface="Calibri" pitchFamily="34" charset="0"/>
              </a:rPr>
              <a:t>müň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ilat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bardy</a:t>
            </a:r>
            <a:r>
              <a:rPr lang="en-US" sz="3400" dirty="0">
                <a:latin typeface="Calibri" pitchFamily="34" charset="0"/>
              </a:rPr>
              <a:t>) </a:t>
            </a:r>
            <a:r>
              <a:rPr lang="en-US" sz="3400" dirty="0" err="1">
                <a:latin typeface="Calibri" pitchFamily="34" charset="0"/>
              </a:rPr>
              <a:t>girizilipdir</a:t>
            </a:r>
            <a:r>
              <a:rPr lang="en-US" sz="3400" dirty="0">
                <a:latin typeface="Calibri" pitchFamily="34" charset="0"/>
              </a:rPr>
              <a:t>. </a:t>
            </a:r>
            <a:r>
              <a:rPr lang="en-US" sz="3400" dirty="0" err="1">
                <a:latin typeface="Calibri" pitchFamily="34" charset="0"/>
              </a:rPr>
              <a:t>Dolandyryş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çäk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taýdan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Respublika</a:t>
            </a:r>
            <a:r>
              <a:rPr lang="en-US" sz="3400" dirty="0">
                <a:latin typeface="Calibri" pitchFamily="34" charset="0"/>
              </a:rPr>
              <a:t> 5 </a:t>
            </a:r>
            <a:r>
              <a:rPr lang="en-US" sz="3400" dirty="0" err="1">
                <a:latin typeface="Calibri" pitchFamily="34" charset="0"/>
              </a:rPr>
              <a:t>okruga</a:t>
            </a:r>
            <a:r>
              <a:rPr lang="en-US" sz="3400" dirty="0">
                <a:latin typeface="Calibri" pitchFamily="34" charset="0"/>
              </a:rPr>
              <a:t> (</a:t>
            </a:r>
            <a:r>
              <a:rPr lang="en-US" sz="3400" dirty="0" err="1">
                <a:latin typeface="Calibri" pitchFamily="34" charset="0"/>
              </a:rPr>
              <a:t>Aşgabat</a:t>
            </a:r>
            <a:r>
              <a:rPr lang="en-US" sz="3400" dirty="0">
                <a:latin typeface="Calibri" pitchFamily="34" charset="0"/>
              </a:rPr>
              <a:t>, Mary, </a:t>
            </a:r>
            <a:r>
              <a:rPr lang="en-US" sz="3400" dirty="0" err="1">
                <a:latin typeface="Calibri" pitchFamily="34" charset="0"/>
              </a:rPr>
              <a:t>Kerki</a:t>
            </a:r>
            <a:r>
              <a:rPr lang="en-US" sz="3400" dirty="0">
                <a:latin typeface="Calibri" pitchFamily="34" charset="0"/>
              </a:rPr>
              <a:t>, </a:t>
            </a:r>
            <a:r>
              <a:rPr lang="en-US" sz="3400" dirty="0" err="1">
                <a:latin typeface="Calibri" pitchFamily="34" charset="0"/>
              </a:rPr>
              <a:t>Çärjew</a:t>
            </a:r>
            <a:r>
              <a:rPr lang="en-US" sz="3400" dirty="0">
                <a:latin typeface="Calibri" pitchFamily="34" charset="0"/>
              </a:rPr>
              <a:t>, </a:t>
            </a:r>
            <a:r>
              <a:rPr lang="en-US" sz="3400" dirty="0" err="1">
                <a:latin typeface="Calibri" pitchFamily="34" charset="0"/>
              </a:rPr>
              <a:t>Daşhowuz</a:t>
            </a:r>
            <a:r>
              <a:rPr lang="en-US" sz="3400" dirty="0">
                <a:latin typeface="Calibri" pitchFamily="34" charset="0"/>
              </a:rPr>
              <a:t>), 26 </a:t>
            </a:r>
            <a:r>
              <a:rPr lang="en-US" sz="3400" dirty="0" err="1">
                <a:latin typeface="Calibri" pitchFamily="34" charset="0"/>
              </a:rPr>
              <a:t>raýona</a:t>
            </a:r>
            <a:r>
              <a:rPr lang="en-US" sz="3400" dirty="0">
                <a:latin typeface="Calibri" pitchFamily="34" charset="0"/>
              </a:rPr>
              <a:t> we 379 </a:t>
            </a:r>
            <a:r>
              <a:rPr lang="en-US" sz="3400" dirty="0" err="1">
                <a:latin typeface="Calibri" pitchFamily="34" charset="0"/>
              </a:rPr>
              <a:t>oba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sowetlerine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bölünipdir</a:t>
            </a:r>
            <a:r>
              <a:rPr lang="en-US" sz="3400" dirty="0">
                <a:latin typeface="Calibri" pitchFamily="34" charset="0"/>
              </a:rPr>
              <a:t>. </a:t>
            </a:r>
            <a:r>
              <a:rPr lang="en-US" sz="3400" dirty="0" err="1">
                <a:latin typeface="Calibri" pitchFamily="34" charset="0"/>
              </a:rPr>
              <a:t>Aşgabat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şäheri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Respublikanyň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paýtagty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bolupdyr</a:t>
            </a:r>
            <a:r>
              <a:rPr lang="en-US" sz="3400" dirty="0">
                <a:latin typeface="Calibri" pitchFamily="34" charset="0"/>
              </a:rPr>
              <a:t>. </a:t>
            </a:r>
          </a:p>
          <a:p>
            <a:pPr algn="just"/>
            <a:r>
              <a:rPr lang="en-US" sz="3400" dirty="0">
                <a:latin typeface="Calibri" pitchFamily="34" charset="0"/>
              </a:rPr>
              <a:t>1925-nji </a:t>
            </a:r>
            <a:r>
              <a:rPr lang="en-US" sz="3400" dirty="0" err="1">
                <a:latin typeface="Calibri" pitchFamily="34" charset="0"/>
              </a:rPr>
              <a:t>ýylyň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fewral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aýynyň</a:t>
            </a:r>
            <a:r>
              <a:rPr lang="en-US" sz="3400" dirty="0">
                <a:latin typeface="Calibri" pitchFamily="34" charset="0"/>
              </a:rPr>
              <a:t> 15-nde </a:t>
            </a:r>
            <a:r>
              <a:rPr lang="en-US" sz="3400" dirty="0" err="1">
                <a:latin typeface="Calibri" pitchFamily="34" charset="0"/>
              </a:rPr>
              <a:t>Aşgabatda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dabaraly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ýag¬daýda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sowetleriň</a:t>
            </a:r>
            <a:r>
              <a:rPr lang="en-US" sz="3400" dirty="0">
                <a:latin typeface="Calibri" pitchFamily="34" charset="0"/>
              </a:rPr>
              <a:t> I </a:t>
            </a:r>
            <a:r>
              <a:rPr lang="en-US" sz="3400" dirty="0" err="1">
                <a:latin typeface="Calibri" pitchFamily="34" charset="0"/>
              </a:rPr>
              <a:t>Bütintürkmen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gurultaýy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açyldy</a:t>
            </a:r>
            <a:r>
              <a:rPr lang="en-US" sz="3400" dirty="0">
                <a:latin typeface="Calibri" pitchFamily="34" charset="0"/>
              </a:rPr>
              <a:t>. </a:t>
            </a:r>
            <a:r>
              <a:rPr lang="en-US" sz="3400" dirty="0" err="1">
                <a:latin typeface="Calibri" pitchFamily="34" charset="0"/>
              </a:rPr>
              <a:t>Gurultaýda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türk¬men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halkynyň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gadym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wagtlardan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bäri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ýaşap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gelýän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çäklerinde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Türk¬menistan</a:t>
            </a:r>
            <a:r>
              <a:rPr lang="en-US" sz="3400" dirty="0">
                <a:latin typeface="Calibri" pitchFamily="34" charset="0"/>
              </a:rPr>
              <a:t> SSR-</a:t>
            </a:r>
            <a:r>
              <a:rPr lang="en-US" sz="3400" dirty="0" err="1">
                <a:latin typeface="Calibri" pitchFamily="34" charset="0"/>
              </a:rPr>
              <a:t>niň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döredilendigi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barada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Jarnama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kabul</a:t>
            </a:r>
            <a:r>
              <a:rPr lang="en-US" sz="3400" dirty="0">
                <a:latin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</a:rPr>
              <a:t>edilýär</a:t>
            </a:r>
            <a:r>
              <a:rPr lang="en-US" sz="3400" dirty="0">
                <a:latin typeface="Calibri" pitchFamily="34" charset="0"/>
              </a:rPr>
              <a:t>.</a:t>
            </a:r>
          </a:p>
          <a:p>
            <a:pPr algn="just"/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890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8928484" y="3320988"/>
            <a:ext cx="3174132" cy="509836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raýatara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urşy</a:t>
            </a:r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ýyllarynda</a:t>
            </a:r>
            <a:r>
              <a:rPr lang="en-US" dirty="0">
                <a:latin typeface="Calibri" pitchFamily="34" charset="0"/>
              </a:rPr>
              <a:t> 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568952" cy="6336704"/>
          </a:xfrm>
        </p:spPr>
        <p:txBody>
          <a:bodyPr>
            <a:normAutofit/>
          </a:bodyPr>
          <a:lstStyle/>
          <a:p>
            <a:pPr algn="just"/>
            <a:r>
              <a:rPr lang="en-US" dirty="0" err="1">
                <a:latin typeface="Calibri" pitchFamily="34" charset="0"/>
              </a:rPr>
              <a:t>Gurultaý</a:t>
            </a:r>
            <a:r>
              <a:rPr lang="en-US" dirty="0">
                <a:latin typeface="Calibri" pitchFamily="34" charset="0"/>
              </a:rPr>
              <a:t> 118 </a:t>
            </a:r>
            <a:r>
              <a:rPr lang="en-US" dirty="0" err="1">
                <a:latin typeface="Calibri" pitchFamily="34" charset="0"/>
              </a:rPr>
              <a:t>adamdan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ybarat</a:t>
            </a:r>
            <a:r>
              <a:rPr lang="en-US" dirty="0">
                <a:latin typeface="Calibri" pitchFamily="34" charset="0"/>
              </a:rPr>
              <a:t> TSSR MIK-</a:t>
            </a:r>
            <a:r>
              <a:rPr lang="en-US" dirty="0" err="1">
                <a:latin typeface="Calibri" pitchFamily="34" charset="0"/>
              </a:rPr>
              <a:t>ny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saýlady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Saýlananlaryň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arasynda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Gaýgysyz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Atabaýew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Nedirbaý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Aýtakow</a:t>
            </a:r>
            <a:r>
              <a:rPr lang="en-US" dirty="0">
                <a:latin typeface="Calibri" pitchFamily="34" charset="0"/>
              </a:rPr>
              <a:t>, N.A. </a:t>
            </a:r>
            <a:r>
              <a:rPr lang="en-US" dirty="0" err="1">
                <a:latin typeface="Calibri" pitchFamily="34" charset="0"/>
              </a:rPr>
              <a:t>Paskuskiý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Saparja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Amanekow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Täçmyrat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Orazow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Gurbandurdy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Atamyradow</a:t>
            </a:r>
            <a:r>
              <a:rPr lang="en-US" dirty="0">
                <a:latin typeface="Calibri" pitchFamily="34" charset="0"/>
              </a:rPr>
              <a:t> we </a:t>
            </a:r>
            <a:r>
              <a:rPr lang="en-US" dirty="0" err="1">
                <a:latin typeface="Calibri" pitchFamily="34" charset="0"/>
              </a:rPr>
              <a:t>başgalar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bolupdyr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SSR </a:t>
            </a:r>
            <a:r>
              <a:rPr lang="en-US" dirty="0" err="1">
                <a:latin typeface="Calibri" pitchFamily="34" charset="0"/>
              </a:rPr>
              <a:t>Merkezi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Ispol¬nitel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Komitetiniň</a:t>
            </a:r>
            <a:r>
              <a:rPr lang="en-US" dirty="0">
                <a:latin typeface="Calibri" pitchFamily="34" charset="0"/>
              </a:rPr>
              <a:t> (</a:t>
            </a:r>
            <a:r>
              <a:rPr lang="en-US" dirty="0" err="1">
                <a:latin typeface="Calibri" pitchFamily="34" charset="0"/>
              </a:rPr>
              <a:t>Ỳokary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kanun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çykaryjy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organynyň</a:t>
            </a:r>
            <a:r>
              <a:rPr lang="en-US" dirty="0">
                <a:latin typeface="Calibri" pitchFamily="34" charset="0"/>
              </a:rPr>
              <a:t>) </a:t>
            </a:r>
            <a:r>
              <a:rPr lang="en-US" dirty="0" err="1">
                <a:latin typeface="Calibri" pitchFamily="34" charset="0"/>
              </a:rPr>
              <a:t>başlyklygyna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Nedirbaý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Aýtakow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</a:rPr>
              <a:t>Halk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Komissarlar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sowetiniň</a:t>
            </a:r>
            <a:r>
              <a:rPr lang="en-US" dirty="0">
                <a:latin typeface="Calibri" pitchFamily="34" charset="0"/>
              </a:rPr>
              <a:t> (</a:t>
            </a:r>
            <a:r>
              <a:rPr lang="en-US" dirty="0" err="1">
                <a:latin typeface="Calibri" pitchFamily="34" charset="0"/>
              </a:rPr>
              <a:t>hökümetiniň</a:t>
            </a:r>
            <a:r>
              <a:rPr lang="en-US" dirty="0">
                <a:latin typeface="Calibri" pitchFamily="34" charset="0"/>
              </a:rPr>
              <a:t>) </a:t>
            </a:r>
            <a:r>
              <a:rPr lang="en-US" dirty="0" err="1">
                <a:latin typeface="Calibri" pitchFamily="34" charset="0"/>
              </a:rPr>
              <a:t>başlyklygyna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Gaýgysyz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Atabaýew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saýlanypdyr</a:t>
            </a:r>
            <a:r>
              <a:rPr lang="en-US" dirty="0">
                <a:latin typeface="Calibri" pitchFamily="34" charset="0"/>
              </a:rPr>
              <a:t>. </a:t>
            </a:r>
          </a:p>
          <a:p>
            <a:pPr algn="just"/>
            <a:r>
              <a:rPr lang="en-US" dirty="0" err="1">
                <a:latin typeface="Calibri" pitchFamily="34" charset="0"/>
              </a:rPr>
              <a:t>Gurultaý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SSR-</a:t>
            </a:r>
            <a:r>
              <a:rPr lang="en-US" dirty="0" err="1">
                <a:latin typeface="Calibri" pitchFamily="34" charset="0"/>
              </a:rPr>
              <a:t>niň</a:t>
            </a:r>
            <a:r>
              <a:rPr lang="en-US" dirty="0">
                <a:latin typeface="Calibri" pitchFamily="34" charset="0"/>
              </a:rPr>
              <a:t> SSSR-</a:t>
            </a:r>
            <a:r>
              <a:rPr lang="en-US" dirty="0" err="1">
                <a:latin typeface="Calibri" pitchFamily="34" charset="0"/>
              </a:rPr>
              <a:t>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düzümine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girmegi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hakynda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karar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kabul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edipdir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n-US" dirty="0" err="1">
                <a:latin typeface="Calibri" pitchFamily="34" charset="0"/>
              </a:rPr>
              <a:t>Sowetleriň</a:t>
            </a:r>
            <a:r>
              <a:rPr lang="en-US" dirty="0">
                <a:latin typeface="Calibri" pitchFamily="34" charset="0"/>
              </a:rPr>
              <a:t> 1925-nji </a:t>
            </a:r>
            <a:r>
              <a:rPr lang="en-US" dirty="0" err="1">
                <a:latin typeface="Calibri" pitchFamily="34" charset="0"/>
              </a:rPr>
              <a:t>ýylyň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maý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aýynda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bolup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geçen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Bütinsoýuz</a:t>
            </a:r>
            <a:r>
              <a:rPr lang="en-US" dirty="0">
                <a:latin typeface="Calibri" pitchFamily="34" charset="0"/>
              </a:rPr>
              <a:t> III </a:t>
            </a:r>
            <a:r>
              <a:rPr lang="en-US" dirty="0" err="1">
                <a:latin typeface="Calibri" pitchFamily="34" charset="0"/>
              </a:rPr>
              <a:t>gurultaýynda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Türkmenistan</a:t>
            </a:r>
            <a:r>
              <a:rPr lang="en-US" dirty="0">
                <a:latin typeface="Calibri" pitchFamily="34" charset="0"/>
              </a:rPr>
              <a:t> SSR-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 SSSR </a:t>
            </a:r>
            <a:r>
              <a:rPr lang="en-US" dirty="0" err="1">
                <a:latin typeface="Calibri" pitchFamily="34" charset="0"/>
              </a:rPr>
              <a:t>iň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düzümine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kabul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edilipdir</a:t>
            </a:r>
            <a:r>
              <a:rPr lang="en-US" dirty="0">
                <a:latin typeface="Calibri" pitchFamily="34" charset="0"/>
              </a:rPr>
              <a:t>. </a:t>
            </a:r>
            <a:endParaRPr lang="ru-RU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908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1402</TotalTime>
  <Words>1534</Words>
  <Application>Microsoft Office PowerPoint</Application>
  <PresentationFormat>Экран (4:3)</PresentationFormat>
  <Paragraphs>56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Türkmenistanda sowetler jemgyýetiniň gurulmagy (1917-1940-njy ýyllar) 1. Russiýada 1917–nji ýylyň fewral we oktýabr  rewolýusiýalary we onuň Zakaspiýa oblastyna täsiri. 2.  TSSR – iň döredilmegi we onuň SSSR- iň düzümine girmegi. 3.  TSSR-de oba hojalygyndaky özgerişler we kolhoz sowhoz gurluşyklary. Senagat gurluşygy. .   </vt:lpstr>
      <vt:lpstr>Türkmenler 1917-nji ýylyň fewral we oktýabr rewolýusiýalary döwründe </vt:lpstr>
      <vt:lpstr>Türkmenler 1917-nji ýylyň fewral we oktýabr rewolýusiýalary döwründe </vt:lpstr>
      <vt:lpstr>Türkmenler 1917-nji ýylyň fewral we oktýabr rewolýusiýalary döwründe  </vt:lpstr>
      <vt:lpstr>Türkmenler 1917-nji ýylyň fewral we oktýabr rewolýusiýalary döwründe </vt:lpstr>
      <vt:lpstr>Презентация PowerPoint</vt:lpstr>
      <vt:lpstr>Türkmenistan raýatara urşy  ýyllarynda </vt:lpstr>
      <vt:lpstr>Türkmenistan raýatara urşy  ýyllarynda </vt:lpstr>
      <vt:lpstr>Türkmenistan raýatara urşy  ýyllarynda </vt:lpstr>
      <vt:lpstr>Türkmenistan raýatara urşy  ýyllarynda  </vt:lpstr>
      <vt:lpstr>Презентация PowerPoint</vt:lpstr>
      <vt:lpstr>  3. TSSR-de oba hojalygyndaky özgerişler we kolhoz sowhoz gurluşyklary. Senagat gurluşygy. </vt:lpstr>
      <vt:lpstr>Türkmenistan raýatara urşy  ýyllarynda </vt:lpstr>
      <vt:lpstr>Türkmenistan raýatara urşy  ýyllarynda  </vt:lpstr>
      <vt:lpstr>Türkmenistan raýatara urşy  ýyllarynda  </vt:lpstr>
      <vt:lpstr>Medeni rewolýusiýa.</vt:lpstr>
      <vt:lpstr>Türkmenistan raýatara urşy  ýyllarynda  </vt:lpstr>
      <vt:lpstr>Türkmenistan raýatara urşy  ýyllarynda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XVII-XIX asyryň ortalarynda türkmenleriň  goňşy döwletler bilen gatnaşyklary 1.XVII asyrlarda türkmenleriň söwda ýollaryndaky hyzmaty. 2.Türkmenler Abulgazy hanyň döwründe. 3.Hywa hanyna we Buhara emirine garşy göreşi.  </dc:title>
  <dc:creator>user</dc:creator>
  <cp:lastModifiedBy>Lenovo</cp:lastModifiedBy>
  <cp:revision>91</cp:revision>
  <dcterms:created xsi:type="dcterms:W3CDTF">2018-04-22T04:01:15Z</dcterms:created>
  <dcterms:modified xsi:type="dcterms:W3CDTF">2020-11-30T06:02:18Z</dcterms:modified>
</cp:coreProperties>
</file>