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9" r:id="rId2"/>
  </p:sldMasterIdLst>
  <p:sldIdLst>
    <p:sldId id="256" r:id="rId3"/>
    <p:sldId id="257" r:id="rId4"/>
    <p:sldId id="259" r:id="rId5"/>
    <p:sldId id="284" r:id="rId6"/>
    <p:sldId id="285" r:id="rId7"/>
    <p:sldId id="268" r:id="rId8"/>
    <p:sldId id="279" r:id="rId9"/>
    <p:sldId id="280" r:id="rId10"/>
    <p:sldId id="283" r:id="rId11"/>
    <p:sldId id="286" r:id="rId12"/>
    <p:sldId id="281" r:id="rId13"/>
    <p:sldId id="282" r:id="rId14"/>
    <p:sldId id="263" r:id="rId15"/>
    <p:sldId id="264" r:id="rId16"/>
    <p:sldId id="265" r:id="rId17"/>
    <p:sldId id="266" r:id="rId18"/>
    <p:sldId id="271" r:id="rId19"/>
    <p:sldId id="274" r:id="rId20"/>
    <p:sldId id="288" r:id="rId21"/>
    <p:sldId id="275" r:id="rId22"/>
    <p:sldId id="276" r:id="rId23"/>
    <p:sldId id="277" r:id="rId24"/>
    <p:sldId id="278" r:id="rId25"/>
    <p:sldId id="272" r:id="rId26"/>
    <p:sldId id="287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4660"/>
  </p:normalViewPr>
  <p:slideViewPr>
    <p:cSldViewPr>
      <p:cViewPr varScale="1">
        <p:scale>
          <a:sx n="63" d="100"/>
          <a:sy n="63" d="100"/>
        </p:scale>
        <p:origin x="8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195 w 6027"/>
                <a:gd name="T1" fmla="*/ 17 h 2296"/>
                <a:gd name="T2" fmla="*/ 0 w 6027"/>
                <a:gd name="T3" fmla="*/ 17 h 2296"/>
                <a:gd name="T4" fmla="*/ 0 w 6027"/>
                <a:gd name="T5" fmla="*/ 0 h 2296"/>
                <a:gd name="T6" fmla="*/ 4195 w 6027"/>
                <a:gd name="T7" fmla="*/ 0 h 2296"/>
                <a:gd name="T8" fmla="*/ 4195 w 6027"/>
                <a:gd name="T9" fmla="*/ 17 h 2296"/>
                <a:gd name="T10" fmla="*/ 4195 w 6027"/>
                <a:gd name="T11" fmla="*/ 17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4 h 353"/>
                  <a:gd name="T4" fmla="*/ 24 w 186"/>
                  <a:gd name="T5" fmla="*/ 75 h 353"/>
                  <a:gd name="T6" fmla="*/ 18 w 186"/>
                  <a:gd name="T7" fmla="*/ 162 h 353"/>
                  <a:gd name="T8" fmla="*/ 42 w 186"/>
                  <a:gd name="T9" fmla="*/ 281 h 353"/>
                  <a:gd name="T10" fmla="*/ 48 w 186"/>
                  <a:gd name="T11" fmla="*/ 398 h 353"/>
                  <a:gd name="T12" fmla="*/ 0 w 186"/>
                  <a:gd name="T13" fmla="*/ 869 h 353"/>
                  <a:gd name="T14" fmla="*/ 54 w 186"/>
                  <a:gd name="T15" fmla="*/ 575 h 353"/>
                  <a:gd name="T16" fmla="*/ 84 w 186"/>
                  <a:gd name="T17" fmla="*/ 530 h 353"/>
                  <a:gd name="T18" fmla="*/ 126 w 186"/>
                  <a:gd name="T19" fmla="*/ 311 h 353"/>
                  <a:gd name="T20" fmla="*/ 144 w 186"/>
                  <a:gd name="T21" fmla="*/ 294 h 353"/>
                  <a:gd name="T22" fmla="*/ 144 w 186"/>
                  <a:gd name="T23" fmla="*/ 222 h 353"/>
                  <a:gd name="T24" fmla="*/ 186 w 186"/>
                  <a:gd name="T25" fmla="*/ 162 h 353"/>
                  <a:gd name="T26" fmla="*/ 162 w 186"/>
                  <a:gd name="T27" fmla="*/ 14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5 h 66"/>
                  <a:gd name="T8" fmla="*/ 6 w 155"/>
                  <a:gd name="T9" fmla="*/ 44 h 66"/>
                  <a:gd name="T10" fmla="*/ 0 w 155"/>
                  <a:gd name="T11" fmla="*/ 61 h 66"/>
                  <a:gd name="T12" fmla="*/ 78 w 155"/>
                  <a:gd name="T13" fmla="*/ 148 h 66"/>
                  <a:gd name="T14" fmla="*/ 96 w 155"/>
                  <a:gd name="T15" fmla="*/ 104 h 66"/>
                  <a:gd name="T16" fmla="*/ 155 w 155"/>
                  <a:gd name="T17" fmla="*/ 165 h 66"/>
                  <a:gd name="T18" fmla="*/ 126 w 155"/>
                  <a:gd name="T19" fmla="*/ 61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93 h 72"/>
                  <a:gd name="T2" fmla="*/ 0 w 42"/>
                  <a:gd name="T3" fmla="*/ 47 h 72"/>
                  <a:gd name="T4" fmla="*/ 12 w 42"/>
                  <a:gd name="T5" fmla="*/ 16 h 72"/>
                  <a:gd name="T6" fmla="*/ 0 w 42"/>
                  <a:gd name="T7" fmla="*/ 16 h 72"/>
                  <a:gd name="T8" fmla="*/ 12 w 42"/>
                  <a:gd name="T9" fmla="*/ 16 h 72"/>
                  <a:gd name="T10" fmla="*/ 24 w 42"/>
                  <a:gd name="T11" fmla="*/ 16 h 72"/>
                  <a:gd name="T12" fmla="*/ 36 w 42"/>
                  <a:gd name="T13" fmla="*/ 16 h 72"/>
                  <a:gd name="T14" fmla="*/ 42 w 42"/>
                  <a:gd name="T15" fmla="*/ 0 h 72"/>
                  <a:gd name="T16" fmla="*/ 30 w 42"/>
                  <a:gd name="T17" fmla="*/ 47 h 72"/>
                  <a:gd name="T18" fmla="*/ 42 w 42"/>
                  <a:gd name="T19" fmla="*/ 125 h 72"/>
                  <a:gd name="T20" fmla="*/ 12 w 42"/>
                  <a:gd name="T21" fmla="*/ 183 h 72"/>
                  <a:gd name="T22" fmla="*/ 6 w 42"/>
                  <a:gd name="T23" fmla="*/ 93 h 72"/>
                  <a:gd name="T24" fmla="*/ 6 w 42"/>
                  <a:gd name="T25" fmla="*/ 9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8 h 287"/>
                <a:gd name="T4" fmla="*/ 66 w 365"/>
                <a:gd name="T5" fmla="*/ 124 h 287"/>
                <a:gd name="T6" fmla="*/ 143 w 365"/>
                <a:gd name="T7" fmla="*/ 204 h 287"/>
                <a:gd name="T8" fmla="*/ 191 w 365"/>
                <a:gd name="T9" fmla="*/ 186 h 287"/>
                <a:gd name="T10" fmla="*/ 341 w 365"/>
                <a:gd name="T11" fmla="*/ 319 h 287"/>
                <a:gd name="T12" fmla="*/ 305 w 365"/>
                <a:gd name="T13" fmla="*/ 195 h 287"/>
                <a:gd name="T14" fmla="*/ 365 w 365"/>
                <a:gd name="T15" fmla="*/ 148 h 287"/>
                <a:gd name="T16" fmla="*/ 359 w 365"/>
                <a:gd name="T17" fmla="*/ 142 h 287"/>
                <a:gd name="T18" fmla="*/ 335 w 365"/>
                <a:gd name="T19" fmla="*/ 130 h 287"/>
                <a:gd name="T20" fmla="*/ 299 w 365"/>
                <a:gd name="T21" fmla="*/ 98 h 287"/>
                <a:gd name="T22" fmla="*/ 257 w 365"/>
                <a:gd name="T23" fmla="*/ 80 h 287"/>
                <a:gd name="T24" fmla="*/ 215 w 365"/>
                <a:gd name="T25" fmla="*/ 62 h 287"/>
                <a:gd name="T26" fmla="*/ 173 w 365"/>
                <a:gd name="T27" fmla="*/ 44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8 h 60"/>
                <a:gd name="T16" fmla="*/ 65 w 71"/>
                <a:gd name="T17" fmla="*/ 50 h 60"/>
                <a:gd name="T18" fmla="*/ 71 w 71"/>
                <a:gd name="T19" fmla="*/ 62 h 60"/>
                <a:gd name="T20" fmla="*/ 71 w 71"/>
                <a:gd name="T21" fmla="*/ 68 h 60"/>
                <a:gd name="T22" fmla="*/ 59 w 71"/>
                <a:gd name="T23" fmla="*/ 62 h 60"/>
                <a:gd name="T24" fmla="*/ 47 w 71"/>
                <a:gd name="T25" fmla="*/ 50 h 60"/>
                <a:gd name="T26" fmla="*/ 23 w 71"/>
                <a:gd name="T27" fmla="*/ 38 h 60"/>
                <a:gd name="T28" fmla="*/ 23 w 71"/>
                <a:gd name="T29" fmla="*/ 44 h 60"/>
                <a:gd name="T30" fmla="*/ 18 w 71"/>
                <a:gd name="T31" fmla="*/ 50 h 60"/>
                <a:gd name="T32" fmla="*/ 12 w 71"/>
                <a:gd name="T33" fmla="*/ 56 h 60"/>
                <a:gd name="T34" fmla="*/ 6 w 71"/>
                <a:gd name="T35" fmla="*/ 56 h 60"/>
                <a:gd name="T36" fmla="*/ 6 w 71"/>
                <a:gd name="T37" fmla="*/ 56 h 60"/>
                <a:gd name="T38" fmla="*/ 6 w 71"/>
                <a:gd name="T39" fmla="*/ 44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2 h 162"/>
                <a:gd name="T10" fmla="*/ 96 w 161"/>
                <a:gd name="T11" fmla="*/ 68 h 162"/>
                <a:gd name="T12" fmla="*/ 102 w 161"/>
                <a:gd name="T13" fmla="*/ 80 h 162"/>
                <a:gd name="T14" fmla="*/ 108 w 161"/>
                <a:gd name="T15" fmla="*/ 92 h 162"/>
                <a:gd name="T16" fmla="*/ 120 w 161"/>
                <a:gd name="T17" fmla="*/ 104 h 162"/>
                <a:gd name="T18" fmla="*/ 143 w 161"/>
                <a:gd name="T19" fmla="*/ 122 h 162"/>
                <a:gd name="T20" fmla="*/ 155 w 161"/>
                <a:gd name="T21" fmla="*/ 154 h 162"/>
                <a:gd name="T22" fmla="*/ 161 w 161"/>
                <a:gd name="T23" fmla="*/ 172 h 162"/>
                <a:gd name="T24" fmla="*/ 161 w 161"/>
                <a:gd name="T25" fmla="*/ 178 h 162"/>
                <a:gd name="T26" fmla="*/ 96 w 161"/>
                <a:gd name="T27" fmla="*/ 110 h 162"/>
                <a:gd name="T28" fmla="*/ 30 w 161"/>
                <a:gd name="T29" fmla="*/ 62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8 h 60"/>
                <a:gd name="T4" fmla="*/ 41 w 59"/>
                <a:gd name="T5" fmla="*/ 44 h 60"/>
                <a:gd name="T6" fmla="*/ 47 w 59"/>
                <a:gd name="T7" fmla="*/ 50 h 60"/>
                <a:gd name="T8" fmla="*/ 53 w 59"/>
                <a:gd name="T9" fmla="*/ 62 h 60"/>
                <a:gd name="T10" fmla="*/ 53 w 59"/>
                <a:gd name="T11" fmla="*/ 68 h 60"/>
                <a:gd name="T12" fmla="*/ 47 w 59"/>
                <a:gd name="T13" fmla="*/ 62 h 60"/>
                <a:gd name="T14" fmla="*/ 35 w 59"/>
                <a:gd name="T15" fmla="*/ 56 h 60"/>
                <a:gd name="T16" fmla="*/ 23 w 59"/>
                <a:gd name="T17" fmla="*/ 44 h 60"/>
                <a:gd name="T18" fmla="*/ 17 w 59"/>
                <a:gd name="T19" fmla="*/ 38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4 h 204"/>
                <a:gd name="T2" fmla="*/ 245 w 245"/>
                <a:gd name="T3" fmla="*/ 50 h 204"/>
                <a:gd name="T4" fmla="*/ 209 w 245"/>
                <a:gd name="T5" fmla="*/ 92 h 204"/>
                <a:gd name="T6" fmla="*/ 143 w 245"/>
                <a:gd name="T7" fmla="*/ 148 h 204"/>
                <a:gd name="T8" fmla="*/ 167 w 245"/>
                <a:gd name="T9" fmla="*/ 173 h 204"/>
                <a:gd name="T10" fmla="*/ 179 w 245"/>
                <a:gd name="T11" fmla="*/ 228 h 204"/>
                <a:gd name="T12" fmla="*/ 77 w 245"/>
                <a:gd name="T13" fmla="*/ 148 h 204"/>
                <a:gd name="T14" fmla="*/ 47 w 245"/>
                <a:gd name="T15" fmla="*/ 92 h 204"/>
                <a:gd name="T16" fmla="*/ 89 w 245"/>
                <a:gd name="T17" fmla="*/ 74 h 204"/>
                <a:gd name="T18" fmla="*/ 59 w 245"/>
                <a:gd name="T19" fmla="*/ 44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4 h 204"/>
                <a:gd name="T50" fmla="*/ 233 w 245"/>
                <a:gd name="T51" fmla="*/ 44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58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658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133DD-DBC2-411F-B401-671F2E1D4C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00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501EB-F466-4F7C-B722-234E52B27E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8184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F276F-B986-4DF0-9772-1B65EE9821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21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ru-RU" altLang="ru-RU" sz="2400" smtClean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809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809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B4A2C-0198-499A-8394-7DB7D4BD27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809773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746D1-791B-4320-BE00-93530D2457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30120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04A21-6E72-4941-B3BC-F79C4F4286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99702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7CB41-072D-425B-A7F6-BA5D733032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76608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36E71-D253-4704-B655-539C10704A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84216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2F317-7B14-4552-A58B-7A777C2977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619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F10CC-987A-4F95-8714-A02E01E849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97739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2E0CF-3AA7-42B3-A6F9-0AF1D3DED23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94552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6FA65-CE47-48C9-8664-A3B2CE84AF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5521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D4B61-C039-46AD-ACDC-AB352AB0A5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64316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F986F-2B34-4D8C-8C3D-EF6E15D78C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04172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326F6-CB33-4D47-A23F-EFC986BEF8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9884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85A2E7-F294-4D1F-807A-021300E5E6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0626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6D11F-9A34-46E3-95C1-DD895EBE95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10315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B15C3-D3C9-4DDD-A21C-AC4DE28D72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929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B0FE9-2822-4F0B-9EB8-8F1E5B7CAB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972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0E121-E4F9-413F-A10D-01C00C6143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9303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1497D-771C-4FDD-8916-2909663EB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552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7934E-1518-4318-9F94-7C69514158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0029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16A5A-513E-4291-9D65-45153E1C400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71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8AF49-2543-4FA7-ABE8-25243C810D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0533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BD54D-2342-4AED-AD03-493FA5A24E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659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4195 w 6027"/>
                <a:gd name="T1" fmla="*/ 17 h 2296"/>
                <a:gd name="T2" fmla="*/ 0 w 6027"/>
                <a:gd name="T3" fmla="*/ 17 h 2296"/>
                <a:gd name="T4" fmla="*/ 0 w 6027"/>
                <a:gd name="T5" fmla="*/ 0 h 2296"/>
                <a:gd name="T6" fmla="*/ 4195 w 6027"/>
                <a:gd name="T7" fmla="*/ 0 h 2296"/>
                <a:gd name="T8" fmla="*/ 4195 w 6027"/>
                <a:gd name="T9" fmla="*/ 17 h 2296"/>
                <a:gd name="T10" fmla="*/ 4195 w 6027"/>
                <a:gd name="T11" fmla="*/ 17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4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6 w 5748"/>
              <a:gd name="T1" fmla="*/ 2147483646 h 246"/>
              <a:gd name="T2" fmla="*/ 0 w 5748"/>
              <a:gd name="T3" fmla="*/ 2147483646 h 246"/>
              <a:gd name="T4" fmla="*/ 0 w 5748"/>
              <a:gd name="T5" fmla="*/ 0 h 246"/>
              <a:gd name="T6" fmla="*/ 2147483646 w 5748"/>
              <a:gd name="T7" fmla="*/ 0 h 246"/>
              <a:gd name="T8" fmla="*/ 2147483646 w 5748"/>
              <a:gd name="T9" fmla="*/ 2147483646 h 246"/>
              <a:gd name="T10" fmla="*/ 2147483646 w 5748"/>
              <a:gd name="T11" fmla="*/ 21474836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6554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44 h 353"/>
                  <a:gd name="T4" fmla="*/ 24 w 186"/>
                  <a:gd name="T5" fmla="*/ 75 h 353"/>
                  <a:gd name="T6" fmla="*/ 18 w 186"/>
                  <a:gd name="T7" fmla="*/ 162 h 353"/>
                  <a:gd name="T8" fmla="*/ 42 w 186"/>
                  <a:gd name="T9" fmla="*/ 281 h 353"/>
                  <a:gd name="T10" fmla="*/ 48 w 186"/>
                  <a:gd name="T11" fmla="*/ 398 h 353"/>
                  <a:gd name="T12" fmla="*/ 0 w 186"/>
                  <a:gd name="T13" fmla="*/ 869 h 353"/>
                  <a:gd name="T14" fmla="*/ 54 w 186"/>
                  <a:gd name="T15" fmla="*/ 575 h 353"/>
                  <a:gd name="T16" fmla="*/ 84 w 186"/>
                  <a:gd name="T17" fmla="*/ 530 h 353"/>
                  <a:gd name="T18" fmla="*/ 126 w 186"/>
                  <a:gd name="T19" fmla="*/ 311 h 353"/>
                  <a:gd name="T20" fmla="*/ 144 w 186"/>
                  <a:gd name="T21" fmla="*/ 294 h 353"/>
                  <a:gd name="T22" fmla="*/ 144 w 186"/>
                  <a:gd name="T23" fmla="*/ 222 h 353"/>
                  <a:gd name="T24" fmla="*/ 186 w 186"/>
                  <a:gd name="T25" fmla="*/ 162 h 353"/>
                  <a:gd name="T26" fmla="*/ 162 w 186"/>
                  <a:gd name="T27" fmla="*/ 14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5 h 66"/>
                  <a:gd name="T8" fmla="*/ 6 w 155"/>
                  <a:gd name="T9" fmla="*/ 44 h 66"/>
                  <a:gd name="T10" fmla="*/ 0 w 155"/>
                  <a:gd name="T11" fmla="*/ 61 h 66"/>
                  <a:gd name="T12" fmla="*/ 78 w 155"/>
                  <a:gd name="T13" fmla="*/ 148 h 66"/>
                  <a:gd name="T14" fmla="*/ 96 w 155"/>
                  <a:gd name="T15" fmla="*/ 104 h 66"/>
                  <a:gd name="T16" fmla="*/ 155 w 155"/>
                  <a:gd name="T17" fmla="*/ 165 h 66"/>
                  <a:gd name="T18" fmla="*/ 126 w 155"/>
                  <a:gd name="T19" fmla="*/ 61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93 h 72"/>
                  <a:gd name="T2" fmla="*/ 0 w 42"/>
                  <a:gd name="T3" fmla="*/ 47 h 72"/>
                  <a:gd name="T4" fmla="*/ 12 w 42"/>
                  <a:gd name="T5" fmla="*/ 16 h 72"/>
                  <a:gd name="T6" fmla="*/ 0 w 42"/>
                  <a:gd name="T7" fmla="*/ 16 h 72"/>
                  <a:gd name="T8" fmla="*/ 12 w 42"/>
                  <a:gd name="T9" fmla="*/ 16 h 72"/>
                  <a:gd name="T10" fmla="*/ 24 w 42"/>
                  <a:gd name="T11" fmla="*/ 16 h 72"/>
                  <a:gd name="T12" fmla="*/ 36 w 42"/>
                  <a:gd name="T13" fmla="*/ 16 h 72"/>
                  <a:gd name="T14" fmla="*/ 42 w 42"/>
                  <a:gd name="T15" fmla="*/ 0 h 72"/>
                  <a:gd name="T16" fmla="*/ 30 w 42"/>
                  <a:gd name="T17" fmla="*/ 47 h 72"/>
                  <a:gd name="T18" fmla="*/ 42 w 42"/>
                  <a:gd name="T19" fmla="*/ 125 h 72"/>
                  <a:gd name="T20" fmla="*/ 12 w 42"/>
                  <a:gd name="T21" fmla="*/ 183 h 72"/>
                  <a:gd name="T22" fmla="*/ 6 w 42"/>
                  <a:gd name="T23" fmla="*/ 93 h 72"/>
                  <a:gd name="T24" fmla="*/ 6 w 42"/>
                  <a:gd name="T25" fmla="*/ 9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55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ru-RU">
                <a:latin typeface="Arial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8 h 287"/>
                <a:gd name="T4" fmla="*/ 66 w 365"/>
                <a:gd name="T5" fmla="*/ 124 h 287"/>
                <a:gd name="T6" fmla="*/ 143 w 365"/>
                <a:gd name="T7" fmla="*/ 204 h 287"/>
                <a:gd name="T8" fmla="*/ 191 w 365"/>
                <a:gd name="T9" fmla="*/ 186 h 287"/>
                <a:gd name="T10" fmla="*/ 341 w 365"/>
                <a:gd name="T11" fmla="*/ 319 h 287"/>
                <a:gd name="T12" fmla="*/ 305 w 365"/>
                <a:gd name="T13" fmla="*/ 195 h 287"/>
                <a:gd name="T14" fmla="*/ 365 w 365"/>
                <a:gd name="T15" fmla="*/ 148 h 287"/>
                <a:gd name="T16" fmla="*/ 359 w 365"/>
                <a:gd name="T17" fmla="*/ 142 h 287"/>
                <a:gd name="T18" fmla="*/ 335 w 365"/>
                <a:gd name="T19" fmla="*/ 130 h 287"/>
                <a:gd name="T20" fmla="*/ 299 w 365"/>
                <a:gd name="T21" fmla="*/ 98 h 287"/>
                <a:gd name="T22" fmla="*/ 257 w 365"/>
                <a:gd name="T23" fmla="*/ 80 h 287"/>
                <a:gd name="T24" fmla="*/ 215 w 365"/>
                <a:gd name="T25" fmla="*/ 62 h 287"/>
                <a:gd name="T26" fmla="*/ 173 w 365"/>
                <a:gd name="T27" fmla="*/ 44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8 h 60"/>
                <a:gd name="T16" fmla="*/ 65 w 71"/>
                <a:gd name="T17" fmla="*/ 50 h 60"/>
                <a:gd name="T18" fmla="*/ 71 w 71"/>
                <a:gd name="T19" fmla="*/ 62 h 60"/>
                <a:gd name="T20" fmla="*/ 71 w 71"/>
                <a:gd name="T21" fmla="*/ 68 h 60"/>
                <a:gd name="T22" fmla="*/ 59 w 71"/>
                <a:gd name="T23" fmla="*/ 62 h 60"/>
                <a:gd name="T24" fmla="*/ 47 w 71"/>
                <a:gd name="T25" fmla="*/ 50 h 60"/>
                <a:gd name="T26" fmla="*/ 23 w 71"/>
                <a:gd name="T27" fmla="*/ 38 h 60"/>
                <a:gd name="T28" fmla="*/ 23 w 71"/>
                <a:gd name="T29" fmla="*/ 44 h 60"/>
                <a:gd name="T30" fmla="*/ 18 w 71"/>
                <a:gd name="T31" fmla="*/ 50 h 60"/>
                <a:gd name="T32" fmla="*/ 12 w 71"/>
                <a:gd name="T33" fmla="*/ 56 h 60"/>
                <a:gd name="T34" fmla="*/ 6 w 71"/>
                <a:gd name="T35" fmla="*/ 56 h 60"/>
                <a:gd name="T36" fmla="*/ 6 w 71"/>
                <a:gd name="T37" fmla="*/ 56 h 60"/>
                <a:gd name="T38" fmla="*/ 6 w 71"/>
                <a:gd name="T39" fmla="*/ 44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2 h 162"/>
                <a:gd name="T10" fmla="*/ 96 w 161"/>
                <a:gd name="T11" fmla="*/ 68 h 162"/>
                <a:gd name="T12" fmla="*/ 102 w 161"/>
                <a:gd name="T13" fmla="*/ 80 h 162"/>
                <a:gd name="T14" fmla="*/ 108 w 161"/>
                <a:gd name="T15" fmla="*/ 92 h 162"/>
                <a:gd name="T16" fmla="*/ 120 w 161"/>
                <a:gd name="T17" fmla="*/ 104 h 162"/>
                <a:gd name="T18" fmla="*/ 143 w 161"/>
                <a:gd name="T19" fmla="*/ 122 h 162"/>
                <a:gd name="T20" fmla="*/ 155 w 161"/>
                <a:gd name="T21" fmla="*/ 154 h 162"/>
                <a:gd name="T22" fmla="*/ 161 w 161"/>
                <a:gd name="T23" fmla="*/ 172 h 162"/>
                <a:gd name="T24" fmla="*/ 161 w 161"/>
                <a:gd name="T25" fmla="*/ 178 h 162"/>
                <a:gd name="T26" fmla="*/ 96 w 161"/>
                <a:gd name="T27" fmla="*/ 110 h 162"/>
                <a:gd name="T28" fmla="*/ 30 w 161"/>
                <a:gd name="T29" fmla="*/ 62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8 h 60"/>
                <a:gd name="T4" fmla="*/ 41 w 59"/>
                <a:gd name="T5" fmla="*/ 44 h 60"/>
                <a:gd name="T6" fmla="*/ 47 w 59"/>
                <a:gd name="T7" fmla="*/ 50 h 60"/>
                <a:gd name="T8" fmla="*/ 53 w 59"/>
                <a:gd name="T9" fmla="*/ 62 h 60"/>
                <a:gd name="T10" fmla="*/ 53 w 59"/>
                <a:gd name="T11" fmla="*/ 68 h 60"/>
                <a:gd name="T12" fmla="*/ 47 w 59"/>
                <a:gd name="T13" fmla="*/ 62 h 60"/>
                <a:gd name="T14" fmla="*/ 35 w 59"/>
                <a:gd name="T15" fmla="*/ 56 h 60"/>
                <a:gd name="T16" fmla="*/ 23 w 59"/>
                <a:gd name="T17" fmla="*/ 44 h 60"/>
                <a:gd name="T18" fmla="*/ 17 w 59"/>
                <a:gd name="T19" fmla="*/ 38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4 h 204"/>
                <a:gd name="T2" fmla="*/ 245 w 245"/>
                <a:gd name="T3" fmla="*/ 50 h 204"/>
                <a:gd name="T4" fmla="*/ 209 w 245"/>
                <a:gd name="T5" fmla="*/ 92 h 204"/>
                <a:gd name="T6" fmla="*/ 143 w 245"/>
                <a:gd name="T7" fmla="*/ 148 h 204"/>
                <a:gd name="T8" fmla="*/ 167 w 245"/>
                <a:gd name="T9" fmla="*/ 173 h 204"/>
                <a:gd name="T10" fmla="*/ 179 w 245"/>
                <a:gd name="T11" fmla="*/ 228 h 204"/>
                <a:gd name="T12" fmla="*/ 77 w 245"/>
                <a:gd name="T13" fmla="*/ 148 h 204"/>
                <a:gd name="T14" fmla="*/ 47 w 245"/>
                <a:gd name="T15" fmla="*/ 92 h 204"/>
                <a:gd name="T16" fmla="*/ 89 w 245"/>
                <a:gd name="T17" fmla="*/ 74 h 204"/>
                <a:gd name="T18" fmla="*/ 59 w 245"/>
                <a:gd name="T19" fmla="*/ 44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4 h 204"/>
                <a:gd name="T50" fmla="*/ 233 w 245"/>
                <a:gd name="T51" fmla="*/ 44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55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556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6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556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A613EEA-54B1-44C7-B8F8-8763B1159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23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927B306F-8F7A-42FC-900A-546B0061546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hlin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hlin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accent2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hlin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accent2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chemeClr val="accent2"/>
                </a:solidFill>
              </a:endParaRPr>
            </a:p>
          </p:txBody>
        </p:sp>
      </p:grpSp>
      <p:sp>
        <p:nvSpPr>
          <p:cNvPr id="205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988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7813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sz="60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tk-TM" altLang="ru-RU" sz="60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eodolit kartalaşdyrmasy (</a:t>
            </a:r>
            <a:r>
              <a:rPr lang="ru-RU" altLang="ru-RU" sz="60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şekillendirme</a:t>
            </a:r>
            <a:r>
              <a:rPr lang="tk-TM" altLang="ru-RU" sz="60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si). Taheometriki kartalaşdyrma</a:t>
            </a:r>
            <a:endParaRPr lang="ru-RU" altLang="ru-RU" sz="6000" b="1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1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15888"/>
            <a:ext cx="8747125" cy="60499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536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5364" name="Picture 2" descr="C:\Users\Третьякова\Desktop\leica-theodolite-s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2" descr="C:\Users\Третьякова\Desktop\leica-theodolite-si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Третьякова\Desktop\thXYRST41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052513"/>
            <a:ext cx="4751388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Teodolitli </a:t>
            </a:r>
            <a:r>
              <a:rPr lang="tk-TM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kartalaşdyrma</a:t>
            </a:r>
            <a:endParaRPr lang="ru-RU" altLang="ru-RU" sz="4800" b="1" smtClean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411" name="Picture 32" descr="98_1(3)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" y="1557338"/>
            <a:ext cx="4168775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35" descr="28(16)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1557338"/>
            <a:ext cx="3887787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/>
          <a:lstStyle/>
          <a:p>
            <a:pPr algn="ctr" eaLnBrk="1" hangingPunct="1"/>
            <a:r>
              <a:rPr lang="en-US" altLang="ru-RU" sz="54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altLang="ru-RU" sz="54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iwelirli </a:t>
            </a:r>
            <a:r>
              <a:rPr lang="tk-TM" altLang="ru-RU" sz="54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kartalaşdyrma</a:t>
            </a:r>
            <a:endParaRPr lang="ru-RU" altLang="ru-RU" sz="5400" b="1" smtClean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435" name="Picture 11" descr="91(4)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1771650"/>
            <a:ext cx="2465388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6" name="Picture 12" descr="91_1(1)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2232025"/>
            <a:ext cx="5148263" cy="3860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73075"/>
            <a:ext cx="8229600" cy="1371600"/>
          </a:xfrm>
        </p:spPr>
        <p:txBody>
          <a:bodyPr/>
          <a:lstStyle/>
          <a:p>
            <a:pPr algn="ctr" eaLnBrk="1" hangingPunct="1"/>
            <a:r>
              <a:rPr lang="en-US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aheometrli </a:t>
            </a:r>
            <a:r>
              <a:rPr lang="tk-TM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kartalaşdyrma</a:t>
            </a:r>
            <a:endParaRPr lang="ru-RU" altLang="ru-RU" sz="4800" b="1" smtClean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459" name="Picture 11" descr="69_1(1)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773238"/>
            <a:ext cx="3240087" cy="445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0" name="Picture 12" descr="87_1(1)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1662113"/>
            <a:ext cx="4457700" cy="4503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Menzulaly </a:t>
            </a:r>
            <a:r>
              <a:rPr lang="tk-TM" altLang="ru-RU" sz="4800" b="1" smtClean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kartalaşdyrma</a:t>
            </a:r>
            <a:endParaRPr lang="ru-RU" altLang="ru-RU" sz="4800" b="1" smtClean="0">
              <a:solidFill>
                <a:schemeClr val="bg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483" name="i-main-pic" descr="Картинка 43 из 7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5438" y="2420938"/>
            <a:ext cx="4102100" cy="2868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i-main-pic" descr="Картинка 15 из 7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2435225"/>
            <a:ext cx="4464050" cy="2873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413" y="263525"/>
            <a:ext cx="8964612" cy="4751388"/>
          </a:xfrm>
        </p:spPr>
        <p:txBody>
          <a:bodyPr/>
          <a:lstStyle/>
          <a:p>
            <a:pPr indent="719138">
              <a:defRPr/>
            </a:pPr>
            <a:r>
              <a:rPr lang="tk-TM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Teodolit </a:t>
            </a:r>
            <a:r>
              <a:rPr lang="tk-TM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(kese, planly) kartalaşdyrmasy </a:t>
            </a:r>
            <a:r>
              <a:rPr lang="tk-TM" sz="3200" dirty="0" smtClean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teodolitiň we uzynlyk ölçeýji gurallaryň (lenta, ruletka) ýa-da uzaklyk ölçeýji abzallaryň  kömegi </a:t>
            </a:r>
            <a:r>
              <a:rPr lang="tk-TM" sz="3200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 </a:t>
            </a:r>
            <a:r>
              <a:rPr lang="tk-TM" sz="3200" dirty="0" smtClean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ölçenilýär. </a:t>
            </a:r>
            <a:br>
              <a:rPr lang="tk-TM" sz="3200" dirty="0" smtClean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200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Ölçeg işlerini geçirmegiň şertlerine baglylykda teodolit ýörelgeleri 1:3000, 1:2000, 1:1000 aňryçäk otnositel ýalňyşlyk bilen geçirilýär (</a:t>
            </a:r>
            <a:r>
              <a:rPr lang="tk-TM" sz="3200" dirty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1-nji tabl. seret)</a:t>
            </a:r>
            <a:r>
              <a:rPr lang="tk-TM" sz="3200" dirty="0" smtClean="0">
                <a:solidFill>
                  <a:schemeClr val="accent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25000"/>
                  </a:schemeClr>
                </a:solidFill>
              </a:rPr>
            </a:br>
            <a:r>
              <a:rPr lang="tk-TM" sz="3200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tk-TM" sz="3200" dirty="0" smtClean="0">
                <a:solidFill>
                  <a:schemeClr val="accent1">
                    <a:lumMod val="25000"/>
                  </a:schemeClr>
                </a:solidFill>
              </a:rPr>
            </a:br>
            <a:endParaRPr lang="ru-RU" sz="3200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21507" name="Прямоугольник 1"/>
          <p:cNvSpPr>
            <a:spLocks noChangeArrowheads="1"/>
          </p:cNvSpPr>
          <p:nvPr/>
        </p:nvSpPr>
        <p:spPr bwMode="auto">
          <a:xfrm>
            <a:off x="395288" y="0"/>
            <a:ext cx="8424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Teodolit kartalaşdyrmasy</a:t>
            </a:r>
            <a:endParaRPr lang="ru-RU" altLang="ru-RU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07583" y="3931260"/>
          <a:ext cx="8136904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226">
                  <a:extLst>
                    <a:ext uri="{9D8B030D-6E8A-4147-A177-3AD203B41FA5}">
                      <a16:colId xmlns:a16="http://schemas.microsoft.com/office/drawing/2014/main" val="4172167412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880606408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3982452275"/>
                    </a:ext>
                  </a:extLst>
                </a:gridCol>
                <a:gridCol w="2034226">
                  <a:extLst>
                    <a:ext uri="{9D8B030D-6E8A-4147-A177-3AD203B41FA5}">
                      <a16:colId xmlns:a16="http://schemas.microsoft.com/office/drawing/2014/main" val="3364693563"/>
                    </a:ext>
                  </a:extLst>
                </a:gridCol>
              </a:tblGrid>
              <a:tr h="396240">
                <a:tc rowSpan="3">
                  <a:txBody>
                    <a:bodyPr/>
                    <a:lstStyle/>
                    <a:p>
                      <a:r>
                        <a:rPr lang="tk-TM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Planyň masştaby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blipFill>
                      <a:blip r:embed="rId2"/>
                      <a:stretch>
                        <a:fillRect l="-33433" t="-1538" r="-399" b="-707692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013299"/>
                  </a:ext>
                </a:extLst>
              </a:tr>
              <a:tr h="3962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1:3000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1:2000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1:1000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37546"/>
                  </a:ext>
                </a:extLst>
              </a:tr>
              <a:tr h="701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tk-TM" sz="2000" dirty="0" smtClean="0"/>
                        <a:t>Başlangyç punktlaryň arasyndaky ýörelgeleriň ygtyýar barlaen</a:t>
                      </a:r>
                      <a:r>
                        <a:rPr lang="tk-TM" sz="2000" baseline="0" dirty="0" smtClean="0"/>
                        <a:t> uzynlyklary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73651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1:5000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6,0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4,0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2,0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05220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1:2000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3,0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2,0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1,0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29985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1:1000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1,8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1,2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0,6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854514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1:500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0,9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0,6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k-TM" sz="2000" dirty="0" smtClean="0"/>
                        <a:t>0,3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51311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66713"/>
          </a:xfrm>
        </p:spPr>
        <p:txBody>
          <a:bodyPr/>
          <a:lstStyle/>
          <a:p>
            <a:pPr algn="ctr">
              <a:defRPr/>
            </a:pPr>
            <a:r>
              <a:rPr lang="tk-TM" sz="3200" b="1" dirty="0" smtClean="0">
                <a:solidFill>
                  <a:schemeClr val="accent1">
                    <a:lumMod val="25000"/>
                  </a:schemeClr>
                </a:solidFill>
              </a:rPr>
              <a:t>Teodolit kartalaşdyrmasy</a:t>
            </a:r>
            <a:endParaRPr lang="ru-RU" sz="32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179388" y="971550"/>
            <a:ext cx="8856662" cy="5697538"/>
          </a:xfrm>
        </p:spPr>
        <p:txBody>
          <a:bodyPr/>
          <a:lstStyle/>
          <a:p>
            <a:pPr>
              <a:defRPr/>
            </a:pPr>
            <a:r>
              <a:rPr lang="tk-TM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Situasiýanyň t</a:t>
            </a:r>
            <a:r>
              <a:rPr lang="en-US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eodolit</a:t>
            </a:r>
            <a:r>
              <a:rPr lang="en-US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kartalaşdyrmasy şu usullar bilen ýerine ýetirilýär: </a:t>
            </a:r>
            <a:r>
              <a:rPr lang="tk-TM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burçly we çyzykly kesişmeler, polýar koordinatalar, aýlanyp çykmak, perpendikulýarlar, birugurly we kombinirlenen usullar bilen. </a:t>
            </a:r>
            <a:r>
              <a:rPr lang="en-US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tk-TM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630238">
              <a:buFont typeface="Wingdings" panose="05000000000000000000" pitchFamily="2" charset="2"/>
              <a:buNone/>
              <a:defRPr/>
            </a:pPr>
            <a:r>
              <a:rPr lang="tk-TM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Göniden-göni çyzyk ölçemeleri üçin ýaramsyz ýerler üçin peýdalanylýar. Ölçenilen piketleri plana grafiki ýa-da Ýunguň formulalary boýunça deslapdan hasaplanan koordinatalar boýunça geçirýärler. Bu usul adanyň ornuny kesgitlemek üçin</a:t>
            </a:r>
            <a:endPara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2" name="Прямоугольник 44"/>
          <p:cNvSpPr>
            <a:spLocks noChangeArrowheads="1"/>
          </p:cNvSpPr>
          <p:nvPr/>
        </p:nvSpPr>
        <p:spPr bwMode="auto">
          <a:xfrm>
            <a:off x="1763713" y="3429000"/>
            <a:ext cx="5329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sz="2800" b="1">
                <a:solidFill>
                  <a:srgbClr val="00B050"/>
                </a:solidFill>
              </a:rPr>
              <a:t>Burçly kesişmeler usuly</a:t>
            </a:r>
            <a:endParaRPr lang="ru-RU" altLang="ru-RU" sz="280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57200" y="981075"/>
            <a:ext cx="8229600" cy="144463"/>
          </a:xfrm>
        </p:spPr>
        <p:txBody>
          <a:bodyPr/>
          <a:lstStyle/>
          <a:p>
            <a:r>
              <a:rPr lang="tk-TM" altLang="ru-RU" sz="3600" b="1" smtClean="0">
                <a:solidFill>
                  <a:srgbClr val="00B050"/>
                </a:solidFill>
              </a:rPr>
              <a:t>Burçly kesişmeler we aýlanyp çykmak usullary</a:t>
            </a:r>
            <a:r>
              <a:rPr lang="ru-RU" altLang="ru-RU" sz="3600" smtClean="0">
                <a:solidFill>
                  <a:srgbClr val="00B050"/>
                </a:solidFill>
              </a:rPr>
              <a:t/>
            </a:r>
            <a:br>
              <a:rPr lang="ru-RU" altLang="ru-RU" sz="3600" smtClean="0">
                <a:solidFill>
                  <a:srgbClr val="00B050"/>
                </a:solidFill>
              </a:rPr>
            </a:br>
            <a:endParaRPr lang="ru-RU" altLang="ru-RU" sz="360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096963"/>
            <a:ext cx="9063037" cy="576103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peýdalanylan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– ж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nokatlar)- 1-nji surat. Aýlanyp çykmak usuly bilen kartalaşdyrma geçirmek üçin kölüň daş-töwereginde, AB başlangyç geodeziki esasa baglanan, ýapyk teodolit ýörelgesi geçirilen.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tk-TM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630238">
              <a:buFont typeface="Wingdings" panose="05000000000000000000" pitchFamily="2" charset="2"/>
              <a:buNone/>
              <a:defRPr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1-nji suratda kölüň kenarynda ýerleşýän, </a:t>
            </a:r>
            <a:r>
              <a:rPr lang="tk-TM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nokadyň orny çyzykly kesişmeler usuly bilen alnan.</a:t>
            </a:r>
          </a:p>
          <a:p>
            <a:pPr marL="0" indent="630238">
              <a:buFont typeface="Wingdings" panose="05000000000000000000" pitchFamily="2" charset="2"/>
              <a:buNone/>
              <a:defRPr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2-nji suratda şu usul bilen jaýyň </a:t>
            </a:r>
            <a:r>
              <a:rPr lang="tk-TM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nokatlarynyň orunlary alnan. Adatça çyzykly kesişmeler usuly arkaly alnan nokatlary degişli aralyklar boýunça plana geçirýärler.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6" name="Прямоугольник 3"/>
          <p:cNvSpPr>
            <a:spLocks noChangeArrowheads="1"/>
          </p:cNvSpPr>
          <p:nvPr/>
        </p:nvSpPr>
        <p:spPr bwMode="auto">
          <a:xfrm>
            <a:off x="647700" y="3013075"/>
            <a:ext cx="7848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sz="3600" b="1">
                <a:solidFill>
                  <a:srgbClr val="00B050"/>
                </a:solidFill>
              </a:rPr>
              <a:t>Çyzykly kesişmeler usuly</a:t>
            </a:r>
            <a:endParaRPr lang="ru-RU" altLang="ru-RU" sz="360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5175"/>
            <a:ext cx="8229600" cy="576263"/>
          </a:xfrm>
        </p:spPr>
        <p:txBody>
          <a:bodyPr/>
          <a:lstStyle/>
          <a:p>
            <a:pPr eaLnBrk="1" hangingPunct="1"/>
            <a:r>
              <a:rPr lang="tk-TM" altLang="ru-RU" sz="4000" b="1" smtClean="0">
                <a:solidFill>
                  <a:schemeClr val="bg2"/>
                </a:solidFill>
                <a:latin typeface="Constantia" panose="02030602050306030303" pitchFamily="18" charset="0"/>
              </a:rPr>
              <a:t>Meýilnama</a:t>
            </a:r>
            <a:endParaRPr lang="ru-RU" altLang="ru-RU" sz="4000" b="1" smtClean="0">
              <a:solidFill>
                <a:schemeClr val="bg2"/>
              </a:solidFill>
              <a:latin typeface="Constantia" panose="02030602050306030303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381125"/>
            <a:ext cx="8785225" cy="5000625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tk-TM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  <a:t>Trigonometriki niwelirleme we onuň kömegi bilen beýgelmeleri kesgitlemek.</a:t>
            </a:r>
            <a:endParaRPr lang="en-US" altLang="ru-RU" b="1" smtClean="0">
              <a:solidFill>
                <a:schemeClr val="bg2"/>
              </a:solidFill>
              <a:latin typeface="Constantia" panose="02030602050306030303" pitchFamily="18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tk-TM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  <a:t>Taheometriki kartalaşdyrma, onuň niýetlenişi we ulanylýan abzallar. </a:t>
            </a:r>
            <a:endParaRPr lang="en-US" altLang="ru-RU" b="1" smtClean="0">
              <a:solidFill>
                <a:schemeClr val="bg2"/>
              </a:solidFill>
              <a:latin typeface="Constantia" panose="02030602050306030303" pitchFamily="18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tk-TM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  <a:t>Taheometriki kartalaşdyrmanyň ýerine ýetirilişi</a:t>
            </a:r>
            <a:r>
              <a:rPr lang="en-US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  <a:t>.</a:t>
            </a:r>
            <a:endParaRPr lang="tk-TM" altLang="ru-RU" b="1" smtClean="0">
              <a:solidFill>
                <a:schemeClr val="bg2"/>
              </a:solidFill>
              <a:latin typeface="Constantia" panose="02030602050306030303" pitchFamily="18" charset="0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tk-TM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  <a:t>Ulanylýan elektron taheometrler</a:t>
            </a:r>
            <a:endParaRPr lang="en-US" altLang="ru-RU" b="1" smtClean="0">
              <a:solidFill>
                <a:schemeClr val="bg2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altLang="ru-RU" smtClean="0"/>
          </a:p>
        </p:txBody>
      </p:sp>
      <p:sp>
        <p:nvSpPr>
          <p:cNvPr id="24579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4580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00013"/>
            <a:ext cx="8820150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468313" y="1700213"/>
            <a:ext cx="8351837" cy="468153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mtClean="0"/>
          </a:p>
        </p:txBody>
      </p:sp>
      <p:pic>
        <p:nvPicPr>
          <p:cNvPr id="2560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0"/>
            <a:ext cx="8929688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662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476250"/>
            <a:ext cx="9682163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Прямоугольник 1"/>
          <p:cNvSpPr>
            <a:spLocks noChangeArrowheads="1"/>
          </p:cNvSpPr>
          <p:nvPr/>
        </p:nvSpPr>
        <p:spPr bwMode="auto">
          <a:xfrm>
            <a:off x="2124075" y="62118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3-nji surat.</a:t>
            </a:r>
            <a:r>
              <a:rPr lang="tk-TM" altLang="ru-RU" sz="1800" b="1">
                <a:solidFill>
                  <a:srgbClr val="00B050"/>
                </a:solidFill>
              </a:rPr>
              <a:t> </a:t>
            </a:r>
            <a:r>
              <a:rPr lang="tk-TM" altLang="ru-RU" sz="1800" b="1"/>
              <a:t>Polýar koordinatalar usuly</a:t>
            </a:r>
            <a:endParaRPr lang="ru-RU" altLang="ru-RU" sz="1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179388" y="509588"/>
            <a:ext cx="8713787" cy="6400800"/>
          </a:xfrm>
        </p:spPr>
        <p:txBody>
          <a:bodyPr/>
          <a:lstStyle/>
          <a:p>
            <a:r>
              <a:rPr lang="tk-TM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Çyzykly kesişmeler usulyny</a:t>
            </a:r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görüş ýolunda ýerleşen, teodolit ýörelgesiniň nokatlaryndan we çyzygyndan golaýda ýerleşen nokatlary kartalaşdyrmakda ulanýarlar. 1-nji suratda şunuň ýaly edilip şol bir wagtda burçly kesişmeler usulyny ulanmak bilen, we</a:t>
            </a:r>
            <a:r>
              <a:rPr lang="ru-RU" altLang="ru-RU" b="1" smtClean="0"/>
              <a:t> </a:t>
            </a:r>
            <a:r>
              <a:rPr lang="ru-RU" altLang="ru-RU" b="1" smtClean="0">
                <a:solidFill>
                  <a:srgbClr val="FF0000"/>
                </a:solidFill>
              </a:rPr>
              <a:t>з</a:t>
            </a:r>
            <a:r>
              <a:rPr lang="ru-RU" altLang="ru-RU" b="1" smtClean="0"/>
              <a:t> </a:t>
            </a:r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 alynan. 2-nji suratda görkezilen usul desganyň </a:t>
            </a:r>
            <a:r>
              <a:rPr lang="tk-TM" altLang="ru-RU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tk-TM" altLang="ru-RU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nokatlaryny kartalaşdyrmak üçin peýdalanylan. kese burçuň we kese aralygyň ululygy boýunça grafiki ýa-da kartalaşdyrma esasynyň nokatlaryndan göni geodeziki meseleri çözmekden hasaplanan koordinatalar boýunça plana nokatlary  geçirýärler.</a:t>
            </a:r>
            <a:endParaRPr lang="ru-RU" altLang="ru-RU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mtClean="0"/>
          </a:p>
        </p:txBody>
      </p:sp>
      <p:sp>
        <p:nvSpPr>
          <p:cNvPr id="27651" name="Прямоугольник 1"/>
          <p:cNvSpPr>
            <a:spLocks noChangeArrowheads="1"/>
          </p:cNvSpPr>
          <p:nvPr/>
        </p:nvSpPr>
        <p:spPr bwMode="auto">
          <a:xfrm>
            <a:off x="1403350" y="188913"/>
            <a:ext cx="5330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b="1">
                <a:solidFill>
                  <a:srgbClr val="00B050"/>
                </a:solidFill>
              </a:rPr>
              <a:t>Polýar koordinatalar usuly</a:t>
            </a:r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457200"/>
            <a:ext cx="9432925" cy="450850"/>
          </a:xfrm>
        </p:spPr>
        <p:txBody>
          <a:bodyPr/>
          <a:lstStyle/>
          <a:p>
            <a:pPr algn="ctr">
              <a:defRPr/>
            </a:pPr>
            <a:r>
              <a:rPr lang="tk-TM" sz="3200" b="1" dirty="0" smtClean="0">
                <a:solidFill>
                  <a:schemeClr val="accent1">
                    <a:lumMod val="25000"/>
                  </a:schemeClr>
                </a:solidFill>
              </a:rPr>
              <a:t>Trigonometriki niwelirleme</a:t>
            </a:r>
            <a:endParaRPr lang="ru-RU" sz="32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825" y="981075"/>
            <a:ext cx="8893175" cy="63087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1813">
              <a:defRPr/>
            </a:pPr>
            <a:r>
              <a:rPr lang="tk-TM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we B nokatlaryň aralaryndaky beýgelmäni ýapgyt nyşana okunyň kömegi bilen kesgitlemeklik mümkin, ýagny trigonometriki niwelirleme usulyny peýdalanmaklyk mümkin (4-nji surat).</a:t>
            </a:r>
          </a:p>
          <a:p>
            <a:pPr indent="531813">
              <a:defRPr/>
            </a:pPr>
            <a:r>
              <a:rPr lang="tk-TM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nokatda teodoliti, B nokatda reýkany oturtýarlar. Ruletka ýa-da reýka bilen teodolitiň beýikligini ölçeýärler. Teodolitiň dik tegelegini peýdalanyp, dürbini haýsydyr bir reýka nokadyna nyşanlananda, onuň nyşana okunyň ýapgytlyk burçuny kesgitleýärler. Bu nokatdan reýkanyň dabanyna çenli bolan aralyga </a:t>
            </a:r>
            <a:r>
              <a:rPr lang="tk-TM" altLang="ru-RU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nyşanlama beýikligi </a:t>
            </a:r>
            <a:r>
              <a:rPr lang="tk-TM" alt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diýilýär. AB çyzygyň uzynlygyny lenta ýa-da uzaklyk ölçeýji bilen ölçeýärler.</a:t>
            </a:r>
          </a:p>
          <a:p>
            <a:pPr>
              <a:defRPr/>
            </a:pP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50850"/>
          </a:xfrm>
        </p:spPr>
        <p:txBody>
          <a:bodyPr/>
          <a:lstStyle/>
          <a:p>
            <a:r>
              <a:rPr lang="tk-TM" altLang="ru-RU" sz="2800" smtClean="0"/>
              <a:t>4-nji surat. Trigonametriki niwelirleme</a:t>
            </a:r>
            <a:endParaRPr lang="ru-RU" altLang="ru-RU" sz="2800" smtClean="0"/>
          </a:p>
        </p:txBody>
      </p:sp>
      <p:pic>
        <p:nvPicPr>
          <p:cNvPr id="29699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488" y="938213"/>
            <a:ext cx="7997825" cy="3282950"/>
          </a:xfrm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379413"/>
          </a:xfrm>
        </p:spPr>
        <p:txBody>
          <a:bodyPr/>
          <a:lstStyle/>
          <a:p>
            <a:pPr algn="ctr"/>
            <a:r>
              <a:rPr lang="tk-TM" altLang="ru-RU" sz="2800" b="1" smtClean="0"/>
              <a:t>Trigonometriki niwelirleme (dowamy)</a:t>
            </a:r>
            <a:endParaRPr lang="ru-RU" altLang="ru-RU" sz="2800" b="1" smtClean="0"/>
          </a:p>
        </p:txBody>
      </p:sp>
      <p:sp>
        <p:nvSpPr>
          <p:cNvPr id="30723" name="Объект 2"/>
          <p:cNvSpPr>
            <a:spLocks noGrp="1"/>
          </p:cNvSpPr>
          <p:nvPr>
            <p:ph idx="1"/>
          </p:nvPr>
        </p:nvSpPr>
        <p:spPr>
          <a:xfrm>
            <a:off x="250825" y="836613"/>
            <a:ext cx="8642350" cy="6264275"/>
          </a:xfrm>
        </p:spPr>
        <p:txBody>
          <a:bodyPr/>
          <a:lstStyle/>
          <a:p>
            <a:r>
              <a:rPr lang="tk-TM" altLang="ru-RU" smtClean="0"/>
              <a:t>4-nji suratdan alarys:</a:t>
            </a:r>
          </a:p>
          <a:p>
            <a:endParaRPr lang="tk-TM" altLang="ru-RU" smtClean="0"/>
          </a:p>
          <a:p>
            <a:endParaRPr lang="tk-TM" altLang="ru-RU" smtClean="0"/>
          </a:p>
          <a:p>
            <a:endParaRPr lang="tk-TM" altLang="ru-RU" smtClean="0"/>
          </a:p>
          <a:p>
            <a:endParaRPr lang="tk-TM" altLang="ru-RU" smtClean="0"/>
          </a:p>
          <a:p>
            <a:endParaRPr lang="tk-TM" altLang="ru-RU" smtClean="0"/>
          </a:p>
          <a:p>
            <a:endParaRPr lang="tk-TM" altLang="ru-RU" smtClean="0"/>
          </a:p>
          <a:p>
            <a:r>
              <a:rPr lang="tk-TM" altLang="ru-RU" smtClean="0"/>
              <a:t>Eger-de aralyk lenta bilen ölçenen bolsa, onda AB çyzygyň kese aralygy </a:t>
            </a:r>
          </a:p>
          <a:p>
            <a:endParaRPr lang="ru-RU" altLang="ru-RU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979712" y="1484784"/>
            <a:ext cx="4027124" cy="3538116"/>
          </a:xfrm>
          <a:prstGeom prst="rect">
            <a:avLst/>
          </a:prstGeom>
        </p:spPr>
      </p:pic>
      <p:sp>
        <p:nvSpPr>
          <p:cNvPr id="30725" name="Прямоугольник 5"/>
          <p:cNvSpPr>
            <a:spLocks noChangeArrowheads="1"/>
          </p:cNvSpPr>
          <p:nvPr/>
        </p:nvSpPr>
        <p:spPr bwMode="auto">
          <a:xfrm>
            <a:off x="5435600" y="3357563"/>
            <a:ext cx="3708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sz="2800"/>
              <a:t>     bolýandygy üçin</a:t>
            </a:r>
            <a:endParaRPr lang="ru-RU" altLang="ru-RU" sz="2800"/>
          </a:p>
        </p:txBody>
      </p:sp>
      <p:sp>
        <p:nvSpPr>
          <p:cNvPr id="30726" name="Прямоугольник 6"/>
          <p:cNvSpPr>
            <a:spLocks noChangeArrowheads="1"/>
          </p:cNvSpPr>
          <p:nvPr/>
        </p:nvSpPr>
        <p:spPr bwMode="auto">
          <a:xfrm>
            <a:off x="5691188" y="4240213"/>
            <a:ext cx="2916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 sz="2800"/>
              <a:t>   bolar.</a:t>
            </a:r>
            <a:endParaRPr lang="ru-RU" altLang="ru-RU" sz="280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300192" y="5646988"/>
            <a:ext cx="2440002" cy="59032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79388" y="457200"/>
            <a:ext cx="8856662" cy="668338"/>
          </a:xfrm>
        </p:spPr>
        <p:txBody>
          <a:bodyPr/>
          <a:lstStyle/>
          <a:p>
            <a:pPr algn="ctr"/>
            <a:r>
              <a:rPr lang="tk-TM" altLang="ru-RU" sz="3200" b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kartalaşdyrma, onuň niýetlenişi we ulanylýan abzallar</a:t>
            </a:r>
            <a:endParaRPr lang="ru-RU" altLang="ru-RU" sz="32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Объект 2"/>
          <p:cNvSpPr>
            <a:spLocks noGrp="1"/>
          </p:cNvSpPr>
          <p:nvPr>
            <p:ph idx="1"/>
          </p:nvPr>
        </p:nvSpPr>
        <p:spPr>
          <a:xfrm>
            <a:off x="185738" y="1241425"/>
            <a:ext cx="8858250" cy="5616575"/>
          </a:xfrm>
        </p:spPr>
        <p:txBody>
          <a:bodyPr/>
          <a:lstStyle/>
          <a:p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kartalaşdyrma- bu kombinirlenen kartalaşdyrma bolup, onuň barşynda nokatlaryň plandaky we belentligi boýunça orunlaryny birbada kesgitleýärler, ol bolsa ýeriň üstüniň topografiki planyny şobada almaga mümkinçilik berýär. </a:t>
            </a:r>
            <a:r>
              <a:rPr lang="tk-TM" altLang="ru-RU" sz="28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Taheometriýa</a:t>
            </a:r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sözi çalt ölçemekligi aňladýar.</a:t>
            </a:r>
          </a:p>
          <a:p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Nokatlaryň orunlaryny kartalaşdyrma punktlaryna görä kesgitleýärler: plandaky ornuny polýar usuly bilen, beýikligi boýunça trigonometriki niwelirlemeden. Polýar aralyklaryň uzynlyklary we piket (reýka) nokatlarynyň gürlügi (olaryň arasyndaky aralyklary) topo-geodeziki işleriň gözükdirmesinde kadalaşdyrylýar.</a:t>
            </a:r>
            <a:endParaRPr lang="ru-RU" alt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49263" y="188913"/>
            <a:ext cx="8229600" cy="703262"/>
          </a:xfrm>
        </p:spPr>
        <p:txBody>
          <a:bodyPr/>
          <a:lstStyle/>
          <a:p>
            <a:pPr algn="ctr"/>
            <a:r>
              <a:rPr lang="tk-TM" altLang="ru-RU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kartalaşdyrma, onuň niýetlenişi we ulanylýan abzallar (dowamy)</a:t>
            </a:r>
            <a:endParaRPr lang="ru-RU" altLang="ru-RU" sz="3200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052513"/>
            <a:ext cx="8964612" cy="6769100"/>
          </a:xfrm>
        </p:spPr>
        <p:txBody>
          <a:bodyPr/>
          <a:lstStyle/>
          <a:p>
            <a:pPr marL="0" indent="533400">
              <a:defRPr/>
            </a:pPr>
            <a:r>
              <a:rPr lang="tk-TM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</a:t>
            </a:r>
            <a:r>
              <a:rPr lang="tk-TM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kartalaşdyrma ýerine ýetirilende, kese we dik burçlary, çyzyklaryň uzynlyklaryny we beýgelmäni ölçemeklik üçin niýetlenen,</a:t>
            </a:r>
            <a:r>
              <a:rPr lang="tk-TM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</a:t>
            </a:r>
            <a:r>
              <a:rPr lang="tk-TM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atlandyrylýan geodeziki abzaly peýdalanýarlar. Dik tegelegi, aralyklary ölçemek üçin enjamy we limbi ugrukdyrmak üçin bussoly bolan teodolit, </a:t>
            </a:r>
            <a:r>
              <a:rPr lang="tk-TM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teodolit-taheometrlere </a:t>
            </a:r>
            <a:r>
              <a:rPr lang="tk-TM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 bolýar. Häzirki wagtda elektron teodolitler giňden peýdalanylýar.</a:t>
            </a:r>
          </a:p>
          <a:p>
            <a:pPr algn="ctr">
              <a:defRPr/>
            </a:pPr>
            <a:r>
              <a:rPr lang="tk-TM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alt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kartalaşdyrmanyň ýerine ýetirilişi</a:t>
            </a:r>
          </a:p>
          <a:p>
            <a:pPr marL="0" indent="533400">
              <a:defRPr/>
            </a:pPr>
            <a:r>
              <a:rPr lang="tk-TM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 esasynyň punktlaryndan ýerine ýetirilýär, olara </a:t>
            </a:r>
            <a:r>
              <a:rPr lang="tk-TM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duralgalar</a:t>
            </a:r>
            <a:r>
              <a:rPr lang="tk-TM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 Köplenç kartalaşdyrma esasy hökmünde teodolit-belentlik ýörelgelerini peýdalanýarlar. </a:t>
            </a:r>
          </a:p>
          <a:p>
            <a:pPr marL="0" indent="533400">
              <a:defRPr/>
            </a:pPr>
            <a:endParaRPr lang="ru-RU" sz="2800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9396413" cy="668338"/>
          </a:xfrm>
        </p:spPr>
        <p:txBody>
          <a:bodyPr/>
          <a:lstStyle/>
          <a:p>
            <a:pPr algn="ctr"/>
            <a:r>
              <a:rPr lang="tk-TM" altLang="ru-RU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kartalaşdyrmanyň ýerine ýetirilişi (dowamy)</a:t>
            </a:r>
            <a:endParaRPr lang="ru-RU" altLang="ru-RU" sz="3200" smtClean="0"/>
          </a:p>
        </p:txBody>
      </p:sp>
      <p:sp>
        <p:nvSpPr>
          <p:cNvPr id="33795" name="Объект 2"/>
          <p:cNvSpPr>
            <a:spLocks noGrp="1"/>
          </p:cNvSpPr>
          <p:nvPr>
            <p:ph idx="1"/>
          </p:nvPr>
        </p:nvSpPr>
        <p:spPr>
          <a:xfrm>
            <a:off x="107950" y="1268413"/>
            <a:ext cx="8856663" cy="5689600"/>
          </a:xfrm>
        </p:spPr>
        <p:txBody>
          <a:bodyPr/>
          <a:lstStyle/>
          <a:p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Situasiýanyň we relýefiň häsiýetli nokatlaryna </a:t>
            </a:r>
            <a:r>
              <a:rPr lang="tk-TM" altLang="ru-RU" sz="28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reýka nokatlary</a:t>
            </a:r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ýa-da </a:t>
            </a:r>
            <a:r>
              <a:rPr lang="tk-TM" altLang="ru-RU" sz="28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piketler</a:t>
            </a:r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 Reýka nokatlaryny ýeriň üstünde berkidmeýärler.</a:t>
            </a:r>
          </a:p>
          <a:p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Kartalaşdyrma torunyň nokatlaryň plandaky ornuny kesgitlemek üçin kese burçlary we taraplaryň uzynlyklaryny öllçeýärler. Uzynlyklary ýer ölçeýji lentalar ýa-da ruletkalar bilen göni we ters ugurlarda 1:2000 takyklykda ölçeýärler.</a:t>
            </a:r>
          </a:p>
          <a:p>
            <a:r>
              <a:rPr lang="tk-TM" alt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Nokatlaryň belentliklerini trigonometriki niwelirlemeden kesgitleýärler. Ýapgytlyk burçlaryny dik tegelegiň iki ýagdaýynda göni we ters ugurlarda ölçeýärler. Beýgelmeleriň aratapawudynyň her 100 metre 4 sm geçmegine ygtyýar berilmeýär.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981075"/>
            <a:ext cx="8351837" cy="5543550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Topografik</a:t>
            </a:r>
            <a: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 kartalaşdyrma</a:t>
            </a:r>
            <a:r>
              <a:rPr lang="ru-RU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 (şekillendirme</a:t>
            </a:r>
            <a: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)</a:t>
            </a:r>
            <a:r>
              <a:rPr lang="ru-RU" altLang="ru-RU" sz="3600" b="1" smtClean="0">
                <a:latin typeface="Constantia" panose="02030602050306030303" pitchFamily="18" charset="0"/>
              </a:rPr>
              <a:t> – </a:t>
            </a:r>
            <a:r>
              <a:rPr lang="en-US" altLang="ru-RU" sz="3600" smtClean="0">
                <a:latin typeface="Constantia" panose="02030602050306030303" pitchFamily="18" charset="0"/>
              </a:rPr>
              <a:t>bu </a:t>
            </a:r>
            <a:r>
              <a:rPr lang="ru-RU" altLang="ru-RU" sz="3600" smtClean="0">
                <a:latin typeface="Constantia" panose="02030602050306030303" pitchFamily="18" charset="0"/>
              </a:rPr>
              <a:t>topografik</a:t>
            </a:r>
            <a:r>
              <a:rPr lang="tk-TM" altLang="ru-RU" sz="3600" smtClean="0">
                <a:latin typeface="Constantia" panose="02030602050306030303" pitchFamily="18" charset="0"/>
              </a:rPr>
              <a:t>i</a:t>
            </a:r>
            <a:r>
              <a:rPr lang="ru-RU" altLang="ru-RU" sz="3600" smtClean="0">
                <a:latin typeface="Constantia" panose="02030602050306030303" pitchFamily="18" charset="0"/>
              </a:rPr>
              <a:t> karta</a:t>
            </a:r>
            <a:r>
              <a:rPr lang="en-US" altLang="ru-RU" sz="3600" smtClean="0">
                <a:latin typeface="Constantia" panose="02030602050306030303" pitchFamily="18" charset="0"/>
              </a:rPr>
              <a:t>lary</a:t>
            </a:r>
            <a:r>
              <a:rPr lang="ru-RU" altLang="ru-RU" sz="3600" smtClean="0">
                <a:latin typeface="Constantia" panose="02030602050306030303" pitchFamily="18" charset="0"/>
              </a:rPr>
              <a:t>, plan</a:t>
            </a:r>
            <a:r>
              <a:rPr lang="en-US" altLang="ru-RU" sz="3600" smtClean="0">
                <a:latin typeface="Constantia" panose="02030602050306030303" pitchFamily="18" charset="0"/>
              </a:rPr>
              <a:t>lar</a:t>
            </a:r>
            <a:r>
              <a:rPr lang="ru-RU" altLang="ru-RU" sz="3600" smtClean="0">
                <a:latin typeface="Constantia" panose="02030602050306030303" pitchFamily="18" charset="0"/>
              </a:rPr>
              <a:t>y ýa-da profili </a:t>
            </a:r>
            <a:r>
              <a:rPr lang="en-US" altLang="ru-RU" sz="3600" smtClean="0">
                <a:latin typeface="Constantia" panose="02030602050306030303" pitchFamily="18" charset="0"/>
              </a:rPr>
              <a:t>d</a:t>
            </a:r>
            <a:r>
              <a:rPr lang="tk-TM" altLang="ru-RU" sz="3600" smtClean="0">
                <a:latin typeface="Constantia" panose="02030602050306030303" pitchFamily="18" charset="0"/>
              </a:rPr>
              <a:t>ü</a:t>
            </a:r>
            <a:r>
              <a:rPr lang="en-US" altLang="ru-RU" sz="3600" smtClean="0">
                <a:latin typeface="Constantia" panose="02030602050306030303" pitchFamily="18" charset="0"/>
              </a:rPr>
              <a:t>zmek </a:t>
            </a:r>
            <a:r>
              <a:rPr lang="ru-RU" altLang="ru-RU" sz="3600" smtClean="0">
                <a:latin typeface="Constantia" panose="02030602050306030303" pitchFamily="18" charset="0"/>
              </a:rPr>
              <a:t>üçin </a:t>
            </a:r>
            <a:r>
              <a:rPr lang="tk-TM" altLang="ru-RU" sz="3600" smtClean="0">
                <a:latin typeface="Constantia" panose="02030602050306030303" pitchFamily="18" charset="0"/>
              </a:rPr>
              <a:t>ýerüsti bölekde </a:t>
            </a:r>
            <a:r>
              <a:rPr lang="ru-RU" altLang="ru-RU" sz="3600" smtClean="0">
                <a:latin typeface="Constantia" panose="02030602050306030303" pitchFamily="18" charset="0"/>
              </a:rPr>
              <a:t>ýerine ýetirilýän</a:t>
            </a:r>
            <a:r>
              <a:rPr lang="tk-TM" altLang="ru-RU" sz="3600" smtClean="0">
                <a:latin typeface="Constantia" panose="02030602050306030303" pitchFamily="18" charset="0"/>
              </a:rPr>
              <a:t> geodeziki</a:t>
            </a:r>
            <a:r>
              <a:rPr lang="ru-RU" altLang="ru-RU" sz="3600" smtClean="0">
                <a:latin typeface="Constantia" panose="02030602050306030303" pitchFamily="18" charset="0"/>
              </a:rPr>
              <a:t> işleriň</a:t>
            </a:r>
            <a:r>
              <a:rPr lang="tk-TM" altLang="ru-RU" sz="3600" smtClean="0">
                <a:latin typeface="Constantia" panose="02030602050306030303" pitchFamily="18" charset="0"/>
              </a:rPr>
              <a:t> (ölçemeleriň)</a:t>
            </a:r>
            <a:r>
              <a:rPr lang="ru-RU" altLang="ru-RU" sz="3600" smtClean="0">
                <a:latin typeface="Constantia" panose="02030602050306030303" pitchFamily="18" charset="0"/>
              </a:rPr>
              <a:t> toplumy</a:t>
            </a:r>
            <a:r>
              <a:rPr lang="tk-TM" altLang="ru-RU" sz="3600" smtClean="0">
                <a:latin typeface="Constantia" panose="02030602050306030303" pitchFamily="18" charset="0"/>
              </a:rPr>
              <a:t>. Iri masştably (1:500, 1:1000, 1:2000, 1:5000) we ownuk masştably (1:10 000, 1:25 000 we ondan ownuk)</a:t>
            </a:r>
            <a:r>
              <a:rPr lang="ru-RU" altLang="ru-RU" sz="3600" smtClean="0">
                <a:latin typeface="Constantia" panose="02030602050306030303" pitchFamily="18" charset="0"/>
              </a:rPr>
              <a:t> </a:t>
            </a:r>
            <a:r>
              <a:rPr lang="tk-TM" altLang="ru-RU" sz="3600" smtClean="0">
                <a:latin typeface="Constantia" panose="02030602050306030303" pitchFamily="18" charset="0"/>
              </a:rPr>
              <a:t>topografiki planlary gurmak üçin ýerine ýetirilýän ölçemeleri tapawutlandyrýarlar</a:t>
            </a:r>
            <a:endParaRPr lang="ru-RU" altLang="ru-RU" sz="3600" smtClean="0"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215900" y="549275"/>
            <a:ext cx="8712200" cy="738188"/>
          </a:xfrm>
        </p:spPr>
        <p:txBody>
          <a:bodyPr/>
          <a:lstStyle/>
          <a:p>
            <a:pPr algn="ctr"/>
            <a:r>
              <a:rPr lang="tk-TM" altLang="ru-RU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Taheometriki kartalaşdyrmanyň ýerine ýetirilişi (dowamy)</a:t>
            </a:r>
            <a:endParaRPr lang="ru-RU" altLang="ru-RU" sz="3200" smtClean="0"/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215900" y="1412875"/>
            <a:ext cx="8712200" cy="5616575"/>
          </a:xfrm>
        </p:spPr>
        <p:txBody>
          <a:bodyPr/>
          <a:lstStyle/>
          <a:p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Duralgada taheometriki kartalaşdyrma işlerini şu yzygiderlilikde ýerine ýetirýärler:</a:t>
            </a:r>
          </a:p>
          <a:p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Teodoliti ýörelgänioň nokadynyň üstünde işçi ýagdaýa getirýärler (abzaly merkezleşdirýärler we kese ýagdaýa getirýärler), abzalyň </a:t>
            </a:r>
            <a:r>
              <a:rPr lang="tk-TM" alt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beýikligini ölçeýärler, ony reýkada belleýärler we žurnala ýazýarlar.</a:t>
            </a:r>
          </a:p>
          <a:p>
            <a:r>
              <a:rPr lang="tk-TM" alt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“S” sag tegelekde görüş dürbüsini üstünde reýka duran, ýörelgäniň goňşy nokadyna (yzky ýa-da öňdäki nokada) gönükdirýärler we dik tegelekden hasap alýarlar. Soňra dürbini zenitden aýlaýarlar</a:t>
            </a:r>
            <a:endPara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338" y="333375"/>
            <a:ext cx="8856662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limbi ýörelgäniň tarapyna ugrukdyrýarlar, ýagny kese tegelekde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0°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hasaby goýýarlar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alidadany berkidýärler we, limbi aýlap, görüş dürbüsini reýka gönükdirýärler. Soňra dik tegelekden  “Ç” çep tegelek ýagdaýda hasap alýarlar we (NO) noluň ornuny hasaplaýarlar. Hasaby we NO bahasyny žurnala ýazýarlar.</a:t>
            </a:r>
          </a:p>
          <a:p>
            <a:pPr indent="898525">
              <a:defRPr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 soňra duralgada jikme-jikligi (situasiýanyň we relýefiň häsiýetli nokatlaryny) kartalaşdyrmaga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girişýärler.</a:t>
            </a:r>
          </a:p>
          <a:p>
            <a:pPr indent="898525">
              <a:defRPr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Reýka nokatlaryna reýkany goýýarlar. Çep “Ç” tegelekde we ugrukdyrylan limbde, alidadany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16" y="404664"/>
            <a:ext cx="885698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aýlamak bilen görüş dürbüsini reýka nokatlaryna yzygiderlilikde nyşanlaýarlar, uzaklyk ölçeýji sapaklardan, kese we dik tegeleklerden hasaplary alýarlar we olary žurnala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ýazýarlar.Görüş dürbüsiniň ortaky ştrihini, reýkada bellenen abzalyň beýikligine nyşanlaýarlar. Eger-de abzalyň beýikligi reýkada päsgelçilikler sebäpli görünmese, onda reýkadaky islendik hasaba (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köplenç metrlere ýa-da ýarym metrlere deň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bölünýän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hasaplara, mysal üçin 2, 2,5 m ýa-da 3 m) gönükdirýärler. </a:t>
            </a:r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nyşanlama belentligini žurnala ýazýarlar.</a:t>
            </a:r>
          </a:p>
          <a:p>
            <a:pPr indent="53340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Kartalaşdyrma işleri duralgada tamamlananyndan soňra görüş dürbüsini täzeden, öň teodolit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3947206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16" y="404664"/>
            <a:ext cx="88569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ugrukdyrylan, ýörelgäniň nokadyna gönükdirýärler we kese tegelekden hasap alýarlar.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 alnan hasabyň arasyndaky aratapawut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±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5′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geçmeli däldir.</a:t>
            </a:r>
          </a:p>
          <a:p>
            <a:pPr indent="53340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Reýka nokatlary kartalaşdyrma çägini deňölçegli örtmelidir. Duralgadan reýka nokatlaryna çenli aralyklar taheometriki kartalaşdyrma boýunça gözükdirmesinde görekezilen ygtyýar berlen ululyklardan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geçmeli däldir.</a:t>
            </a:r>
          </a:p>
          <a:p>
            <a:pPr indent="53340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bir duralgada žurnal doldurmak bilen birlikde abris- shematiki çyzgy düzülmelir. Bu çyzgyda reýka nokatlarynyň orunlary, olaryň tertip sanlary goýulmak bilen şekillendirilmelidir, ýerüsti konturlar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1316291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008" y="404664"/>
            <a:ext cx="89289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geçirilmelidir, relýefiň şekili görkezilmelidir we oba hojalyk obýektleri bellenmelidir (5-nji surat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5587" y="1619250"/>
            <a:ext cx="5016773" cy="511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9314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8964488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Elektron </a:t>
            </a:r>
            <a:r>
              <a:rPr lang="tk-TM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taheometrler</a:t>
            </a:r>
          </a:p>
          <a:p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Elektron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taheometri diýlende teodolit bilen ýagtylyk</a:t>
            </a:r>
            <a:b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Uzaklykölçeýjisiniň birleşdirilmegi netesinde alnan gurluşa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düşünilýär. Häzirki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zaman elektron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taheometrleriniň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esasy birleşdirijisi (uzeli)</a:t>
            </a:r>
            <a:r>
              <a:rPr lang="tk-TM" sz="3200" dirty="0"/>
              <a:t>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 mikroEHM alynýar. Onuň kömegi bilen ölçeg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awtomatlaşdyrmak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goýlan düzme programmanyň esasynda dürli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görnüşli geodeziki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 çözmek bolar. Programmalaryň sanynyň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artmagy,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taheometriň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işleýiş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diapazonyny we onuň ulanylyş ýaýlymyny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artdyrýar, şeýle-de işleýiş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takyklygyny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ýokarlandyrýar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(7.9-njy surat). Registrirleýji</a:t>
            </a:r>
            <a:b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(hasaba alyş) gurluşlaryň bolmagy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taheometrlerde</a:t>
            </a:r>
            <a:r>
              <a:rPr lang="tk-TM" dirty="0"/>
              <a:t/>
            </a:r>
            <a:br>
              <a:rPr lang="tk-TM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66842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03649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awtomatlaşdyrylan geodeziki toplumlary: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taheometr-maglumatlary registrirleýji – özgerdiji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EHM-grafogurujy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 ahyrky önümi – topografiki plany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awtomatiki režimde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almaga mümkinçilik berýär. Bu ýagdaýda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gözegçiniň, operatoryň hasaplaýjynyň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kartografyň işleri bilen bagly ýüze çykýan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ýalňyşlyklar azalýar. </a:t>
            </a:r>
          </a:p>
          <a:p>
            <a:pPr indent="533400"/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taheometrler gurluşy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kodly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teodolit bilen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topografiki uzaklykölçeýjisiniň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korpusda birleşdirilen görnüşidir. Şular ýaly</a:t>
            </a:r>
            <a:b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abzallar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ölçenilýän ululyklary sanly tabloda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indikasiýalamagy üpjün </a:t>
            </a: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edýär we ölçegiň netijelerini awtomatiki ýagdaýynda huşly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kartada hasaba alýar. </a:t>
            </a:r>
            <a:r>
              <a:rPr lang="tk-TM" dirty="0"/>
              <a:t/>
            </a:r>
            <a:br>
              <a:rPr lang="tk-TM" dirty="0"/>
            </a:br>
            <a: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025279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16" y="404664"/>
            <a:ext cx="88569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Şular ýaly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abzallara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tk-TM" sz="3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2Ta5 (Rossiýa), </a:t>
            </a:r>
            <a:r>
              <a:rPr lang="tk-TM" sz="32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TC1600 (Şweýsariýa</a:t>
            </a:r>
            <a:r>
              <a:rPr lang="tk-TM" sz="32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), SET3 (Ýaponiýa), Trimble 3600 (ABŞ)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we beýlekileri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goşmak bolar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Olaryň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deňeşdirende uly bolmadyk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agramlary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ölçegleri bardyr. Ondan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başga-da, iýmit çeşmesini az harçlaýar. Emma muňa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seretmezden ölçeglerde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we hasaplamalarda uly göwrümli işleri ýerine ýetirýär.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Olarda geodeziki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işleri geçirmek üçin köpsanly programma serişdeleri ulanylýar.</a:t>
            </a:r>
            <a:r>
              <a:rPr lang="tk-TM" sz="3200" dirty="0"/>
              <a:t> </a:t>
            </a:r>
            <a:r>
              <a:rPr lang="tk-TM" dirty="0"/>
              <a:t/>
            </a:r>
            <a:br>
              <a:rPr lang="tk-TM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34052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6406889" cy="5112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556792"/>
            <a:ext cx="4505325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1448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-33928"/>
            <a:ext cx="8064896" cy="739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308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39750" y="981075"/>
            <a:ext cx="8229600" cy="666750"/>
          </a:xfrm>
        </p:spPr>
        <p:txBody>
          <a:bodyPr/>
          <a:lstStyle/>
          <a:p>
            <a:r>
              <a:rPr lang="ru-RU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Topografik</a:t>
            </a:r>
            <a: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 kartalaşdyrma barada umumy düşünje</a:t>
            </a:r>
            <a:b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</a:br>
            <a: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/>
            </a:r>
            <a:b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</a:br>
            <a:endParaRPr lang="ru-RU" altLang="ru-RU" sz="3200" smtClean="0"/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200025" y="1314450"/>
            <a:ext cx="8764588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71913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latin typeface="Constantia" panose="02030602050306030303" pitchFamily="18" charset="0"/>
              </a:rPr>
              <a:t>Topografik</a:t>
            </a:r>
            <a:r>
              <a:rPr lang="tk-TM" altLang="ru-RU">
                <a:latin typeface="Constantia" panose="02030602050306030303" pitchFamily="18" charset="0"/>
              </a:rPr>
              <a:t> kartalaşdyrmada ýerüsti bölegiň situasiýasynyň ähli elementleri, bar bolan gurluşlaryň, abadanlaşdyryşyň, ýerasty we ýerüsti torlaryň elementleri, şeýle hem, ýerüsti relýef ölçenilmäge we şekillendirilmäge degişlidir.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k-TM" altLang="ru-RU">
                <a:latin typeface="Constantia" panose="02030602050306030303" pitchFamily="18" charset="0"/>
              </a:rPr>
              <a:t>Topografiki kartalaşdyrmany, orunlary kabul edilen koordinatalar ulgamynda belli bolan, ýerüsti nokatlardan ýerine ýetirýärler. Döwlet we inženerçilik-geodeziki torlaryň daýanç punktlary, şeýle punktlar bolup hyzmat edýärler.</a:t>
            </a:r>
            <a:endParaRPr lang="ru-RU" altLang="ru-RU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075613" cy="1458913"/>
          </a:xfrm>
        </p:spPr>
        <p:txBody>
          <a:bodyPr/>
          <a:lstStyle/>
          <a:p>
            <a:r>
              <a:rPr lang="ru-RU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Topografik</a:t>
            </a:r>
            <a:r>
              <a:rPr lang="tk-TM" altLang="ru-RU" sz="3600" b="1" smtClean="0">
                <a:solidFill>
                  <a:schemeClr val="bg2"/>
                </a:solidFill>
                <a:latin typeface="Constantia" panose="02030602050306030303" pitchFamily="18" charset="0"/>
              </a:rPr>
              <a:t> kartalaşdyrma barada umumy düşünje (dowamy)</a:t>
            </a:r>
            <a:r>
              <a:rPr lang="tk-TM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  <a:t/>
            </a:r>
            <a:br>
              <a:rPr lang="tk-TM" altLang="ru-RU" b="1" smtClean="0">
                <a:solidFill>
                  <a:schemeClr val="bg2"/>
                </a:solidFill>
                <a:latin typeface="Constantia" panose="02030602050306030303" pitchFamily="18" charset="0"/>
              </a:rPr>
            </a:br>
            <a:endParaRPr lang="ru-RU" altLang="ru-RU" smtClean="0"/>
          </a:p>
        </p:txBody>
      </p:sp>
      <p:sp>
        <p:nvSpPr>
          <p:cNvPr id="3" name="Прямоугольник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9512" y="1400013"/>
            <a:ext cx="8964488" cy="6001643"/>
          </a:xfrm>
          <a:prstGeom prst="rect">
            <a:avLst/>
          </a:prstGeom>
          <a:blipFill>
            <a:blip r:embed="rId2"/>
            <a:stretch>
              <a:fillRect l="-1700" t="-1321" r="-1428"/>
            </a:stretch>
          </a:blipFill>
        </p:spPr>
        <p:txBody>
          <a:bodyPr/>
          <a:lstStyle/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550" y="115888"/>
            <a:ext cx="8229600" cy="1052512"/>
          </a:xfrm>
        </p:spPr>
        <p:txBody>
          <a:bodyPr/>
          <a:lstStyle/>
          <a:p>
            <a:pPr>
              <a:defRPr/>
            </a:pPr>
            <a:r>
              <a:rPr lang="ru-RU" altLang="ru-RU" sz="3200" b="1" dirty="0" err="1">
                <a:solidFill>
                  <a:schemeClr val="bg2"/>
                </a:solidFill>
                <a:latin typeface="Constantia" panose="02030602050306030303" pitchFamily="18" charset="0"/>
              </a:rPr>
              <a:t>Topografik</a:t>
            </a:r>
            <a:r>
              <a:rPr lang="tk-TM" altLang="ru-RU" sz="3200" b="1" dirty="0">
                <a:solidFill>
                  <a:schemeClr val="bg2"/>
                </a:solidFill>
                <a:latin typeface="Constantia" panose="02030602050306030303" pitchFamily="18" charset="0"/>
              </a:rPr>
              <a:t> </a:t>
            </a:r>
            <a:r>
              <a:rPr lang="tk-TM" altLang="ru-RU" sz="3200" b="1" dirty="0" smtClean="0">
                <a:solidFill>
                  <a:schemeClr val="bg2"/>
                </a:solidFill>
                <a:latin typeface="Constantia" panose="02030602050306030303" pitchFamily="18" charset="0"/>
              </a:rPr>
              <a:t>kartalaşdyrmanyň</a:t>
            </a:r>
            <a:r>
              <a:rPr lang="ru-RU" altLang="ru-RU" sz="3200" b="1" dirty="0" smtClean="0">
                <a:solidFill>
                  <a:schemeClr val="bg2"/>
                </a:solidFill>
                <a:latin typeface="Constantia" panose="02030602050306030303" pitchFamily="18" charset="0"/>
              </a:rPr>
              <a:t> </a:t>
            </a:r>
            <a:r>
              <a:rPr lang="tk-TM" altLang="ru-RU" sz="3200" b="1" dirty="0" smtClean="0">
                <a:solidFill>
                  <a:schemeClr val="bg2"/>
                </a:solidFill>
                <a:latin typeface="Constantia" panose="02030602050306030303" pitchFamily="18" charset="0"/>
              </a:rPr>
              <a:t>g</a:t>
            </a:r>
            <a:r>
              <a:rPr lang="tk-TM" sz="3200" b="1" dirty="0" smtClean="0">
                <a:solidFill>
                  <a:schemeClr val="accent1">
                    <a:lumMod val="25000"/>
                  </a:schemeClr>
                </a:solidFill>
              </a:rPr>
              <a:t>örnüşleri:</a:t>
            </a:r>
            <a:endParaRPr lang="ru-RU" sz="32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468313" y="1096963"/>
            <a:ext cx="8496300" cy="5761037"/>
          </a:xfrm>
        </p:spPr>
        <p:txBody>
          <a:bodyPr/>
          <a:lstStyle/>
          <a:p>
            <a:r>
              <a:rPr lang="ru-RU" altLang="ru-RU" sz="2800" smtClean="0"/>
              <a:t>Teodolitli </a:t>
            </a:r>
          </a:p>
          <a:p>
            <a:r>
              <a:rPr lang="ru-RU" altLang="ru-RU" sz="2800" smtClean="0"/>
              <a:t>Wertikal (niwelirleme)</a:t>
            </a:r>
          </a:p>
          <a:p>
            <a:r>
              <a:rPr lang="ru-RU" altLang="ru-RU" sz="2800" smtClean="0"/>
              <a:t>Gorizontal</a:t>
            </a:r>
          </a:p>
          <a:p>
            <a:r>
              <a:rPr lang="ru-RU" altLang="ru-RU" sz="2800" smtClean="0"/>
              <a:t>Taheometrli</a:t>
            </a:r>
          </a:p>
          <a:p>
            <a:r>
              <a:rPr lang="ru-RU" altLang="ru-RU" sz="2800" smtClean="0"/>
              <a:t>Aero we kosmos fototopografik</a:t>
            </a:r>
            <a:r>
              <a:rPr lang="tk-TM" altLang="ru-RU" sz="2800" smtClean="0"/>
              <a:t>i</a:t>
            </a:r>
            <a:endParaRPr lang="ru-RU" altLang="ru-RU" sz="2800" smtClean="0"/>
          </a:p>
          <a:p>
            <a:r>
              <a:rPr lang="ru-RU" altLang="ru-RU" sz="2800" smtClean="0"/>
              <a:t>Ýerüsti stereofoto (fototeodolit)</a:t>
            </a:r>
          </a:p>
          <a:p>
            <a:r>
              <a:rPr lang="ru-RU" altLang="ru-RU" sz="2800" smtClean="0"/>
              <a:t>Menzulaly</a:t>
            </a:r>
          </a:p>
          <a:p>
            <a:r>
              <a:rPr lang="ru-RU" altLang="ru-RU" sz="2800" smtClean="0"/>
              <a:t>Kombinirlenen</a:t>
            </a:r>
          </a:p>
          <a:p>
            <a:r>
              <a:rPr lang="ru-RU" altLang="ru-RU" sz="2800" smtClean="0"/>
              <a:t>Skanerli </a:t>
            </a:r>
          </a:p>
          <a:p>
            <a:r>
              <a:rPr lang="ru-RU" altLang="ru-RU" sz="2800" smtClean="0"/>
              <a:t>Instrumental </a:t>
            </a:r>
            <a:r>
              <a:rPr lang="tk-TM" altLang="ru-RU" sz="2800" smtClean="0"/>
              <a:t>kartalaşdyr</a:t>
            </a:r>
            <a:r>
              <a:rPr lang="ru-RU" altLang="ru-RU" sz="2800" smtClean="0"/>
              <a:t>mak we başgalar</a:t>
            </a:r>
            <a:r>
              <a:rPr lang="en-US" altLang="ru-RU" sz="2800" smtClean="0"/>
              <a:t>.</a:t>
            </a:r>
            <a:endParaRPr lang="ru-RU" altLang="ru-RU" sz="2800" smtClean="0"/>
          </a:p>
          <a:p>
            <a:endParaRPr lang="ru-RU" alt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65113"/>
            <a:ext cx="8229600" cy="450850"/>
          </a:xfrm>
        </p:spPr>
        <p:txBody>
          <a:bodyPr/>
          <a:lstStyle/>
          <a:p>
            <a:r>
              <a:rPr lang="en-US" altLang="ru-RU" sz="36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tk-TM" altLang="ru-RU" sz="36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eodolit kartalaşdyrmasy</a:t>
            </a:r>
            <a:endParaRPr lang="ru-RU" altLang="ru-RU" sz="3600" smtClean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250825" y="715963"/>
            <a:ext cx="8642350" cy="5305425"/>
          </a:xfrm>
        </p:spPr>
        <p:txBody>
          <a:bodyPr/>
          <a:lstStyle/>
          <a:p>
            <a:pPr indent="-323850"/>
            <a:r>
              <a:rPr lang="en-US" altLang="ru-RU" b="1" u="sng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tk-TM" altLang="ru-RU" b="1" u="sng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eodolit kartalaşdyrmasy </a:t>
            </a:r>
            <a:r>
              <a:rPr lang="tk-TM" altLang="ru-RU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tk-TM" altLang="ru-RU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 ýer üsti bölegiň sudurly (konturly) planyny (relýefiň belentlik häsiýetnamalaryny görkezmezden) almak üçin, teodolitiň kömegi bilen ýerine ýetirilýän, kese geodeziki ölçemeler.</a:t>
            </a:r>
          </a:p>
          <a:p>
            <a:pPr indent="-323850"/>
            <a:r>
              <a:rPr lang="tk-TM" altLang="ru-RU" smtClean="0">
                <a:latin typeface="Calibri" panose="020F0502020204030204" pitchFamily="34" charset="0"/>
              </a:rPr>
              <a:t>Adatça düzlük ýerlerde, ilatly nokatlarda, demirýol halkalarynda, gurlan ülüşlerde we başgalarda ulanylýar. </a:t>
            </a:r>
            <a:r>
              <a:rPr lang="tk-TM" altLang="ru-RU" u="sng" smtClean="0">
                <a:solidFill>
                  <a:srgbClr val="FF0000"/>
                </a:solidFill>
                <a:latin typeface="Calibri" panose="020F0502020204030204" pitchFamily="34" charset="0"/>
              </a:rPr>
              <a:t>Şu tapgyrlardan durýar: </a:t>
            </a:r>
            <a:r>
              <a:rPr lang="tk-TM" altLang="ru-RU" smtClean="0">
                <a:latin typeface="Calibri" panose="020F0502020204030204" pitchFamily="34" charset="0"/>
              </a:rPr>
              <a:t>taýýarlyk işleri (ülüşe serediş rekognossirowka geçirmek, teodolit ýörelgesiniň depelerini bellemek we berkitmek), teodolit ýörelgesinde burç we çyzyk ölçemeleri geçirmek, situasiýany</a:t>
            </a:r>
            <a:endParaRPr lang="ru-RU" altLang="ru-RU" smtClean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29600" cy="288925"/>
          </a:xfrm>
        </p:spPr>
        <p:txBody>
          <a:bodyPr/>
          <a:lstStyle/>
          <a:p>
            <a:r>
              <a:rPr lang="en-US" altLang="ru-RU" sz="3200" b="1" smtClean="0"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tk-TM" altLang="ru-RU" sz="3200" b="1" smtClean="0">
                <a:ea typeface="Calibri" panose="020F0502020204030204" pitchFamily="34" charset="0"/>
                <a:cs typeface="Arial" panose="020B0604020202020204" pitchFamily="34" charset="0"/>
              </a:rPr>
              <a:t>eodolit kartalaşdyrmasy (dowamy)</a:t>
            </a:r>
            <a:endParaRPr lang="ru-RU" altLang="ru-RU" sz="3200" smtClean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Объект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250825" y="908050"/>
            <a:ext cx="8785225" cy="5949950"/>
          </a:xfrm>
          <a:blipFill>
            <a:blip r:embed="rId2"/>
            <a:stretch>
              <a:fillRect l="-1735" t="-1332" r="-1180"/>
            </a:stretch>
          </a:blipFill>
          <a:extLst/>
        </p:spPr>
        <p:txBody>
          <a:bodyPr/>
          <a:lstStyle/>
          <a:p>
            <a:pPr>
              <a:defRPr/>
            </a:pPr>
            <a:r>
              <a:rPr lang="ru-RU" dirty="0">
                <a:noFill/>
              </a:rPr>
              <a:t> 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39750" y="549275"/>
            <a:ext cx="8229600" cy="647700"/>
          </a:xfrm>
        </p:spPr>
        <p:txBody>
          <a:bodyPr/>
          <a:lstStyle/>
          <a:p>
            <a:r>
              <a:rPr lang="en-US" altLang="ru-RU" sz="3200" b="1" smtClean="0"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tk-TM" altLang="ru-RU" sz="3200" b="1" smtClean="0">
                <a:ea typeface="Calibri" panose="020F0502020204030204" pitchFamily="34" charset="0"/>
                <a:cs typeface="Arial" panose="020B0604020202020204" pitchFamily="34" charset="0"/>
              </a:rPr>
              <a:t>eodolit kartalaşdyrmasy (dowamy)</a:t>
            </a:r>
            <a:endParaRPr lang="ru-RU" altLang="ru-RU" sz="3200" smtClean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179388" y="1341438"/>
            <a:ext cx="8712200" cy="5399087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tk-TM" altLang="ru-RU" smtClean="0"/>
              <a:t>çyzygyndan ýerine ýetirilýär. Teodolit ýörelgesi triangulýasiýanyň, poligonometriýanyň daýanç punktlarynyň aralygynda geçirilýär ýa-da ýapyk poligon (köpburçluk) görnüşinde döredilýär. Adatça teodolit ýörelgesinde burçlary ölçemegiň ýalňyşlygy 1′-dan; taraplaryňky bolsa olaryň uzynlyklarynyň 1:2000 böleginden geçmeýär</a:t>
            </a:r>
            <a:endParaRPr lang="ru-RU" altLang="ru-RU" smtClean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2378</TotalTime>
  <Words>1441</Words>
  <Application>Microsoft Office PowerPoint</Application>
  <PresentationFormat>Экран (4:3)</PresentationFormat>
  <Paragraphs>115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Arial Black</vt:lpstr>
      <vt:lpstr>Calibri</vt:lpstr>
      <vt:lpstr>Constantia</vt:lpstr>
      <vt:lpstr>Times New Roman</vt:lpstr>
      <vt:lpstr>Wingdings</vt:lpstr>
      <vt:lpstr>Вершина горы</vt:lpstr>
      <vt:lpstr>Пиксел</vt:lpstr>
      <vt:lpstr>Teodolit kartalaşdyrmasy (şekillendirmesi). Taheometriki kartalaşdyrma</vt:lpstr>
      <vt:lpstr>Meýilnama</vt:lpstr>
      <vt:lpstr>Topografik kartalaşdyrma (şekillendirme) – bu topografiki kartalary, planlary ýa-da profili düzmek üçin ýerüsti bölekde ýerine ýetirilýän geodeziki işleriň (ölçemeleriň) toplumy. Iri masştably (1:500, 1:1000, 1:2000, 1:5000) we ownuk masştably (1:10 000, 1:25 000 we ondan ownuk) topografiki planlary gurmak üçin ýerine ýetirilýän ölçemeleri tapawutlandyrýarlar</vt:lpstr>
      <vt:lpstr>Topografik kartalaşdyrma barada umumy düşünje  </vt:lpstr>
      <vt:lpstr>Topografik kartalaşdyrma barada umumy düşünje (dowamy) </vt:lpstr>
      <vt:lpstr>Topografik kartalaşdyrmanyň görnüşleri:</vt:lpstr>
      <vt:lpstr>Teodolit kartalaşdyrmasy</vt:lpstr>
      <vt:lpstr>Teodolit kartalaşdyrmasy (dowamy)</vt:lpstr>
      <vt:lpstr>Teodolit kartalaşdyrmasy (dowamy)</vt:lpstr>
      <vt:lpstr>Презентация PowerPoint</vt:lpstr>
      <vt:lpstr>Презентация PowerPoint</vt:lpstr>
      <vt:lpstr>Презентация PowerPoint</vt:lpstr>
      <vt:lpstr>Teodolitli kartalaşdyrma</vt:lpstr>
      <vt:lpstr>Niwelirli kartalaşdyrma</vt:lpstr>
      <vt:lpstr>Taheometrli kartalaşdyrma</vt:lpstr>
      <vt:lpstr>Menzulaly kartalaşdyrma</vt:lpstr>
      <vt:lpstr>Teodolit (kese, planly) kartalaşdyrmasy teodolitiň we uzynlyk ölçeýji gurallaryň (lenta, ruletka) ýa-da uzaklyk ölçeýji abzallaryň  kömegi bilen ölçenilýär.         Ölçeg işlerini geçirmegiň şertlerine baglylykda teodolit ýörelgeleri 1:3000, 1:2000, 1:1000 aňryçäk otnositel ýalňyşlyk bilen geçirilýär (1-nji tabl. seret).  </vt:lpstr>
      <vt:lpstr>Teodolit kartalaşdyrmasy</vt:lpstr>
      <vt:lpstr>Burçly kesişmeler we aýlanyp çykmak usullary </vt:lpstr>
      <vt:lpstr>Презентация PowerPoint</vt:lpstr>
      <vt:lpstr>Презентация PowerPoint</vt:lpstr>
      <vt:lpstr>Презентация PowerPoint</vt:lpstr>
      <vt:lpstr>Презентация PowerPoint</vt:lpstr>
      <vt:lpstr>Trigonometriki niwelirleme</vt:lpstr>
      <vt:lpstr>4-nji surat. Trigonametriki niwelirleme</vt:lpstr>
      <vt:lpstr>Trigonometriki niwelirleme (dowamy)</vt:lpstr>
      <vt:lpstr>Taheometriki kartalaşdyrma, onuň niýetlenişi we ulanylýan abzallar</vt:lpstr>
      <vt:lpstr>Taheometriki kartalaşdyrma, onuň niýetlenişi we ulanylýan abzallar (dowamy)</vt:lpstr>
      <vt:lpstr>Taheometriki kartalaşdyrmanyň ýerine ýetirilişi (dowamy)</vt:lpstr>
      <vt:lpstr>Taheometriki kartalaşdyrmanyň ýerine ýetirilişi (dowamy)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Топографические съемки</dc:title>
  <dc:creator>zeml-69</dc:creator>
  <cp:lastModifiedBy>Aşyrow Deňizguly - mugallym</cp:lastModifiedBy>
  <cp:revision>104</cp:revision>
  <dcterms:created xsi:type="dcterms:W3CDTF">2012-03-13T11:46:37Z</dcterms:created>
  <dcterms:modified xsi:type="dcterms:W3CDTF">2021-05-15T06:52:48Z</dcterms:modified>
</cp:coreProperties>
</file>