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6" d="100"/>
          <a:sy n="66"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F4A53C27-4B28-483A-8B71-807069AD93A5}" type="datetimeFigureOut">
              <a:rPr lang="ru-RU" smtClean="0"/>
              <a:t>26.05.2020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8F9E7F1-7B32-4BA0-A5E5-FFCEC8875CB7}" type="slidenum">
              <a:rPr lang="ru-RU" smtClean="0"/>
              <a:t>‹#›</a:t>
            </a:fld>
            <a:endParaRPr lang="ru-RU"/>
          </a:p>
        </p:txBody>
      </p:sp>
    </p:spTree>
    <p:extLst>
      <p:ext uri="{BB962C8B-B14F-4D97-AF65-F5344CB8AC3E}">
        <p14:creationId xmlns:p14="http://schemas.microsoft.com/office/powerpoint/2010/main" val="42593273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4A53C27-4B28-483A-8B71-807069AD93A5}" type="datetimeFigureOut">
              <a:rPr lang="ru-RU" smtClean="0"/>
              <a:t>26.05.2020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8F9E7F1-7B32-4BA0-A5E5-FFCEC8875CB7}" type="slidenum">
              <a:rPr lang="ru-RU" smtClean="0"/>
              <a:t>‹#›</a:t>
            </a:fld>
            <a:endParaRPr lang="ru-RU"/>
          </a:p>
        </p:txBody>
      </p:sp>
    </p:spTree>
    <p:extLst>
      <p:ext uri="{BB962C8B-B14F-4D97-AF65-F5344CB8AC3E}">
        <p14:creationId xmlns:p14="http://schemas.microsoft.com/office/powerpoint/2010/main" val="27060176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4A53C27-4B28-483A-8B71-807069AD93A5}" type="datetimeFigureOut">
              <a:rPr lang="ru-RU" smtClean="0"/>
              <a:t>26.05.2020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8F9E7F1-7B32-4BA0-A5E5-FFCEC8875CB7}" type="slidenum">
              <a:rPr lang="ru-RU" smtClean="0"/>
              <a:t>‹#›</a:t>
            </a:fld>
            <a:endParaRPr lang="ru-RU"/>
          </a:p>
        </p:txBody>
      </p:sp>
    </p:spTree>
    <p:extLst>
      <p:ext uri="{BB962C8B-B14F-4D97-AF65-F5344CB8AC3E}">
        <p14:creationId xmlns:p14="http://schemas.microsoft.com/office/powerpoint/2010/main" val="18433003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4A53C27-4B28-483A-8B71-807069AD93A5}" type="datetimeFigureOut">
              <a:rPr lang="ru-RU" smtClean="0"/>
              <a:t>26.05.2020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8F9E7F1-7B32-4BA0-A5E5-FFCEC8875CB7}" type="slidenum">
              <a:rPr lang="ru-RU" smtClean="0"/>
              <a:t>‹#›</a:t>
            </a:fld>
            <a:endParaRPr lang="ru-RU"/>
          </a:p>
        </p:txBody>
      </p:sp>
    </p:spTree>
    <p:extLst>
      <p:ext uri="{BB962C8B-B14F-4D97-AF65-F5344CB8AC3E}">
        <p14:creationId xmlns:p14="http://schemas.microsoft.com/office/powerpoint/2010/main" val="21375673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F4A53C27-4B28-483A-8B71-807069AD93A5}" type="datetimeFigureOut">
              <a:rPr lang="ru-RU" smtClean="0"/>
              <a:t>26.05.2020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8F9E7F1-7B32-4BA0-A5E5-FFCEC8875CB7}" type="slidenum">
              <a:rPr lang="ru-RU" smtClean="0"/>
              <a:t>‹#›</a:t>
            </a:fld>
            <a:endParaRPr lang="ru-RU"/>
          </a:p>
        </p:txBody>
      </p:sp>
    </p:spTree>
    <p:extLst>
      <p:ext uri="{BB962C8B-B14F-4D97-AF65-F5344CB8AC3E}">
        <p14:creationId xmlns:p14="http://schemas.microsoft.com/office/powerpoint/2010/main" val="10888369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F4A53C27-4B28-483A-8B71-807069AD93A5}" type="datetimeFigureOut">
              <a:rPr lang="ru-RU" smtClean="0"/>
              <a:t>26.05.2020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8F9E7F1-7B32-4BA0-A5E5-FFCEC8875CB7}" type="slidenum">
              <a:rPr lang="ru-RU" smtClean="0"/>
              <a:t>‹#›</a:t>
            </a:fld>
            <a:endParaRPr lang="ru-RU"/>
          </a:p>
        </p:txBody>
      </p:sp>
    </p:spTree>
    <p:extLst>
      <p:ext uri="{BB962C8B-B14F-4D97-AF65-F5344CB8AC3E}">
        <p14:creationId xmlns:p14="http://schemas.microsoft.com/office/powerpoint/2010/main" val="17622798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F4A53C27-4B28-483A-8B71-807069AD93A5}" type="datetimeFigureOut">
              <a:rPr lang="ru-RU" smtClean="0"/>
              <a:t>26.05.2020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8F9E7F1-7B32-4BA0-A5E5-FFCEC8875CB7}" type="slidenum">
              <a:rPr lang="ru-RU" smtClean="0"/>
              <a:t>‹#›</a:t>
            </a:fld>
            <a:endParaRPr lang="ru-RU"/>
          </a:p>
        </p:txBody>
      </p:sp>
    </p:spTree>
    <p:extLst>
      <p:ext uri="{BB962C8B-B14F-4D97-AF65-F5344CB8AC3E}">
        <p14:creationId xmlns:p14="http://schemas.microsoft.com/office/powerpoint/2010/main" val="19260338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F4A53C27-4B28-483A-8B71-807069AD93A5}" type="datetimeFigureOut">
              <a:rPr lang="ru-RU" smtClean="0"/>
              <a:t>26.05.2020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8F9E7F1-7B32-4BA0-A5E5-FFCEC8875CB7}" type="slidenum">
              <a:rPr lang="ru-RU" smtClean="0"/>
              <a:t>‹#›</a:t>
            </a:fld>
            <a:endParaRPr lang="ru-RU"/>
          </a:p>
        </p:txBody>
      </p:sp>
    </p:spTree>
    <p:extLst>
      <p:ext uri="{BB962C8B-B14F-4D97-AF65-F5344CB8AC3E}">
        <p14:creationId xmlns:p14="http://schemas.microsoft.com/office/powerpoint/2010/main" val="14810240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4A53C27-4B28-483A-8B71-807069AD93A5}" type="datetimeFigureOut">
              <a:rPr lang="ru-RU" smtClean="0"/>
              <a:t>26.05.2020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8F9E7F1-7B32-4BA0-A5E5-FFCEC8875CB7}" type="slidenum">
              <a:rPr lang="ru-RU" smtClean="0"/>
              <a:t>‹#›</a:t>
            </a:fld>
            <a:endParaRPr lang="ru-RU"/>
          </a:p>
        </p:txBody>
      </p:sp>
    </p:spTree>
    <p:extLst>
      <p:ext uri="{BB962C8B-B14F-4D97-AF65-F5344CB8AC3E}">
        <p14:creationId xmlns:p14="http://schemas.microsoft.com/office/powerpoint/2010/main" val="23928613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F4A53C27-4B28-483A-8B71-807069AD93A5}" type="datetimeFigureOut">
              <a:rPr lang="ru-RU" smtClean="0"/>
              <a:t>26.05.2020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8F9E7F1-7B32-4BA0-A5E5-FFCEC8875CB7}" type="slidenum">
              <a:rPr lang="ru-RU" smtClean="0"/>
              <a:t>‹#›</a:t>
            </a:fld>
            <a:endParaRPr lang="ru-RU"/>
          </a:p>
        </p:txBody>
      </p:sp>
    </p:spTree>
    <p:extLst>
      <p:ext uri="{BB962C8B-B14F-4D97-AF65-F5344CB8AC3E}">
        <p14:creationId xmlns:p14="http://schemas.microsoft.com/office/powerpoint/2010/main" val="14038749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F4A53C27-4B28-483A-8B71-807069AD93A5}" type="datetimeFigureOut">
              <a:rPr lang="ru-RU" smtClean="0"/>
              <a:t>26.05.2020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8F9E7F1-7B32-4BA0-A5E5-FFCEC8875CB7}" type="slidenum">
              <a:rPr lang="ru-RU" smtClean="0"/>
              <a:t>‹#›</a:t>
            </a:fld>
            <a:endParaRPr lang="ru-RU"/>
          </a:p>
        </p:txBody>
      </p:sp>
    </p:spTree>
    <p:extLst>
      <p:ext uri="{BB962C8B-B14F-4D97-AF65-F5344CB8AC3E}">
        <p14:creationId xmlns:p14="http://schemas.microsoft.com/office/powerpoint/2010/main" val="30404226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A53C27-4B28-483A-8B71-807069AD93A5}" type="datetimeFigureOut">
              <a:rPr lang="ru-RU" smtClean="0"/>
              <a:t>26.05.2020</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F9E7F1-7B32-4BA0-A5E5-FFCEC8875CB7}" type="slidenum">
              <a:rPr lang="ru-RU" smtClean="0"/>
              <a:t>‹#›</a:t>
            </a:fld>
            <a:endParaRPr lang="ru-RU"/>
          </a:p>
        </p:txBody>
      </p:sp>
    </p:spTree>
    <p:extLst>
      <p:ext uri="{BB962C8B-B14F-4D97-AF65-F5344CB8AC3E}">
        <p14:creationId xmlns:p14="http://schemas.microsoft.com/office/powerpoint/2010/main" val="20823128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233713" y="0"/>
            <a:ext cx="10232571" cy="1374094"/>
          </a:xfrm>
        </p:spPr>
        <p:txBody>
          <a:bodyPr/>
          <a:lstStyle/>
          <a:p>
            <a:r>
              <a:rPr lang="hr-HR" b="1" dirty="0">
                <a:solidFill>
                  <a:srgbClr val="FF0000"/>
                </a:solidFill>
              </a:rPr>
              <a:t>ELEKTRONIKANYŇ </a:t>
            </a:r>
            <a:r>
              <a:rPr lang="hr-HR" b="1" dirty="0" smtClean="0">
                <a:solidFill>
                  <a:srgbClr val="FF0000"/>
                </a:solidFill>
              </a:rPr>
              <a:t>ESASLARY</a:t>
            </a:r>
            <a:r>
              <a:rPr lang="en-US" b="1" dirty="0" smtClean="0">
                <a:solidFill>
                  <a:srgbClr val="FF0000"/>
                </a:solidFill>
              </a:rPr>
              <a:t>.</a:t>
            </a:r>
            <a:endParaRPr lang="ru-RU" dirty="0">
              <a:solidFill>
                <a:srgbClr val="FF0000"/>
              </a:solidFill>
            </a:endParaRPr>
          </a:p>
        </p:txBody>
      </p:sp>
      <p:sp>
        <p:nvSpPr>
          <p:cNvPr id="3" name="Подзаголовок 2"/>
          <p:cNvSpPr>
            <a:spLocks noGrp="1"/>
          </p:cNvSpPr>
          <p:nvPr>
            <p:ph type="subTitle" idx="1"/>
          </p:nvPr>
        </p:nvSpPr>
        <p:spPr>
          <a:xfrm>
            <a:off x="1436914" y="1671638"/>
            <a:ext cx="9144000" cy="1655762"/>
          </a:xfrm>
        </p:spPr>
        <p:txBody>
          <a:bodyPr>
            <a:normAutofit/>
          </a:bodyPr>
          <a:lstStyle/>
          <a:p>
            <a:r>
              <a:rPr lang="en-US" sz="3600" b="1" dirty="0" smtClean="0">
                <a:solidFill>
                  <a:srgbClr val="002060"/>
                </a:solidFill>
              </a:rPr>
              <a:t>1. </a:t>
            </a:r>
            <a:r>
              <a:rPr lang="hr-HR" sz="3600" b="1" dirty="0" smtClean="0">
                <a:solidFill>
                  <a:srgbClr val="002060"/>
                </a:solidFill>
              </a:rPr>
              <a:t>Ýarymgeçirijili </a:t>
            </a:r>
            <a:r>
              <a:rPr lang="hr-HR" sz="3600" b="1" dirty="0">
                <a:solidFill>
                  <a:srgbClr val="002060"/>
                </a:solidFill>
              </a:rPr>
              <a:t>elektronikanyň </a:t>
            </a:r>
            <a:r>
              <a:rPr lang="hr-HR" sz="3600" b="1" dirty="0" smtClean="0">
                <a:solidFill>
                  <a:srgbClr val="002060"/>
                </a:solidFill>
              </a:rPr>
              <a:t>esaslary</a:t>
            </a:r>
            <a:endParaRPr lang="en-US" sz="3600" b="1" dirty="0" smtClean="0">
              <a:solidFill>
                <a:srgbClr val="002060"/>
              </a:solidFill>
            </a:endParaRPr>
          </a:p>
          <a:p>
            <a:r>
              <a:rPr lang="en-US" sz="3600" b="1" dirty="0" smtClean="0">
                <a:solidFill>
                  <a:srgbClr val="002060"/>
                </a:solidFill>
              </a:rPr>
              <a:t>2. </a:t>
            </a:r>
            <a:r>
              <a:rPr lang="hr-HR" sz="3600" b="1" dirty="0" smtClean="0">
                <a:solidFill>
                  <a:srgbClr val="002060"/>
                </a:solidFill>
              </a:rPr>
              <a:t>Ýarymgeçiriji </a:t>
            </a:r>
            <a:r>
              <a:rPr lang="hr-HR" sz="3600" b="1" dirty="0">
                <a:solidFill>
                  <a:srgbClr val="002060"/>
                </a:solidFill>
              </a:rPr>
              <a:t>materiallar</a:t>
            </a:r>
            <a:endParaRPr lang="ru-RU" sz="3600" dirty="0">
              <a:solidFill>
                <a:srgbClr val="002060"/>
              </a:solidFill>
            </a:endParaRPr>
          </a:p>
        </p:txBody>
      </p:sp>
      <p:pic>
        <p:nvPicPr>
          <p:cNvPr id="4" name="Рисунок 3"/>
          <p:cNvPicPr/>
          <p:nvPr/>
        </p:nvPicPr>
        <p:blipFill>
          <a:blip r:embed="rId2"/>
          <a:stretch>
            <a:fillRect/>
          </a:stretch>
        </p:blipFill>
        <p:spPr>
          <a:xfrm>
            <a:off x="1024161" y="2933700"/>
            <a:ext cx="5325837" cy="3541486"/>
          </a:xfrm>
          <a:prstGeom prst="rect">
            <a:avLst/>
          </a:prstGeom>
        </p:spPr>
      </p:pic>
      <p:pic>
        <p:nvPicPr>
          <p:cNvPr id="6" name="Рисунок 5"/>
          <p:cNvPicPr/>
          <p:nvPr/>
        </p:nvPicPr>
        <p:blipFill>
          <a:blip r:embed="rId3"/>
          <a:stretch>
            <a:fillRect/>
          </a:stretch>
        </p:blipFill>
        <p:spPr>
          <a:xfrm>
            <a:off x="6905397" y="3327400"/>
            <a:ext cx="3870556" cy="2881765"/>
          </a:xfrm>
          <a:prstGeom prst="rect">
            <a:avLst/>
          </a:prstGeom>
        </p:spPr>
      </p:pic>
    </p:spTree>
    <p:extLst>
      <p:ext uri="{BB962C8B-B14F-4D97-AF65-F5344CB8AC3E}">
        <p14:creationId xmlns:p14="http://schemas.microsoft.com/office/powerpoint/2010/main" val="406904062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 y="0"/>
            <a:ext cx="12221029" cy="6858000"/>
          </a:xfrm>
        </p:spPr>
        <p:txBody>
          <a:bodyPr>
            <a:normAutofit/>
          </a:bodyPr>
          <a:lstStyle/>
          <a:p>
            <a:r>
              <a:rPr lang="tk-TM" sz="3600" smtClean="0">
                <a:solidFill>
                  <a:srgbClr val="002060"/>
                </a:solidFill>
              </a:rPr>
              <a:t>Elektron </a:t>
            </a:r>
            <a:r>
              <a:rPr lang="tk-TM" sz="3600" smtClean="0">
                <a:solidFill>
                  <a:srgbClr val="002060"/>
                </a:solidFill>
              </a:rPr>
              <a:t>enjamlara </a:t>
            </a:r>
            <a:r>
              <a:rPr lang="tk-TM" sz="3600" dirty="0" smtClean="0">
                <a:solidFill>
                  <a:srgbClr val="002060"/>
                </a:solidFill>
              </a:rPr>
              <a:t>goýulýan talaplar gün geldigiçe ösýär we olaryň shemalary çylşyrymlaşýar. Bu bolsa ylmyň we tehnikanyň iň soňky gazananlaryny yzygiderli elektron enjamlary işläp taýýarlamakda ulanmaklygy talap edýär. </a:t>
            </a:r>
          </a:p>
          <a:p>
            <a:r>
              <a:rPr lang="tk-TM" sz="3600" dirty="0" smtClean="0">
                <a:solidFill>
                  <a:srgbClr val="002060"/>
                </a:solidFill>
              </a:rPr>
              <a:t>         Elektron abzallar-işleýiş usullary gaty jisimdäki, suwuklykdaky, wakuumdaky, gazdaky ýa-da plazmadaky elektrik, ýylylyk, ýagtylyk (optiki) we akustiki hadysalara esaslanan gurluşlardyr. Elektron abzallar radioelektron enjamlaryň ýönekeý elementi hökmünde ulanylýar we olary aýratynlykda söküp-düzüp hem-de abatlaşdyryp bolmaýar. Abzallaryň ýerine ýetirýän esasy funksiýalary maglumat signallaryny işläp taýýarlamak hem-de energiýanyň görnüşini özgertmek bolup durýar.</a:t>
            </a:r>
            <a:endParaRPr lang="tk-TM" sz="3600" dirty="0">
              <a:solidFill>
                <a:srgbClr val="002060"/>
              </a:solidFill>
            </a:endParaRPr>
          </a:p>
        </p:txBody>
      </p:sp>
    </p:spTree>
    <p:extLst>
      <p:ext uri="{BB962C8B-B14F-4D97-AF65-F5344CB8AC3E}">
        <p14:creationId xmlns:p14="http://schemas.microsoft.com/office/powerpoint/2010/main" val="1198024535"/>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192000" cy="6858000"/>
          </a:xfrm>
        </p:spPr>
        <p:txBody>
          <a:bodyPr>
            <a:noAutofit/>
          </a:bodyPr>
          <a:lstStyle/>
          <a:p>
            <a:r>
              <a:rPr lang="tk-TM" sz="3600" dirty="0" smtClean="0">
                <a:solidFill>
                  <a:srgbClr val="002060"/>
                </a:solidFill>
              </a:rPr>
              <a:t>Häzirki wagtda ulanylýan ähli elektron abzallar işleýän signallarynyň görnüşine we maglumaty işläp taýýarlamagyň usulyna görä elektroözgerdiji, elektroýagtylyk, fotoelektrik, termoelektrik, akustoelektrik we mehanoelektrik görnüşlere bölünýärler. Elektroözgerdiji abzallarda elektrik signalynyň bir görnüşini beýleki bir görnüşe özgerdilmegi, elektroýagtylyk abzallarda elektrik signalynyň optiki (ýagtylyk) signalyna özgerdilmegi, foto- we termoelektrik abzallarda optiki we ýylylyk signallarynyň elektrik signalyna özgerdilmegi, akustoelektrik abzallarda ses tolkunlarynyň elektrik signalyna we tersine özgerdilmegi, mehanoelektrik abzallarda bolsa mehaniki hereketiň ýa-da täsiriň elektrik signalyna özgerdilmegi bolup geçýär.</a:t>
            </a:r>
            <a:endParaRPr lang="tk-TM" sz="3600" dirty="0">
              <a:solidFill>
                <a:srgbClr val="002060"/>
              </a:solidFill>
            </a:endParaRPr>
          </a:p>
        </p:txBody>
      </p:sp>
    </p:spTree>
    <p:extLst>
      <p:ext uri="{BB962C8B-B14F-4D97-AF65-F5344CB8AC3E}">
        <p14:creationId xmlns:p14="http://schemas.microsoft.com/office/powerpoint/2010/main" val="2949259130"/>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192000" cy="6858000"/>
          </a:xfrm>
        </p:spPr>
        <p:txBody>
          <a:bodyPr>
            <a:normAutofit/>
          </a:bodyPr>
          <a:lstStyle/>
          <a:p>
            <a:r>
              <a:rPr lang="tk-TM" sz="3600" dirty="0" smtClean="0">
                <a:solidFill>
                  <a:srgbClr val="002060"/>
                </a:solidFill>
              </a:rPr>
              <a:t> Elektroözgerdiji abzallar elektron abzallaryň iň uly toparyny düzýärler. Olara dürli görnüşdäki ýarymgeçirijili diodlar, bipolýar we meýdanly tranzistorlar, tiristorlar, elektrowakuum abzallar (triodlar, tetrodlar, pentodlar we ş.m.), gazrazrýadly abzallar (gazotronlar, tiratronlar, plazmaly paneller); elektroýagtylyk abzallara-ýagtylyk şöhlelendirýän diodlar, lýuminesent kondensatorlar, lazerlar, elektron-şöhle turbajyklar; fotoelektrik abzallara-fotodiodlar, fototranzistorlar, fototiristorlar, gün elementleri (gün batareýalary) we beýlekiler; termoelektrik abzallara-ýarymgeçirijili diodlar, tranzistorlar, termistorlar; akustoelektrik abzallara-akustoelektrik güýçlendirijiler, generatorlar, filtrler, üstki akustiki tolkunlardan düzülýän egleýji liniýalar we beýlekiler degişlidir.</a:t>
            </a:r>
            <a:endParaRPr lang="tk-TM" sz="3600" dirty="0">
              <a:solidFill>
                <a:srgbClr val="002060"/>
              </a:solidFill>
            </a:endParaRPr>
          </a:p>
        </p:txBody>
      </p:sp>
    </p:spTree>
    <p:extLst>
      <p:ext uri="{BB962C8B-B14F-4D97-AF65-F5344CB8AC3E}">
        <p14:creationId xmlns:p14="http://schemas.microsoft.com/office/powerpoint/2010/main" val="1687890827"/>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0515600" cy="665389"/>
          </a:xfrm>
        </p:spPr>
        <p:txBody>
          <a:bodyPr>
            <a:normAutofit fontScale="90000"/>
          </a:bodyPr>
          <a:lstStyle/>
          <a:p>
            <a:r>
              <a:rPr lang="hr-HR" b="1" dirty="0"/>
              <a:t>Ýarymgeçiriji materiallar</a:t>
            </a:r>
            <a:endParaRPr lang="ru-RU" dirty="0"/>
          </a:p>
        </p:txBody>
      </p:sp>
      <p:sp>
        <p:nvSpPr>
          <p:cNvPr id="3" name="Объект 2"/>
          <p:cNvSpPr>
            <a:spLocks noGrp="1"/>
          </p:cNvSpPr>
          <p:nvPr>
            <p:ph idx="1"/>
          </p:nvPr>
        </p:nvSpPr>
        <p:spPr>
          <a:xfrm>
            <a:off x="0" y="665388"/>
            <a:ext cx="12192000" cy="6192611"/>
          </a:xfrm>
        </p:spPr>
        <p:txBody>
          <a:bodyPr>
            <a:normAutofit/>
          </a:bodyPr>
          <a:lstStyle/>
          <a:p>
            <a:r>
              <a:rPr lang="tk-TM" sz="4000" dirty="0" smtClean="0">
                <a:solidFill>
                  <a:srgbClr val="002060"/>
                </a:solidFill>
              </a:rPr>
              <a:t>Elektron gurluşlaryň gabara ölçeglerini kiçeltmäge we iş ygtybarlygyny has ýokarlandyrmaga mümkünçilik beren ýarymgeçirijili abzallaryň ýüze çykmagy elektronikada uly öňe gidişlik döretdi. Bu abzallary taýýarlamak üçin esasan gaty kristallik strukturasy bolan we özüniň udel elektrik garşylygy boýunça elektrik toguny geçirijiler (r=10</a:t>
            </a:r>
            <a:r>
              <a:rPr lang="tk-TM" dirty="0" smtClean="0">
                <a:solidFill>
                  <a:srgbClr val="002060"/>
                </a:solidFill>
              </a:rPr>
              <a:t>-8</a:t>
            </a:r>
            <a:r>
              <a:rPr lang="tk-TM" sz="4000" dirty="0" smtClean="0">
                <a:solidFill>
                  <a:srgbClr val="002060"/>
                </a:solidFill>
              </a:rPr>
              <a:t>¸10-6 W×m) bilen dielektrikleriň (r=108¸1013 W×m) aralygyndaky ýagdaýy eýeleýän ýarymgeçiriji (r=10-6¸108 W×m) materiallar peýdalanylýar. Şonuň üçin käbir ýagdaýlarda ýarymgeçirijili elektronika  gaty jisimli elektronika hem diýilýär.</a:t>
            </a:r>
            <a:endParaRPr lang="tk-TM" sz="4000" dirty="0">
              <a:solidFill>
                <a:srgbClr val="002060"/>
              </a:solidFill>
            </a:endParaRPr>
          </a:p>
        </p:txBody>
      </p:sp>
    </p:spTree>
    <p:extLst>
      <p:ext uri="{BB962C8B-B14F-4D97-AF65-F5344CB8AC3E}">
        <p14:creationId xmlns:p14="http://schemas.microsoft.com/office/powerpoint/2010/main" val="285435221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192000" cy="6858000"/>
          </a:xfrm>
        </p:spPr>
        <p:txBody>
          <a:bodyPr>
            <a:noAutofit/>
          </a:bodyPr>
          <a:lstStyle/>
          <a:p>
            <a:r>
              <a:rPr lang="tk-TM" sz="3600" dirty="0" smtClean="0">
                <a:solidFill>
                  <a:srgbClr val="002060"/>
                </a:solidFill>
              </a:rPr>
              <a:t>Elektrik geçirijiligi boýunça ýarymgeçirijiler dielektriklere ýakyn bolup, geçirijilerden has tapawutlanýarlar. Ýarymgeçirijilere mahsus bolan häsiýetleriň biri, olaryň udel garşylyklarynyň daşky täsirleriň (ýylylygyň, ýagtylygyň, elektrik hem-de magnit meýdanlarynyň, radioaktiw şöhleleriň we ş.m.) netijesinde üýtgeýänligidir. Şeýle-de, ýarymgeçiriji kristala käbir beýleki elementleriň atomlary (garyndylar) garylanda olaryň elektrofiziki häsiýetleriniň (elektrik geçirijiligi) uly çäklerde üýtgemegidir. Arassa ýarymgeçiriji materiala (monokristala) talap edilýän görnüşdäki we mukdardaky garyndylary garmak arkaly olaryň elektrik geçirijiligini islendik derejede üýtgedip bolmaklygy olaryň elektron tehnikasynda giňişleýin ulanylmagyna itergi berdi</a:t>
            </a:r>
            <a:endParaRPr lang="tk-TM" sz="3600" dirty="0">
              <a:solidFill>
                <a:srgbClr val="002060"/>
              </a:solidFill>
            </a:endParaRPr>
          </a:p>
        </p:txBody>
      </p:sp>
    </p:spTree>
    <p:extLst>
      <p:ext uri="{BB962C8B-B14F-4D97-AF65-F5344CB8AC3E}">
        <p14:creationId xmlns:p14="http://schemas.microsoft.com/office/powerpoint/2010/main" val="293627801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192000" cy="6858000"/>
          </a:xfrm>
        </p:spPr>
        <p:txBody>
          <a:bodyPr>
            <a:normAutofit/>
          </a:bodyPr>
          <a:lstStyle/>
          <a:p>
            <a:r>
              <a:rPr lang="hr-HR" sz="3600" dirty="0">
                <a:solidFill>
                  <a:srgbClr val="002060"/>
                </a:solidFill>
              </a:rPr>
              <a:t>Häzirki wagtda ýarymgeçirijili elektron abzallary taýýarlamak üçin esasy material hökmünde </a:t>
            </a:r>
            <a:r>
              <a:rPr lang="hr-HR" sz="3600" b="1" dirty="0">
                <a:solidFill>
                  <a:srgbClr val="002060"/>
                </a:solidFill>
              </a:rPr>
              <a:t>kremniý (Si)</a:t>
            </a:r>
            <a:r>
              <a:rPr lang="hr-HR" sz="3600" dirty="0">
                <a:solidFill>
                  <a:srgbClr val="002060"/>
                </a:solidFill>
              </a:rPr>
              <a:t>, </a:t>
            </a:r>
            <a:r>
              <a:rPr lang="hr-HR" sz="3600" b="1" dirty="0">
                <a:solidFill>
                  <a:srgbClr val="002060"/>
                </a:solidFill>
              </a:rPr>
              <a:t>galliniň arsenidi</a:t>
            </a:r>
            <a:r>
              <a:rPr lang="hr-HR" sz="3600" dirty="0">
                <a:solidFill>
                  <a:srgbClr val="002060"/>
                </a:solidFill>
              </a:rPr>
              <a:t> </a:t>
            </a:r>
            <a:r>
              <a:rPr lang="hr-HR" sz="3600" b="1" dirty="0">
                <a:solidFill>
                  <a:srgbClr val="002060"/>
                </a:solidFill>
              </a:rPr>
              <a:t>(GaAs) </a:t>
            </a:r>
            <a:r>
              <a:rPr lang="hr-HR" sz="3600" dirty="0">
                <a:solidFill>
                  <a:srgbClr val="002060"/>
                </a:solidFill>
              </a:rPr>
              <a:t>we käbir ýagdaýlarda </a:t>
            </a:r>
            <a:r>
              <a:rPr lang="hr-HR" sz="3600" b="1" dirty="0">
                <a:solidFill>
                  <a:srgbClr val="002060"/>
                </a:solidFill>
              </a:rPr>
              <a:t>germaniý</a:t>
            </a:r>
            <a:r>
              <a:rPr lang="hr-HR" sz="3600" dirty="0">
                <a:solidFill>
                  <a:srgbClr val="002060"/>
                </a:solidFill>
              </a:rPr>
              <a:t> (</a:t>
            </a:r>
            <a:r>
              <a:rPr lang="hr-HR" sz="3600" b="1" dirty="0">
                <a:solidFill>
                  <a:srgbClr val="002060"/>
                </a:solidFill>
              </a:rPr>
              <a:t>Ge) </a:t>
            </a:r>
            <a:r>
              <a:rPr lang="hr-HR" sz="3600" dirty="0">
                <a:solidFill>
                  <a:srgbClr val="002060"/>
                </a:solidFill>
              </a:rPr>
              <a:t>ýaly</a:t>
            </a:r>
            <a:r>
              <a:rPr lang="hr-HR" sz="3600" b="1" dirty="0">
                <a:solidFill>
                  <a:srgbClr val="002060"/>
                </a:solidFill>
              </a:rPr>
              <a:t> </a:t>
            </a:r>
            <a:r>
              <a:rPr lang="hr-HR" sz="3600" dirty="0">
                <a:solidFill>
                  <a:srgbClr val="002060"/>
                </a:solidFill>
              </a:rPr>
              <a:t>ýarymgeçirijiler ulanylýar. Olara garyndy materiallar hökmünde bolsa </a:t>
            </a:r>
            <a:r>
              <a:rPr lang="hr-HR" sz="3600" b="1" dirty="0">
                <a:solidFill>
                  <a:srgbClr val="002060"/>
                </a:solidFill>
              </a:rPr>
              <a:t>indiý</a:t>
            </a:r>
            <a:r>
              <a:rPr lang="hr-HR" sz="3600" dirty="0">
                <a:solidFill>
                  <a:srgbClr val="002060"/>
                </a:solidFill>
              </a:rPr>
              <a:t> </a:t>
            </a:r>
            <a:r>
              <a:rPr lang="hr-HR" sz="3600" b="1" dirty="0">
                <a:solidFill>
                  <a:srgbClr val="002060"/>
                </a:solidFill>
              </a:rPr>
              <a:t>(In)</a:t>
            </a:r>
            <a:r>
              <a:rPr lang="hr-HR" sz="3600" dirty="0">
                <a:solidFill>
                  <a:srgbClr val="002060"/>
                </a:solidFill>
              </a:rPr>
              <a:t>, </a:t>
            </a:r>
            <a:r>
              <a:rPr lang="hr-HR" sz="3600" b="1" dirty="0">
                <a:solidFill>
                  <a:srgbClr val="002060"/>
                </a:solidFill>
              </a:rPr>
              <a:t>myşýak (As), bor (B), fosfor (P), surma (Sb), kadmiý (Cd), kükürt (S), tellur (Te), selen (Se), galliý (Ga), alýuminiý (Al) </a:t>
            </a:r>
            <a:r>
              <a:rPr lang="hr-HR" sz="3600" dirty="0">
                <a:solidFill>
                  <a:srgbClr val="002060"/>
                </a:solidFill>
              </a:rPr>
              <a:t>ýaly elementler peýdalanylýar. </a:t>
            </a:r>
            <a:endParaRPr lang="ru-RU" sz="3600" dirty="0">
              <a:solidFill>
                <a:srgbClr val="002060"/>
              </a:solidFill>
            </a:endParaRPr>
          </a:p>
        </p:txBody>
      </p:sp>
      <p:pic>
        <p:nvPicPr>
          <p:cNvPr id="4" name="Рисунок 3" descr="C:\Program Files\LN\LabSoft\BooksTUK\1B05\OPA\images\OPA_material.jpg"/>
          <p:cNvPicPr/>
          <p:nvPr/>
        </p:nvPicPr>
        <p:blipFill>
          <a:blip r:embed="rId2" cstate="print"/>
          <a:srcRect/>
          <a:stretch>
            <a:fillRect/>
          </a:stretch>
        </p:blipFill>
        <p:spPr bwMode="auto">
          <a:xfrm>
            <a:off x="3291114" y="3483428"/>
            <a:ext cx="4662715" cy="3374571"/>
          </a:xfrm>
          <a:prstGeom prst="rect">
            <a:avLst/>
          </a:prstGeom>
          <a:noFill/>
          <a:ln w="9525">
            <a:noFill/>
            <a:miter lim="800000"/>
            <a:headEnd/>
            <a:tailEnd/>
          </a:ln>
        </p:spPr>
      </p:pic>
    </p:spTree>
    <p:extLst>
      <p:ext uri="{BB962C8B-B14F-4D97-AF65-F5344CB8AC3E}">
        <p14:creationId xmlns:p14="http://schemas.microsoft.com/office/powerpoint/2010/main" val="2013951088"/>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TotalTime>
  <Words>536</Words>
  <Application>Microsoft Office PowerPoint</Application>
  <PresentationFormat>Широкоэкранный</PresentationFormat>
  <Paragraphs>11</Paragraphs>
  <Slides>7</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7</vt:i4>
      </vt:variant>
    </vt:vector>
  </HeadingPairs>
  <TitlesOfParts>
    <vt:vector size="11" baseType="lpstr">
      <vt:lpstr>Arial</vt:lpstr>
      <vt:lpstr>Calibri</vt:lpstr>
      <vt:lpstr>Calibri Light</vt:lpstr>
      <vt:lpstr>Тема Office</vt:lpstr>
      <vt:lpstr>ELEKTRONIKANYŇ ESASLARY.</vt:lpstr>
      <vt:lpstr>Презентация PowerPoint</vt:lpstr>
      <vt:lpstr>Презентация PowerPoint</vt:lpstr>
      <vt:lpstr>Презентация PowerPoint</vt:lpstr>
      <vt:lpstr>Ýarymgeçiriji materiallar</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ELEKTRONIKANYŇ ESASLARY.</dc:title>
  <dc:creator>Lenovo</dc:creator>
  <cp:lastModifiedBy>Lenovo</cp:lastModifiedBy>
  <cp:revision>16</cp:revision>
  <dcterms:created xsi:type="dcterms:W3CDTF">2019-11-28T07:46:35Z</dcterms:created>
  <dcterms:modified xsi:type="dcterms:W3CDTF">2020-05-26T05:00:16Z</dcterms:modified>
</cp:coreProperties>
</file>