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4" r:id="rId8"/>
    <p:sldId id="263" r:id="rId9"/>
    <p:sldId id="273" r:id="rId10"/>
    <p:sldId id="265" r:id="rId11"/>
    <p:sldId id="271" r:id="rId12"/>
    <p:sldId id="266" r:id="rId13"/>
    <p:sldId id="267" r:id="rId14"/>
    <p:sldId id="268" r:id="rId15"/>
    <p:sldId id="270" r:id="rId16"/>
    <p:sldId id="272" r:id="rId17"/>
    <p:sldId id="269"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2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_rels/data2.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4BF460-DFD2-4E1C-804A-D542F6730AA3}"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pt>
    <dgm:pt modelId="{F9A4E234-7BD1-47D1-A820-47FE6EB68BD6}">
      <dgm:prSet phldrT="[Текст]"/>
      <dgm:spPr/>
      <dgm:t>
        <a:bodyPr/>
        <a:lstStyle/>
        <a:p>
          <a:r>
            <a:rPr lang="tk-TM" b="1" dirty="0" smtClean="0">
              <a:solidFill>
                <a:srgbClr val="002060"/>
              </a:solidFill>
            </a:rPr>
            <a:t>Ärtogrul gazynyň türbesi</a:t>
          </a:r>
          <a:endParaRPr lang="ru-RU" b="1" dirty="0">
            <a:solidFill>
              <a:srgbClr val="002060"/>
            </a:solidFill>
          </a:endParaRPr>
        </a:p>
      </dgm:t>
    </dgm:pt>
    <dgm:pt modelId="{EC00FA8D-0EA2-4891-AEFD-372B5D1AFB68}" type="parTrans" cxnId="{5836D079-FA6E-4797-B6C9-49A68E906724}">
      <dgm:prSet/>
      <dgm:spPr/>
      <dgm:t>
        <a:bodyPr/>
        <a:lstStyle/>
        <a:p>
          <a:endParaRPr lang="ru-RU"/>
        </a:p>
      </dgm:t>
    </dgm:pt>
    <dgm:pt modelId="{9BEC6C81-6B4C-4DDF-90C3-1F16390ABDB5}" type="sibTrans" cxnId="{5836D079-FA6E-4797-B6C9-49A68E906724}">
      <dgm:prSet/>
      <dgm:spPr/>
      <dgm:t>
        <a:bodyPr/>
        <a:lstStyle/>
        <a:p>
          <a:endParaRPr lang="ru-RU"/>
        </a:p>
      </dgm:t>
    </dgm:pt>
    <dgm:pt modelId="{06BA2FA9-36C5-4126-96BE-EC0947B09138}" type="pres">
      <dgm:prSet presAssocID="{3D4BF460-DFD2-4E1C-804A-D542F6730AA3}" presName="Name0" presStyleCnt="0">
        <dgm:presLayoutVars>
          <dgm:dir/>
          <dgm:resizeHandles val="exact"/>
        </dgm:presLayoutVars>
      </dgm:prSet>
      <dgm:spPr/>
    </dgm:pt>
    <dgm:pt modelId="{0F0E5487-7383-44AB-825D-23E8CC04FC0F}" type="pres">
      <dgm:prSet presAssocID="{F9A4E234-7BD1-47D1-A820-47FE6EB68BD6}" presName="composite" presStyleCnt="0"/>
      <dgm:spPr/>
    </dgm:pt>
    <dgm:pt modelId="{60F3CE30-CC7E-438B-B262-69B5BCC99F10}" type="pres">
      <dgm:prSet presAssocID="{F9A4E234-7BD1-47D1-A820-47FE6EB68BD6}" presName="rect1" presStyleLbl="bgShp" presStyleIdx="0" presStyleCnt="1" custScaleX="100092" custScaleY="144185"/>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D18A5F43-5219-40C0-B703-8B55335BAB5C}" type="pres">
      <dgm:prSet presAssocID="{F9A4E234-7BD1-47D1-A820-47FE6EB68BD6}" presName="rect2" presStyleLbl="trBgShp" presStyleIdx="0" presStyleCnt="1" custLinFactNeighborX="-46" custLinFactNeighborY="92174">
        <dgm:presLayoutVars>
          <dgm:bulletEnabled val="1"/>
        </dgm:presLayoutVars>
      </dgm:prSet>
      <dgm:spPr/>
      <dgm:t>
        <a:bodyPr/>
        <a:lstStyle/>
        <a:p>
          <a:endParaRPr lang="ru-RU"/>
        </a:p>
      </dgm:t>
    </dgm:pt>
  </dgm:ptLst>
  <dgm:cxnLst>
    <dgm:cxn modelId="{5836D079-FA6E-4797-B6C9-49A68E906724}" srcId="{3D4BF460-DFD2-4E1C-804A-D542F6730AA3}" destId="{F9A4E234-7BD1-47D1-A820-47FE6EB68BD6}" srcOrd="0" destOrd="0" parTransId="{EC00FA8D-0EA2-4891-AEFD-372B5D1AFB68}" sibTransId="{9BEC6C81-6B4C-4DDF-90C3-1F16390ABDB5}"/>
    <dgm:cxn modelId="{8A6A4036-601C-4F89-996A-8EABE80DF56E}" type="presOf" srcId="{3D4BF460-DFD2-4E1C-804A-D542F6730AA3}" destId="{06BA2FA9-36C5-4126-96BE-EC0947B09138}" srcOrd="0" destOrd="0" presId="urn:microsoft.com/office/officeart/2008/layout/BendingPictureSemiTransparentText"/>
    <dgm:cxn modelId="{8D463CA4-8C8E-449C-851B-8E98EAACDA84}" type="presOf" srcId="{F9A4E234-7BD1-47D1-A820-47FE6EB68BD6}" destId="{D18A5F43-5219-40C0-B703-8B55335BAB5C}" srcOrd="0" destOrd="0" presId="urn:microsoft.com/office/officeart/2008/layout/BendingPictureSemiTransparentText"/>
    <dgm:cxn modelId="{C8CCB007-D9B1-49E5-90C1-3310B2208581}" type="presParOf" srcId="{06BA2FA9-36C5-4126-96BE-EC0947B09138}" destId="{0F0E5487-7383-44AB-825D-23E8CC04FC0F}" srcOrd="0" destOrd="0" presId="urn:microsoft.com/office/officeart/2008/layout/BendingPictureSemiTransparentText"/>
    <dgm:cxn modelId="{50148B06-529A-4ACA-BA9E-0F0D365FC84B}" type="presParOf" srcId="{0F0E5487-7383-44AB-825D-23E8CC04FC0F}" destId="{60F3CE30-CC7E-438B-B262-69B5BCC99F10}" srcOrd="0" destOrd="0" presId="urn:microsoft.com/office/officeart/2008/layout/BendingPictureSemiTransparentText"/>
    <dgm:cxn modelId="{D4855790-23C8-4C67-880D-0021AA588FBC}" type="presParOf" srcId="{0F0E5487-7383-44AB-825D-23E8CC04FC0F}" destId="{D18A5F43-5219-40C0-B703-8B55335BAB5C}" srcOrd="1" destOrd="0" presId="urn:microsoft.com/office/officeart/2008/layout/BendingPictureSemiTransparent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B82624-0A50-4D4F-885A-A5A9341F30A8}" type="doc">
      <dgm:prSet loTypeId="urn:microsoft.com/office/officeart/2008/layout/BendingPictureSemiTransparentText" loCatId="picture" qsTypeId="urn:microsoft.com/office/officeart/2005/8/quickstyle/simple2" qsCatId="simple" csTypeId="urn:microsoft.com/office/officeart/2005/8/colors/accent1_2" csCatId="accent1" phldr="1"/>
      <dgm:spPr/>
    </dgm:pt>
    <dgm:pt modelId="{D52F4602-8F1B-43DB-8F14-65A17E0B26B2}">
      <dgm:prSet phldrT="[Текст]"/>
      <dgm:spPr/>
      <dgm:t>
        <a:bodyPr/>
        <a:lstStyle/>
        <a:p>
          <a:r>
            <a:rPr lang="tk-TM" b="1" dirty="0" smtClean="0">
              <a:solidFill>
                <a:srgbClr val="002060"/>
              </a:solidFill>
            </a:rPr>
            <a:t>Ärtogrul Gazynyň gubury.</a:t>
          </a:r>
          <a:endParaRPr lang="ru-RU" b="1" dirty="0">
            <a:solidFill>
              <a:srgbClr val="002060"/>
            </a:solidFill>
          </a:endParaRPr>
        </a:p>
      </dgm:t>
    </dgm:pt>
    <dgm:pt modelId="{6CAB403D-8D60-490E-923C-C96C21B4E634}" type="parTrans" cxnId="{4589D997-0E4E-494C-BACE-65E2691C3509}">
      <dgm:prSet/>
      <dgm:spPr/>
      <dgm:t>
        <a:bodyPr/>
        <a:lstStyle/>
        <a:p>
          <a:endParaRPr lang="ru-RU"/>
        </a:p>
      </dgm:t>
    </dgm:pt>
    <dgm:pt modelId="{5B8CD5A6-B045-4D05-B33D-2F4573F95C26}" type="sibTrans" cxnId="{4589D997-0E4E-494C-BACE-65E2691C3509}">
      <dgm:prSet/>
      <dgm:spPr/>
      <dgm:t>
        <a:bodyPr/>
        <a:lstStyle/>
        <a:p>
          <a:endParaRPr lang="ru-RU"/>
        </a:p>
      </dgm:t>
    </dgm:pt>
    <dgm:pt modelId="{8168D488-1704-462F-BA4A-0218F3C610D9}" type="pres">
      <dgm:prSet presAssocID="{CBB82624-0A50-4D4F-885A-A5A9341F30A8}" presName="Name0" presStyleCnt="0">
        <dgm:presLayoutVars>
          <dgm:dir/>
          <dgm:resizeHandles val="exact"/>
        </dgm:presLayoutVars>
      </dgm:prSet>
      <dgm:spPr/>
    </dgm:pt>
    <dgm:pt modelId="{1CDBEFC7-AB6A-41F5-974B-E12C7651FBDA}" type="pres">
      <dgm:prSet presAssocID="{D52F4602-8F1B-43DB-8F14-65A17E0B26B2}" presName="composite" presStyleCnt="0"/>
      <dgm:spPr/>
    </dgm:pt>
    <dgm:pt modelId="{F89442A6-4C6D-4312-A05E-7945BEB28305}" type="pres">
      <dgm:prSet presAssocID="{D52F4602-8F1B-43DB-8F14-65A17E0B26B2}" presName="rect1" presStyleLbl="bgShp" presStyleIdx="0" presStyleCnt="1" custScaleY="150673" custLinFactNeighborX="-1840" custLinFactNeighborY="2122"/>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0C938C60-0A31-4F16-8B89-2BDD5D38CD87}" type="pres">
      <dgm:prSet presAssocID="{D52F4602-8F1B-43DB-8F14-65A17E0B26B2}" presName="rect2" presStyleLbl="trBgShp" presStyleIdx="0" presStyleCnt="1" custLinFactY="42145" custLinFactNeighborX="-1840" custLinFactNeighborY="100000">
        <dgm:presLayoutVars>
          <dgm:bulletEnabled val="1"/>
        </dgm:presLayoutVars>
      </dgm:prSet>
      <dgm:spPr/>
      <dgm:t>
        <a:bodyPr/>
        <a:lstStyle/>
        <a:p>
          <a:endParaRPr lang="ru-RU"/>
        </a:p>
      </dgm:t>
    </dgm:pt>
  </dgm:ptLst>
  <dgm:cxnLst>
    <dgm:cxn modelId="{54CEF0A1-C37B-4E2E-A2CC-60206D6FCA28}" type="presOf" srcId="{CBB82624-0A50-4D4F-885A-A5A9341F30A8}" destId="{8168D488-1704-462F-BA4A-0218F3C610D9}" srcOrd="0" destOrd="0" presId="urn:microsoft.com/office/officeart/2008/layout/BendingPictureSemiTransparentText"/>
    <dgm:cxn modelId="{4589D997-0E4E-494C-BACE-65E2691C3509}" srcId="{CBB82624-0A50-4D4F-885A-A5A9341F30A8}" destId="{D52F4602-8F1B-43DB-8F14-65A17E0B26B2}" srcOrd="0" destOrd="0" parTransId="{6CAB403D-8D60-490E-923C-C96C21B4E634}" sibTransId="{5B8CD5A6-B045-4D05-B33D-2F4573F95C26}"/>
    <dgm:cxn modelId="{686291EF-449A-431B-9D20-FC9DC2729594}" type="presOf" srcId="{D52F4602-8F1B-43DB-8F14-65A17E0B26B2}" destId="{0C938C60-0A31-4F16-8B89-2BDD5D38CD87}" srcOrd="0" destOrd="0" presId="urn:microsoft.com/office/officeart/2008/layout/BendingPictureSemiTransparentText"/>
    <dgm:cxn modelId="{609D4BF2-DEFA-4B6B-B53F-A7BC74A17FA9}" type="presParOf" srcId="{8168D488-1704-462F-BA4A-0218F3C610D9}" destId="{1CDBEFC7-AB6A-41F5-974B-E12C7651FBDA}" srcOrd="0" destOrd="0" presId="urn:microsoft.com/office/officeart/2008/layout/BendingPictureSemiTransparentText"/>
    <dgm:cxn modelId="{3C35D7AD-3C30-46FD-94BD-3AAD90F1224F}" type="presParOf" srcId="{1CDBEFC7-AB6A-41F5-974B-E12C7651FBDA}" destId="{F89442A6-4C6D-4312-A05E-7945BEB28305}" srcOrd="0" destOrd="0" presId="urn:microsoft.com/office/officeart/2008/layout/BendingPictureSemiTransparentText"/>
    <dgm:cxn modelId="{CC626DF8-BD2C-4DCE-B019-82032396876E}" type="presParOf" srcId="{1CDBEFC7-AB6A-41F5-974B-E12C7651FBDA}" destId="{0C938C60-0A31-4F16-8B89-2BDD5D38CD87}" srcOrd="1" destOrd="0" presId="urn:microsoft.com/office/officeart/2008/layout/BendingPictureSemiTransparentTex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3CE30-CC7E-438B-B262-69B5BCC99F10}">
      <dsp:nvSpPr>
        <dsp:cNvPr id="0" name=""/>
        <dsp:cNvSpPr/>
      </dsp:nvSpPr>
      <dsp:spPr>
        <a:xfrm>
          <a:off x="1340" y="102035"/>
          <a:ext cx="4150417" cy="512452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a:noFill/>
        </a:ln>
        <a:effectLst/>
      </dsp:spPr>
      <dsp:style>
        <a:lnRef idx="0">
          <a:scrgbClr r="0" g="0" b="0"/>
        </a:lnRef>
        <a:fillRef idx="1">
          <a:scrgbClr r="0" g="0" b="0"/>
        </a:fillRef>
        <a:effectRef idx="0">
          <a:scrgbClr r="0" g="0" b="0"/>
        </a:effectRef>
        <a:fontRef idx="minor"/>
      </dsp:style>
    </dsp:sp>
    <dsp:sp modelId="{D18A5F43-5219-40C0-B703-8B55335BAB5C}">
      <dsp:nvSpPr>
        <dsp:cNvPr id="0" name=""/>
        <dsp:cNvSpPr/>
      </dsp:nvSpPr>
      <dsp:spPr>
        <a:xfrm>
          <a:off x="1340" y="4161357"/>
          <a:ext cx="4146602" cy="852991"/>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tk-TM" sz="2700" b="1" kern="1200" dirty="0" smtClean="0">
              <a:solidFill>
                <a:srgbClr val="002060"/>
              </a:solidFill>
            </a:rPr>
            <a:t>Ärtogrul gazynyň türbesi</a:t>
          </a:r>
          <a:endParaRPr lang="ru-RU" sz="2700" b="1" kern="1200" dirty="0">
            <a:solidFill>
              <a:srgbClr val="002060"/>
            </a:solidFill>
          </a:endParaRPr>
        </a:p>
      </dsp:txBody>
      <dsp:txXfrm>
        <a:off x="1340" y="4161357"/>
        <a:ext cx="4146602" cy="852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442A6-4C6D-4312-A05E-7945BEB28305}">
      <dsp:nvSpPr>
        <dsp:cNvPr id="0" name=""/>
        <dsp:cNvSpPr/>
      </dsp:nvSpPr>
      <dsp:spPr>
        <a:xfrm>
          <a:off x="0" y="143998"/>
          <a:ext cx="3958806" cy="511258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a:noFill/>
        </a:ln>
        <a:effectLst/>
      </dsp:spPr>
      <dsp:style>
        <a:lnRef idx="0">
          <a:scrgbClr r="0" g="0" b="0"/>
        </a:lnRef>
        <a:fillRef idx="1">
          <a:scrgbClr r="0" g="0" b="0"/>
        </a:fillRef>
        <a:effectRef idx="0">
          <a:scrgbClr r="0" g="0" b="0"/>
        </a:effectRef>
        <a:fontRef idx="minor"/>
      </dsp:style>
    </dsp:sp>
    <dsp:sp modelId="{0C938C60-0A31-4F16-8B89-2BDD5D38CD87}">
      <dsp:nvSpPr>
        <dsp:cNvPr id="0" name=""/>
        <dsp:cNvSpPr/>
      </dsp:nvSpPr>
      <dsp:spPr>
        <a:xfrm>
          <a:off x="0" y="4442224"/>
          <a:ext cx="3958806" cy="814359"/>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tk-TM" sz="2500" b="1" kern="1200" dirty="0" smtClean="0">
              <a:solidFill>
                <a:srgbClr val="002060"/>
              </a:solidFill>
            </a:rPr>
            <a:t>Ärtogrul Gazynyň gubury.</a:t>
          </a:r>
          <a:endParaRPr lang="ru-RU" sz="2500" b="1" kern="1200" dirty="0">
            <a:solidFill>
              <a:srgbClr val="002060"/>
            </a:solidFill>
          </a:endParaRPr>
        </a:p>
      </dsp:txBody>
      <dsp:txXfrm>
        <a:off x="0" y="4442224"/>
        <a:ext cx="3958806" cy="814359"/>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26.03.2016</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26.03.2016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26.03.2016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26.03.2016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26.03.2016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26.03.2016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26.03.2016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26.03.2016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4C71EC6-210F-42DE-9C53-41977AD35B3D}" type="datetimeFigureOut">
              <a:rPr lang="ru-RU" smtClean="0"/>
              <a:t>26.03.2016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26.03.2016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26.03.2016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26.03.2016</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60648"/>
            <a:ext cx="7560840" cy="1720552"/>
          </a:xfrm>
        </p:spPr>
        <p:txBody>
          <a:bodyPr>
            <a:normAutofit fontScale="90000"/>
          </a:bodyPr>
          <a:lstStyle/>
          <a:p>
            <a:pPr algn="ctr"/>
            <a:r>
              <a:rPr lang="tk-TM" b="1" dirty="0" smtClean="0"/>
              <a:t>Tema: </a:t>
            </a:r>
            <a:r>
              <a:rPr lang="sq-AL" b="1" dirty="0" smtClean="0"/>
              <a:t>Türkmenleriň </a:t>
            </a:r>
            <a:r>
              <a:rPr lang="sq-AL" b="1" dirty="0"/>
              <a:t>dünýä ýaýramagy we döreden</a:t>
            </a:r>
            <a:r>
              <a:rPr lang="ru-RU" dirty="0"/>
              <a:t/>
            </a:r>
            <a:br>
              <a:rPr lang="ru-RU" dirty="0"/>
            </a:br>
            <a:r>
              <a:rPr lang="sq-AL" b="1" dirty="0"/>
              <a:t>döwletleri</a:t>
            </a:r>
            <a:endParaRPr lang="ru-RU" dirty="0"/>
          </a:p>
        </p:txBody>
      </p:sp>
      <p:sp>
        <p:nvSpPr>
          <p:cNvPr id="3" name="Объект 2"/>
          <p:cNvSpPr>
            <a:spLocks noGrp="1"/>
          </p:cNvSpPr>
          <p:nvPr>
            <p:ph idx="1"/>
          </p:nvPr>
        </p:nvSpPr>
        <p:spPr>
          <a:xfrm>
            <a:off x="1043608" y="1988840"/>
            <a:ext cx="7848872" cy="4248472"/>
          </a:xfrm>
        </p:spPr>
        <p:txBody>
          <a:bodyPr>
            <a:normAutofit/>
          </a:bodyPr>
          <a:lstStyle/>
          <a:p>
            <a:pPr marL="0" indent="0" algn="ctr">
              <a:buNone/>
            </a:pPr>
            <a:r>
              <a:rPr lang="sq-AL" b="1" dirty="0" smtClean="0"/>
              <a:t>Meýilnama</a:t>
            </a:r>
            <a:r>
              <a:rPr lang="sq-AL" b="1" dirty="0"/>
              <a:t>:</a:t>
            </a:r>
            <a:endParaRPr lang="ru-RU" b="1" dirty="0"/>
          </a:p>
          <a:p>
            <a:pPr lvl="0" algn="just"/>
            <a:r>
              <a:rPr lang="sq-AL" b="1" dirty="0">
                <a:latin typeface="Times New Roman" pitchFamily="18" charset="0"/>
                <a:cs typeface="Times New Roman" pitchFamily="18" charset="0"/>
              </a:rPr>
              <a:t>Türkmenleriň dünýä ýaýramagy</a:t>
            </a:r>
            <a:r>
              <a:rPr lang="ru-RU" b="1" dirty="0" err="1">
                <a:latin typeface="Times New Roman" pitchFamily="18" charset="0"/>
                <a:cs typeface="Times New Roman" pitchFamily="18" charset="0"/>
              </a:rPr>
              <a:t>nyň</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sebäpleri</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Beglikler</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we</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Atabeglikler</a:t>
            </a:r>
            <a:r>
              <a:rPr lang="ru-RU" b="1"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lvl="0" algn="just"/>
            <a:r>
              <a:rPr lang="sq-AL" b="1" dirty="0">
                <a:latin typeface="Times New Roman" pitchFamily="18" charset="0"/>
                <a:cs typeface="Times New Roman" pitchFamily="18" charset="0"/>
              </a:rPr>
              <a:t>Garagoýunly we Akgoýunly türkmen döwletleriniň döremegi.</a:t>
            </a:r>
            <a:endParaRPr lang="ru-RU" dirty="0">
              <a:latin typeface="Times New Roman" pitchFamily="18" charset="0"/>
              <a:cs typeface="Times New Roman" pitchFamily="18" charset="0"/>
            </a:endParaRPr>
          </a:p>
          <a:p>
            <a:pPr lvl="0" algn="just"/>
            <a:r>
              <a:rPr lang="sq-AL" b="1" dirty="0">
                <a:latin typeface="Times New Roman" pitchFamily="18" charset="0"/>
                <a:cs typeface="Times New Roman" pitchFamily="18" charset="0"/>
              </a:rPr>
              <a:t>Osmanly türkmenleriň döwleti.</a:t>
            </a:r>
            <a:endParaRPr lang="ru-RU" dirty="0">
              <a:latin typeface="Times New Roman" pitchFamily="18" charset="0"/>
              <a:cs typeface="Times New Roman" pitchFamily="18" charset="0"/>
            </a:endParaRPr>
          </a:p>
          <a:p>
            <a:pPr lvl="0" algn="just"/>
            <a:r>
              <a:rPr lang="sq-AL" b="1" dirty="0">
                <a:latin typeface="Times New Roman" pitchFamily="18" charset="0"/>
                <a:cs typeface="Times New Roman" pitchFamily="18" charset="0"/>
              </a:rPr>
              <a:t>XIV - XV asyrlarda türkmen taýpalary</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 </a:t>
            </a: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656636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74638"/>
            <a:ext cx="8106104" cy="922114"/>
          </a:xfrm>
        </p:spPr>
        <p:txBody>
          <a:bodyPr/>
          <a:lstStyle/>
          <a:p>
            <a:pPr algn="ctr"/>
            <a:r>
              <a:rPr lang="sq-AL" b="1" i="1" dirty="0" smtClean="0"/>
              <a:t>Akgoýunly</a:t>
            </a:r>
            <a:r>
              <a:rPr lang="tk-TM" b="1" i="1" dirty="0" smtClean="0"/>
              <a:t> türkmen döwleti</a:t>
            </a:r>
            <a:endParaRPr lang="ru-RU" dirty="0"/>
          </a:p>
        </p:txBody>
      </p:sp>
      <p:sp>
        <p:nvSpPr>
          <p:cNvPr id="3" name="Объект 2"/>
          <p:cNvSpPr>
            <a:spLocks noGrp="1"/>
          </p:cNvSpPr>
          <p:nvPr>
            <p:ph idx="1"/>
          </p:nvPr>
        </p:nvSpPr>
        <p:spPr>
          <a:xfrm>
            <a:off x="179512" y="1124744"/>
            <a:ext cx="8754176" cy="5616624"/>
          </a:xfrm>
        </p:spPr>
        <p:txBody>
          <a:bodyPr>
            <a:normAutofit fontScale="92500" lnSpcReduction="10000"/>
          </a:bodyPr>
          <a:lstStyle/>
          <a:p>
            <a:pPr marL="82296" indent="0" algn="just">
              <a:spcBef>
                <a:spcPts val="0"/>
              </a:spcBef>
              <a:buNone/>
            </a:pPr>
            <a:r>
              <a:rPr lang="tk-TM" b="1" i="1" dirty="0" smtClean="0"/>
              <a:t>	</a:t>
            </a:r>
            <a:r>
              <a:rPr lang="sq-AL" i="1" dirty="0" smtClean="0"/>
              <a:t>Akgoýunly </a:t>
            </a:r>
            <a:r>
              <a:rPr lang="sq-AL" i="1" dirty="0"/>
              <a:t>türkmenler oguzlaryň baýandyr taýpasyndan bolupdyrlar. Akgoýunlylar Gara Ýülük Osmanyň (1389 - 1435 ý.) döwründe güýçli döwlete öwrülýär.</a:t>
            </a:r>
            <a:r>
              <a:rPr lang="sq-AL" dirty="0"/>
              <a:t> </a:t>
            </a:r>
            <a:endParaRPr lang="ru-RU" dirty="0"/>
          </a:p>
          <a:p>
            <a:pPr marL="82296" indent="0" algn="just">
              <a:spcBef>
                <a:spcPts val="0"/>
              </a:spcBef>
              <a:buNone/>
            </a:pPr>
            <a:r>
              <a:rPr lang="tk-TM" dirty="0" smtClean="0"/>
              <a:t>	</a:t>
            </a:r>
            <a:r>
              <a:rPr lang="sq-AL" dirty="0" smtClean="0"/>
              <a:t>Akgoýunly </a:t>
            </a:r>
            <a:r>
              <a:rPr lang="sq-AL" dirty="0"/>
              <a:t>türkmenleriň döwleti Uzyn H</a:t>
            </a:r>
            <a:r>
              <a:rPr lang="ru-RU" dirty="0"/>
              <a:t>a</a:t>
            </a:r>
            <a:r>
              <a:rPr lang="sq-AL" dirty="0"/>
              <a:t>sanyň </a:t>
            </a:r>
            <a:r>
              <a:rPr lang="ru-RU" dirty="0"/>
              <a:t>(</a:t>
            </a:r>
            <a:r>
              <a:rPr lang="sq-AL" dirty="0"/>
              <a:t>1453-1478</a:t>
            </a:r>
            <a:r>
              <a:rPr lang="ru-RU" dirty="0"/>
              <a:t>)</a:t>
            </a:r>
            <a:r>
              <a:rPr lang="sq-AL" dirty="0"/>
              <a:t> ýylyň döwründe gülläp ösýär. Bu döwürde onuň ýerleri giňelip,döwletiň güýçli ösen derejä ýetýär. Akgoýunly döwletiniň paýtagty </a:t>
            </a:r>
            <a:r>
              <a:rPr lang="sq-AL" i="1" dirty="0"/>
              <a:t>Tebliz</a:t>
            </a:r>
            <a:r>
              <a:rPr lang="sq-AL" dirty="0"/>
              <a:t> bolupdyr</a:t>
            </a:r>
            <a:r>
              <a:rPr lang="sq-AL" dirty="0" smtClean="0"/>
              <a:t>.</a:t>
            </a:r>
            <a:r>
              <a:rPr lang="ru-RU" dirty="0"/>
              <a:t> </a:t>
            </a:r>
            <a:r>
              <a:rPr lang="ru-RU" dirty="0" err="1"/>
              <a:t>Uzyn</a:t>
            </a:r>
            <a:r>
              <a:rPr lang="ru-RU" dirty="0"/>
              <a:t> </a:t>
            </a:r>
            <a:r>
              <a:rPr lang="ru-RU" dirty="0" err="1"/>
              <a:t>Hasan</a:t>
            </a:r>
            <a:r>
              <a:rPr lang="ru-RU" dirty="0"/>
              <a:t>  </a:t>
            </a:r>
            <a:r>
              <a:rPr lang="sq-AL" dirty="0"/>
              <a:t>döwründe akgoýunlylar garagoýunlylar bilen söweş göreş alyp barypdyrlar.1467-nji ýylda Muşyň (Ermenistanda) ýakynyndaky söweşde akgoýunly döwletiniň şasy Jahan şanyň goşunlaryny</a:t>
            </a:r>
            <a:r>
              <a:rPr lang="ru-RU" dirty="0"/>
              <a:t>  </a:t>
            </a:r>
            <a:r>
              <a:rPr lang="sq-AL" dirty="0"/>
              <a:t>derbi-dagyn edýärler</a:t>
            </a:r>
            <a:r>
              <a:rPr lang="sq-AL" dirty="0" smtClean="0"/>
              <a:t>.</a:t>
            </a:r>
            <a:endParaRPr lang="ru-RU" dirty="0"/>
          </a:p>
          <a:p>
            <a:pPr marL="82296" indent="0" algn="just">
              <a:buNone/>
            </a:pPr>
            <a:endParaRPr lang="ru-RU" dirty="0"/>
          </a:p>
        </p:txBody>
      </p:sp>
    </p:spTree>
    <p:extLst>
      <p:ext uri="{BB962C8B-B14F-4D97-AF65-F5344CB8AC3E}">
        <p14:creationId xmlns:p14="http://schemas.microsoft.com/office/powerpoint/2010/main" val="288172875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4638"/>
            <a:ext cx="8394136" cy="706090"/>
          </a:xfrm>
        </p:spPr>
        <p:txBody>
          <a:bodyPr>
            <a:noAutofit/>
          </a:bodyPr>
          <a:lstStyle/>
          <a:p>
            <a:pPr algn="ctr"/>
            <a:r>
              <a:rPr lang="tk-TM" sz="3200" b="1" dirty="0" smtClean="0"/>
              <a:t>Ak goýunly türkmen döwletiniň kartasy</a:t>
            </a:r>
            <a:endParaRPr lang="ru-RU" sz="3200"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864096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5186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30344"/>
          </a:xfrm>
        </p:spPr>
        <p:txBody>
          <a:bodyPr>
            <a:normAutofit fontScale="90000"/>
          </a:bodyPr>
          <a:lstStyle/>
          <a:p>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512" y="692696"/>
            <a:ext cx="3528392" cy="5328592"/>
          </a:xfrm>
        </p:spPr>
      </p:pic>
      <p:sp>
        <p:nvSpPr>
          <p:cNvPr id="4" name="Объект 3"/>
          <p:cNvSpPr>
            <a:spLocks noGrp="1"/>
          </p:cNvSpPr>
          <p:nvPr>
            <p:ph sz="half" idx="2"/>
          </p:nvPr>
        </p:nvSpPr>
        <p:spPr>
          <a:xfrm>
            <a:off x="3707904" y="332656"/>
            <a:ext cx="5225784" cy="6336704"/>
          </a:xfrm>
        </p:spPr>
        <p:txBody>
          <a:bodyPr>
            <a:normAutofit lnSpcReduction="10000"/>
          </a:bodyPr>
          <a:lstStyle/>
          <a:p>
            <a:pPr marL="82296" indent="0" algn="just">
              <a:buNone/>
            </a:pPr>
            <a:r>
              <a:rPr lang="ru-RU" dirty="0" smtClean="0"/>
              <a:t>	</a:t>
            </a:r>
            <a:r>
              <a:rPr lang="sq-AL" dirty="0" smtClean="0"/>
              <a:t>Uzyn Hasan ölenden soň Akgoýunly döwletinde tagt ugrundaky dawa başlaýar.Ol göreşde Ýakup patyşa öňe saýlanypdyr.Ýakyp patyşanyň döwründe (1478-1490)Akgoýunly döwleti öňki şöhratyny saklap bilipdir.</a:t>
            </a:r>
            <a:r>
              <a:rPr lang="ru-RU" dirty="0"/>
              <a:t> </a:t>
            </a:r>
            <a:r>
              <a:rPr lang="ru-RU" dirty="0" err="1"/>
              <a:t>Iki</a:t>
            </a:r>
            <a:r>
              <a:rPr lang="ru-RU" dirty="0"/>
              <a:t> </a:t>
            </a:r>
            <a:r>
              <a:rPr lang="ru-RU" dirty="0" err="1"/>
              <a:t>ýyla</a:t>
            </a:r>
            <a:r>
              <a:rPr lang="ru-RU" dirty="0"/>
              <a:t> </a:t>
            </a:r>
            <a:r>
              <a:rPr lang="ru-RU" dirty="0" err="1"/>
              <a:t>çeken</a:t>
            </a:r>
            <a:r>
              <a:rPr lang="ru-RU" dirty="0"/>
              <a:t> </a:t>
            </a:r>
            <a:r>
              <a:rPr lang="ru-RU" dirty="0" err="1"/>
              <a:t>özara</a:t>
            </a:r>
            <a:r>
              <a:rPr lang="ru-RU" dirty="0"/>
              <a:t>  </a:t>
            </a:r>
            <a:r>
              <a:rPr lang="ru-RU" dirty="0" err="1"/>
              <a:t>tagt</a:t>
            </a:r>
            <a:r>
              <a:rPr lang="ru-RU" dirty="0"/>
              <a:t> </a:t>
            </a:r>
            <a:r>
              <a:rPr lang="ru-RU" dirty="0" err="1"/>
              <a:t>ugrundaky</a:t>
            </a:r>
            <a:r>
              <a:rPr lang="ru-RU" dirty="0"/>
              <a:t> </a:t>
            </a:r>
            <a:r>
              <a:rPr lang="ru-RU" dirty="0" err="1"/>
              <a:t>göreşler</a:t>
            </a:r>
            <a:r>
              <a:rPr lang="ru-RU" dirty="0"/>
              <a:t> </a:t>
            </a:r>
            <a:r>
              <a:rPr lang="ru-RU" dirty="0" err="1"/>
              <a:t>Akgoýunlylar</a:t>
            </a:r>
            <a:r>
              <a:rPr lang="ru-RU" dirty="0"/>
              <a:t> </a:t>
            </a:r>
            <a:r>
              <a:rPr lang="ru-RU" dirty="0" err="1"/>
              <a:t>döwletini</a:t>
            </a:r>
            <a:r>
              <a:rPr lang="ru-RU" dirty="0"/>
              <a:t> </a:t>
            </a:r>
            <a:r>
              <a:rPr lang="ru-RU" dirty="0" err="1"/>
              <a:t>düýpli</a:t>
            </a:r>
            <a:r>
              <a:rPr lang="ru-RU" dirty="0"/>
              <a:t> </a:t>
            </a:r>
            <a:r>
              <a:rPr lang="ru-RU" dirty="0" err="1"/>
              <a:t>pese</a:t>
            </a:r>
            <a:r>
              <a:rPr lang="ru-RU" dirty="0"/>
              <a:t> </a:t>
            </a:r>
            <a:r>
              <a:rPr lang="ru-RU" dirty="0" err="1"/>
              <a:t>gaçan</a:t>
            </a:r>
            <a:r>
              <a:rPr lang="ru-RU" dirty="0"/>
              <a:t> </a:t>
            </a:r>
            <a:r>
              <a:rPr lang="ru-RU" dirty="0" err="1"/>
              <a:t>döwlet</a:t>
            </a:r>
            <a:r>
              <a:rPr lang="ru-RU" dirty="0"/>
              <a:t> 1499-nji </a:t>
            </a:r>
            <a:r>
              <a:rPr lang="ru-RU" dirty="0" err="1"/>
              <a:t>ýylda</a:t>
            </a:r>
            <a:r>
              <a:rPr lang="ru-RU" dirty="0"/>
              <a:t> </a:t>
            </a:r>
            <a:r>
              <a:rPr lang="ru-RU" dirty="0" err="1"/>
              <a:t>iki</a:t>
            </a:r>
            <a:r>
              <a:rPr lang="ru-RU" dirty="0"/>
              <a:t> </a:t>
            </a:r>
            <a:r>
              <a:rPr lang="ru-RU" dirty="0" err="1"/>
              <a:t>bölege</a:t>
            </a:r>
            <a:r>
              <a:rPr lang="ru-RU" dirty="0"/>
              <a:t> </a:t>
            </a:r>
            <a:r>
              <a:rPr lang="ru-RU" dirty="0" err="1"/>
              <a:t>bölünipdir</a:t>
            </a:r>
            <a:r>
              <a:rPr lang="ru-RU" dirty="0"/>
              <a:t>.</a:t>
            </a:r>
          </a:p>
          <a:p>
            <a:pPr marL="82296" indent="0" algn="just">
              <a:buNone/>
            </a:pPr>
            <a:r>
              <a:rPr lang="ru-RU" dirty="0" err="1"/>
              <a:t>Şondan</a:t>
            </a:r>
            <a:r>
              <a:rPr lang="ru-RU" dirty="0"/>
              <a:t> </a:t>
            </a:r>
            <a:r>
              <a:rPr lang="ru-RU" dirty="0" err="1"/>
              <a:t>soň</a:t>
            </a:r>
            <a:r>
              <a:rPr lang="ru-RU" dirty="0"/>
              <a:t> </a:t>
            </a:r>
            <a:r>
              <a:rPr lang="ru-RU" dirty="0" err="1"/>
              <a:t>özara</a:t>
            </a:r>
            <a:r>
              <a:rPr lang="ru-RU" dirty="0"/>
              <a:t> </a:t>
            </a:r>
            <a:r>
              <a:rPr lang="ru-RU" dirty="0" err="1"/>
              <a:t>uruşlaryň</a:t>
            </a:r>
            <a:r>
              <a:rPr lang="ru-RU" dirty="0"/>
              <a:t> </a:t>
            </a:r>
            <a:r>
              <a:rPr lang="ru-RU" dirty="0" err="1"/>
              <a:t>netijesinde</a:t>
            </a:r>
            <a:r>
              <a:rPr lang="ru-RU" dirty="0"/>
              <a:t> </a:t>
            </a:r>
            <a:r>
              <a:rPr lang="ru-RU" dirty="0" err="1"/>
              <a:t>tapdan</a:t>
            </a:r>
            <a:r>
              <a:rPr lang="ru-RU" dirty="0"/>
              <a:t> </a:t>
            </a:r>
            <a:r>
              <a:rPr lang="ru-RU" dirty="0" err="1"/>
              <a:t>gaçan</a:t>
            </a:r>
            <a:r>
              <a:rPr lang="ru-RU" dirty="0"/>
              <a:t> </a:t>
            </a:r>
            <a:r>
              <a:rPr lang="ru-RU" dirty="0" err="1"/>
              <a:t>Akgoýunly</a:t>
            </a:r>
            <a:r>
              <a:rPr lang="ru-RU" dirty="0"/>
              <a:t> </a:t>
            </a:r>
            <a:r>
              <a:rPr lang="ru-RU" dirty="0" err="1"/>
              <a:t>döwleti</a:t>
            </a:r>
            <a:r>
              <a:rPr lang="ru-RU" dirty="0"/>
              <a:t> </a:t>
            </a:r>
            <a:r>
              <a:rPr lang="ru-RU" dirty="0" err="1"/>
              <a:t>ýaşamagyny</a:t>
            </a:r>
            <a:r>
              <a:rPr lang="ru-RU" dirty="0"/>
              <a:t> </a:t>
            </a:r>
            <a:r>
              <a:rPr lang="ru-RU" dirty="0" err="1"/>
              <a:t>bes</a:t>
            </a:r>
            <a:r>
              <a:rPr lang="ru-RU" dirty="0"/>
              <a:t> </a:t>
            </a:r>
            <a:r>
              <a:rPr lang="ru-RU" dirty="0" err="1"/>
              <a:t>edýär</a:t>
            </a:r>
            <a:r>
              <a:rPr lang="ru-RU" dirty="0"/>
              <a:t>.</a:t>
            </a:r>
          </a:p>
        </p:txBody>
      </p:sp>
    </p:spTree>
    <p:extLst>
      <p:ext uri="{BB962C8B-B14F-4D97-AF65-F5344CB8AC3E}">
        <p14:creationId xmlns:p14="http://schemas.microsoft.com/office/powerpoint/2010/main" val="40056736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8106104" cy="850106"/>
          </a:xfrm>
        </p:spPr>
        <p:txBody>
          <a:bodyPr>
            <a:normAutofit/>
          </a:bodyPr>
          <a:lstStyle/>
          <a:p>
            <a:pPr lvl="0" algn="ctr"/>
            <a:r>
              <a:rPr lang="tk-TM" b="1" dirty="0" smtClean="0">
                <a:latin typeface="Times New Roman" pitchFamily="18" charset="0"/>
                <a:cs typeface="Times New Roman" pitchFamily="18" charset="0"/>
              </a:rPr>
              <a:t>4.</a:t>
            </a:r>
            <a:r>
              <a:rPr lang="sq-AL" b="1" dirty="0" smtClean="0">
                <a:latin typeface="Times New Roman" pitchFamily="18" charset="0"/>
                <a:cs typeface="Times New Roman" pitchFamily="18" charset="0"/>
              </a:rPr>
              <a:t>Osmanly </a:t>
            </a:r>
            <a:r>
              <a:rPr lang="sq-AL" b="1" dirty="0">
                <a:latin typeface="Times New Roman" pitchFamily="18" charset="0"/>
                <a:cs typeface="Times New Roman" pitchFamily="18" charset="0"/>
              </a:rPr>
              <a:t>türkmenleriň döwleti</a:t>
            </a:r>
            <a:r>
              <a:rPr lang="sq-AL" b="1" dirty="0" smtClean="0">
                <a:latin typeface="Times New Roman" pitchFamily="18" charset="0"/>
                <a:cs typeface="Times New Roman" pitchFamily="18" charset="0"/>
              </a:rPr>
              <a:t>.</a:t>
            </a:r>
            <a:endParaRPr lang="ru-RU" dirty="0"/>
          </a:p>
        </p:txBody>
      </p:sp>
      <p:sp>
        <p:nvSpPr>
          <p:cNvPr id="3" name="Объект 2"/>
          <p:cNvSpPr>
            <a:spLocks noGrp="1"/>
          </p:cNvSpPr>
          <p:nvPr>
            <p:ph idx="1"/>
          </p:nvPr>
        </p:nvSpPr>
        <p:spPr>
          <a:xfrm>
            <a:off x="323528" y="980728"/>
            <a:ext cx="8610160" cy="5688632"/>
          </a:xfrm>
        </p:spPr>
        <p:txBody>
          <a:bodyPr>
            <a:normAutofit fontScale="92500"/>
          </a:bodyPr>
          <a:lstStyle/>
          <a:p>
            <a:pPr marL="82296" indent="0" algn="just">
              <a:buNone/>
            </a:pPr>
            <a:r>
              <a:rPr lang="ru-RU" dirty="0" smtClean="0"/>
              <a:t>	</a:t>
            </a:r>
            <a:r>
              <a:rPr lang="sq-AL" dirty="0" smtClean="0"/>
              <a:t>Oguz </a:t>
            </a:r>
            <a:r>
              <a:rPr lang="sq-AL" dirty="0"/>
              <a:t>türkmenleriň ga</a:t>
            </a:r>
            <a:r>
              <a:rPr lang="ru-RU" dirty="0"/>
              <a:t>ý</a:t>
            </a:r>
            <a:r>
              <a:rPr lang="sq-AL" dirty="0"/>
              <a:t>y taýpasyndan bolan Ärtogrul beg mongollaryň çozuşlary wagtynda Jelaleddin Meňburnuň esgerleri bilen Anadola gelip, 400 öýlüsi bilen ýurt tutunýar. Rumdaky seljuk soltany Alaeddin Keý Kubat (</a:t>
            </a:r>
            <a:r>
              <a:rPr lang="sq-AL" dirty="0" smtClean="0"/>
              <a:t>1219-1235 </a:t>
            </a:r>
            <a:r>
              <a:rPr lang="sq-AL" dirty="0"/>
              <a:t>ý.) Ärtogrul gazynyň edermenligine göz ýetirip, basyp alan ýerlerini oňa mülk edip berýär. 1299-njy yylda Ärtogrul gazynyň ogly Osman beg begligiň başyna geçýär. Osman begiň döwründe (</a:t>
            </a:r>
            <a:r>
              <a:rPr lang="sq-AL" dirty="0" smtClean="0"/>
              <a:t>1299-1326 </a:t>
            </a:r>
            <a:r>
              <a:rPr lang="sq-AL" dirty="0"/>
              <a:t>ý.) türkmenler Bursa şäheriniň töweregindäki ýerleri eýeleýärler. 1353-1357-nji yyllarda osmanly türkmenleriň Balkan ýarym adasyna ýörişleri bolupdyr. </a:t>
            </a:r>
            <a:endParaRPr lang="ru-RU" dirty="0"/>
          </a:p>
        </p:txBody>
      </p:sp>
    </p:spTree>
    <p:extLst>
      <p:ext uri="{BB962C8B-B14F-4D97-AF65-F5344CB8AC3E}">
        <p14:creationId xmlns:p14="http://schemas.microsoft.com/office/powerpoint/2010/main" val="3370897497"/>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30344"/>
          </a:xfrm>
        </p:spPr>
        <p:txBody>
          <a:bodyPr>
            <a:normAutofit fontScale="90000"/>
          </a:bodyPr>
          <a:lstStyle/>
          <a:p>
            <a:endParaRPr lang="ru-RU" dirty="0"/>
          </a:p>
        </p:txBody>
      </p:sp>
      <p:graphicFrame>
        <p:nvGraphicFramePr>
          <p:cNvPr id="6" name="Объект 5"/>
          <p:cNvGraphicFramePr>
            <a:graphicFrameLocks noGrp="1"/>
          </p:cNvGraphicFramePr>
          <p:nvPr>
            <p:ph sz="half" idx="1"/>
            <p:extLst>
              <p:ext uri="{D42A27DB-BD31-4B8C-83A1-F6EECF244321}">
                <p14:modId xmlns:p14="http://schemas.microsoft.com/office/powerpoint/2010/main" val="3638738538"/>
              </p:ext>
            </p:extLst>
          </p:nvPr>
        </p:nvGraphicFramePr>
        <p:xfrm>
          <a:off x="539552" y="548680"/>
          <a:ext cx="415309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Объект 7"/>
          <p:cNvGraphicFramePr>
            <a:graphicFrameLocks noGrp="1"/>
          </p:cNvGraphicFramePr>
          <p:nvPr>
            <p:ph sz="half" idx="2"/>
            <p:extLst>
              <p:ext uri="{D42A27DB-BD31-4B8C-83A1-F6EECF244321}">
                <p14:modId xmlns:p14="http://schemas.microsoft.com/office/powerpoint/2010/main" val="2290350175"/>
              </p:ext>
            </p:extLst>
          </p:nvPr>
        </p:nvGraphicFramePr>
        <p:xfrm>
          <a:off x="4860032" y="476672"/>
          <a:ext cx="3960440" cy="52565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137932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6" name="Picture 2" descr="C:\Users\Windows\Desktop\Rise_and_Fall_of_the_Ottoman_Empire_1300-192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8496944"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22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610160" cy="706090"/>
          </a:xfrm>
        </p:spPr>
        <p:txBody>
          <a:bodyPr>
            <a:noAutofit/>
          </a:bodyPr>
          <a:lstStyle/>
          <a:p>
            <a:r>
              <a:rPr lang="tk-TM" sz="3200" b="1" dirty="0" smtClean="0"/>
              <a:t>Osman türkmen döwletiniň hökümdarlary</a:t>
            </a:r>
            <a:endParaRPr lang="ru-RU" sz="3200"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052736"/>
            <a:ext cx="8424935"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873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74638"/>
            <a:ext cx="8106104" cy="922114"/>
          </a:xfrm>
        </p:spPr>
        <p:txBody>
          <a:bodyPr>
            <a:normAutofit fontScale="90000"/>
          </a:bodyPr>
          <a:lstStyle/>
          <a:p>
            <a:pPr lvl="0" algn="ctr"/>
            <a:r>
              <a:rPr lang="sq-AL" b="1" dirty="0">
                <a:latin typeface="Times New Roman" pitchFamily="18" charset="0"/>
                <a:cs typeface="Times New Roman" pitchFamily="18" charset="0"/>
              </a:rPr>
              <a:t>XIV - XV asyrlarda türkmen taýpalary</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 </a:t>
            </a:r>
            <a:endParaRPr lang="ru-RU" dirty="0"/>
          </a:p>
        </p:txBody>
      </p:sp>
      <p:sp>
        <p:nvSpPr>
          <p:cNvPr id="3" name="Объект 2"/>
          <p:cNvSpPr>
            <a:spLocks noGrp="1"/>
          </p:cNvSpPr>
          <p:nvPr>
            <p:ph idx="1"/>
          </p:nvPr>
        </p:nvSpPr>
        <p:spPr>
          <a:xfrm>
            <a:off x="251520" y="1268760"/>
            <a:ext cx="8682168" cy="5328592"/>
          </a:xfrm>
        </p:spPr>
        <p:txBody>
          <a:bodyPr>
            <a:normAutofit fontScale="92500" lnSpcReduction="20000"/>
          </a:bodyPr>
          <a:lstStyle/>
          <a:p>
            <a:pPr marL="82296" indent="0" algn="just">
              <a:buNone/>
            </a:pPr>
            <a:r>
              <a:rPr lang="tk-TM" dirty="0" smtClean="0"/>
              <a:t>	</a:t>
            </a:r>
            <a:r>
              <a:rPr lang="en-US" dirty="0" err="1" smtClean="0"/>
              <a:t>Merkezi</a:t>
            </a:r>
            <a:r>
              <a:rPr lang="en-US" dirty="0" smtClean="0"/>
              <a:t> </a:t>
            </a:r>
            <a:r>
              <a:rPr lang="en-US" dirty="0" err="1"/>
              <a:t>Aziýany</a:t>
            </a:r>
            <a:r>
              <a:rPr lang="en-US" dirty="0"/>
              <a:t> </a:t>
            </a:r>
            <a:r>
              <a:rPr lang="en-US" dirty="0" err="1"/>
              <a:t>mongollar</a:t>
            </a:r>
            <a:r>
              <a:rPr lang="en-US" dirty="0"/>
              <a:t> </a:t>
            </a:r>
            <a:r>
              <a:rPr lang="en-US" dirty="0" err="1"/>
              <a:t>basyp</a:t>
            </a:r>
            <a:r>
              <a:rPr lang="en-US" dirty="0"/>
              <a:t> </a:t>
            </a:r>
            <a:r>
              <a:rPr lang="en-US" dirty="0" err="1"/>
              <a:t>alandan</a:t>
            </a:r>
            <a:r>
              <a:rPr lang="en-US" dirty="0"/>
              <a:t> </a:t>
            </a:r>
            <a:r>
              <a:rPr lang="en-US" dirty="0" err="1"/>
              <a:t>soňra</a:t>
            </a:r>
            <a:r>
              <a:rPr lang="en-US" dirty="0"/>
              <a:t>, </a:t>
            </a:r>
            <a:r>
              <a:rPr lang="en-US" dirty="0" err="1"/>
              <a:t>türkmenleriň</a:t>
            </a:r>
            <a:r>
              <a:rPr lang="en-US" dirty="0"/>
              <a:t> </a:t>
            </a:r>
            <a:r>
              <a:rPr lang="en-US" dirty="0" err="1"/>
              <a:t>köpüsi</a:t>
            </a:r>
            <a:r>
              <a:rPr lang="en-US" dirty="0"/>
              <a:t> </a:t>
            </a:r>
            <a:r>
              <a:rPr lang="en-US" dirty="0" err="1"/>
              <a:t>Maňgyşlaga</a:t>
            </a:r>
            <a:r>
              <a:rPr lang="en-US" dirty="0"/>
              <a:t>, Balkan </a:t>
            </a:r>
            <a:r>
              <a:rPr lang="en-US" dirty="0" err="1"/>
              <a:t>dagynyň</a:t>
            </a:r>
            <a:r>
              <a:rPr lang="en-US" dirty="0"/>
              <a:t> </a:t>
            </a:r>
            <a:r>
              <a:rPr lang="en-US" dirty="0" err="1"/>
              <a:t>töwereklerine</a:t>
            </a:r>
            <a:r>
              <a:rPr lang="en-US" dirty="0"/>
              <a:t>, </a:t>
            </a:r>
            <a:r>
              <a:rPr lang="en-US" dirty="0" err="1"/>
              <a:t>Hazar</a:t>
            </a:r>
            <a:r>
              <a:rPr lang="en-US" dirty="0"/>
              <a:t> </a:t>
            </a:r>
            <a:r>
              <a:rPr lang="en-US" dirty="0" err="1"/>
              <a:t>deňziniň</a:t>
            </a:r>
            <a:r>
              <a:rPr lang="en-US" dirty="0"/>
              <a:t> </a:t>
            </a:r>
            <a:r>
              <a:rPr lang="en-US" dirty="0" err="1"/>
              <a:t>kenarlaryna</a:t>
            </a:r>
            <a:r>
              <a:rPr lang="en-US" dirty="0"/>
              <a:t> </a:t>
            </a:r>
            <a:r>
              <a:rPr lang="en-US" dirty="0" err="1"/>
              <a:t>göçüp</a:t>
            </a:r>
            <a:r>
              <a:rPr lang="en-US" dirty="0"/>
              <a:t> </a:t>
            </a:r>
            <a:r>
              <a:rPr lang="en-US" dirty="0" err="1"/>
              <a:t>barypdyrlar</a:t>
            </a:r>
            <a:r>
              <a:rPr lang="en-US" dirty="0"/>
              <a:t>. </a:t>
            </a:r>
            <a:r>
              <a:rPr lang="en-US" dirty="0" err="1"/>
              <a:t>Mongollaryň</a:t>
            </a:r>
            <a:r>
              <a:rPr lang="en-US" dirty="0"/>
              <a:t> </a:t>
            </a:r>
            <a:r>
              <a:rPr lang="en-US" dirty="0" err="1"/>
              <a:t>zarbasy</a:t>
            </a:r>
            <a:r>
              <a:rPr lang="en-US" dirty="0"/>
              <a:t> </a:t>
            </a:r>
            <a:r>
              <a:rPr lang="en-US" dirty="0" err="1"/>
              <a:t>netijesinde</a:t>
            </a:r>
            <a:r>
              <a:rPr lang="en-US" dirty="0"/>
              <a:t> </a:t>
            </a:r>
            <a:r>
              <a:rPr lang="en-US" dirty="0" err="1"/>
              <a:t>Horezmşalaryň</a:t>
            </a:r>
            <a:r>
              <a:rPr lang="en-US" dirty="0"/>
              <a:t> </a:t>
            </a:r>
            <a:r>
              <a:rPr lang="en-US" dirty="0" err="1"/>
              <a:t>taryhynda</a:t>
            </a:r>
            <a:r>
              <a:rPr lang="en-US" dirty="0"/>
              <a:t> </a:t>
            </a:r>
            <a:r>
              <a:rPr lang="en-US" dirty="0" err="1"/>
              <a:t>uly</a:t>
            </a:r>
            <a:r>
              <a:rPr lang="en-US" dirty="0"/>
              <a:t> </a:t>
            </a:r>
            <a:r>
              <a:rPr lang="en-US" dirty="0" err="1"/>
              <a:t>orun</a:t>
            </a:r>
            <a:r>
              <a:rPr lang="en-US" dirty="0"/>
              <a:t> </a:t>
            </a:r>
            <a:r>
              <a:rPr lang="en-US" dirty="0" err="1"/>
              <a:t>tutan</a:t>
            </a:r>
            <a:r>
              <a:rPr lang="en-US" dirty="0"/>
              <a:t> </a:t>
            </a:r>
            <a:r>
              <a:rPr lang="en-US" dirty="0" err="1"/>
              <a:t>ýazyr</a:t>
            </a:r>
            <a:r>
              <a:rPr lang="en-US" dirty="0"/>
              <a:t> </a:t>
            </a:r>
            <a:r>
              <a:rPr lang="en-US" dirty="0" err="1"/>
              <a:t>türkmenleriniň</a:t>
            </a:r>
            <a:r>
              <a:rPr lang="en-US" dirty="0"/>
              <a:t> </a:t>
            </a:r>
            <a:r>
              <a:rPr lang="en-US" dirty="0" err="1"/>
              <a:t>birleşmesi</a:t>
            </a:r>
            <a:r>
              <a:rPr lang="en-US" dirty="0"/>
              <a:t> </a:t>
            </a:r>
            <a:r>
              <a:rPr lang="en-US" dirty="0" err="1"/>
              <a:t>dargapdyr</a:t>
            </a:r>
            <a:r>
              <a:rPr lang="en-US" dirty="0"/>
              <a:t>. </a:t>
            </a:r>
            <a:r>
              <a:rPr lang="en-US" dirty="0" err="1"/>
              <a:t>Ärsary</a:t>
            </a:r>
            <a:r>
              <a:rPr lang="en-US" dirty="0"/>
              <a:t> </a:t>
            </a:r>
            <a:r>
              <a:rPr lang="en-US" dirty="0" err="1"/>
              <a:t>taýpasynyň</a:t>
            </a:r>
            <a:r>
              <a:rPr lang="en-US" dirty="0"/>
              <a:t> </a:t>
            </a:r>
            <a:r>
              <a:rPr lang="en-US" dirty="0" err="1"/>
              <a:t>düýbüni</a:t>
            </a:r>
            <a:r>
              <a:rPr lang="en-US" dirty="0"/>
              <a:t> </a:t>
            </a:r>
            <a:r>
              <a:rPr lang="en-US" dirty="0" err="1"/>
              <a:t>tutan</a:t>
            </a:r>
            <a:r>
              <a:rPr lang="en-US" dirty="0"/>
              <a:t> </a:t>
            </a:r>
            <a:r>
              <a:rPr lang="en-US" dirty="0" err="1"/>
              <a:t>Ärsary</a:t>
            </a:r>
            <a:r>
              <a:rPr lang="en-US" dirty="0"/>
              <a:t> </a:t>
            </a:r>
            <a:r>
              <a:rPr lang="en-US" dirty="0" err="1"/>
              <a:t>baý</a:t>
            </a:r>
            <a:r>
              <a:rPr lang="en-US" dirty="0"/>
              <a:t>, </a:t>
            </a:r>
            <a:r>
              <a:rPr lang="en-US" dirty="0" err="1"/>
              <a:t>Ärsary</a:t>
            </a:r>
            <a:r>
              <a:rPr lang="en-US" dirty="0"/>
              <a:t> baba </a:t>
            </a:r>
            <a:r>
              <a:rPr lang="en-US" dirty="0" err="1"/>
              <a:t>barada</a:t>
            </a:r>
            <a:r>
              <a:rPr lang="en-US" dirty="0"/>
              <a:t> </a:t>
            </a:r>
            <a:r>
              <a:rPr lang="en-US" dirty="0" err="1"/>
              <a:t>türkmenleriň</a:t>
            </a:r>
            <a:r>
              <a:rPr lang="en-US" dirty="0"/>
              <a:t> hem-de </a:t>
            </a:r>
            <a:r>
              <a:rPr lang="en-US" dirty="0" err="1"/>
              <a:t>goňşy</a:t>
            </a:r>
            <a:r>
              <a:rPr lang="en-US" dirty="0"/>
              <a:t> </a:t>
            </a:r>
            <a:r>
              <a:rPr lang="en-US" dirty="0" err="1"/>
              <a:t>halklarymyzyň</a:t>
            </a:r>
            <a:r>
              <a:rPr lang="en-US" dirty="0"/>
              <a:t> </a:t>
            </a:r>
            <a:r>
              <a:rPr lang="en-US" dirty="0" err="1"/>
              <a:t>arasynda</a:t>
            </a:r>
            <a:r>
              <a:rPr lang="en-US" dirty="0"/>
              <a:t> </a:t>
            </a:r>
            <a:r>
              <a:rPr lang="en-US" dirty="0" err="1"/>
              <a:t>dürli</a:t>
            </a:r>
            <a:r>
              <a:rPr lang="en-US" dirty="0"/>
              <a:t> </a:t>
            </a:r>
            <a:r>
              <a:rPr lang="en-US" dirty="0" err="1"/>
              <a:t>maglumatlar</a:t>
            </a:r>
            <a:r>
              <a:rPr lang="en-US" dirty="0"/>
              <a:t> bar. </a:t>
            </a:r>
            <a:r>
              <a:rPr lang="en-US" dirty="0" err="1"/>
              <a:t>Taryhy</a:t>
            </a:r>
            <a:r>
              <a:rPr lang="en-US" dirty="0"/>
              <a:t> </a:t>
            </a:r>
            <a:r>
              <a:rPr lang="en-US" dirty="0" err="1"/>
              <a:t>maglumatlara</a:t>
            </a:r>
            <a:r>
              <a:rPr lang="en-US" dirty="0"/>
              <a:t> </a:t>
            </a:r>
            <a:r>
              <a:rPr lang="en-US" dirty="0" err="1"/>
              <a:t>görä</a:t>
            </a:r>
            <a:r>
              <a:rPr lang="en-US" dirty="0"/>
              <a:t>, </a:t>
            </a:r>
            <a:r>
              <a:rPr lang="en-US" dirty="0" err="1"/>
              <a:t>Ärsary</a:t>
            </a:r>
            <a:r>
              <a:rPr lang="en-US" dirty="0"/>
              <a:t> </a:t>
            </a:r>
            <a:r>
              <a:rPr lang="en-US" dirty="0" err="1"/>
              <a:t>baý</a:t>
            </a:r>
            <a:r>
              <a:rPr lang="en-US" dirty="0"/>
              <a:t> XIV </a:t>
            </a:r>
            <a:r>
              <a:rPr lang="en-US" dirty="0" err="1"/>
              <a:t>asyryň</a:t>
            </a:r>
            <a:r>
              <a:rPr lang="en-US" dirty="0"/>
              <a:t> </a:t>
            </a:r>
            <a:r>
              <a:rPr lang="en-US" dirty="0" err="1"/>
              <a:t>birinji</a:t>
            </a:r>
            <a:r>
              <a:rPr lang="en-US" dirty="0"/>
              <a:t> </a:t>
            </a:r>
            <a:r>
              <a:rPr lang="en-US" dirty="0" err="1"/>
              <a:t>ýarymynda</a:t>
            </a:r>
            <a:r>
              <a:rPr lang="en-US" dirty="0"/>
              <a:t> </a:t>
            </a:r>
            <a:r>
              <a:rPr lang="en-US" dirty="0" err="1"/>
              <a:t>ýaşap</a:t>
            </a:r>
            <a:r>
              <a:rPr lang="en-US" dirty="0"/>
              <a:t> </a:t>
            </a:r>
            <a:r>
              <a:rPr lang="en-US" dirty="0" err="1"/>
              <a:t>geçen</a:t>
            </a:r>
            <a:r>
              <a:rPr lang="en-US" dirty="0"/>
              <a:t> </a:t>
            </a:r>
            <a:r>
              <a:rPr lang="en-US" dirty="0" err="1"/>
              <a:t>taryhy</a:t>
            </a:r>
            <a:r>
              <a:rPr lang="en-US" dirty="0"/>
              <a:t> </a:t>
            </a:r>
            <a:r>
              <a:rPr lang="en-US" dirty="0" err="1"/>
              <a:t>şahs</a:t>
            </a:r>
            <a:r>
              <a:rPr lang="en-US" dirty="0"/>
              <a:t> </a:t>
            </a:r>
            <a:r>
              <a:rPr lang="en-US" dirty="0" err="1"/>
              <a:t>bolupdyr</a:t>
            </a:r>
            <a:r>
              <a:rPr lang="en-US" dirty="0"/>
              <a:t>. </a:t>
            </a:r>
            <a:r>
              <a:rPr lang="en-US" dirty="0" err="1"/>
              <a:t>Abulgazynyň</a:t>
            </a:r>
            <a:r>
              <a:rPr lang="en-US" dirty="0"/>
              <a:t> "</a:t>
            </a:r>
            <a:r>
              <a:rPr lang="en-US" dirty="0" err="1"/>
              <a:t>Şejere</a:t>
            </a:r>
            <a:r>
              <a:rPr lang="en-US" dirty="0"/>
              <a:t> </a:t>
            </a:r>
            <a:r>
              <a:rPr lang="en-US" dirty="0" err="1"/>
              <a:t>i</a:t>
            </a:r>
            <a:r>
              <a:rPr lang="en-US" dirty="0"/>
              <a:t> </a:t>
            </a:r>
            <a:r>
              <a:rPr lang="en-US" dirty="0" err="1"/>
              <a:t>teräkime</a:t>
            </a:r>
            <a:r>
              <a:rPr lang="en-US" dirty="0"/>
              <a:t>" - "</a:t>
            </a:r>
            <a:r>
              <a:rPr lang="en-US" dirty="0" err="1"/>
              <a:t>Türkmenleriň</a:t>
            </a:r>
            <a:r>
              <a:rPr lang="en-US" dirty="0"/>
              <a:t> </a:t>
            </a:r>
            <a:r>
              <a:rPr lang="en-US" dirty="0" err="1"/>
              <a:t>nesil</a:t>
            </a:r>
            <a:r>
              <a:rPr lang="en-US" dirty="0"/>
              <a:t> </a:t>
            </a:r>
            <a:r>
              <a:rPr lang="en-US" dirty="0" err="1"/>
              <a:t>daragty</a:t>
            </a:r>
            <a:r>
              <a:rPr lang="en-US" dirty="0"/>
              <a:t>" </a:t>
            </a:r>
            <a:r>
              <a:rPr lang="en-US" dirty="0" err="1"/>
              <a:t>kitabyna</a:t>
            </a:r>
            <a:r>
              <a:rPr lang="en-US" dirty="0"/>
              <a:t> </a:t>
            </a:r>
            <a:r>
              <a:rPr lang="en-US" dirty="0" err="1"/>
              <a:t>görnükli</a:t>
            </a:r>
            <a:r>
              <a:rPr lang="en-US" dirty="0"/>
              <a:t> </a:t>
            </a:r>
            <a:r>
              <a:rPr lang="en-US" dirty="0" err="1"/>
              <a:t>alymlar</a:t>
            </a:r>
            <a:r>
              <a:rPr lang="en-US" dirty="0"/>
              <a:t> W.W. </a:t>
            </a:r>
            <a:r>
              <a:rPr lang="en-US" dirty="0" err="1"/>
              <a:t>Bartold</a:t>
            </a:r>
            <a:r>
              <a:rPr lang="en-US" dirty="0"/>
              <a:t>, A.Ý. </a:t>
            </a:r>
            <a:r>
              <a:rPr lang="en-US" dirty="0" err="1"/>
              <a:t>Yakubowskiý</a:t>
            </a:r>
            <a:r>
              <a:rPr lang="en-US" dirty="0"/>
              <a:t>, A.N. </a:t>
            </a:r>
            <a:r>
              <a:rPr lang="en-US" dirty="0" err="1"/>
              <a:t>Kononow</a:t>
            </a:r>
            <a:r>
              <a:rPr lang="en-US" dirty="0"/>
              <a:t>, S.P. </a:t>
            </a:r>
            <a:r>
              <a:rPr lang="en-US" dirty="0" err="1"/>
              <a:t>Tolstow</a:t>
            </a:r>
            <a:r>
              <a:rPr lang="en-US" dirty="0"/>
              <a:t> </a:t>
            </a:r>
            <a:r>
              <a:rPr lang="en-US" dirty="0" err="1"/>
              <a:t>örän</a:t>
            </a:r>
            <a:r>
              <a:rPr lang="en-US" dirty="0"/>
              <a:t> </a:t>
            </a:r>
            <a:r>
              <a:rPr lang="en-US" dirty="0" err="1"/>
              <a:t>ýokary</a:t>
            </a:r>
            <a:r>
              <a:rPr lang="en-US" dirty="0"/>
              <a:t> </a:t>
            </a:r>
            <a:r>
              <a:rPr lang="en-US" dirty="0" err="1"/>
              <a:t>baha</a:t>
            </a:r>
            <a:r>
              <a:rPr lang="en-US" dirty="0"/>
              <a:t> </a:t>
            </a:r>
            <a:r>
              <a:rPr lang="en-US" dirty="0" err="1"/>
              <a:t>berýärler</a:t>
            </a:r>
            <a:r>
              <a:rPr lang="en-US" dirty="0"/>
              <a:t>. </a:t>
            </a:r>
            <a:endParaRPr lang="ru-RU" dirty="0"/>
          </a:p>
          <a:p>
            <a:pPr marL="82296" indent="0" algn="just">
              <a:buNone/>
            </a:pPr>
            <a:endParaRPr lang="ru-RU" dirty="0"/>
          </a:p>
        </p:txBody>
      </p:sp>
    </p:spTree>
    <p:extLst>
      <p:ext uri="{BB962C8B-B14F-4D97-AF65-F5344CB8AC3E}">
        <p14:creationId xmlns:p14="http://schemas.microsoft.com/office/powerpoint/2010/main" val="153303555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610160" cy="1143000"/>
          </a:xfrm>
        </p:spPr>
        <p:txBody>
          <a:bodyPr>
            <a:normAutofit fontScale="90000"/>
          </a:bodyPr>
          <a:lstStyle/>
          <a:p>
            <a:pPr lvl="0" algn="ctr"/>
            <a:r>
              <a:rPr lang="tk-TM" b="1" dirty="0" smtClean="0">
                <a:latin typeface="Times New Roman" pitchFamily="18" charset="0"/>
                <a:cs typeface="Times New Roman" pitchFamily="18" charset="0"/>
              </a:rPr>
              <a:t>1.</a:t>
            </a:r>
            <a:r>
              <a:rPr lang="sq-AL" b="1" dirty="0" smtClean="0">
                <a:latin typeface="Times New Roman" pitchFamily="18" charset="0"/>
                <a:cs typeface="Times New Roman" pitchFamily="18" charset="0"/>
              </a:rPr>
              <a:t>Türkmenleriň </a:t>
            </a:r>
            <a:r>
              <a:rPr lang="sq-AL" b="1" dirty="0">
                <a:latin typeface="Times New Roman" pitchFamily="18" charset="0"/>
                <a:cs typeface="Times New Roman" pitchFamily="18" charset="0"/>
              </a:rPr>
              <a:t>dünýä ýaýramagy</a:t>
            </a:r>
            <a:r>
              <a:rPr lang="ru-RU" b="1" dirty="0" err="1">
                <a:latin typeface="Times New Roman" pitchFamily="18" charset="0"/>
                <a:cs typeface="Times New Roman" pitchFamily="18" charset="0"/>
              </a:rPr>
              <a:t>nyň</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sebäpleri</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Beglikler</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we</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Atabeglikler</a:t>
            </a:r>
            <a:r>
              <a:rPr lang="ru-RU" b="1" dirty="0" smtClean="0">
                <a:latin typeface="Times New Roman" pitchFamily="18" charset="0"/>
                <a:cs typeface="Times New Roman" pitchFamily="18" charset="0"/>
              </a:rPr>
              <a:t>.</a:t>
            </a:r>
            <a:endParaRPr lang="ru-RU" dirty="0"/>
          </a:p>
        </p:txBody>
      </p:sp>
      <p:sp>
        <p:nvSpPr>
          <p:cNvPr id="3" name="Объект 2"/>
          <p:cNvSpPr>
            <a:spLocks noGrp="1"/>
          </p:cNvSpPr>
          <p:nvPr>
            <p:ph idx="1"/>
          </p:nvPr>
        </p:nvSpPr>
        <p:spPr>
          <a:xfrm>
            <a:off x="539552" y="1447800"/>
            <a:ext cx="8394136" cy="5221560"/>
          </a:xfrm>
        </p:spPr>
        <p:txBody>
          <a:bodyPr>
            <a:normAutofit fontScale="85000" lnSpcReduction="20000"/>
          </a:bodyPr>
          <a:lstStyle/>
          <a:p>
            <a:pPr marL="82296" indent="0" algn="just">
              <a:buNone/>
            </a:pPr>
            <a:r>
              <a:rPr lang="tk-TM" sz="3800" dirty="0" smtClean="0">
                <a:latin typeface="Times New Roman" pitchFamily="18" charset="0"/>
                <a:cs typeface="Times New Roman" pitchFamily="18" charset="0"/>
              </a:rPr>
              <a:t>	</a:t>
            </a:r>
            <a:r>
              <a:rPr lang="sq-AL" sz="3800" dirty="0" smtClean="0">
                <a:solidFill>
                  <a:srgbClr val="002060"/>
                </a:solidFill>
                <a:latin typeface="Times New Roman" pitchFamily="18" charset="0"/>
                <a:cs typeface="Times New Roman" pitchFamily="18" charset="0"/>
              </a:rPr>
              <a:t>Türkmenleriň </a:t>
            </a:r>
            <a:r>
              <a:rPr lang="sq-AL" sz="3800" dirty="0">
                <a:solidFill>
                  <a:srgbClr val="002060"/>
                </a:solidFill>
                <a:latin typeface="Times New Roman" pitchFamily="18" charset="0"/>
                <a:cs typeface="Times New Roman" pitchFamily="18" charset="0"/>
              </a:rPr>
              <a:t>döreden begliklerini </a:t>
            </a:r>
            <a:r>
              <a:rPr lang="sq-AL" sz="3800" dirty="0" smtClean="0">
                <a:solidFill>
                  <a:srgbClr val="002060"/>
                </a:solidFill>
                <a:latin typeface="Times New Roman" pitchFamily="18" charset="0"/>
                <a:cs typeface="Times New Roman" pitchFamily="18" charset="0"/>
              </a:rPr>
              <a:t>iki </a:t>
            </a:r>
            <a:r>
              <a:rPr lang="sq-AL" sz="3800" dirty="0">
                <a:solidFill>
                  <a:srgbClr val="002060"/>
                </a:solidFill>
                <a:latin typeface="Times New Roman" pitchFamily="18" charset="0"/>
                <a:cs typeface="Times New Roman" pitchFamily="18" charset="0"/>
              </a:rPr>
              <a:t>topara bölmek mümkin. Olaryň birinjisi heniz Beýik Seljuk türkmenleriniň döwleti döremezinden öňki türkmen beglikleri, ikinjisi bolsa Beýik Seljuk imperiýasy dargamagy netijesinde dürli welaýatlary dolandyran türkmen beglikleri degişlidir.</a:t>
            </a:r>
            <a:r>
              <a:rPr lang="sq-AL" sz="3800" b="1" dirty="0">
                <a:solidFill>
                  <a:srgbClr val="002060"/>
                </a:solidFill>
                <a:latin typeface="Times New Roman" pitchFamily="18" charset="0"/>
                <a:cs typeface="Times New Roman" pitchFamily="18" charset="0"/>
              </a:rPr>
              <a:t> </a:t>
            </a:r>
            <a:r>
              <a:rPr lang="ru-RU" sz="3800" dirty="0">
                <a:solidFill>
                  <a:srgbClr val="002060"/>
                </a:solidFill>
                <a:latin typeface="Times New Roman" pitchFamily="18" charset="0"/>
                <a:cs typeface="Times New Roman" pitchFamily="18" charset="0"/>
              </a:rPr>
              <a:t>O</a:t>
            </a:r>
            <a:r>
              <a:rPr lang="sq-AL" sz="3800" dirty="0">
                <a:solidFill>
                  <a:srgbClr val="002060"/>
                </a:solidFill>
                <a:latin typeface="Times New Roman" pitchFamily="18" charset="0"/>
                <a:cs typeface="Times New Roman" pitchFamily="18" charset="0"/>
              </a:rPr>
              <a:t>1 beglikleriň köpüsi wagtlaýyn dowam edip, bir-birleri ýa-da mirasdüşerleriň oňşuksyzlyklary sebäpli ýykylypdyr. Mongollaryň ýörişleri, aýratyn hem osmanly türkmenleriň imperiýasynyň döremegi netijesinde ol beglikleriň köpüsi öz garaşsyzlygyny ýitirýärler.</a:t>
            </a:r>
            <a:endParaRPr lang="ru-RU" sz="3800" dirty="0">
              <a:solidFill>
                <a:srgbClr val="002060"/>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36839217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8394136" cy="6192688"/>
          </a:xfrm>
        </p:spPr>
        <p:txBody>
          <a:bodyPr>
            <a:noAutofit/>
          </a:bodyPr>
          <a:lstStyle/>
          <a:p>
            <a:pPr algn="just"/>
            <a:r>
              <a:rPr lang="tk-TM" sz="3200" dirty="0" smtClean="0">
                <a:effectLst/>
                <a:latin typeface="Times New Roman" pitchFamily="18" charset="0"/>
                <a:cs typeface="Times New Roman" pitchFamily="18" charset="0"/>
              </a:rPr>
              <a:t/>
            </a:r>
            <a:br>
              <a:rPr lang="tk-TM" sz="3200" dirty="0" smtClean="0">
                <a:effectLst/>
                <a:latin typeface="Times New Roman" pitchFamily="18" charset="0"/>
                <a:cs typeface="Times New Roman" pitchFamily="18" charset="0"/>
              </a:rPr>
            </a:br>
            <a:r>
              <a:rPr lang="tk-TM" sz="3200" dirty="0" smtClean="0">
                <a:effectLst/>
                <a:latin typeface="Times New Roman" pitchFamily="18" charset="0"/>
                <a:cs typeface="Times New Roman" pitchFamily="18" charset="0"/>
              </a:rPr>
              <a:t>	</a:t>
            </a:r>
            <a:r>
              <a:rPr lang="sq-AL" sz="3200" dirty="0" smtClean="0">
                <a:solidFill>
                  <a:srgbClr val="002060"/>
                </a:solidFill>
                <a:effectLst/>
                <a:latin typeface="Times New Roman" pitchFamily="18" charset="0"/>
                <a:cs typeface="Times New Roman" pitchFamily="18" charset="0"/>
              </a:rPr>
              <a:t>Seljuklylar </a:t>
            </a:r>
            <a:r>
              <a:rPr lang="sq-AL" sz="3200" dirty="0">
                <a:solidFill>
                  <a:srgbClr val="002060"/>
                </a:solidFill>
                <a:effectLst/>
                <a:latin typeface="Times New Roman" pitchFamily="18" charset="0"/>
                <a:cs typeface="Times New Roman" pitchFamily="18" charset="0"/>
              </a:rPr>
              <a:t>zamanasyna ýörgünli bolan </a:t>
            </a:r>
            <a:r>
              <a:rPr lang="sq-AL" sz="3200" b="1" i="1" dirty="0">
                <a:solidFill>
                  <a:srgbClr val="002060"/>
                </a:solidFill>
                <a:effectLst/>
                <a:latin typeface="Times New Roman" pitchFamily="18" charset="0"/>
                <a:cs typeface="Times New Roman" pitchFamily="18" charset="0"/>
              </a:rPr>
              <a:t>atabegler</a:t>
            </a:r>
            <a:r>
              <a:rPr lang="sq-AL" sz="3200" dirty="0">
                <a:solidFill>
                  <a:srgbClr val="002060"/>
                </a:solidFill>
                <a:effectLst/>
                <a:latin typeface="Times New Roman" pitchFamily="18" charset="0"/>
                <a:cs typeface="Times New Roman" pitchFamily="18" charset="0"/>
              </a:rPr>
              <a:t> özleriniň terbiýeleýän seljukly şazadalarynyň adyndan bellibir welaýaty, ülkäni dolandyrypdyrlar. Olar şazadalara döwleti dolandyrmagy we harby tälimi öwredipdirler. Atabeglik ady bilen taryha giren Parsda dörän Salyr atabegligini, Häzirbegjandaky türkmenleriň Ildeňizli atabegligini, Şamda esaslandyrylan Börüler atabegligini, türkmenleriň Mosulda we Halapda gurlan Zeňňi atabegligini, Begtegin türkmenleriniň Erbildäki atabegligini görkezmek</a:t>
            </a:r>
            <a:r>
              <a:rPr lang="sq-AL" sz="3600" dirty="0">
                <a:solidFill>
                  <a:srgbClr val="002060"/>
                </a:solidFill>
                <a:effectLst/>
                <a:latin typeface="Times New Roman" pitchFamily="18" charset="0"/>
                <a:cs typeface="Times New Roman" pitchFamily="18" charset="0"/>
              </a:rPr>
              <a:t> bolar.</a:t>
            </a:r>
            <a:r>
              <a:rPr lang="ru-RU" sz="3600" dirty="0">
                <a:solidFill>
                  <a:srgbClr val="002060"/>
                </a:solidFill>
                <a:effectLst/>
                <a:latin typeface="Times New Roman" pitchFamily="18" charset="0"/>
                <a:cs typeface="Times New Roman" pitchFamily="18" charset="0"/>
              </a:rPr>
              <a:t/>
            </a:r>
            <a:br>
              <a:rPr lang="ru-RU" sz="3600" dirty="0">
                <a:solidFill>
                  <a:srgbClr val="002060"/>
                </a:solidFill>
                <a:effectLst/>
                <a:latin typeface="Times New Roman" pitchFamily="18" charset="0"/>
                <a:cs typeface="Times New Roman" pitchFamily="18" charset="0"/>
              </a:rPr>
            </a:br>
            <a:endParaRPr lang="ru-RU" sz="36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233722170"/>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74638"/>
            <a:ext cx="7890080" cy="1143000"/>
          </a:xfrm>
        </p:spPr>
        <p:txBody>
          <a:bodyPr>
            <a:normAutofit fontScale="90000"/>
          </a:bodyPr>
          <a:lstStyle/>
          <a:p>
            <a:pPr algn="ctr"/>
            <a:r>
              <a:rPr lang="sq-AL" b="1" i="1" dirty="0">
                <a:effectLst/>
              </a:rPr>
              <a:t>Türkmenleriň Memluklylar döwleti.</a:t>
            </a:r>
            <a:endParaRPr lang="ru-RU" dirty="0"/>
          </a:p>
        </p:txBody>
      </p:sp>
      <p:sp>
        <p:nvSpPr>
          <p:cNvPr id="3" name="Объект 2"/>
          <p:cNvSpPr>
            <a:spLocks noGrp="1"/>
          </p:cNvSpPr>
          <p:nvPr>
            <p:ph idx="1"/>
          </p:nvPr>
        </p:nvSpPr>
        <p:spPr>
          <a:xfrm>
            <a:off x="323528" y="1447800"/>
            <a:ext cx="8610160" cy="5077544"/>
          </a:xfrm>
        </p:spPr>
        <p:txBody>
          <a:bodyPr>
            <a:normAutofit lnSpcReduction="10000"/>
          </a:bodyPr>
          <a:lstStyle/>
          <a:p>
            <a:pPr marL="82296" indent="0" algn="just">
              <a:buNone/>
            </a:pPr>
            <a:r>
              <a:rPr lang="tk-TM" b="1" i="1" dirty="0" smtClean="0"/>
              <a:t>	</a:t>
            </a:r>
            <a:r>
              <a:rPr lang="sq-AL" b="1" i="1" dirty="0" smtClean="0">
                <a:latin typeface="Times New Roman" pitchFamily="18" charset="0"/>
                <a:cs typeface="Times New Roman" pitchFamily="18" charset="0"/>
              </a:rPr>
              <a:t>1250-nji </a:t>
            </a:r>
            <a:r>
              <a:rPr lang="sq-AL" b="1" i="1" dirty="0">
                <a:latin typeface="Times New Roman" pitchFamily="18" charset="0"/>
                <a:cs typeface="Times New Roman" pitchFamily="18" charset="0"/>
              </a:rPr>
              <a:t>ýylda Aýbeg türkmen Müsürde türkmenleriň Memluklar döwletini esaslandyrýar</a:t>
            </a:r>
            <a:r>
              <a:rPr lang="sq-AL" dirty="0">
                <a:latin typeface="Times New Roman" pitchFamily="18" charset="0"/>
                <a:cs typeface="Times New Roman" pitchFamily="18" charset="0"/>
              </a:rPr>
              <a:t>. "Memluklar" ady Müsüriň soltany Salaheddiniň goşunynda ýörite </a:t>
            </a:r>
            <a:r>
              <a:rPr lang="sq-AL" dirty="0" smtClean="0">
                <a:latin typeface="Times New Roman" pitchFamily="18" charset="0"/>
                <a:cs typeface="Times New Roman" pitchFamily="18" charset="0"/>
              </a:rPr>
              <a:t>taý</a:t>
            </a:r>
            <a:r>
              <a:rPr lang="tk-TM" dirty="0" smtClean="0">
                <a:latin typeface="Times New Roman" pitchFamily="18" charset="0"/>
                <a:cs typeface="Times New Roman" pitchFamily="18" charset="0"/>
              </a:rPr>
              <a:t>ý</a:t>
            </a:r>
            <a:r>
              <a:rPr lang="sq-AL" dirty="0" smtClean="0">
                <a:latin typeface="Times New Roman" pitchFamily="18" charset="0"/>
                <a:cs typeface="Times New Roman" pitchFamily="18" charset="0"/>
              </a:rPr>
              <a:t>arlanan </a:t>
            </a:r>
            <a:r>
              <a:rPr lang="sq-AL" dirty="0">
                <a:latin typeface="Times New Roman" pitchFamily="18" charset="0"/>
                <a:cs typeface="Times New Roman" pitchFamily="18" charset="0"/>
              </a:rPr>
              <a:t>bölümiň esgerleriniň </a:t>
            </a:r>
            <a:r>
              <a:rPr lang="sq-AL" dirty="0" smtClean="0">
                <a:latin typeface="Times New Roman" pitchFamily="18" charset="0"/>
                <a:cs typeface="Times New Roman" pitchFamily="18" charset="0"/>
              </a:rPr>
              <a:t>adydyr.</a:t>
            </a:r>
            <a:r>
              <a:rPr lang="tk-TM" dirty="0" smtClean="0">
                <a:latin typeface="Times New Roman" pitchFamily="18" charset="0"/>
                <a:cs typeface="Times New Roman" pitchFamily="18" charset="0"/>
              </a:rPr>
              <a:t> </a:t>
            </a:r>
            <a:r>
              <a:rPr lang="sq-AL" dirty="0" smtClean="0">
                <a:latin typeface="Times New Roman" pitchFamily="18" charset="0"/>
                <a:cs typeface="Times New Roman" pitchFamily="18" charset="0"/>
              </a:rPr>
              <a:t>1517-nji </a:t>
            </a:r>
            <a:r>
              <a:rPr lang="sq-AL" dirty="0">
                <a:latin typeface="Times New Roman" pitchFamily="18" charset="0"/>
                <a:cs typeface="Times New Roman" pitchFamily="18" charset="0"/>
              </a:rPr>
              <a:t>ýylda Memluklylar döwleti öz hökümdarlygyny osmanly türkmenleriniň soltanyna tabşyrmaly bolýar. Memluklylar döwletinde ylym-bilime, gurluşyk işlerine köp üns berlipdir. Müsürde, Şamda, Halapda ençeme metjitdir medreseler, köşkler, bazarlar we kerwensaraýlar gurlupdyr.</a:t>
            </a:r>
            <a:endParaRPr lang="ru-RU" dirty="0">
              <a:latin typeface="Times New Roman" pitchFamily="18" charset="0"/>
              <a:cs typeface="Times New Roman" pitchFamily="18" charset="0"/>
            </a:endParaRPr>
          </a:p>
          <a:p>
            <a:pPr marL="82296" indent="0" algn="just">
              <a:buNone/>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1299153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850106"/>
          </a:xfrm>
        </p:spPr>
        <p:txBody>
          <a:bodyPr/>
          <a:lstStyle/>
          <a:p>
            <a:pPr algn="ctr"/>
            <a:r>
              <a:rPr lang="en-US" b="1" dirty="0" err="1">
                <a:effectLst/>
                <a:latin typeface="Algerian" pitchFamily="82" charset="0"/>
              </a:rPr>
              <a:t>Artyklar</a:t>
            </a:r>
            <a:r>
              <a:rPr lang="en-US" b="1" dirty="0">
                <a:effectLst/>
                <a:latin typeface="Algerian" pitchFamily="82" charset="0"/>
              </a:rPr>
              <a:t> </a:t>
            </a:r>
            <a:r>
              <a:rPr lang="en-US" b="1" dirty="0" err="1">
                <a:effectLst/>
                <a:latin typeface="Algerian" pitchFamily="82" charset="0"/>
              </a:rPr>
              <a:t>döwleti</a:t>
            </a:r>
            <a:r>
              <a:rPr lang="en-US" b="1" dirty="0">
                <a:effectLst/>
                <a:latin typeface="Algerian" pitchFamily="82" charset="0"/>
              </a:rPr>
              <a:t>. </a:t>
            </a:r>
            <a:endParaRPr lang="ru-RU" dirty="0"/>
          </a:p>
        </p:txBody>
      </p:sp>
      <p:sp>
        <p:nvSpPr>
          <p:cNvPr id="3" name="Объект 2"/>
          <p:cNvSpPr>
            <a:spLocks noGrp="1"/>
          </p:cNvSpPr>
          <p:nvPr>
            <p:ph idx="1"/>
          </p:nvPr>
        </p:nvSpPr>
        <p:spPr>
          <a:xfrm>
            <a:off x="323528" y="1124744"/>
            <a:ext cx="8610160" cy="5472608"/>
          </a:xfrm>
        </p:spPr>
        <p:txBody>
          <a:bodyPr>
            <a:normAutofit fontScale="92500" lnSpcReduction="20000"/>
          </a:bodyPr>
          <a:lstStyle/>
          <a:p>
            <a:pPr marL="82296" indent="0" algn="just">
              <a:buNone/>
            </a:pPr>
            <a:r>
              <a:rPr lang="ru-RU" dirty="0" smtClean="0"/>
              <a:t>	</a:t>
            </a:r>
            <a:r>
              <a:rPr lang="cs-CZ" dirty="0" smtClean="0"/>
              <a:t>Artyk  </a:t>
            </a:r>
            <a:r>
              <a:rPr lang="cs-CZ" dirty="0"/>
              <a:t>serkerdäniñ Sökmen we Il Gazy atly iki ogly bolupdyr, soñra olar Artyklylaryñ şahalaryny  döredýarler. Diýarbekir hökümdarlary  artyklylaryñ  Sökmen şasyna degişli bolupdyr.</a:t>
            </a:r>
            <a:endParaRPr lang="ru-RU" dirty="0"/>
          </a:p>
          <a:p>
            <a:pPr marL="82296" indent="0" algn="just">
              <a:buNone/>
            </a:pPr>
            <a:r>
              <a:rPr lang="en-US" dirty="0" err="1"/>
              <a:t>Taryhy</a:t>
            </a:r>
            <a:r>
              <a:rPr lang="en-US" dirty="0"/>
              <a:t> </a:t>
            </a:r>
            <a:r>
              <a:rPr lang="en-US" dirty="0" err="1"/>
              <a:t>çeşmelerde</a:t>
            </a:r>
            <a:r>
              <a:rPr lang="en-US" dirty="0"/>
              <a:t> </a:t>
            </a:r>
            <a:r>
              <a:rPr lang="en-US" dirty="0" err="1"/>
              <a:t>Artyk</a:t>
            </a:r>
            <a:r>
              <a:rPr lang="en-US" dirty="0"/>
              <a:t> beg </a:t>
            </a:r>
            <a:r>
              <a:rPr lang="en-US" dirty="0" err="1"/>
              <a:t>Ersük</a:t>
            </a:r>
            <a:r>
              <a:rPr lang="en-US" dirty="0"/>
              <a:t> </a:t>
            </a:r>
            <a:r>
              <a:rPr lang="en-US" dirty="0" err="1"/>
              <a:t>ady</a:t>
            </a:r>
            <a:r>
              <a:rPr lang="en-US" dirty="0"/>
              <a:t> </a:t>
            </a:r>
            <a:r>
              <a:rPr lang="en-US" dirty="0" err="1"/>
              <a:t>bilen</a:t>
            </a:r>
            <a:r>
              <a:rPr lang="en-US" dirty="0"/>
              <a:t> </a:t>
            </a:r>
            <a:r>
              <a:rPr lang="en-US" dirty="0" err="1"/>
              <a:t>ýetişýär</a:t>
            </a:r>
            <a:r>
              <a:rPr lang="en-US" dirty="0"/>
              <a:t>. </a:t>
            </a:r>
            <a:r>
              <a:rPr lang="en-US" dirty="0" err="1"/>
              <a:t>Artyk</a:t>
            </a:r>
            <a:r>
              <a:rPr lang="en-US" dirty="0"/>
              <a:t> </a:t>
            </a:r>
            <a:r>
              <a:rPr lang="en-US" dirty="0" err="1"/>
              <a:t>begiñ</a:t>
            </a:r>
            <a:r>
              <a:rPr lang="en-US" dirty="0"/>
              <a:t> we </a:t>
            </a:r>
            <a:r>
              <a:rPr lang="en-US" dirty="0" err="1"/>
              <a:t>egindeşi</a:t>
            </a:r>
            <a:r>
              <a:rPr lang="en-US" dirty="0"/>
              <a:t> </a:t>
            </a:r>
            <a:r>
              <a:rPr lang="en-US" dirty="0" err="1"/>
              <a:t>Çaka</a:t>
            </a:r>
            <a:r>
              <a:rPr lang="en-US" dirty="0"/>
              <a:t> </a:t>
            </a:r>
            <a:r>
              <a:rPr lang="en-US" dirty="0" err="1"/>
              <a:t>Artyk</a:t>
            </a:r>
            <a:r>
              <a:rPr lang="en-US" dirty="0"/>
              <a:t> </a:t>
            </a:r>
            <a:r>
              <a:rPr lang="en-US" dirty="0" err="1"/>
              <a:t>ogullarynyñ</a:t>
            </a:r>
            <a:r>
              <a:rPr lang="en-US" dirty="0"/>
              <a:t> </a:t>
            </a:r>
            <a:r>
              <a:rPr lang="en-US" dirty="0" err="1"/>
              <a:t>uzak</a:t>
            </a:r>
            <a:r>
              <a:rPr lang="en-US" dirty="0"/>
              <a:t> </a:t>
            </a:r>
            <a:r>
              <a:rPr lang="en-US" dirty="0" err="1"/>
              <a:t>wagytlap</a:t>
            </a:r>
            <a:r>
              <a:rPr lang="en-US" dirty="0"/>
              <a:t> Seljuk </a:t>
            </a:r>
            <a:r>
              <a:rPr lang="en-US" dirty="0" err="1"/>
              <a:t>türkmen</a:t>
            </a:r>
            <a:r>
              <a:rPr lang="en-US" dirty="0"/>
              <a:t> </a:t>
            </a:r>
            <a:r>
              <a:rPr lang="en-US" dirty="0" err="1"/>
              <a:t>döwletine</a:t>
            </a:r>
            <a:r>
              <a:rPr lang="en-US" dirty="0"/>
              <a:t> </a:t>
            </a:r>
            <a:r>
              <a:rPr lang="en-US" dirty="0" err="1"/>
              <a:t>hyzmat</a:t>
            </a:r>
            <a:r>
              <a:rPr lang="en-US" dirty="0"/>
              <a:t> </a:t>
            </a:r>
            <a:r>
              <a:rPr lang="en-US" dirty="0" err="1"/>
              <a:t>edenden</a:t>
            </a:r>
            <a:r>
              <a:rPr lang="en-US" dirty="0"/>
              <a:t> </a:t>
            </a:r>
            <a:r>
              <a:rPr lang="en-US" dirty="0" err="1"/>
              <a:t>soñra</a:t>
            </a:r>
            <a:r>
              <a:rPr lang="en-US" dirty="0"/>
              <a:t>, </a:t>
            </a:r>
            <a:r>
              <a:rPr lang="en-US" dirty="0" err="1"/>
              <a:t>ahyry</a:t>
            </a:r>
            <a:r>
              <a:rPr lang="en-US" dirty="0"/>
              <a:t> </a:t>
            </a:r>
            <a:r>
              <a:rPr lang="en-US" dirty="0" err="1"/>
              <a:t>özbaşdak</a:t>
            </a:r>
            <a:r>
              <a:rPr lang="en-US" dirty="0"/>
              <a:t> </a:t>
            </a:r>
            <a:r>
              <a:rPr lang="en-US" dirty="0" err="1"/>
              <a:t>döwlet</a:t>
            </a:r>
            <a:r>
              <a:rPr lang="en-US" dirty="0"/>
              <a:t> </a:t>
            </a:r>
            <a:r>
              <a:rPr lang="en-US" dirty="0" err="1"/>
              <a:t>gurýarlar</a:t>
            </a:r>
            <a:r>
              <a:rPr lang="en-US" dirty="0"/>
              <a:t>. </a:t>
            </a:r>
            <a:r>
              <a:rPr lang="en-US" dirty="0" err="1"/>
              <a:t>Olar</a:t>
            </a:r>
            <a:r>
              <a:rPr lang="en-US" dirty="0"/>
              <a:t>, </a:t>
            </a:r>
            <a:r>
              <a:rPr lang="en-US" dirty="0" err="1"/>
              <a:t>easasan</a:t>
            </a:r>
            <a:r>
              <a:rPr lang="en-US" dirty="0"/>
              <a:t> </a:t>
            </a:r>
            <a:r>
              <a:rPr lang="en-US" dirty="0" err="1"/>
              <a:t>Anadolyda</a:t>
            </a:r>
            <a:r>
              <a:rPr lang="en-US" dirty="0"/>
              <a:t> </a:t>
            </a:r>
            <a:r>
              <a:rPr lang="en-US" dirty="0" err="1"/>
              <a:t>Diýarbekir</a:t>
            </a:r>
            <a:r>
              <a:rPr lang="en-US" dirty="0"/>
              <a:t> , </a:t>
            </a:r>
            <a:r>
              <a:rPr lang="en-US" dirty="0" err="1"/>
              <a:t>Hasankeýf</a:t>
            </a:r>
            <a:r>
              <a:rPr lang="en-US" dirty="0"/>
              <a:t>, </a:t>
            </a:r>
            <a:r>
              <a:rPr lang="en-US" dirty="0" err="1"/>
              <a:t>Mardyn</a:t>
            </a:r>
            <a:r>
              <a:rPr lang="en-US" dirty="0"/>
              <a:t> we </a:t>
            </a:r>
            <a:r>
              <a:rPr lang="en-US" dirty="0" err="1"/>
              <a:t>Harpuf</a:t>
            </a:r>
            <a:r>
              <a:rPr lang="en-US" dirty="0"/>
              <a:t>  </a:t>
            </a:r>
            <a:r>
              <a:rPr lang="en-US" dirty="0" err="1"/>
              <a:t>töwereklerinde</a:t>
            </a:r>
            <a:r>
              <a:rPr lang="en-US" dirty="0"/>
              <a:t> 1102-1409-njy </a:t>
            </a:r>
            <a:r>
              <a:rPr lang="en-US" dirty="0" err="1"/>
              <a:t>ýyllarda</a:t>
            </a:r>
            <a:r>
              <a:rPr lang="en-US" dirty="0"/>
              <a:t> </a:t>
            </a:r>
            <a:r>
              <a:rPr lang="en-US" dirty="0" err="1"/>
              <a:t>höküm</a:t>
            </a:r>
            <a:r>
              <a:rPr lang="en-US" dirty="0"/>
              <a:t> </a:t>
            </a:r>
            <a:r>
              <a:rPr lang="en-US" dirty="0" err="1"/>
              <a:t>sürýärler</a:t>
            </a:r>
            <a:r>
              <a:rPr lang="en-US" dirty="0" smtClean="0"/>
              <a:t>.</a:t>
            </a:r>
            <a:r>
              <a:rPr lang="ru-RU" dirty="0" smtClean="0"/>
              <a:t> </a:t>
            </a:r>
            <a:r>
              <a:rPr lang="en-US" dirty="0" smtClean="0"/>
              <a:t>XII </a:t>
            </a:r>
            <a:r>
              <a:rPr lang="en-US" dirty="0" err="1"/>
              <a:t>asyryñ</a:t>
            </a:r>
            <a:r>
              <a:rPr lang="en-US" dirty="0"/>
              <a:t> 20-30-njy </a:t>
            </a:r>
            <a:r>
              <a:rPr lang="en-US" dirty="0" err="1"/>
              <a:t>ýyllarynda</a:t>
            </a:r>
            <a:r>
              <a:rPr lang="en-US" dirty="0"/>
              <a:t> </a:t>
            </a:r>
            <a:r>
              <a:rPr lang="en-US" dirty="0" err="1"/>
              <a:t>häzirki</a:t>
            </a:r>
            <a:r>
              <a:rPr lang="en-US" dirty="0"/>
              <a:t> </a:t>
            </a:r>
            <a:r>
              <a:rPr lang="en-US" dirty="0" err="1"/>
              <a:t>Yragyñ</a:t>
            </a:r>
            <a:r>
              <a:rPr lang="en-US" dirty="0"/>
              <a:t> we </a:t>
            </a:r>
            <a:r>
              <a:rPr lang="en-US" dirty="0" err="1"/>
              <a:t>Siriýanyñ</a:t>
            </a:r>
            <a:r>
              <a:rPr lang="en-US" dirty="0"/>
              <a:t> </a:t>
            </a:r>
            <a:r>
              <a:rPr lang="en-US" dirty="0" err="1"/>
              <a:t>demirgazygynda</a:t>
            </a:r>
            <a:r>
              <a:rPr lang="en-US" dirty="0"/>
              <a:t> </a:t>
            </a:r>
            <a:r>
              <a:rPr lang="en-US" dirty="0" err="1"/>
              <a:t>emele</a:t>
            </a:r>
            <a:r>
              <a:rPr lang="en-US" dirty="0"/>
              <a:t> </a:t>
            </a:r>
            <a:r>
              <a:rPr lang="en-US" dirty="0" err="1"/>
              <a:t>gelen</a:t>
            </a:r>
            <a:r>
              <a:rPr lang="en-US" dirty="0"/>
              <a:t> </a:t>
            </a:r>
            <a:r>
              <a:rPr lang="en-US" dirty="0" err="1"/>
              <a:t>baştutanlary</a:t>
            </a:r>
            <a:r>
              <a:rPr lang="en-US" dirty="0"/>
              <a:t> </a:t>
            </a:r>
            <a:r>
              <a:rPr lang="en-US" dirty="0" err="1"/>
              <a:t>türkmenleriñ</a:t>
            </a:r>
            <a:r>
              <a:rPr lang="en-US" dirty="0"/>
              <a:t> </a:t>
            </a:r>
            <a:r>
              <a:rPr lang="en-US" dirty="0" err="1"/>
              <a:t>awşar</a:t>
            </a:r>
            <a:r>
              <a:rPr lang="en-US" dirty="0"/>
              <a:t> </a:t>
            </a:r>
            <a:r>
              <a:rPr lang="en-US" dirty="0" err="1"/>
              <a:t>taýpasyndan</a:t>
            </a:r>
            <a:r>
              <a:rPr lang="en-US" dirty="0"/>
              <a:t> </a:t>
            </a:r>
            <a:r>
              <a:rPr lang="en-US" dirty="0" err="1" smtClean="0"/>
              <a:t>bolan</a:t>
            </a:r>
            <a:endParaRPr lang="ru-RU" dirty="0"/>
          </a:p>
        </p:txBody>
      </p:sp>
    </p:spTree>
    <p:extLst>
      <p:ext uri="{BB962C8B-B14F-4D97-AF65-F5344CB8AC3E}">
        <p14:creationId xmlns:p14="http://schemas.microsoft.com/office/powerpoint/2010/main" val="345668714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8178112" cy="648072"/>
          </a:xfrm>
        </p:spPr>
        <p:txBody>
          <a:bodyPr>
            <a:normAutofit fontScale="90000"/>
          </a:bodyPr>
          <a:lstStyle/>
          <a:p>
            <a:pPr algn="ctr"/>
            <a:r>
              <a:rPr lang="en-US" i="1" dirty="0" err="1">
                <a:effectLst/>
              </a:rPr>
              <a:t>Zeññiler</a:t>
            </a:r>
            <a:r>
              <a:rPr lang="en-US" i="1" dirty="0">
                <a:effectLst/>
              </a:rPr>
              <a:t> </a:t>
            </a:r>
            <a:r>
              <a:rPr lang="en-US" i="1" dirty="0" err="1">
                <a:effectLst/>
              </a:rPr>
              <a:t>döwletiniñ</a:t>
            </a:r>
            <a:r>
              <a:rPr lang="en-US" dirty="0">
                <a:effectLst/>
              </a:rPr>
              <a:t> </a:t>
            </a:r>
            <a:endParaRPr lang="ru-RU" dirty="0"/>
          </a:p>
        </p:txBody>
      </p:sp>
      <p:sp>
        <p:nvSpPr>
          <p:cNvPr id="3" name="Объект 2"/>
          <p:cNvSpPr>
            <a:spLocks noGrp="1"/>
          </p:cNvSpPr>
          <p:nvPr>
            <p:ph idx="1"/>
          </p:nvPr>
        </p:nvSpPr>
        <p:spPr>
          <a:xfrm>
            <a:off x="251520" y="764704"/>
            <a:ext cx="8682168" cy="5904656"/>
          </a:xfrm>
        </p:spPr>
        <p:txBody>
          <a:bodyPr>
            <a:normAutofit fontScale="92500" lnSpcReduction="10000"/>
          </a:bodyPr>
          <a:lstStyle/>
          <a:p>
            <a:pPr marL="82296" indent="0" algn="just">
              <a:buNone/>
            </a:pPr>
            <a:r>
              <a:rPr lang="ru-RU" dirty="0" smtClean="0"/>
              <a:t>	</a:t>
            </a:r>
            <a:r>
              <a:rPr lang="ru-RU" dirty="0" err="1" smtClean="0"/>
              <a:t>Zeññiler</a:t>
            </a:r>
            <a:r>
              <a:rPr lang="ru-RU" dirty="0" smtClean="0"/>
              <a:t> </a:t>
            </a:r>
            <a:r>
              <a:rPr lang="ru-RU" dirty="0" err="1"/>
              <a:t>Beýik</a:t>
            </a:r>
            <a:r>
              <a:rPr lang="ru-RU" dirty="0"/>
              <a:t> </a:t>
            </a:r>
            <a:r>
              <a:rPr lang="ru-RU" dirty="0" err="1"/>
              <a:t>Seljuklaryñ</a:t>
            </a:r>
            <a:r>
              <a:rPr lang="ru-RU" dirty="0"/>
              <a:t> </a:t>
            </a:r>
            <a:r>
              <a:rPr lang="ru-RU" dirty="0" err="1"/>
              <a:t>we</a:t>
            </a:r>
            <a:r>
              <a:rPr lang="ru-RU" dirty="0"/>
              <a:t> </a:t>
            </a:r>
            <a:r>
              <a:rPr lang="ru-RU" dirty="0" err="1"/>
              <a:t>Yrak</a:t>
            </a:r>
            <a:r>
              <a:rPr lang="ru-RU" dirty="0"/>
              <a:t> </a:t>
            </a:r>
            <a:r>
              <a:rPr lang="ru-RU" dirty="0" err="1"/>
              <a:t>seljuklary</a:t>
            </a:r>
            <a:r>
              <a:rPr lang="ru-RU" dirty="0"/>
              <a:t> </a:t>
            </a:r>
            <a:r>
              <a:rPr lang="ru-RU" dirty="0" err="1"/>
              <a:t>döwletine</a:t>
            </a:r>
            <a:r>
              <a:rPr lang="ru-RU" dirty="0"/>
              <a:t> </a:t>
            </a:r>
            <a:r>
              <a:rPr lang="ru-RU" dirty="0" err="1"/>
              <a:t>degişli</a:t>
            </a:r>
            <a:r>
              <a:rPr lang="ru-RU" dirty="0"/>
              <a:t> </a:t>
            </a:r>
            <a:r>
              <a:rPr lang="ru-RU" dirty="0" err="1"/>
              <a:t>ýerlerde</a:t>
            </a:r>
            <a:r>
              <a:rPr lang="ru-RU" dirty="0"/>
              <a:t> </a:t>
            </a:r>
            <a:r>
              <a:rPr lang="ru-RU" dirty="0" err="1"/>
              <a:t>gurlan</a:t>
            </a:r>
            <a:r>
              <a:rPr lang="ru-RU" dirty="0"/>
              <a:t> atabeglikdir.1127-1233-nji </a:t>
            </a:r>
            <a:r>
              <a:rPr lang="ru-RU" dirty="0" err="1"/>
              <a:t>ýyllar</a:t>
            </a:r>
            <a:r>
              <a:rPr lang="ru-RU" dirty="0"/>
              <a:t> </a:t>
            </a:r>
            <a:r>
              <a:rPr lang="ru-RU" dirty="0" err="1"/>
              <a:t>aralygynda</a:t>
            </a:r>
            <a:r>
              <a:rPr lang="ru-RU" dirty="0"/>
              <a:t> </a:t>
            </a:r>
            <a:r>
              <a:rPr lang="ru-RU" dirty="0" err="1"/>
              <a:t>dolandyrylan</a:t>
            </a:r>
            <a:r>
              <a:rPr lang="ru-RU" dirty="0"/>
              <a:t> </a:t>
            </a:r>
            <a:r>
              <a:rPr lang="ru-RU" dirty="0" err="1"/>
              <a:t>bu</a:t>
            </a:r>
            <a:r>
              <a:rPr lang="ru-RU" dirty="0"/>
              <a:t> </a:t>
            </a:r>
            <a:r>
              <a:rPr lang="ru-RU" dirty="0" err="1"/>
              <a:t>neberäniñ</a:t>
            </a:r>
            <a:r>
              <a:rPr lang="ru-RU" dirty="0"/>
              <a:t> </a:t>
            </a:r>
            <a:r>
              <a:rPr lang="ru-RU" dirty="0" err="1"/>
              <a:t>häkimligi</a:t>
            </a:r>
            <a:r>
              <a:rPr lang="ru-RU" dirty="0"/>
              <a:t> </a:t>
            </a:r>
            <a:r>
              <a:rPr lang="ru-RU" dirty="0" err="1"/>
              <a:t>Yragyñ</a:t>
            </a:r>
            <a:r>
              <a:rPr lang="ru-RU" dirty="0"/>
              <a:t> </a:t>
            </a:r>
            <a:r>
              <a:rPr lang="ru-RU" dirty="0" err="1"/>
              <a:t>demirgazygyna</a:t>
            </a:r>
            <a:r>
              <a:rPr lang="ru-RU" dirty="0"/>
              <a:t>, </a:t>
            </a:r>
            <a:r>
              <a:rPr lang="ru-RU" dirty="0" err="1"/>
              <a:t>Anadolynyñ</a:t>
            </a:r>
            <a:r>
              <a:rPr lang="ru-RU" dirty="0"/>
              <a:t> </a:t>
            </a:r>
            <a:r>
              <a:rPr lang="ru-RU" dirty="0" err="1"/>
              <a:t>demirgazyk-gündogaryna</a:t>
            </a:r>
            <a:r>
              <a:rPr lang="ru-RU" dirty="0"/>
              <a:t> </a:t>
            </a:r>
            <a:r>
              <a:rPr lang="ru-RU" dirty="0" err="1"/>
              <a:t>we</a:t>
            </a:r>
            <a:r>
              <a:rPr lang="ru-RU" dirty="0"/>
              <a:t> </a:t>
            </a:r>
            <a:r>
              <a:rPr lang="ru-RU" dirty="0" err="1"/>
              <a:t>Siriýa</a:t>
            </a:r>
            <a:r>
              <a:rPr lang="ru-RU" dirty="0"/>
              <a:t> </a:t>
            </a:r>
            <a:r>
              <a:rPr lang="ru-RU" dirty="0" err="1"/>
              <a:t>ýaýrapdyr</a:t>
            </a:r>
            <a:r>
              <a:rPr lang="ru-RU" dirty="0"/>
              <a:t>. </a:t>
            </a:r>
            <a:r>
              <a:rPr lang="en-US" dirty="0"/>
              <a:t>Bu </a:t>
            </a:r>
            <a:r>
              <a:rPr lang="en-US" dirty="0" err="1"/>
              <a:t>atabegligi</a:t>
            </a:r>
            <a:r>
              <a:rPr lang="en-US" dirty="0"/>
              <a:t> </a:t>
            </a:r>
            <a:r>
              <a:rPr lang="en-US" dirty="0" err="1"/>
              <a:t>esaslandyryjy</a:t>
            </a:r>
            <a:r>
              <a:rPr lang="en-US" dirty="0"/>
              <a:t> </a:t>
            </a:r>
            <a:r>
              <a:rPr lang="en-US" dirty="0" err="1"/>
              <a:t>Zeññi</a:t>
            </a:r>
            <a:r>
              <a:rPr lang="en-US" dirty="0"/>
              <a:t> </a:t>
            </a:r>
            <a:r>
              <a:rPr lang="en-US" dirty="0" err="1"/>
              <a:t>Beýik</a:t>
            </a:r>
            <a:r>
              <a:rPr lang="en-US" dirty="0"/>
              <a:t> Seljuk </a:t>
            </a:r>
            <a:r>
              <a:rPr lang="en-US" dirty="0" err="1"/>
              <a:t>soltany</a:t>
            </a:r>
            <a:r>
              <a:rPr lang="en-US" dirty="0"/>
              <a:t> </a:t>
            </a:r>
            <a:r>
              <a:rPr lang="en-US" dirty="0" err="1"/>
              <a:t>Mälik</a:t>
            </a:r>
            <a:r>
              <a:rPr lang="en-US" dirty="0"/>
              <a:t> </a:t>
            </a:r>
            <a:r>
              <a:rPr lang="en-US" dirty="0" err="1"/>
              <a:t>şanyñ</a:t>
            </a:r>
            <a:r>
              <a:rPr lang="en-US" dirty="0"/>
              <a:t> </a:t>
            </a:r>
            <a:r>
              <a:rPr lang="en-US" dirty="0" err="1"/>
              <a:t>bir</a:t>
            </a:r>
            <a:r>
              <a:rPr lang="en-US" dirty="0"/>
              <a:t> </a:t>
            </a:r>
            <a:r>
              <a:rPr lang="en-US" dirty="0" err="1"/>
              <a:t>türkmen</a:t>
            </a:r>
            <a:r>
              <a:rPr lang="en-US" dirty="0"/>
              <a:t> </a:t>
            </a:r>
            <a:r>
              <a:rPr lang="en-US" dirty="0" err="1"/>
              <a:t>serkerdesi</a:t>
            </a:r>
            <a:r>
              <a:rPr lang="en-US" dirty="0"/>
              <a:t> we </a:t>
            </a:r>
            <a:r>
              <a:rPr lang="en-US" dirty="0" err="1"/>
              <a:t>Halabyñ</a:t>
            </a:r>
            <a:r>
              <a:rPr lang="en-US" dirty="0"/>
              <a:t> </a:t>
            </a:r>
            <a:r>
              <a:rPr lang="en-US" dirty="0" err="1"/>
              <a:t>häkimi</a:t>
            </a:r>
            <a:r>
              <a:rPr lang="en-US" dirty="0"/>
              <a:t> </a:t>
            </a:r>
            <a:r>
              <a:rPr lang="en-US" dirty="0" err="1"/>
              <a:t>bolan</a:t>
            </a:r>
            <a:r>
              <a:rPr lang="en-US" dirty="0"/>
              <a:t> </a:t>
            </a:r>
            <a:r>
              <a:rPr lang="en-US" dirty="0" err="1"/>
              <a:t>Aksunguryñ</a:t>
            </a:r>
            <a:r>
              <a:rPr lang="en-US" dirty="0"/>
              <a:t> </a:t>
            </a:r>
            <a:r>
              <a:rPr lang="en-US" dirty="0" err="1"/>
              <a:t>ogly</a:t>
            </a:r>
            <a:r>
              <a:rPr lang="en-US" dirty="0"/>
              <a:t> </a:t>
            </a:r>
            <a:r>
              <a:rPr lang="en-US" dirty="0" err="1"/>
              <a:t>bolupdyr</a:t>
            </a:r>
            <a:r>
              <a:rPr lang="en-US" dirty="0"/>
              <a:t>. </a:t>
            </a:r>
            <a:r>
              <a:rPr lang="en-US" dirty="0" err="1"/>
              <a:t>Atabeg</a:t>
            </a:r>
            <a:r>
              <a:rPr lang="en-US" dirty="0"/>
              <a:t> </a:t>
            </a:r>
            <a:r>
              <a:rPr lang="en-US" dirty="0" err="1"/>
              <a:t>Zeññiniñ</a:t>
            </a:r>
            <a:r>
              <a:rPr lang="en-US" dirty="0"/>
              <a:t> </a:t>
            </a:r>
            <a:r>
              <a:rPr lang="en-US" dirty="0" err="1"/>
              <a:t>Yrakdaky</a:t>
            </a:r>
            <a:r>
              <a:rPr lang="en-US" dirty="0"/>
              <a:t> Seljuk </a:t>
            </a:r>
            <a:r>
              <a:rPr lang="en-US" dirty="0" err="1"/>
              <a:t>soltanlary</a:t>
            </a:r>
            <a:r>
              <a:rPr lang="en-US" dirty="0"/>
              <a:t> we </a:t>
            </a:r>
            <a:r>
              <a:rPr lang="en-US" dirty="0" err="1"/>
              <a:t>Abbasy</a:t>
            </a:r>
            <a:r>
              <a:rPr lang="en-US" dirty="0"/>
              <a:t> </a:t>
            </a:r>
            <a:r>
              <a:rPr lang="en-US" dirty="0" err="1"/>
              <a:t>halypalary</a:t>
            </a:r>
            <a:r>
              <a:rPr lang="en-US" dirty="0"/>
              <a:t> </a:t>
            </a:r>
            <a:r>
              <a:rPr lang="en-US" dirty="0" err="1"/>
              <a:t>bilen</a:t>
            </a:r>
            <a:r>
              <a:rPr lang="en-US" dirty="0"/>
              <a:t> </a:t>
            </a:r>
            <a:r>
              <a:rPr lang="en-US" dirty="0" err="1"/>
              <a:t>aragatnaşyklary</a:t>
            </a:r>
            <a:r>
              <a:rPr lang="en-US" dirty="0"/>
              <a:t> </a:t>
            </a:r>
            <a:r>
              <a:rPr lang="en-US" dirty="0" err="1"/>
              <a:t>mahal-mahal</a:t>
            </a:r>
            <a:r>
              <a:rPr lang="en-US" dirty="0"/>
              <a:t> </a:t>
            </a:r>
            <a:r>
              <a:rPr lang="en-US" dirty="0" err="1"/>
              <a:t>uýtgeşmelere</a:t>
            </a:r>
            <a:r>
              <a:rPr lang="en-US" dirty="0"/>
              <a:t> </a:t>
            </a:r>
            <a:r>
              <a:rPr lang="en-US" dirty="0" err="1"/>
              <a:t>sezewar</a:t>
            </a:r>
            <a:r>
              <a:rPr lang="en-US" dirty="0"/>
              <a:t> </a:t>
            </a:r>
            <a:r>
              <a:rPr lang="en-US" dirty="0" err="1"/>
              <a:t>bolupdyr</a:t>
            </a:r>
            <a:r>
              <a:rPr lang="en-US" dirty="0"/>
              <a:t>. </a:t>
            </a:r>
            <a:r>
              <a:rPr lang="en-US" dirty="0" err="1"/>
              <a:t>Ol</a:t>
            </a:r>
            <a:r>
              <a:rPr lang="en-US" dirty="0"/>
              <a:t> </a:t>
            </a:r>
            <a:r>
              <a:rPr lang="en-US" dirty="0" err="1"/>
              <a:t>soltan</a:t>
            </a:r>
            <a:r>
              <a:rPr lang="en-US" dirty="0"/>
              <a:t> </a:t>
            </a:r>
            <a:r>
              <a:rPr lang="en-US" dirty="0" err="1"/>
              <a:t>Mahmydyñ</a:t>
            </a:r>
            <a:r>
              <a:rPr lang="en-US" dirty="0"/>
              <a:t> </a:t>
            </a:r>
            <a:r>
              <a:rPr lang="en-US" dirty="0" err="1"/>
              <a:t>ogly</a:t>
            </a:r>
            <a:r>
              <a:rPr lang="en-US" dirty="0"/>
              <a:t> Alp </a:t>
            </a:r>
            <a:r>
              <a:rPr lang="en-US" dirty="0" err="1"/>
              <a:t>Arslana</a:t>
            </a:r>
            <a:r>
              <a:rPr lang="en-US" dirty="0"/>
              <a:t> </a:t>
            </a:r>
            <a:r>
              <a:rPr lang="en-US" dirty="0" err="1"/>
              <a:t>hemaýatkärlik</a:t>
            </a:r>
            <a:r>
              <a:rPr lang="en-US" dirty="0"/>
              <a:t> </a:t>
            </a:r>
            <a:r>
              <a:rPr lang="en-US" dirty="0" err="1"/>
              <a:t>edip</a:t>
            </a:r>
            <a:r>
              <a:rPr lang="en-US" dirty="0"/>
              <a:t>, </a:t>
            </a:r>
            <a:r>
              <a:rPr lang="en-US" dirty="0" err="1"/>
              <a:t>ony</a:t>
            </a:r>
            <a:r>
              <a:rPr lang="en-US" dirty="0"/>
              <a:t> </a:t>
            </a:r>
            <a:r>
              <a:rPr lang="en-US" dirty="0" err="1"/>
              <a:t>tagta</a:t>
            </a:r>
            <a:r>
              <a:rPr lang="en-US" dirty="0"/>
              <a:t> </a:t>
            </a:r>
            <a:r>
              <a:rPr lang="en-US" dirty="0" err="1"/>
              <a:t>geçirmek</a:t>
            </a:r>
            <a:r>
              <a:rPr lang="en-US" dirty="0"/>
              <a:t> </a:t>
            </a:r>
            <a:r>
              <a:rPr lang="en-US" dirty="0" err="1"/>
              <a:t>isläpdir.Emma</a:t>
            </a:r>
            <a:r>
              <a:rPr lang="en-US" dirty="0"/>
              <a:t> </a:t>
            </a:r>
            <a:r>
              <a:rPr lang="en-US" dirty="0" err="1"/>
              <a:t>soltan</a:t>
            </a:r>
            <a:r>
              <a:rPr lang="en-US" dirty="0"/>
              <a:t> </a:t>
            </a:r>
            <a:r>
              <a:rPr lang="en-US" dirty="0" err="1"/>
              <a:t>Mesudyñ</a:t>
            </a:r>
            <a:r>
              <a:rPr lang="en-US" dirty="0"/>
              <a:t> </a:t>
            </a:r>
            <a:r>
              <a:rPr lang="en-US" dirty="0" err="1"/>
              <a:t>özüne</a:t>
            </a:r>
            <a:r>
              <a:rPr lang="en-US" dirty="0"/>
              <a:t> </a:t>
            </a:r>
            <a:r>
              <a:rPr lang="en-US" dirty="0" err="1"/>
              <a:t>garşy</a:t>
            </a:r>
            <a:r>
              <a:rPr lang="en-US" dirty="0"/>
              <a:t> </a:t>
            </a:r>
            <a:r>
              <a:rPr lang="en-US" dirty="0" err="1"/>
              <a:t>bolmagy</a:t>
            </a:r>
            <a:r>
              <a:rPr lang="en-US" dirty="0"/>
              <a:t> </a:t>
            </a:r>
            <a:r>
              <a:rPr lang="en-US" dirty="0" err="1"/>
              <a:t>zerarly</a:t>
            </a:r>
            <a:r>
              <a:rPr lang="en-US" dirty="0"/>
              <a:t> </a:t>
            </a:r>
            <a:r>
              <a:rPr lang="en-US" dirty="0" err="1"/>
              <a:t>Zeññi</a:t>
            </a:r>
            <a:r>
              <a:rPr lang="en-US" dirty="0"/>
              <a:t> </a:t>
            </a:r>
            <a:r>
              <a:rPr lang="en-US" dirty="0" err="1"/>
              <a:t>oña</a:t>
            </a:r>
            <a:r>
              <a:rPr lang="en-US" dirty="0"/>
              <a:t> </a:t>
            </a:r>
            <a:r>
              <a:rPr lang="en-US" dirty="0" err="1"/>
              <a:t>boýun</a:t>
            </a:r>
            <a:r>
              <a:rPr lang="en-US" dirty="0"/>
              <a:t> </a:t>
            </a:r>
            <a:r>
              <a:rPr lang="en-US" dirty="0" err="1"/>
              <a:t>bolmaga</a:t>
            </a:r>
            <a:r>
              <a:rPr lang="en-US" dirty="0"/>
              <a:t> </a:t>
            </a:r>
            <a:r>
              <a:rPr lang="en-US" dirty="0" err="1"/>
              <a:t>mejbur</a:t>
            </a:r>
            <a:r>
              <a:rPr lang="en-US" dirty="0"/>
              <a:t> </a:t>
            </a:r>
            <a:r>
              <a:rPr lang="en-US" dirty="0" err="1"/>
              <a:t>bolupdyr</a:t>
            </a:r>
            <a:r>
              <a:rPr lang="en-US" dirty="0" smtClean="0"/>
              <a:t>.</a:t>
            </a:r>
            <a:endParaRPr lang="ru-RU" dirty="0"/>
          </a:p>
        </p:txBody>
      </p:sp>
    </p:spTree>
    <p:extLst>
      <p:ext uri="{BB962C8B-B14F-4D97-AF65-F5344CB8AC3E}">
        <p14:creationId xmlns:p14="http://schemas.microsoft.com/office/powerpoint/2010/main" val="151569273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74320"/>
            <a:ext cx="8178112" cy="1143000"/>
          </a:xfrm>
        </p:spPr>
        <p:txBody>
          <a:bodyPr>
            <a:normAutofit fontScale="90000"/>
          </a:bodyPr>
          <a:lstStyle/>
          <a:p>
            <a:pPr algn="ctr"/>
            <a:r>
              <a:rPr lang="ru-RU" b="1" dirty="0">
                <a:latin typeface="Times New Roman" pitchFamily="18" charset="0"/>
                <a:cs typeface="Times New Roman" pitchFamily="18" charset="0"/>
              </a:rPr>
              <a:t>2</a:t>
            </a:r>
            <a:r>
              <a:rPr lang="tk-TM" b="1" dirty="0">
                <a:latin typeface="Times New Roman" pitchFamily="18" charset="0"/>
                <a:cs typeface="Times New Roman" pitchFamily="18" charset="0"/>
              </a:rPr>
              <a:t>.</a:t>
            </a:r>
            <a:r>
              <a:rPr lang="sq-AL" b="1" dirty="0">
                <a:latin typeface="Times New Roman" pitchFamily="18" charset="0"/>
                <a:cs typeface="Times New Roman" pitchFamily="18" charset="0"/>
              </a:rPr>
              <a:t>Garagoýunly we Akgoýunly türkmen döwletleriniň döremegi.</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512" y="1556792"/>
            <a:ext cx="3384376" cy="4896544"/>
          </a:xfrm>
        </p:spPr>
      </p:pic>
      <p:sp>
        <p:nvSpPr>
          <p:cNvPr id="4" name="Объект 3"/>
          <p:cNvSpPr>
            <a:spLocks noGrp="1"/>
          </p:cNvSpPr>
          <p:nvPr>
            <p:ph sz="half" idx="2"/>
          </p:nvPr>
        </p:nvSpPr>
        <p:spPr>
          <a:xfrm>
            <a:off x="3563888" y="1524000"/>
            <a:ext cx="5369800" cy="5073352"/>
          </a:xfrm>
        </p:spPr>
        <p:txBody>
          <a:bodyPr>
            <a:normAutofit/>
          </a:bodyPr>
          <a:lstStyle/>
          <a:p>
            <a:pPr marL="82296" indent="0" algn="just">
              <a:buNone/>
            </a:pPr>
            <a:r>
              <a:rPr lang="ru-RU" b="1" dirty="0" smtClean="0"/>
              <a:t>	</a:t>
            </a:r>
            <a:r>
              <a:rPr lang="ru-RU" sz="3200" b="1" dirty="0" err="1" smtClean="0"/>
              <a:t>Gara</a:t>
            </a:r>
            <a:r>
              <a:rPr lang="ru-RU" sz="3200" b="1" dirty="0" smtClean="0"/>
              <a:t> </a:t>
            </a:r>
            <a:r>
              <a:rPr lang="ru-RU" sz="3200" b="1" dirty="0" err="1"/>
              <a:t>Ỳusup</a:t>
            </a:r>
            <a:r>
              <a:rPr lang="ru-RU" sz="3200" b="1" dirty="0"/>
              <a:t> </a:t>
            </a:r>
            <a:r>
              <a:rPr lang="ru-RU" sz="3200" dirty="0"/>
              <a:t>(</a:t>
            </a:r>
            <a:r>
              <a:rPr lang="ru-RU" sz="3200" dirty="0" err="1"/>
              <a:t>hökümdarlyk</a:t>
            </a:r>
            <a:r>
              <a:rPr lang="ru-RU" sz="3200" dirty="0"/>
              <a:t> </a:t>
            </a:r>
            <a:r>
              <a:rPr lang="ru-RU" sz="3200" dirty="0" err="1"/>
              <a:t>ýyllary</a:t>
            </a:r>
            <a:r>
              <a:rPr lang="ru-RU" sz="3200" dirty="0"/>
              <a:t> 1389-1420). </a:t>
            </a:r>
            <a:r>
              <a:rPr lang="en-US" sz="3200" dirty="0" err="1"/>
              <a:t>dogany</a:t>
            </a:r>
            <a:r>
              <a:rPr lang="en-US" sz="3200" dirty="0"/>
              <a:t> </a:t>
            </a:r>
            <a:r>
              <a:rPr lang="en-US" sz="3200" dirty="0" err="1"/>
              <a:t>Müsür</a:t>
            </a:r>
            <a:r>
              <a:rPr lang="en-US" sz="3200" dirty="0"/>
              <a:t> </a:t>
            </a:r>
            <a:r>
              <a:rPr lang="en-US" sz="3200" dirty="0" err="1"/>
              <a:t>Hojanyň</a:t>
            </a:r>
            <a:r>
              <a:rPr lang="en-US" sz="3200" dirty="0"/>
              <a:t> </a:t>
            </a:r>
            <a:r>
              <a:rPr lang="en-US" sz="3200" dirty="0" err="1"/>
              <a:t>tagta</a:t>
            </a:r>
            <a:r>
              <a:rPr lang="en-US" sz="3200" dirty="0"/>
              <a:t> </a:t>
            </a:r>
            <a:r>
              <a:rPr lang="en-US" sz="3200" dirty="0" err="1"/>
              <a:t>dawasyny</a:t>
            </a:r>
            <a:r>
              <a:rPr lang="en-US" sz="3200" dirty="0"/>
              <a:t> </a:t>
            </a:r>
            <a:r>
              <a:rPr lang="en-US" sz="3200" dirty="0" err="1"/>
              <a:t>bes</a:t>
            </a:r>
            <a:r>
              <a:rPr lang="en-US" sz="3200" dirty="0"/>
              <a:t> </a:t>
            </a:r>
            <a:r>
              <a:rPr lang="en-US" sz="3200" dirty="0" err="1"/>
              <a:t>etdirenden</a:t>
            </a:r>
            <a:r>
              <a:rPr lang="en-US" sz="3200" dirty="0"/>
              <a:t> </a:t>
            </a:r>
            <a:r>
              <a:rPr lang="en-US" sz="3200" dirty="0" err="1"/>
              <a:t>soň</a:t>
            </a:r>
            <a:r>
              <a:rPr lang="en-US" sz="3200" dirty="0"/>
              <a:t>, </a:t>
            </a:r>
            <a:r>
              <a:rPr lang="en-US" sz="3200" dirty="0" err="1"/>
              <a:t>Garagoýunly</a:t>
            </a:r>
            <a:r>
              <a:rPr lang="en-US" sz="3200" dirty="0"/>
              <a:t> </a:t>
            </a:r>
            <a:r>
              <a:rPr lang="en-US" sz="3200" dirty="0" err="1"/>
              <a:t>türkmenleriň</a:t>
            </a:r>
            <a:r>
              <a:rPr lang="en-US" sz="3200" dirty="0"/>
              <a:t> </a:t>
            </a:r>
            <a:r>
              <a:rPr lang="en-US" sz="3200" dirty="0" err="1"/>
              <a:t>döwletiniň</a:t>
            </a:r>
            <a:r>
              <a:rPr lang="en-US" sz="3200" dirty="0"/>
              <a:t> </a:t>
            </a:r>
            <a:r>
              <a:rPr lang="en-US" sz="3200" dirty="0" err="1"/>
              <a:t>başyna</a:t>
            </a:r>
            <a:r>
              <a:rPr lang="en-US" sz="3200" dirty="0"/>
              <a:t> </a:t>
            </a:r>
            <a:r>
              <a:rPr lang="en-US" sz="3200" dirty="0" err="1"/>
              <a:t>geçipdir</a:t>
            </a:r>
            <a:r>
              <a:rPr lang="en-US" sz="3200" dirty="0"/>
              <a:t>.</a:t>
            </a:r>
            <a:r>
              <a:rPr lang="tk-TM" sz="3200" dirty="0"/>
              <a:t> </a:t>
            </a:r>
            <a:r>
              <a:rPr lang="ru-RU" sz="3200" dirty="0" err="1">
                <a:solidFill>
                  <a:schemeClr val="tx1">
                    <a:lumMod val="95000"/>
                    <a:lumOff val="5000"/>
                  </a:schemeClr>
                </a:solidFill>
              </a:rPr>
              <a:t>Teýmir</a:t>
            </a:r>
            <a:r>
              <a:rPr lang="ru-RU" sz="3200" dirty="0">
                <a:solidFill>
                  <a:schemeClr val="tx1">
                    <a:lumMod val="95000"/>
                    <a:lumOff val="5000"/>
                  </a:schemeClr>
                </a:solidFill>
              </a:rPr>
              <a:t> </a:t>
            </a:r>
            <a:r>
              <a:rPr lang="ru-RU" sz="3200" dirty="0" err="1">
                <a:solidFill>
                  <a:schemeClr val="tx1">
                    <a:lumMod val="95000"/>
                    <a:lumOff val="5000"/>
                  </a:schemeClr>
                </a:solidFill>
              </a:rPr>
              <a:t>ýogalansoň</a:t>
            </a:r>
            <a:r>
              <a:rPr lang="ru-RU" sz="3200" dirty="0">
                <a:solidFill>
                  <a:schemeClr val="tx1">
                    <a:lumMod val="95000"/>
                    <a:lumOff val="5000"/>
                  </a:schemeClr>
                </a:solidFill>
              </a:rPr>
              <a:t> (1405) </a:t>
            </a:r>
            <a:r>
              <a:rPr lang="ru-RU" sz="3200" dirty="0" err="1">
                <a:solidFill>
                  <a:schemeClr val="tx1">
                    <a:lumMod val="95000"/>
                    <a:lumOff val="5000"/>
                  </a:schemeClr>
                </a:solidFill>
              </a:rPr>
              <a:t>Gara</a:t>
            </a:r>
            <a:r>
              <a:rPr lang="ru-RU" sz="3200" dirty="0">
                <a:solidFill>
                  <a:schemeClr val="tx1">
                    <a:lumMod val="95000"/>
                    <a:lumOff val="5000"/>
                  </a:schemeClr>
                </a:solidFill>
              </a:rPr>
              <a:t> </a:t>
            </a:r>
            <a:r>
              <a:rPr lang="ru-RU" sz="3200" dirty="0" err="1">
                <a:solidFill>
                  <a:schemeClr val="tx1">
                    <a:lumMod val="95000"/>
                    <a:lumOff val="5000"/>
                  </a:schemeClr>
                </a:solidFill>
              </a:rPr>
              <a:t>Ỳusup</a:t>
            </a:r>
            <a:r>
              <a:rPr lang="ru-RU" sz="3200" dirty="0">
                <a:solidFill>
                  <a:schemeClr val="tx1">
                    <a:lumMod val="95000"/>
                    <a:lumOff val="5000"/>
                  </a:schemeClr>
                </a:solidFill>
              </a:rPr>
              <a:t> </a:t>
            </a:r>
            <a:r>
              <a:rPr lang="ru-RU" sz="3200" dirty="0" err="1">
                <a:solidFill>
                  <a:schemeClr val="tx1">
                    <a:lumMod val="95000"/>
                    <a:lumOff val="5000"/>
                  </a:schemeClr>
                </a:solidFill>
              </a:rPr>
              <a:t>özüniň</a:t>
            </a:r>
            <a:r>
              <a:rPr lang="ru-RU" sz="3200" dirty="0">
                <a:solidFill>
                  <a:schemeClr val="tx1">
                    <a:lumMod val="95000"/>
                    <a:lumOff val="5000"/>
                  </a:schemeClr>
                </a:solidFill>
              </a:rPr>
              <a:t> </a:t>
            </a:r>
            <a:r>
              <a:rPr lang="ru-RU" sz="3200" dirty="0" err="1">
                <a:solidFill>
                  <a:schemeClr val="tx1">
                    <a:lumMod val="95000"/>
                    <a:lumOff val="5000"/>
                  </a:schemeClr>
                </a:solidFill>
              </a:rPr>
              <a:t>öňki</a:t>
            </a:r>
            <a:r>
              <a:rPr lang="ru-RU" sz="3200" dirty="0">
                <a:solidFill>
                  <a:schemeClr val="tx1">
                    <a:lumMod val="95000"/>
                    <a:lumOff val="5000"/>
                  </a:schemeClr>
                </a:solidFill>
              </a:rPr>
              <a:t> </a:t>
            </a:r>
            <a:r>
              <a:rPr lang="ru-RU" sz="3200" dirty="0" err="1">
                <a:solidFill>
                  <a:schemeClr val="tx1">
                    <a:lumMod val="95000"/>
                    <a:lumOff val="5000"/>
                  </a:schemeClr>
                </a:solidFill>
              </a:rPr>
              <a:t>hökümrowanlyk</a:t>
            </a:r>
            <a:r>
              <a:rPr lang="ru-RU" sz="3200" dirty="0">
                <a:solidFill>
                  <a:schemeClr val="tx1">
                    <a:lumMod val="95000"/>
                    <a:lumOff val="5000"/>
                  </a:schemeClr>
                </a:solidFill>
              </a:rPr>
              <a:t> </a:t>
            </a:r>
            <a:r>
              <a:rPr lang="ru-RU" sz="3200" dirty="0" err="1">
                <a:solidFill>
                  <a:schemeClr val="tx1">
                    <a:lumMod val="95000"/>
                    <a:lumOff val="5000"/>
                  </a:schemeClr>
                </a:solidFill>
              </a:rPr>
              <a:t>eden</a:t>
            </a:r>
            <a:r>
              <a:rPr lang="ru-RU" sz="3200" dirty="0">
                <a:solidFill>
                  <a:schemeClr val="tx1">
                    <a:lumMod val="95000"/>
                    <a:lumOff val="5000"/>
                  </a:schemeClr>
                </a:solidFill>
              </a:rPr>
              <a:t> </a:t>
            </a:r>
            <a:r>
              <a:rPr lang="ru-RU" sz="3200" dirty="0" err="1">
                <a:solidFill>
                  <a:schemeClr val="tx1">
                    <a:lumMod val="95000"/>
                    <a:lumOff val="5000"/>
                  </a:schemeClr>
                </a:solidFill>
              </a:rPr>
              <a:t>ýerlerini</a:t>
            </a:r>
            <a:r>
              <a:rPr lang="ru-RU" sz="3200" dirty="0">
                <a:solidFill>
                  <a:schemeClr val="tx1">
                    <a:lumMod val="95000"/>
                    <a:lumOff val="5000"/>
                  </a:schemeClr>
                </a:solidFill>
              </a:rPr>
              <a:t> </a:t>
            </a:r>
            <a:r>
              <a:rPr lang="ru-RU" sz="3200" dirty="0" err="1">
                <a:solidFill>
                  <a:schemeClr val="tx1">
                    <a:lumMod val="95000"/>
                    <a:lumOff val="5000"/>
                  </a:schemeClr>
                </a:solidFill>
              </a:rPr>
              <a:t>gaýtaryp</a:t>
            </a:r>
            <a:r>
              <a:rPr lang="ru-RU" sz="3200" dirty="0">
                <a:solidFill>
                  <a:schemeClr val="tx1">
                    <a:lumMod val="95000"/>
                    <a:lumOff val="5000"/>
                  </a:schemeClr>
                </a:solidFill>
              </a:rPr>
              <a:t> </a:t>
            </a:r>
            <a:r>
              <a:rPr lang="ru-RU" sz="3200" dirty="0" err="1">
                <a:solidFill>
                  <a:schemeClr val="tx1">
                    <a:lumMod val="95000"/>
                    <a:lumOff val="5000"/>
                  </a:schemeClr>
                </a:solidFill>
              </a:rPr>
              <a:t>alypdyr</a:t>
            </a:r>
            <a:r>
              <a:rPr lang="ru-RU" sz="3200" dirty="0"/>
              <a:t>.</a:t>
            </a:r>
          </a:p>
        </p:txBody>
      </p:sp>
    </p:spTree>
    <p:extLst>
      <p:ext uri="{BB962C8B-B14F-4D97-AF65-F5344CB8AC3E}">
        <p14:creationId xmlns:p14="http://schemas.microsoft.com/office/powerpoint/2010/main" val="2548672734"/>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320"/>
            <a:ext cx="8754176" cy="6467048"/>
          </a:xfrm>
        </p:spPr>
        <p:txBody>
          <a:bodyPr>
            <a:normAutofit/>
          </a:bodyPr>
          <a:lstStyle/>
          <a:p>
            <a:pPr algn="just"/>
            <a:r>
              <a:rPr lang="ru-RU" sz="3200" dirty="0" smtClean="0">
                <a:effectLst/>
              </a:rPr>
              <a:t>	</a:t>
            </a:r>
            <a:r>
              <a:rPr lang="ru-RU" sz="3200" b="1" dirty="0" err="1" smtClean="0">
                <a:effectLst/>
              </a:rPr>
              <a:t>Jahanşah</a:t>
            </a:r>
            <a:r>
              <a:rPr lang="ru-RU" sz="3200" b="1" dirty="0" smtClean="0">
                <a:effectLst/>
              </a:rPr>
              <a:t> </a:t>
            </a:r>
            <a:r>
              <a:rPr lang="ru-RU" sz="3200" b="1" dirty="0" err="1">
                <a:effectLst/>
              </a:rPr>
              <a:t>Gara</a:t>
            </a:r>
            <a:r>
              <a:rPr lang="ru-RU" sz="3200" b="1" dirty="0">
                <a:effectLst/>
              </a:rPr>
              <a:t> </a:t>
            </a:r>
            <a:r>
              <a:rPr lang="ru-RU" sz="3200" b="1" dirty="0" err="1">
                <a:effectLst/>
              </a:rPr>
              <a:t>Ỳusup</a:t>
            </a:r>
            <a:r>
              <a:rPr lang="ru-RU" sz="3200" b="1" dirty="0">
                <a:effectLst/>
              </a:rPr>
              <a:t> </a:t>
            </a:r>
            <a:r>
              <a:rPr lang="ru-RU" sz="3200" b="1" dirty="0" err="1">
                <a:effectLst/>
              </a:rPr>
              <a:t>ölenden</a:t>
            </a:r>
            <a:r>
              <a:rPr lang="ru-RU" sz="3200" b="1" dirty="0">
                <a:effectLst/>
              </a:rPr>
              <a:t> </a:t>
            </a:r>
            <a:r>
              <a:rPr lang="ru-RU" sz="3200" b="1" dirty="0" err="1">
                <a:effectLst/>
              </a:rPr>
              <a:t>soň</a:t>
            </a:r>
            <a:r>
              <a:rPr lang="ru-RU" sz="3200" b="1" dirty="0">
                <a:effectLst/>
              </a:rPr>
              <a:t> 1437-nji </a:t>
            </a:r>
            <a:r>
              <a:rPr lang="ru-RU" sz="3200" b="1" dirty="0" err="1">
                <a:effectLst/>
              </a:rPr>
              <a:t>ýylda</a:t>
            </a:r>
            <a:r>
              <a:rPr lang="ru-RU" sz="3200" b="1" dirty="0">
                <a:effectLst/>
              </a:rPr>
              <a:t> </a:t>
            </a:r>
            <a:r>
              <a:rPr lang="ru-RU" sz="3200" b="1" dirty="0" err="1">
                <a:effectLst/>
              </a:rPr>
              <a:t>şalyk</a:t>
            </a:r>
            <a:r>
              <a:rPr lang="ru-RU" sz="3200" b="1" dirty="0">
                <a:effectLst/>
              </a:rPr>
              <a:t> </a:t>
            </a:r>
            <a:r>
              <a:rPr lang="ru-RU" sz="3200" b="1" dirty="0" err="1">
                <a:effectLst/>
              </a:rPr>
              <a:t>koşgüne</a:t>
            </a:r>
            <a:r>
              <a:rPr lang="ru-RU" sz="3200" b="1" dirty="0">
                <a:effectLst/>
              </a:rPr>
              <a:t> </a:t>
            </a:r>
            <a:r>
              <a:rPr lang="ru-RU" sz="3200" b="1" dirty="0" err="1">
                <a:effectLst/>
              </a:rPr>
              <a:t>çykyp</a:t>
            </a:r>
            <a:r>
              <a:rPr lang="ru-RU" sz="3200" b="1" dirty="0">
                <a:effectLst/>
              </a:rPr>
              <a:t>, 30 </a:t>
            </a:r>
            <a:r>
              <a:rPr lang="ru-RU" sz="3200" b="1" dirty="0" err="1">
                <a:effectLst/>
              </a:rPr>
              <a:t>ýyl</a:t>
            </a:r>
            <a:r>
              <a:rPr lang="ru-RU" sz="3200" b="1" dirty="0">
                <a:effectLst/>
              </a:rPr>
              <a:t> </a:t>
            </a:r>
            <a:r>
              <a:rPr lang="ru-RU" sz="3200" b="1" dirty="0" err="1">
                <a:effectLst/>
              </a:rPr>
              <a:t>patşalyk</a:t>
            </a:r>
            <a:r>
              <a:rPr lang="ru-RU" sz="3200" b="1" dirty="0">
                <a:effectLst/>
              </a:rPr>
              <a:t> </a:t>
            </a:r>
            <a:r>
              <a:rPr lang="ru-RU" sz="3200" b="1" dirty="0" err="1">
                <a:effectLst/>
              </a:rPr>
              <a:t>edenden</a:t>
            </a:r>
            <a:r>
              <a:rPr lang="ru-RU" sz="3200" b="1" dirty="0">
                <a:effectLst/>
              </a:rPr>
              <a:t> </a:t>
            </a:r>
            <a:r>
              <a:rPr lang="ru-RU" sz="3200" b="1" dirty="0" err="1" smtClean="0">
                <a:effectLst/>
              </a:rPr>
              <a:t>soň</a:t>
            </a:r>
            <a:r>
              <a:rPr lang="ru-RU" sz="3200" b="1" dirty="0" smtClean="0">
                <a:effectLst/>
              </a:rPr>
              <a:t>, </a:t>
            </a:r>
            <a:r>
              <a:rPr lang="ru-RU" sz="3200" b="1" dirty="0">
                <a:effectLst/>
              </a:rPr>
              <a:t>1467-nji </a:t>
            </a:r>
            <a:r>
              <a:rPr lang="ru-RU" sz="3200" b="1" dirty="0" err="1">
                <a:effectLst/>
              </a:rPr>
              <a:t>ýylda</a:t>
            </a:r>
            <a:r>
              <a:rPr lang="ru-RU" sz="3200" b="1" dirty="0">
                <a:effectLst/>
              </a:rPr>
              <a:t> </a:t>
            </a:r>
            <a:r>
              <a:rPr lang="ru-RU" sz="3200" b="1" dirty="0" err="1">
                <a:effectLst/>
              </a:rPr>
              <a:t>Akgoýunly</a:t>
            </a:r>
            <a:r>
              <a:rPr lang="ru-RU" sz="3200" b="1" dirty="0">
                <a:effectLst/>
              </a:rPr>
              <a:t> </a:t>
            </a:r>
            <a:r>
              <a:rPr lang="ru-RU" sz="3200" b="1" dirty="0" err="1">
                <a:effectLst/>
              </a:rPr>
              <a:t>taýpasyndan</a:t>
            </a:r>
            <a:r>
              <a:rPr lang="ru-RU" sz="3200" b="1" dirty="0">
                <a:effectLst/>
              </a:rPr>
              <a:t> </a:t>
            </a:r>
            <a:r>
              <a:rPr lang="ru-RU" sz="3200" b="1" dirty="0" err="1">
                <a:effectLst/>
              </a:rPr>
              <a:t>bolan</a:t>
            </a:r>
            <a:r>
              <a:rPr lang="ru-RU" sz="3200" b="1" dirty="0">
                <a:effectLst/>
              </a:rPr>
              <a:t> </a:t>
            </a:r>
            <a:r>
              <a:rPr lang="ru-RU" sz="3200" b="1" dirty="0" err="1">
                <a:effectLst/>
              </a:rPr>
              <a:t>Uzyn</a:t>
            </a:r>
            <a:r>
              <a:rPr lang="ru-RU" sz="3200" b="1" dirty="0">
                <a:effectLst/>
              </a:rPr>
              <a:t> </a:t>
            </a:r>
            <a:r>
              <a:rPr lang="ru-RU" sz="3200" b="1" dirty="0" err="1">
                <a:effectLst/>
              </a:rPr>
              <a:t>Hasan</a:t>
            </a:r>
            <a:r>
              <a:rPr lang="ru-RU" sz="3200" b="1" dirty="0">
                <a:effectLst/>
              </a:rPr>
              <a:t> </a:t>
            </a:r>
            <a:r>
              <a:rPr lang="ru-RU" sz="3200" b="1" dirty="0" err="1">
                <a:effectLst/>
              </a:rPr>
              <a:t>bilen</a:t>
            </a:r>
            <a:r>
              <a:rPr lang="ru-RU" sz="3200" b="1" dirty="0">
                <a:effectLst/>
              </a:rPr>
              <a:t> </a:t>
            </a:r>
            <a:r>
              <a:rPr lang="ru-RU" sz="3200" b="1" dirty="0" err="1">
                <a:effectLst/>
              </a:rPr>
              <a:t>eden</a:t>
            </a:r>
            <a:r>
              <a:rPr lang="ru-RU" sz="3200" b="1" dirty="0">
                <a:effectLst/>
              </a:rPr>
              <a:t> </a:t>
            </a:r>
            <a:r>
              <a:rPr lang="ru-RU" sz="3200" b="1" dirty="0" err="1" smtClean="0">
                <a:effectLst/>
              </a:rPr>
              <a:t>söweşinde</a:t>
            </a:r>
            <a:r>
              <a:rPr lang="ru-RU" sz="3200" b="1" dirty="0" smtClean="0">
                <a:effectLst/>
              </a:rPr>
              <a:t> </a:t>
            </a:r>
            <a:r>
              <a:rPr lang="ru-RU" sz="3200" b="1" dirty="0" err="1">
                <a:effectLst/>
              </a:rPr>
              <a:t>ölýär</a:t>
            </a:r>
            <a:r>
              <a:rPr lang="ru-RU" sz="3200" b="1" dirty="0">
                <a:effectLst/>
              </a:rPr>
              <a:t>. </a:t>
            </a:r>
            <a:r>
              <a:rPr lang="ru-RU" sz="3200" b="1" dirty="0" err="1">
                <a:effectLst/>
              </a:rPr>
              <a:t>Jahan</a:t>
            </a:r>
            <a:r>
              <a:rPr lang="ru-RU" sz="3200" b="1" dirty="0">
                <a:effectLst/>
              </a:rPr>
              <a:t> </a:t>
            </a:r>
            <a:r>
              <a:rPr lang="ru-RU" sz="3200" b="1" dirty="0" err="1">
                <a:effectLst/>
              </a:rPr>
              <a:t>şanyň</a:t>
            </a:r>
            <a:r>
              <a:rPr lang="ru-RU" sz="3200" b="1" dirty="0">
                <a:effectLst/>
              </a:rPr>
              <a:t> </a:t>
            </a:r>
            <a:r>
              <a:rPr lang="ru-RU" sz="3200" b="1" dirty="0" err="1">
                <a:effectLst/>
              </a:rPr>
              <a:t>ogly</a:t>
            </a:r>
            <a:r>
              <a:rPr lang="ru-RU" sz="3200" b="1" dirty="0">
                <a:effectLst/>
              </a:rPr>
              <a:t> </a:t>
            </a:r>
            <a:r>
              <a:rPr lang="ru-RU" sz="3200" b="1" dirty="0" err="1">
                <a:effectLst/>
              </a:rPr>
              <a:t>Aly</a:t>
            </a:r>
            <a:r>
              <a:rPr lang="ru-RU" sz="3200" b="1" dirty="0">
                <a:effectLst/>
              </a:rPr>
              <a:t> </a:t>
            </a:r>
            <a:r>
              <a:rPr lang="ru-RU" sz="3200" b="1" dirty="0" err="1">
                <a:effectLst/>
              </a:rPr>
              <a:t>tagta</a:t>
            </a:r>
            <a:r>
              <a:rPr lang="ru-RU" sz="3200" b="1" dirty="0">
                <a:effectLst/>
              </a:rPr>
              <a:t> </a:t>
            </a:r>
            <a:r>
              <a:rPr lang="ru-RU" sz="3200" b="1" dirty="0" err="1">
                <a:effectLst/>
              </a:rPr>
              <a:t>geçen</a:t>
            </a:r>
            <a:r>
              <a:rPr lang="ru-RU" sz="3200" b="1" dirty="0">
                <a:effectLst/>
              </a:rPr>
              <a:t> </a:t>
            </a:r>
            <a:r>
              <a:rPr lang="ru-RU" sz="3200" b="1" dirty="0" err="1">
                <a:effectLst/>
              </a:rPr>
              <a:t>badyna</a:t>
            </a:r>
            <a:r>
              <a:rPr lang="ru-RU" sz="3200" b="1" dirty="0">
                <a:effectLst/>
              </a:rPr>
              <a:t> </a:t>
            </a:r>
            <a:r>
              <a:rPr lang="ru-RU" sz="3200" b="1" dirty="0" err="1">
                <a:effectLst/>
              </a:rPr>
              <a:t>kakasyny</a:t>
            </a:r>
            <a:r>
              <a:rPr lang="ru-RU" sz="3200" b="1" dirty="0">
                <a:effectLst/>
              </a:rPr>
              <a:t> </a:t>
            </a:r>
            <a:r>
              <a:rPr lang="ru-RU" sz="3200" b="1" dirty="0" err="1">
                <a:effectLst/>
              </a:rPr>
              <a:t>öldüren</a:t>
            </a:r>
            <a:r>
              <a:rPr lang="ru-RU" sz="3200" b="1" dirty="0">
                <a:effectLst/>
              </a:rPr>
              <a:t> </a:t>
            </a:r>
            <a:r>
              <a:rPr lang="ru-RU" sz="3200" b="1" dirty="0" err="1">
                <a:effectLst/>
              </a:rPr>
              <a:t>Uzyn</a:t>
            </a:r>
            <a:r>
              <a:rPr lang="ru-RU" sz="3200" b="1" dirty="0">
                <a:effectLst/>
              </a:rPr>
              <a:t> </a:t>
            </a:r>
            <a:r>
              <a:rPr lang="ru-RU" sz="3200" b="1" dirty="0" err="1">
                <a:effectLst/>
              </a:rPr>
              <a:t>Hasanyň</a:t>
            </a:r>
            <a:r>
              <a:rPr lang="ru-RU" sz="3200" b="1" dirty="0">
                <a:effectLst/>
              </a:rPr>
              <a:t> </a:t>
            </a:r>
            <a:r>
              <a:rPr lang="ru-RU" sz="3200" b="1" dirty="0" err="1">
                <a:effectLst/>
              </a:rPr>
              <a:t>garşysyna</a:t>
            </a:r>
            <a:r>
              <a:rPr lang="ru-RU" sz="3200" b="1" dirty="0">
                <a:effectLst/>
              </a:rPr>
              <a:t> </a:t>
            </a:r>
            <a:r>
              <a:rPr lang="ru-RU" sz="3200" b="1" dirty="0" err="1">
                <a:effectLst/>
              </a:rPr>
              <a:t>uly</a:t>
            </a:r>
            <a:r>
              <a:rPr lang="ru-RU" sz="3200" b="1" dirty="0">
                <a:effectLst/>
              </a:rPr>
              <a:t> </a:t>
            </a:r>
            <a:r>
              <a:rPr lang="ru-RU" sz="3200" b="1" dirty="0" err="1">
                <a:effectLst/>
              </a:rPr>
              <a:t>goşun</a:t>
            </a:r>
            <a:r>
              <a:rPr lang="ru-RU" sz="3200" b="1" dirty="0">
                <a:effectLst/>
              </a:rPr>
              <a:t> </a:t>
            </a:r>
            <a:r>
              <a:rPr lang="ru-RU" sz="3200" b="1" dirty="0" err="1">
                <a:effectLst/>
              </a:rPr>
              <a:t>toplapdyr</a:t>
            </a:r>
            <a:r>
              <a:rPr lang="ru-RU" sz="3200" b="1" dirty="0" smtClean="0">
                <a:effectLst/>
              </a:rPr>
              <a:t>.</a:t>
            </a:r>
            <a:r>
              <a:rPr lang="en-US" sz="3200" b="1" dirty="0">
                <a:effectLst/>
                <a:latin typeface="Gill Sans Ultra Bold Condensed" pitchFamily="34" charset="0"/>
              </a:rPr>
              <a:t> </a:t>
            </a:r>
            <a:r>
              <a:rPr lang="en-US" sz="3200" b="1" dirty="0" smtClean="0">
                <a:effectLst/>
              </a:rPr>
              <a:t>1468-nji </a:t>
            </a:r>
            <a:r>
              <a:rPr lang="en-US" sz="3200" b="1" dirty="0" err="1">
                <a:effectLst/>
              </a:rPr>
              <a:t>ýylyň</a:t>
            </a:r>
            <a:r>
              <a:rPr lang="en-US" sz="3200" b="1" dirty="0">
                <a:effectLst/>
              </a:rPr>
              <a:t> </a:t>
            </a:r>
            <a:r>
              <a:rPr lang="ru-RU" sz="3200" b="1" dirty="0" err="1">
                <a:effectLst/>
              </a:rPr>
              <a:t>awgust</a:t>
            </a:r>
            <a:r>
              <a:rPr lang="en-US" sz="3200" b="1" dirty="0">
                <a:effectLst/>
              </a:rPr>
              <a:t> </a:t>
            </a:r>
            <a:r>
              <a:rPr lang="en-US" sz="3200" b="1" dirty="0" err="1">
                <a:effectLst/>
              </a:rPr>
              <a:t>aýynda</a:t>
            </a:r>
            <a:r>
              <a:rPr lang="en-US" sz="3200" b="1" dirty="0">
                <a:effectLst/>
              </a:rPr>
              <a:t> </a:t>
            </a:r>
            <a:r>
              <a:rPr lang="en-US" sz="3200" b="1" dirty="0" err="1">
                <a:effectLst/>
              </a:rPr>
              <a:t>bolan</a:t>
            </a:r>
            <a:r>
              <a:rPr lang="en-US" sz="3200" b="1" dirty="0">
                <a:effectLst/>
              </a:rPr>
              <a:t> </a:t>
            </a:r>
            <a:r>
              <a:rPr lang="en-US" sz="3200" b="1" dirty="0" err="1">
                <a:effectLst/>
              </a:rPr>
              <a:t>bu</a:t>
            </a:r>
            <a:r>
              <a:rPr lang="en-US" sz="3200" b="1" dirty="0">
                <a:effectLst/>
              </a:rPr>
              <a:t> </a:t>
            </a:r>
            <a:r>
              <a:rPr lang="en-US" sz="3200" b="1" dirty="0" err="1">
                <a:effectLst/>
              </a:rPr>
              <a:t>söweşde</a:t>
            </a:r>
            <a:r>
              <a:rPr lang="en-US" sz="3200" b="1" dirty="0">
                <a:effectLst/>
              </a:rPr>
              <a:t> </a:t>
            </a:r>
            <a:r>
              <a:rPr lang="en-US" sz="3200" b="1" dirty="0" err="1">
                <a:effectLst/>
              </a:rPr>
              <a:t>Hasan</a:t>
            </a:r>
            <a:r>
              <a:rPr lang="en-US" sz="3200" b="1" dirty="0">
                <a:effectLst/>
              </a:rPr>
              <a:t> </a:t>
            </a:r>
            <a:r>
              <a:rPr lang="en-US" sz="3200" b="1" dirty="0" err="1">
                <a:effectLst/>
              </a:rPr>
              <a:t>Aly</a:t>
            </a:r>
            <a:r>
              <a:rPr lang="en-US" sz="3200" b="1" dirty="0">
                <a:effectLst/>
              </a:rPr>
              <a:t> </a:t>
            </a:r>
            <a:r>
              <a:rPr lang="en-US" sz="3200" b="1" dirty="0" err="1">
                <a:effectLst/>
              </a:rPr>
              <a:t>ýeňilip</a:t>
            </a:r>
            <a:r>
              <a:rPr lang="en-US" sz="3200" b="1" dirty="0">
                <a:effectLst/>
              </a:rPr>
              <a:t>, </a:t>
            </a:r>
            <a:r>
              <a:rPr lang="en-US" sz="3200" b="1" dirty="0" err="1">
                <a:effectLst/>
              </a:rPr>
              <a:t>Häzirbegjana</a:t>
            </a:r>
            <a:r>
              <a:rPr lang="en-US" sz="3200" b="1" dirty="0">
                <a:effectLst/>
              </a:rPr>
              <a:t> </a:t>
            </a:r>
            <a:r>
              <a:rPr lang="en-US" sz="3200" b="1" dirty="0" err="1" smtClean="0">
                <a:effectLst/>
              </a:rPr>
              <a:t>gaçypdyr</a:t>
            </a:r>
            <a:r>
              <a:rPr lang="tk-TM" sz="3200" b="1" dirty="0" smtClean="0">
                <a:effectLst/>
              </a:rPr>
              <a:t> we </a:t>
            </a:r>
            <a:r>
              <a:rPr lang="en-US" sz="3200" b="1" dirty="0" err="1" smtClean="0">
                <a:effectLst/>
              </a:rPr>
              <a:t>öz</a:t>
            </a:r>
            <a:r>
              <a:rPr lang="en-US" sz="3200" b="1" dirty="0" smtClean="0">
                <a:effectLst/>
              </a:rPr>
              <a:t> </a:t>
            </a:r>
            <a:r>
              <a:rPr lang="en-US" sz="3200" b="1" dirty="0" err="1">
                <a:effectLst/>
              </a:rPr>
              <a:t>janyna</a:t>
            </a:r>
            <a:r>
              <a:rPr lang="en-US" sz="3200" b="1" dirty="0">
                <a:effectLst/>
              </a:rPr>
              <a:t> </a:t>
            </a:r>
            <a:r>
              <a:rPr lang="en-US" sz="3200" b="1" dirty="0" err="1">
                <a:effectLst/>
              </a:rPr>
              <a:t>kast</a:t>
            </a:r>
            <a:r>
              <a:rPr lang="en-US" sz="3200" b="1" dirty="0">
                <a:effectLst/>
              </a:rPr>
              <a:t> </a:t>
            </a:r>
            <a:r>
              <a:rPr lang="en-US" sz="3200" b="1" dirty="0" err="1">
                <a:effectLst/>
              </a:rPr>
              <a:t>edipdir</a:t>
            </a:r>
            <a:r>
              <a:rPr lang="en-US" sz="3200" b="1" dirty="0">
                <a:effectLst/>
              </a:rPr>
              <a:t> (1469-njy </a:t>
            </a:r>
            <a:r>
              <a:rPr lang="en-US" sz="3200" b="1" dirty="0" err="1">
                <a:effectLst/>
              </a:rPr>
              <a:t>ýylyň</a:t>
            </a:r>
            <a:r>
              <a:rPr lang="en-US" sz="3200" b="1" dirty="0">
                <a:effectLst/>
              </a:rPr>
              <a:t> </a:t>
            </a:r>
            <a:r>
              <a:rPr lang="ru-RU" sz="3200" b="1" dirty="0" err="1">
                <a:effectLst/>
              </a:rPr>
              <a:t>maý</a:t>
            </a:r>
            <a:r>
              <a:rPr lang="ru-RU" sz="3200" b="1" dirty="0">
                <a:effectLst/>
              </a:rPr>
              <a:t> </a:t>
            </a:r>
            <a:r>
              <a:rPr lang="en-US" sz="3200" b="1" dirty="0" err="1">
                <a:effectLst/>
              </a:rPr>
              <a:t>aýy</a:t>
            </a:r>
            <a:r>
              <a:rPr lang="en-US" sz="3200" b="1" dirty="0">
                <a:effectLst/>
              </a:rPr>
              <a:t>). </a:t>
            </a:r>
            <a:r>
              <a:rPr lang="en-US" sz="3200" b="1" dirty="0" err="1">
                <a:effectLst/>
              </a:rPr>
              <a:t>Onuň</a:t>
            </a:r>
            <a:r>
              <a:rPr lang="en-US" sz="3200" b="1" dirty="0">
                <a:effectLst/>
              </a:rPr>
              <a:t> </a:t>
            </a:r>
            <a:r>
              <a:rPr lang="en-US" sz="3200" b="1" dirty="0" err="1">
                <a:effectLst/>
              </a:rPr>
              <a:t>ölüminden</a:t>
            </a:r>
            <a:r>
              <a:rPr lang="en-US" sz="3200" b="1" dirty="0">
                <a:effectLst/>
              </a:rPr>
              <a:t> </a:t>
            </a:r>
            <a:r>
              <a:rPr lang="en-US" sz="3200" b="1" dirty="0" err="1">
                <a:effectLst/>
              </a:rPr>
              <a:t>soň</a:t>
            </a:r>
            <a:r>
              <a:rPr lang="en-US" sz="3200" b="1" dirty="0">
                <a:effectLst/>
              </a:rPr>
              <a:t>, </a:t>
            </a:r>
            <a:r>
              <a:rPr lang="en-US" sz="3200" b="1" dirty="0" err="1">
                <a:effectLst/>
              </a:rPr>
              <a:t>Uzyn</a:t>
            </a:r>
            <a:r>
              <a:rPr lang="en-US" sz="3200" b="1" dirty="0">
                <a:effectLst/>
              </a:rPr>
              <a:t> </a:t>
            </a:r>
            <a:r>
              <a:rPr lang="en-US" sz="3200" b="1" dirty="0" err="1">
                <a:effectLst/>
              </a:rPr>
              <a:t>Hasan</a:t>
            </a:r>
            <a:r>
              <a:rPr lang="en-US" sz="3200" b="1" dirty="0">
                <a:effectLst/>
              </a:rPr>
              <a:t> 1469-njy </a:t>
            </a:r>
            <a:r>
              <a:rPr lang="en-US" sz="3200" b="1" dirty="0" err="1">
                <a:effectLst/>
              </a:rPr>
              <a:t>ýylda</a:t>
            </a:r>
            <a:r>
              <a:rPr lang="en-US" sz="3200" b="1" dirty="0">
                <a:effectLst/>
              </a:rPr>
              <a:t> </a:t>
            </a:r>
            <a:r>
              <a:rPr lang="en-US" sz="3200" b="1" dirty="0" err="1">
                <a:effectLst/>
              </a:rPr>
              <a:t>Kermany</a:t>
            </a:r>
            <a:r>
              <a:rPr lang="en-US" sz="3200" b="1" dirty="0">
                <a:effectLst/>
              </a:rPr>
              <a:t> , 1470-nji </a:t>
            </a:r>
            <a:r>
              <a:rPr lang="en-US" sz="3200" b="1" dirty="0" err="1">
                <a:effectLst/>
              </a:rPr>
              <a:t>ýylda</a:t>
            </a:r>
            <a:r>
              <a:rPr lang="en-US" sz="3200" b="1" dirty="0">
                <a:effectLst/>
              </a:rPr>
              <a:t> </a:t>
            </a:r>
            <a:r>
              <a:rPr lang="en-US" sz="3200" b="1" dirty="0" err="1">
                <a:effectLst/>
              </a:rPr>
              <a:t>Bagdady</a:t>
            </a:r>
            <a:r>
              <a:rPr lang="en-US" sz="3200" b="1" dirty="0">
                <a:effectLst/>
              </a:rPr>
              <a:t> </a:t>
            </a:r>
            <a:r>
              <a:rPr lang="en-US" sz="3200" b="1" dirty="0" err="1">
                <a:effectLst/>
              </a:rPr>
              <a:t>eýel</a:t>
            </a:r>
            <a:r>
              <a:rPr lang="ru-RU" sz="3200" b="1" dirty="0" err="1">
                <a:effectLst/>
              </a:rPr>
              <a:t>eýär</a:t>
            </a:r>
            <a:r>
              <a:rPr lang="ru-RU" sz="3200" b="1" dirty="0">
                <a:effectLst/>
              </a:rPr>
              <a:t> </a:t>
            </a:r>
            <a:r>
              <a:rPr lang="ru-RU" sz="3200" b="1" dirty="0" err="1">
                <a:effectLst/>
              </a:rPr>
              <a:t>we</a:t>
            </a:r>
            <a:r>
              <a:rPr lang="en-US" sz="3200" b="1" dirty="0">
                <a:effectLst/>
              </a:rPr>
              <a:t> </a:t>
            </a:r>
            <a:r>
              <a:rPr lang="en-US" sz="3200" b="1" dirty="0" err="1">
                <a:effectLst/>
              </a:rPr>
              <a:t>Garagoýunly</a:t>
            </a:r>
            <a:r>
              <a:rPr lang="en-US" sz="3200" b="1" dirty="0">
                <a:effectLst/>
              </a:rPr>
              <a:t> </a:t>
            </a:r>
            <a:r>
              <a:rPr lang="en-US" sz="3200" b="1" dirty="0" err="1">
                <a:effectLst/>
              </a:rPr>
              <a:t>türkmenleriň</a:t>
            </a:r>
            <a:r>
              <a:rPr lang="en-US" sz="3200" b="1" dirty="0">
                <a:effectLst/>
              </a:rPr>
              <a:t> </a:t>
            </a:r>
            <a:r>
              <a:rPr lang="en-US" sz="3200" b="1" dirty="0" err="1">
                <a:effectLst/>
              </a:rPr>
              <a:t>döwleti</a:t>
            </a:r>
            <a:r>
              <a:rPr lang="en-US" sz="3200" b="1" dirty="0">
                <a:effectLst/>
              </a:rPr>
              <a:t> </a:t>
            </a:r>
            <a:r>
              <a:rPr lang="en-US" sz="3200" b="1" dirty="0" err="1">
                <a:effectLst/>
              </a:rPr>
              <a:t>ýykylýar</a:t>
            </a:r>
            <a:endParaRPr lang="ru-RU" sz="3200" b="1" dirty="0"/>
          </a:p>
        </p:txBody>
      </p:sp>
    </p:spTree>
    <p:extLst>
      <p:ext uri="{BB962C8B-B14F-4D97-AF65-F5344CB8AC3E}">
        <p14:creationId xmlns:p14="http://schemas.microsoft.com/office/powerpoint/2010/main" val="32136336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466144" cy="706090"/>
          </a:xfrm>
        </p:spPr>
        <p:txBody>
          <a:bodyPr>
            <a:normAutofit fontScale="90000"/>
          </a:bodyPr>
          <a:lstStyle/>
          <a:p>
            <a:r>
              <a:rPr lang="tk-TM" dirty="0" smtClean="0"/>
              <a:t>Garagoýunly türkmen döwletiniň kartasy</a:t>
            </a:r>
            <a:endParaRPr lang="ru-RU"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8712967"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5893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127</TotalTime>
  <Words>101</Words>
  <Application>Microsoft Office PowerPoint</Application>
  <PresentationFormat>Экран (4:3)</PresentationFormat>
  <Paragraphs>33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Солнцестояние</vt:lpstr>
      <vt:lpstr>Tema: Türkmenleriň dünýä ýaýramagy we döreden döwletleri</vt:lpstr>
      <vt:lpstr>1.Türkmenleriň dünýä ýaýramagynyň sebäpleri. Beglikler we Atabeglikler.</vt:lpstr>
      <vt:lpstr>  Seljuklylar zamanasyna ýörgünli bolan atabegler özleriniň terbiýeleýän seljukly şazadalarynyň adyndan bellibir welaýaty, ülkäni dolandyrypdyrlar. Olar şazadalara döwleti dolandyrmagy we harby tälimi öwredipdirler. Atabeglik ady bilen taryha giren Parsda dörän Salyr atabegligini, Häzirbegjandaky türkmenleriň Ildeňizli atabegligini, Şamda esaslandyrylan Börüler atabegligini, türkmenleriň Mosulda we Halapda gurlan Zeňňi atabegligini, Begtegin türkmenleriniň Erbildäki atabegligini görkezmek bolar. </vt:lpstr>
      <vt:lpstr>Türkmenleriň Memluklylar döwleti.</vt:lpstr>
      <vt:lpstr>Artyklar döwleti. </vt:lpstr>
      <vt:lpstr>Zeññiler döwletiniñ </vt:lpstr>
      <vt:lpstr>2.Garagoýunly we Akgoýunly türkmen döwletleriniň döremegi.</vt:lpstr>
      <vt:lpstr> Jahanşah Gara Ỳusup ölenden soň 1437-nji ýylda şalyk koşgüne çykyp, 30 ýyl patşalyk edenden soň, 1467-nji ýylda Akgoýunly taýpasyndan bolan Uzyn Hasan bilen eden söweşinde ölýär. Jahan şanyň ogly Aly tagta geçen badyna kakasyny öldüren Uzyn Hasanyň garşysyna uly goşun toplapdyr. 1468-nji ýylyň awgust aýynda bolan bu söweşde Hasan Aly ýeňilip, Häzirbegjana gaçypdyr we öz janyna kast edipdir (1469-njy ýylyň maý aýy). Onuň ölüminden soň, Uzyn Hasan 1469-njy ýylda Kermany , 1470-nji ýylda Bagdady eýeleýär we Garagoýunly türkmenleriň döwleti ýykylýar</vt:lpstr>
      <vt:lpstr>Garagoýunly türkmen döwletiniň kartasy</vt:lpstr>
      <vt:lpstr>Akgoýunly türkmen döwleti</vt:lpstr>
      <vt:lpstr>Ak goýunly türkmen döwletiniň kartasy</vt:lpstr>
      <vt:lpstr>Презентация PowerPoint</vt:lpstr>
      <vt:lpstr>4.Osmanly türkmenleriň döwleti.</vt:lpstr>
      <vt:lpstr>Презентация PowerPoint</vt:lpstr>
      <vt:lpstr>Презентация PowerPoint</vt:lpstr>
      <vt:lpstr>Osman türkmen döwletiniň hökümdarlary</vt:lpstr>
      <vt:lpstr>XIV - XV asyrlarda türkmen taýpalary.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Türkmenleriň dünýä ýaýramagy we döreden döwletleri</dc:title>
  <dc:creator>Windows</dc:creator>
  <cp:lastModifiedBy>User</cp:lastModifiedBy>
  <cp:revision>18</cp:revision>
  <dcterms:created xsi:type="dcterms:W3CDTF">2015-04-09T04:49:33Z</dcterms:created>
  <dcterms:modified xsi:type="dcterms:W3CDTF">2016-03-26T08:20:57Z</dcterms:modified>
</cp:coreProperties>
</file>