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5508F70-EA61-4116-B255-F073A523F99B}" type="datetimeFigureOut">
              <a:rPr lang="ru-RU" smtClean="0"/>
              <a:t>23.12.2020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AF3252-1ADE-49DE-BE95-6EAAB59381FA}" type="slidenum">
              <a:rPr lang="ru-RU" smtClean="0"/>
              <a:t>‹#›</a:t>
            </a:fld>
            <a:endParaRPr lang="ru-RU"/>
          </a:p>
        </p:txBody>
      </p:sp>
    </p:spTree>
    <p:extLst>
      <p:ext uri="{BB962C8B-B14F-4D97-AF65-F5344CB8AC3E}">
        <p14:creationId xmlns:p14="http://schemas.microsoft.com/office/powerpoint/2010/main" val="3472761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508F70-EA61-4116-B255-F073A523F99B}" type="datetimeFigureOut">
              <a:rPr lang="ru-RU" smtClean="0"/>
              <a:t>23.12.2020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AF3252-1ADE-49DE-BE95-6EAAB59381FA}" type="slidenum">
              <a:rPr lang="ru-RU" smtClean="0"/>
              <a:t>‹#›</a:t>
            </a:fld>
            <a:endParaRPr lang="ru-RU"/>
          </a:p>
        </p:txBody>
      </p:sp>
    </p:spTree>
    <p:extLst>
      <p:ext uri="{BB962C8B-B14F-4D97-AF65-F5344CB8AC3E}">
        <p14:creationId xmlns:p14="http://schemas.microsoft.com/office/powerpoint/2010/main" val="4169802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508F70-EA61-4116-B255-F073A523F99B}" type="datetimeFigureOut">
              <a:rPr lang="ru-RU" smtClean="0"/>
              <a:t>23.12.2020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AF3252-1ADE-49DE-BE95-6EAAB59381FA}" type="slidenum">
              <a:rPr lang="ru-RU" smtClean="0"/>
              <a:t>‹#›</a:t>
            </a:fld>
            <a:endParaRPr lang="ru-RU"/>
          </a:p>
        </p:txBody>
      </p:sp>
    </p:spTree>
    <p:extLst>
      <p:ext uri="{BB962C8B-B14F-4D97-AF65-F5344CB8AC3E}">
        <p14:creationId xmlns:p14="http://schemas.microsoft.com/office/powerpoint/2010/main" val="2593987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508F70-EA61-4116-B255-F073A523F99B}" type="datetimeFigureOut">
              <a:rPr lang="ru-RU" smtClean="0"/>
              <a:t>23.12.2020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AF3252-1ADE-49DE-BE95-6EAAB59381FA}" type="slidenum">
              <a:rPr lang="ru-RU" smtClean="0"/>
              <a:t>‹#›</a:t>
            </a:fld>
            <a:endParaRPr lang="ru-RU"/>
          </a:p>
        </p:txBody>
      </p:sp>
    </p:spTree>
    <p:extLst>
      <p:ext uri="{BB962C8B-B14F-4D97-AF65-F5344CB8AC3E}">
        <p14:creationId xmlns:p14="http://schemas.microsoft.com/office/powerpoint/2010/main" val="2980933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5508F70-EA61-4116-B255-F073A523F99B}" type="datetimeFigureOut">
              <a:rPr lang="ru-RU" smtClean="0"/>
              <a:t>23.12.2020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AF3252-1ADE-49DE-BE95-6EAAB59381FA}" type="slidenum">
              <a:rPr lang="ru-RU" smtClean="0"/>
              <a:t>‹#›</a:t>
            </a:fld>
            <a:endParaRPr lang="ru-RU"/>
          </a:p>
        </p:txBody>
      </p:sp>
    </p:spTree>
    <p:extLst>
      <p:ext uri="{BB962C8B-B14F-4D97-AF65-F5344CB8AC3E}">
        <p14:creationId xmlns:p14="http://schemas.microsoft.com/office/powerpoint/2010/main" val="1433984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5508F70-EA61-4116-B255-F073A523F99B}" type="datetimeFigureOut">
              <a:rPr lang="ru-RU" smtClean="0"/>
              <a:t>23.12.2020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3AF3252-1ADE-49DE-BE95-6EAAB59381FA}" type="slidenum">
              <a:rPr lang="ru-RU" smtClean="0"/>
              <a:t>‹#›</a:t>
            </a:fld>
            <a:endParaRPr lang="ru-RU"/>
          </a:p>
        </p:txBody>
      </p:sp>
    </p:spTree>
    <p:extLst>
      <p:ext uri="{BB962C8B-B14F-4D97-AF65-F5344CB8AC3E}">
        <p14:creationId xmlns:p14="http://schemas.microsoft.com/office/powerpoint/2010/main" val="269763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5508F70-EA61-4116-B255-F073A523F99B}" type="datetimeFigureOut">
              <a:rPr lang="ru-RU" smtClean="0"/>
              <a:t>23.12.2020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3AF3252-1ADE-49DE-BE95-6EAAB59381FA}" type="slidenum">
              <a:rPr lang="ru-RU" smtClean="0"/>
              <a:t>‹#›</a:t>
            </a:fld>
            <a:endParaRPr lang="ru-RU"/>
          </a:p>
        </p:txBody>
      </p:sp>
    </p:spTree>
    <p:extLst>
      <p:ext uri="{BB962C8B-B14F-4D97-AF65-F5344CB8AC3E}">
        <p14:creationId xmlns:p14="http://schemas.microsoft.com/office/powerpoint/2010/main" val="2849644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5508F70-EA61-4116-B255-F073A523F99B}" type="datetimeFigureOut">
              <a:rPr lang="ru-RU" smtClean="0"/>
              <a:t>23.12.2020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3AF3252-1ADE-49DE-BE95-6EAAB59381FA}" type="slidenum">
              <a:rPr lang="ru-RU" smtClean="0"/>
              <a:t>‹#›</a:t>
            </a:fld>
            <a:endParaRPr lang="ru-RU"/>
          </a:p>
        </p:txBody>
      </p:sp>
    </p:spTree>
    <p:extLst>
      <p:ext uri="{BB962C8B-B14F-4D97-AF65-F5344CB8AC3E}">
        <p14:creationId xmlns:p14="http://schemas.microsoft.com/office/powerpoint/2010/main" val="4156701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5508F70-EA61-4116-B255-F073A523F99B}" type="datetimeFigureOut">
              <a:rPr lang="ru-RU" smtClean="0"/>
              <a:t>23.12.2020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3AF3252-1ADE-49DE-BE95-6EAAB59381FA}" type="slidenum">
              <a:rPr lang="ru-RU" smtClean="0"/>
              <a:t>‹#›</a:t>
            </a:fld>
            <a:endParaRPr lang="ru-RU"/>
          </a:p>
        </p:txBody>
      </p:sp>
    </p:spTree>
    <p:extLst>
      <p:ext uri="{BB962C8B-B14F-4D97-AF65-F5344CB8AC3E}">
        <p14:creationId xmlns:p14="http://schemas.microsoft.com/office/powerpoint/2010/main" val="1799719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5508F70-EA61-4116-B255-F073A523F99B}" type="datetimeFigureOut">
              <a:rPr lang="ru-RU" smtClean="0"/>
              <a:t>23.12.2020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3AF3252-1ADE-49DE-BE95-6EAAB59381FA}" type="slidenum">
              <a:rPr lang="ru-RU" smtClean="0"/>
              <a:t>‹#›</a:t>
            </a:fld>
            <a:endParaRPr lang="ru-RU"/>
          </a:p>
        </p:txBody>
      </p:sp>
    </p:spTree>
    <p:extLst>
      <p:ext uri="{BB962C8B-B14F-4D97-AF65-F5344CB8AC3E}">
        <p14:creationId xmlns:p14="http://schemas.microsoft.com/office/powerpoint/2010/main" val="3070703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5508F70-EA61-4116-B255-F073A523F99B}" type="datetimeFigureOut">
              <a:rPr lang="ru-RU" smtClean="0"/>
              <a:t>23.12.2020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3AF3252-1ADE-49DE-BE95-6EAAB59381FA}" type="slidenum">
              <a:rPr lang="ru-RU" smtClean="0"/>
              <a:t>‹#›</a:t>
            </a:fld>
            <a:endParaRPr lang="ru-RU"/>
          </a:p>
        </p:txBody>
      </p:sp>
    </p:spTree>
    <p:extLst>
      <p:ext uri="{BB962C8B-B14F-4D97-AF65-F5344CB8AC3E}">
        <p14:creationId xmlns:p14="http://schemas.microsoft.com/office/powerpoint/2010/main" val="760267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508F70-EA61-4116-B255-F073A523F99B}" type="datetimeFigureOut">
              <a:rPr lang="ru-RU" smtClean="0"/>
              <a:t>23.12.2020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AF3252-1ADE-49DE-BE95-6EAAB59381FA}" type="slidenum">
              <a:rPr lang="ru-RU" smtClean="0"/>
              <a:t>‹#›</a:t>
            </a:fld>
            <a:endParaRPr lang="ru-RU"/>
          </a:p>
        </p:txBody>
      </p:sp>
    </p:spTree>
    <p:extLst>
      <p:ext uri="{BB962C8B-B14F-4D97-AF65-F5344CB8AC3E}">
        <p14:creationId xmlns:p14="http://schemas.microsoft.com/office/powerpoint/2010/main" val="537951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2708" y="243132"/>
            <a:ext cx="10981592" cy="1928568"/>
          </a:xfrm>
        </p:spPr>
        <p:txBody>
          <a:bodyPr>
            <a:noAutofit/>
          </a:bodyPr>
          <a:lstStyle/>
          <a:p>
            <a:pPr algn="l"/>
            <a:r>
              <a:rPr lang="tk-TM" sz="3200" dirty="0" smtClean="0">
                <a:latin typeface="Times New Roman" panose="02020603050405020304" pitchFamily="18" charset="0"/>
                <a:cs typeface="Times New Roman" panose="02020603050405020304" pitchFamily="18" charset="0"/>
              </a:rPr>
              <a:t/>
            </a:r>
            <a:br>
              <a:rPr lang="tk-TM" sz="3200" dirty="0" smtClean="0">
                <a:latin typeface="Times New Roman" panose="02020603050405020304" pitchFamily="18" charset="0"/>
                <a:cs typeface="Times New Roman" panose="02020603050405020304" pitchFamily="18" charset="0"/>
              </a:rPr>
            </a:br>
            <a:r>
              <a:rPr lang="tk-TM" sz="3200" dirty="0">
                <a:latin typeface="Times New Roman" panose="02020603050405020304" pitchFamily="18" charset="0"/>
                <a:cs typeface="Times New Roman" panose="02020603050405020304" pitchFamily="18" charset="0"/>
              </a:rPr>
              <a:t/>
            </a:r>
            <a:br>
              <a:rPr lang="tk-TM" sz="3200" dirty="0">
                <a:latin typeface="Times New Roman" panose="02020603050405020304" pitchFamily="18" charset="0"/>
                <a:cs typeface="Times New Roman" panose="02020603050405020304" pitchFamily="18" charset="0"/>
              </a:rPr>
            </a:br>
            <a:r>
              <a:rPr lang="tk-TM" sz="3200" dirty="0" smtClean="0">
                <a:latin typeface="Times New Roman" panose="02020603050405020304" pitchFamily="18" charset="0"/>
                <a:cs typeface="Times New Roman" panose="02020603050405020304" pitchFamily="18" charset="0"/>
              </a:rPr>
              <a:t/>
            </a:r>
            <a:br>
              <a:rPr lang="tk-TM" sz="3200" dirty="0" smtClean="0">
                <a:latin typeface="Times New Roman" panose="02020603050405020304" pitchFamily="18" charset="0"/>
                <a:cs typeface="Times New Roman" panose="02020603050405020304" pitchFamily="18" charset="0"/>
              </a:rPr>
            </a:br>
            <a:r>
              <a:rPr lang="tk-TM" sz="3200" dirty="0">
                <a:latin typeface="Times New Roman" panose="02020603050405020304" pitchFamily="18" charset="0"/>
                <a:cs typeface="Times New Roman" panose="02020603050405020304" pitchFamily="18" charset="0"/>
              </a:rPr>
              <a:t/>
            </a:r>
            <a:br>
              <a:rPr lang="tk-TM" sz="3200" dirty="0">
                <a:latin typeface="Times New Roman" panose="02020603050405020304" pitchFamily="18" charset="0"/>
                <a:cs typeface="Times New Roman" panose="02020603050405020304" pitchFamily="18" charset="0"/>
              </a:rPr>
            </a:br>
            <a:r>
              <a:rPr lang="tk-TM" sz="3200" dirty="0" smtClean="0">
                <a:latin typeface="Times New Roman" panose="02020603050405020304" pitchFamily="18" charset="0"/>
                <a:cs typeface="Times New Roman" panose="02020603050405020304" pitchFamily="18" charset="0"/>
              </a:rPr>
              <a:t/>
            </a:r>
            <a:br>
              <a:rPr lang="tk-TM" sz="3200" dirty="0" smtClean="0">
                <a:latin typeface="Times New Roman" panose="02020603050405020304" pitchFamily="18" charset="0"/>
                <a:cs typeface="Times New Roman" panose="02020603050405020304" pitchFamily="18" charset="0"/>
              </a:rPr>
            </a:br>
            <a:r>
              <a:rPr lang="tk-TM" sz="3200" dirty="0">
                <a:latin typeface="Times New Roman" panose="02020603050405020304" pitchFamily="18" charset="0"/>
                <a:cs typeface="Times New Roman" panose="02020603050405020304" pitchFamily="18" charset="0"/>
              </a:rPr>
              <a:t/>
            </a:r>
            <a:br>
              <a:rPr lang="tk-TM" sz="3200" dirty="0">
                <a:latin typeface="Times New Roman" panose="02020603050405020304" pitchFamily="18" charset="0"/>
                <a:cs typeface="Times New Roman" panose="02020603050405020304" pitchFamily="18" charset="0"/>
              </a:rPr>
            </a:br>
            <a:r>
              <a:rPr lang="tk-TM" sz="3200" dirty="0" smtClean="0">
                <a:latin typeface="Times New Roman" panose="02020603050405020304" pitchFamily="18" charset="0"/>
                <a:cs typeface="Times New Roman" panose="02020603050405020304" pitchFamily="18" charset="0"/>
              </a:rPr>
              <a:t/>
            </a:r>
            <a:br>
              <a:rPr lang="tk-TM" sz="3200" dirty="0" smtClean="0">
                <a:latin typeface="Times New Roman" panose="02020603050405020304" pitchFamily="18" charset="0"/>
                <a:cs typeface="Times New Roman" panose="02020603050405020304" pitchFamily="18" charset="0"/>
              </a:rPr>
            </a:br>
            <a:r>
              <a:rPr lang="tk-TM" sz="3200" dirty="0" smtClean="0">
                <a:latin typeface="Times New Roman" panose="02020603050405020304" pitchFamily="18" charset="0"/>
                <a:cs typeface="Times New Roman" panose="02020603050405020304" pitchFamily="18" charset="0"/>
              </a:rPr>
              <a:t>Tema:Etalonlar</a:t>
            </a:r>
            <a:br>
              <a:rPr lang="tk-TM" sz="3200" dirty="0" smtClean="0">
                <a:latin typeface="Times New Roman" panose="02020603050405020304" pitchFamily="18" charset="0"/>
                <a:cs typeface="Times New Roman" panose="02020603050405020304" pitchFamily="18" charset="0"/>
              </a:rPr>
            </a:br>
            <a:r>
              <a:rPr lang="tk-TM" sz="3200" dirty="0" smtClean="0">
                <a:latin typeface="Times New Roman" panose="02020603050405020304" pitchFamily="18" charset="0"/>
                <a:cs typeface="Times New Roman" panose="02020603050405020304" pitchFamily="18" charset="0"/>
              </a:rPr>
              <a:t>1. Etalonlar we olaryň görnüşleri</a:t>
            </a:r>
            <a:br>
              <a:rPr lang="tk-TM" sz="3200" dirty="0" smtClean="0">
                <a:latin typeface="Times New Roman" panose="02020603050405020304" pitchFamily="18" charset="0"/>
                <a:cs typeface="Times New Roman" panose="02020603050405020304" pitchFamily="18" charset="0"/>
              </a:rPr>
            </a:br>
            <a:r>
              <a:rPr lang="tk-TM" sz="3200" dirty="0" smtClean="0">
                <a:latin typeface="Times New Roman" panose="02020603050405020304" pitchFamily="18" charset="0"/>
                <a:cs typeface="Times New Roman" panose="02020603050405020304" pitchFamily="18" charset="0"/>
              </a:rPr>
              <a:t>2. Ilkinji (döwlet) etalony</a:t>
            </a:r>
            <a:br>
              <a:rPr lang="tk-TM" sz="3200" dirty="0" smtClean="0">
                <a:latin typeface="Times New Roman" panose="02020603050405020304" pitchFamily="18" charset="0"/>
                <a:cs typeface="Times New Roman" panose="02020603050405020304" pitchFamily="18" charset="0"/>
              </a:rPr>
            </a:br>
            <a:r>
              <a:rPr lang="tk-TM" sz="3200" dirty="0" smtClean="0">
                <a:latin typeface="Times New Roman" panose="02020603050405020304" pitchFamily="18" charset="0"/>
                <a:cs typeface="Times New Roman" panose="02020603050405020304" pitchFamily="18" charset="0"/>
              </a:rPr>
              <a:t>3. Ikilenç (işçi) etalony</a:t>
            </a:r>
            <a:endParaRPr lang="ru-RU" sz="32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668215" y="2312377"/>
            <a:ext cx="11262947" cy="4035669"/>
          </a:xfrm>
        </p:spPr>
        <p:txBody>
          <a:bodyPr/>
          <a:lstStyle/>
          <a:p>
            <a:pPr algn="just"/>
            <a:r>
              <a:rPr lang="sq-AL" sz="2800" dirty="0">
                <a:latin typeface="Times New Roman" panose="02020603050405020304" pitchFamily="18" charset="0"/>
                <a:cs typeface="Times New Roman" panose="02020603050405020304" pitchFamily="18" charset="0"/>
              </a:rPr>
              <a:t>Fiziki ululyklaryň ölçeg birliklerini iň ýokary takyklykda gaýtadan almak, ölçemek we aýap (gorap) saklamak üçin ulanylýan Standart nusgalyga </a:t>
            </a:r>
            <a:r>
              <a:rPr lang="sq-AL" sz="2800" b="1" dirty="0">
                <a:latin typeface="Times New Roman" panose="02020603050405020304" pitchFamily="18" charset="0"/>
                <a:cs typeface="Times New Roman" panose="02020603050405020304" pitchFamily="18" charset="0"/>
              </a:rPr>
              <a:t>etalon </a:t>
            </a:r>
            <a:r>
              <a:rPr lang="sq-AL" sz="2800" dirty="0">
                <a:latin typeface="Times New Roman" panose="02020603050405020304" pitchFamily="18" charset="0"/>
                <a:cs typeface="Times New Roman" panose="02020603050405020304" pitchFamily="18" charset="0"/>
              </a:rPr>
              <a:t>diýilýär. </a:t>
            </a:r>
            <a:endParaRPr lang="ru-RU" sz="2800" dirty="0">
              <a:latin typeface="Times New Roman" panose="02020603050405020304" pitchFamily="18" charset="0"/>
              <a:cs typeface="Times New Roman" panose="02020603050405020304" pitchFamily="18" charset="0"/>
            </a:endParaRPr>
          </a:p>
          <a:p>
            <a:pPr algn="just"/>
            <a:r>
              <a:rPr lang="sq-AL" sz="2800" dirty="0">
                <a:latin typeface="Times New Roman" panose="02020603050405020304" pitchFamily="18" charset="0"/>
                <a:cs typeface="Times New Roman" panose="02020603050405020304" pitchFamily="18" charset="0"/>
              </a:rPr>
              <a:t>Fiziki ululyklaryň gaýtadan alnan ölçeg birliklerini nusgalyk ölçeg serişdelerine geçirmek üçin ulanylýan tehniki serişdelere </a:t>
            </a:r>
            <a:r>
              <a:rPr lang="sq-AL" sz="2800" b="1" dirty="0">
                <a:latin typeface="Times New Roman" panose="02020603050405020304" pitchFamily="18" charset="0"/>
                <a:cs typeface="Times New Roman" panose="02020603050405020304" pitchFamily="18" charset="0"/>
              </a:rPr>
              <a:t>etalon ölçeg serişdeleri </a:t>
            </a:r>
            <a:r>
              <a:rPr lang="sq-AL" sz="2800" dirty="0">
                <a:latin typeface="Times New Roman" panose="02020603050405020304" pitchFamily="18" charset="0"/>
                <a:cs typeface="Times New Roman" panose="02020603050405020304" pitchFamily="18" charset="0"/>
              </a:rPr>
              <a:t>diýilýär. Ulanylyş şertlerine we funksional parametrlerine laýyklykda </a:t>
            </a:r>
            <a:r>
              <a:rPr lang="sq-AL" sz="2800" b="1" dirty="0">
                <a:latin typeface="Times New Roman" panose="02020603050405020304" pitchFamily="18" charset="0"/>
                <a:cs typeface="Times New Roman" panose="02020603050405020304" pitchFamily="18" charset="0"/>
              </a:rPr>
              <a:t>etalonlar</a:t>
            </a:r>
            <a:r>
              <a:rPr lang="sq-AL" sz="2800" dirty="0">
                <a:latin typeface="Times New Roman" panose="02020603050405020304" pitchFamily="18" charset="0"/>
                <a:cs typeface="Times New Roman" panose="02020603050405020304" pitchFamily="18" charset="0"/>
              </a:rPr>
              <a:t> iki görnüşe bölünýärler.</a:t>
            </a:r>
            <a:endParaRPr lang="ru-RU" sz="2800" dirty="0">
              <a:latin typeface="Times New Roman" panose="02020603050405020304" pitchFamily="18" charset="0"/>
              <a:cs typeface="Times New Roman" panose="02020603050405020304" pitchFamily="18" charset="0"/>
            </a:endParaRPr>
          </a:p>
          <a:p>
            <a:pPr lvl="0" algn="just"/>
            <a:r>
              <a:rPr lang="sq-AL" sz="2800" dirty="0">
                <a:latin typeface="Times New Roman" panose="02020603050405020304" pitchFamily="18" charset="0"/>
                <a:cs typeface="Times New Roman" panose="02020603050405020304" pitchFamily="18" charset="0"/>
              </a:rPr>
              <a:t> Ilkinji (Döwlet) etalony</a:t>
            </a:r>
            <a:endParaRPr lang="ru-RU" sz="2800" dirty="0">
              <a:latin typeface="Times New Roman" panose="02020603050405020304" pitchFamily="18" charset="0"/>
              <a:cs typeface="Times New Roman" panose="02020603050405020304" pitchFamily="18" charset="0"/>
            </a:endParaRPr>
          </a:p>
          <a:p>
            <a:pPr lvl="0" algn="just"/>
            <a:r>
              <a:rPr lang="sq-AL" sz="2800" dirty="0">
                <a:latin typeface="Times New Roman" panose="02020603050405020304" pitchFamily="18" charset="0"/>
                <a:cs typeface="Times New Roman" panose="02020603050405020304" pitchFamily="18" charset="0"/>
              </a:rPr>
              <a:t> Ikilenç (işçi) etalony</a:t>
            </a:r>
            <a:endParaRPr lang="ru-RU" sz="28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893717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8069" y="211015"/>
            <a:ext cx="11509131" cy="6383216"/>
          </a:xfrm>
        </p:spPr>
        <p:txBody>
          <a:bodyPr/>
          <a:lstStyle/>
          <a:p>
            <a:pPr algn="just"/>
            <a:r>
              <a:rPr lang="sq-AL" sz="3200" dirty="0">
                <a:latin typeface="Times New Roman" panose="02020603050405020304" pitchFamily="18" charset="0"/>
                <a:cs typeface="Times New Roman" panose="02020603050405020304" pitchFamily="18" charset="0"/>
              </a:rPr>
              <a:t>Kesgitli bir (aýratyn alynan) yurdyň metrologiýa ulgamynda fiziki ululyklaryň birliklerini iň ýokary takyklykda gaýtadan almagy üpjün edýän etalona </a:t>
            </a:r>
            <a:r>
              <a:rPr lang="sq-AL" sz="3200" b="1" dirty="0">
                <a:latin typeface="Times New Roman" panose="02020603050405020304" pitchFamily="18" charset="0"/>
                <a:cs typeface="Times New Roman" panose="02020603050405020304" pitchFamily="18" charset="0"/>
              </a:rPr>
              <a:t>ilkinji (Döwlet) etalony </a:t>
            </a:r>
            <a:r>
              <a:rPr lang="sq-AL" sz="3200" dirty="0">
                <a:latin typeface="Times New Roman" panose="02020603050405020304" pitchFamily="18" charset="0"/>
                <a:cs typeface="Times New Roman" panose="02020603050405020304" pitchFamily="18" charset="0"/>
              </a:rPr>
              <a:t>diýilýär.</a:t>
            </a:r>
            <a:endParaRPr lang="ru-RU" sz="3200" dirty="0">
              <a:latin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cs typeface="Times New Roman" panose="02020603050405020304" pitchFamily="18" charset="0"/>
              </a:rPr>
              <a:t>Ykdysady, önümçilik pudaklarynda ölçeg işlerini metrologiki düzgünnamalaryna laýyk amala aşyrmak we Döwlet etalonyny aýap (gorap) saklamak üçin ulanylýan etalona </a:t>
            </a:r>
            <a:r>
              <a:rPr lang="sq-AL" sz="3200" b="1" dirty="0">
                <a:latin typeface="Times New Roman" panose="02020603050405020304" pitchFamily="18" charset="0"/>
                <a:cs typeface="Times New Roman" panose="02020603050405020304" pitchFamily="18" charset="0"/>
              </a:rPr>
              <a:t>ikilenç (işçi) etalon </a:t>
            </a:r>
            <a:r>
              <a:rPr lang="sq-AL" sz="3200" dirty="0">
                <a:latin typeface="Times New Roman" panose="02020603050405020304" pitchFamily="18" charset="0"/>
                <a:cs typeface="Times New Roman" panose="02020603050405020304" pitchFamily="18" charset="0"/>
              </a:rPr>
              <a:t>diýilýär.</a:t>
            </a:r>
            <a:endParaRPr lang="ru-RU" sz="3200" dirty="0">
              <a:latin typeface="Times New Roman" panose="02020603050405020304" pitchFamily="18" charset="0"/>
              <a:cs typeface="Times New Roman" panose="02020603050405020304" pitchFamily="18" charset="0"/>
            </a:endParaRPr>
          </a:p>
          <a:p>
            <a:pPr algn="just"/>
            <a:r>
              <a:rPr lang="sq-AL" sz="3200" b="1" dirty="0">
                <a:latin typeface="Times New Roman" panose="02020603050405020304" pitchFamily="18" charset="0"/>
                <a:cs typeface="Times New Roman" panose="02020603050405020304" pitchFamily="18" charset="0"/>
              </a:rPr>
              <a:t>Ilkinji </a:t>
            </a:r>
            <a:r>
              <a:rPr lang="sq-AL" sz="3200" dirty="0">
                <a:latin typeface="Times New Roman" panose="02020603050405020304" pitchFamily="18" charset="0"/>
                <a:cs typeface="Times New Roman" panose="02020603050405020304" pitchFamily="18" charset="0"/>
              </a:rPr>
              <a:t>ýa-da </a:t>
            </a:r>
            <a:r>
              <a:rPr lang="sq-AL" sz="3200" b="1" dirty="0">
                <a:latin typeface="Times New Roman" panose="02020603050405020304" pitchFamily="18" charset="0"/>
                <a:cs typeface="Times New Roman" panose="02020603050405020304" pitchFamily="18" charset="0"/>
              </a:rPr>
              <a:t>Döwlet etalony</a:t>
            </a:r>
            <a:r>
              <a:rPr lang="sq-AL" sz="3200" dirty="0">
                <a:latin typeface="Times New Roman" panose="02020603050405020304" pitchFamily="18" charset="0"/>
                <a:cs typeface="Times New Roman" panose="02020603050405020304" pitchFamily="18" charset="0"/>
              </a:rPr>
              <a:t> ölçeg ulgamynda fiziki ululyklaryň birliklerini gaýtadan almagy üpjin edýän standart ölçeg nusgalyklary we ölçeg serişdeleriniň toplumy görnüşinde ulanylyp bilner. Bu etalonlar arkaly ýerine ýetirilýän ölçeg işlerini, metrologiki çäreleri diňe etalona jogapkär hünärmen (inžener) geçirip biler.</a:t>
            </a:r>
            <a:endParaRPr lang="ru-RU" sz="3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136392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8938" y="237392"/>
            <a:ext cx="11544300" cy="6374423"/>
          </a:xfrm>
        </p:spPr>
        <p:txBody>
          <a:bodyPr/>
          <a:lstStyle/>
          <a:p>
            <a:r>
              <a:rPr lang="sq-AL" sz="3200" b="1" dirty="0">
                <a:latin typeface="Times New Roman" panose="02020603050405020304" pitchFamily="18" charset="0"/>
                <a:cs typeface="Times New Roman" panose="02020603050405020304" pitchFamily="18" charset="0"/>
              </a:rPr>
              <a:t>Ikilenç (işçi) etalony </a:t>
            </a:r>
            <a:r>
              <a:rPr lang="sq-AL" sz="3200" dirty="0">
                <a:latin typeface="Times New Roman" panose="02020603050405020304" pitchFamily="18" charset="0"/>
                <a:cs typeface="Times New Roman" panose="02020603050405020304" pitchFamily="18" charset="0"/>
              </a:rPr>
              <a:t>özüniň metrologiki maksatlaryna laýyklykda aşakdaky görnüşde bolup biler:</a:t>
            </a:r>
            <a:endParaRPr lang="ru-RU" sz="3200" dirty="0">
              <a:latin typeface="Times New Roman" panose="02020603050405020304" pitchFamily="18" charset="0"/>
              <a:cs typeface="Times New Roman" panose="02020603050405020304" pitchFamily="18" charset="0"/>
            </a:endParaRPr>
          </a:p>
          <a:p>
            <a:pPr lvl="0"/>
            <a:r>
              <a:rPr lang="sq-AL" sz="3200" dirty="0">
                <a:latin typeface="Times New Roman" panose="02020603050405020304" pitchFamily="18" charset="0"/>
                <a:cs typeface="Times New Roman" panose="02020603050405020304" pitchFamily="18" charset="0"/>
              </a:rPr>
              <a:t> Meňzeşlik (ky</a:t>
            </a:r>
            <a:r>
              <a:rPr lang="ru-RU" sz="3200" dirty="0">
                <a:latin typeface="Times New Roman" panose="02020603050405020304" pitchFamily="18" charset="0"/>
                <a:cs typeface="Times New Roman" panose="02020603050405020304" pitchFamily="18" charset="0"/>
              </a:rPr>
              <a:t>b</a:t>
            </a:r>
            <a:r>
              <a:rPr lang="sq-AL" sz="3200" dirty="0">
                <a:latin typeface="Times New Roman" panose="02020603050405020304" pitchFamily="18" charset="0"/>
                <a:cs typeface="Times New Roman" panose="02020603050405020304" pitchFamily="18" charset="0"/>
              </a:rPr>
              <a:t>apdaş) etalony</a:t>
            </a:r>
            <a:endParaRPr lang="ru-RU" sz="3200" dirty="0">
              <a:latin typeface="Times New Roman" panose="02020603050405020304" pitchFamily="18" charset="0"/>
              <a:cs typeface="Times New Roman" panose="02020603050405020304" pitchFamily="18" charset="0"/>
            </a:endParaRPr>
          </a:p>
          <a:p>
            <a:pPr lvl="0"/>
            <a:r>
              <a:rPr lang="sq-AL" sz="3200" dirty="0">
                <a:latin typeface="Times New Roman" panose="02020603050405020304" pitchFamily="18" charset="0"/>
                <a:cs typeface="Times New Roman" panose="02020603050405020304" pitchFamily="18" charset="0"/>
              </a:rPr>
              <a:t> Deňeşdirme etalony</a:t>
            </a:r>
            <a:endParaRPr lang="ru-RU" sz="3200" dirty="0">
              <a:latin typeface="Times New Roman" panose="02020603050405020304" pitchFamily="18" charset="0"/>
              <a:cs typeface="Times New Roman" panose="02020603050405020304" pitchFamily="18" charset="0"/>
            </a:endParaRPr>
          </a:p>
          <a:p>
            <a:pPr lvl="0"/>
            <a:r>
              <a:rPr lang="sq-AL" sz="3200" dirty="0">
                <a:latin typeface="Times New Roman" panose="02020603050405020304" pitchFamily="18" charset="0"/>
                <a:cs typeface="Times New Roman" panose="02020603050405020304" pitchFamily="18" charset="0"/>
              </a:rPr>
              <a:t> Şaýatlyk etalony</a:t>
            </a:r>
            <a:endParaRPr lang="ru-RU" sz="3200" dirty="0">
              <a:latin typeface="Times New Roman" panose="02020603050405020304" pitchFamily="18" charset="0"/>
              <a:cs typeface="Times New Roman" panose="02020603050405020304" pitchFamily="18" charset="0"/>
            </a:endParaRPr>
          </a:p>
          <a:p>
            <a:pPr lvl="0"/>
            <a:r>
              <a:rPr lang="sq-AL" sz="3200" dirty="0">
                <a:latin typeface="Times New Roman" panose="02020603050405020304" pitchFamily="18" charset="0"/>
                <a:cs typeface="Times New Roman" panose="02020603050405020304" pitchFamily="18" charset="0"/>
              </a:rPr>
              <a:t> Önümçilik etalony</a:t>
            </a:r>
            <a:endParaRPr lang="ru-RU" sz="3200" dirty="0">
              <a:latin typeface="Times New Roman" panose="02020603050405020304" pitchFamily="18" charset="0"/>
              <a:cs typeface="Times New Roman" panose="02020603050405020304" pitchFamily="18" charset="0"/>
            </a:endParaRPr>
          </a:p>
          <a:p>
            <a:r>
              <a:rPr lang="sq-AL" sz="3200" dirty="0">
                <a:latin typeface="Times New Roman" panose="02020603050405020304" pitchFamily="18" charset="0"/>
                <a:cs typeface="Times New Roman" panose="02020603050405020304" pitchFamily="18" charset="0"/>
              </a:rPr>
              <a:t>Döwlet möçberinde el degirmesiz hasap edilýän </a:t>
            </a:r>
            <a:r>
              <a:rPr lang="sq-AL" sz="3200" b="1" dirty="0">
                <a:latin typeface="Times New Roman" panose="02020603050405020304" pitchFamily="18" charset="0"/>
                <a:cs typeface="Times New Roman" panose="02020603050405020304" pitchFamily="18" charset="0"/>
              </a:rPr>
              <a:t>ilkinji etalonyň </a:t>
            </a:r>
            <a:r>
              <a:rPr lang="sq-AL" sz="3200" dirty="0">
                <a:latin typeface="Times New Roman" panose="02020603050405020304" pitchFamily="18" charset="0"/>
                <a:cs typeface="Times New Roman" panose="02020603050405020304" pitchFamily="18" charset="0"/>
              </a:rPr>
              <a:t>ähli standart parametrlerine meňzeş bolup, ykdysady we önümçilik pudaklarynda ölçeg birlikleri gaýtadan almagy hem-de olary metrologiki taýdan aýap (gorap) saklamagy üpjün edýän etalona </a:t>
            </a:r>
            <a:r>
              <a:rPr lang="sq-AL" sz="3200" b="1" dirty="0">
                <a:latin typeface="Times New Roman" panose="02020603050405020304" pitchFamily="18" charset="0"/>
                <a:cs typeface="Times New Roman" panose="02020603050405020304" pitchFamily="18" charset="0"/>
              </a:rPr>
              <a:t>meňzeşlik (kybapdaş) etalony </a:t>
            </a:r>
            <a:r>
              <a:rPr lang="sq-AL" sz="3200" dirty="0">
                <a:latin typeface="Times New Roman" panose="02020603050405020304" pitchFamily="18" charset="0"/>
                <a:cs typeface="Times New Roman" panose="02020603050405020304" pitchFamily="18" charset="0"/>
              </a:rPr>
              <a:t>diýilýär.</a:t>
            </a:r>
            <a:endParaRPr lang="ru-RU" sz="3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121619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34108" y="272562"/>
            <a:ext cx="11500338" cy="6154615"/>
          </a:xfrm>
        </p:spPr>
        <p:txBody>
          <a:bodyPr/>
          <a:lstStyle/>
          <a:p>
            <a:pPr algn="just"/>
            <a:r>
              <a:rPr lang="sq-AL" sz="3000" dirty="0">
                <a:latin typeface="Times New Roman" panose="02020603050405020304" pitchFamily="18" charset="0"/>
                <a:cs typeface="Times New Roman" panose="02020603050405020304" pitchFamily="18" charset="0"/>
              </a:rPr>
              <a:t>Döwlet möçberinde käbir çözülmedik metrologiki sebäplere görä gönümel deňeşdirip bolmaýan ikilenç etalonlary, kesgitli bir standart parametriki koeffisentler arkaly özara deňeşdirmegi üpjin edýän etalona </a:t>
            </a:r>
            <a:r>
              <a:rPr lang="sq-AL" sz="3000" b="1" dirty="0">
                <a:latin typeface="Times New Roman" panose="02020603050405020304" pitchFamily="18" charset="0"/>
                <a:cs typeface="Times New Roman" panose="02020603050405020304" pitchFamily="18" charset="0"/>
              </a:rPr>
              <a:t>deňeşdirme etalony </a:t>
            </a:r>
            <a:r>
              <a:rPr lang="sq-AL" sz="3000" dirty="0">
                <a:latin typeface="Times New Roman" panose="02020603050405020304" pitchFamily="18" charset="0"/>
                <a:cs typeface="Times New Roman" panose="02020603050405020304" pitchFamily="18" charset="0"/>
              </a:rPr>
              <a:t>diýilýär.</a:t>
            </a:r>
            <a:endParaRPr lang="ru-RU" sz="3000" dirty="0">
              <a:latin typeface="Times New Roman" panose="02020603050405020304" pitchFamily="18" charset="0"/>
              <a:cs typeface="Times New Roman" panose="02020603050405020304" pitchFamily="18" charset="0"/>
            </a:endParaRPr>
          </a:p>
          <a:p>
            <a:pPr algn="just"/>
            <a:r>
              <a:rPr lang="sq-AL" sz="3000" dirty="0">
                <a:latin typeface="Times New Roman" panose="02020603050405020304" pitchFamily="18" charset="0"/>
                <a:cs typeface="Times New Roman" panose="02020603050405020304" pitchFamily="18" charset="0"/>
              </a:rPr>
              <a:t>Döwlet etalonynyň ýokary derejede ulanylyp bilijilik harakteristikasyny barlamagy üpjin etmek üçin ýa-da onuň ulanarlyksyz zaýalanan (zeper ýeten) ýagdaýynda nusgalyk parametrlerini resmi taýdan çalyşmak üçin ulanylýan etalona </a:t>
            </a:r>
            <a:r>
              <a:rPr lang="sq-AL" sz="3000" b="1" dirty="0">
                <a:latin typeface="Times New Roman" panose="02020603050405020304" pitchFamily="18" charset="0"/>
                <a:cs typeface="Times New Roman" panose="02020603050405020304" pitchFamily="18" charset="0"/>
              </a:rPr>
              <a:t>şaýatlyk etalony</a:t>
            </a:r>
            <a:r>
              <a:rPr lang="sq-AL" sz="3000" dirty="0">
                <a:latin typeface="Times New Roman" panose="02020603050405020304" pitchFamily="18" charset="0"/>
                <a:cs typeface="Times New Roman" panose="02020603050405020304" pitchFamily="18" charset="0"/>
              </a:rPr>
              <a:t> diýilýär.</a:t>
            </a:r>
            <a:endParaRPr lang="ru-RU" sz="3000" dirty="0">
              <a:latin typeface="Times New Roman" panose="02020603050405020304" pitchFamily="18" charset="0"/>
              <a:cs typeface="Times New Roman" panose="02020603050405020304" pitchFamily="18" charset="0"/>
            </a:endParaRPr>
          </a:p>
          <a:p>
            <a:pPr algn="just"/>
            <a:r>
              <a:rPr lang="sq-AL" sz="3000" dirty="0">
                <a:latin typeface="Times New Roman" panose="02020603050405020304" pitchFamily="18" charset="0"/>
                <a:cs typeface="Times New Roman" panose="02020603050405020304" pitchFamily="18" charset="0"/>
              </a:rPr>
              <a:t>Ykdysady we önümçilik pudaklarynda ölçeg işlerine gatnaşýan fiziki ululyklaryň ölçeg birliklerini metrologiki taýdan gorap saklamak hem-de olary nusgalyk serişdeleri arkaly işçi ölçeg serişdelerine geçirmegi üpjin edýän etalona </a:t>
            </a:r>
            <a:r>
              <a:rPr lang="sq-AL" sz="3000" b="1" dirty="0">
                <a:latin typeface="Times New Roman" panose="02020603050405020304" pitchFamily="18" charset="0"/>
                <a:cs typeface="Times New Roman" panose="02020603050405020304" pitchFamily="18" charset="0"/>
              </a:rPr>
              <a:t>önümçilik etalony</a:t>
            </a:r>
            <a:r>
              <a:rPr lang="sq-AL" sz="3000" dirty="0">
                <a:latin typeface="Times New Roman" panose="02020603050405020304" pitchFamily="18" charset="0"/>
                <a:cs typeface="Times New Roman" panose="02020603050405020304" pitchFamily="18" charset="0"/>
              </a:rPr>
              <a:t> diýilýär.</a:t>
            </a:r>
            <a:endParaRPr lang="ru-RU" sz="30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3479230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329</Words>
  <Application>Microsoft Office PowerPoint</Application>
  <PresentationFormat>Широкоэкранный</PresentationFormat>
  <Paragraphs>17</Paragraphs>
  <Slides>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Times New Roman</vt:lpstr>
      <vt:lpstr>Тема Office</vt:lpstr>
      <vt:lpstr>       Tema:Etalonlar 1. Etalonlar we olaryň görnüşleri 2. Ilkinji (döwlet) etalony 3. Ikilenç (işçi) etalony</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Tema:Etalonlar 1. Etalonlar we olaryň görnüşleri 2. Ilkinji (döwlet) etalony 3. Ikilenç (işçi) etalony  </dc:title>
  <dc:creator>Аманов Гуйчгельды</dc:creator>
  <cp:lastModifiedBy>Аманов Гуйчгельды</cp:lastModifiedBy>
  <cp:revision>4</cp:revision>
  <dcterms:created xsi:type="dcterms:W3CDTF">2020-12-23T10:55:42Z</dcterms:created>
  <dcterms:modified xsi:type="dcterms:W3CDTF">2020-12-23T11:38:18Z</dcterms:modified>
</cp:coreProperties>
</file>